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4"/>
  </p:sldMasterIdLst>
  <p:notesMasterIdLst>
    <p:notesMasterId r:id="rId29"/>
  </p:notesMasterIdLst>
  <p:handoutMasterIdLst>
    <p:handoutMasterId r:id="rId30"/>
  </p:handoutMasterIdLst>
  <p:sldIdLst>
    <p:sldId id="899" r:id="rId5"/>
    <p:sldId id="944" r:id="rId6"/>
    <p:sldId id="943" r:id="rId7"/>
    <p:sldId id="942" r:id="rId8"/>
    <p:sldId id="963" r:id="rId9"/>
    <p:sldId id="964" r:id="rId10"/>
    <p:sldId id="966" r:id="rId11"/>
    <p:sldId id="941" r:id="rId12"/>
    <p:sldId id="946" r:id="rId13"/>
    <p:sldId id="965" r:id="rId14"/>
    <p:sldId id="952" r:id="rId15"/>
    <p:sldId id="956" r:id="rId16"/>
    <p:sldId id="960" r:id="rId17"/>
    <p:sldId id="958" r:id="rId18"/>
    <p:sldId id="948" r:id="rId19"/>
    <p:sldId id="959" r:id="rId20"/>
    <p:sldId id="950" r:id="rId21"/>
    <p:sldId id="953" r:id="rId22"/>
    <p:sldId id="955" r:id="rId23"/>
    <p:sldId id="969" r:id="rId24"/>
    <p:sldId id="967" r:id="rId25"/>
    <p:sldId id="968" r:id="rId26"/>
    <p:sldId id="947" r:id="rId27"/>
    <p:sldId id="954" r:id="rId28"/>
  </p:sldIdLst>
  <p:sldSz cx="9144000" cy="6858000" type="screen4x3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54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6600"/>
    <a:srgbClr val="965B8E"/>
    <a:srgbClr val="7B4B88"/>
    <a:srgbClr val="E4E4E4"/>
    <a:srgbClr val="6D7076"/>
    <a:srgbClr val="FFFFFF"/>
    <a:srgbClr val="00446A"/>
    <a:srgbClr val="E9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5394" autoAdjust="0"/>
  </p:normalViewPr>
  <p:slideViewPr>
    <p:cSldViewPr snapToGrid="0" showGuides="1">
      <p:cViewPr varScale="1">
        <p:scale>
          <a:sx n="89" d="100"/>
          <a:sy n="89" d="100"/>
        </p:scale>
        <p:origin x="1422" y="84"/>
      </p:cViewPr>
      <p:guideLst>
        <p:guide orient="horz" pos="2189"/>
        <p:guide orient="horz" pos="836"/>
        <p:guide pos="5481"/>
      </p:guideLst>
    </p:cSldViewPr>
  </p:slideViewPr>
  <p:outlineViewPr>
    <p:cViewPr>
      <p:scale>
        <a:sx n="33" d="100"/>
        <a:sy n="33" d="100"/>
      </p:scale>
      <p:origin x="0" y="-7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7" d="100"/>
          <a:sy n="127" d="100"/>
        </p:scale>
        <p:origin x="-1020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843" cy="350056"/>
          </a:xfrm>
          <a:prstGeom prst="rect">
            <a:avLst/>
          </a:prstGeom>
        </p:spPr>
        <p:txBody>
          <a:bodyPr vert="horz" lIns="88181" tIns="44090" rIns="88181" bIns="440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542" y="0"/>
            <a:ext cx="4028843" cy="350056"/>
          </a:xfrm>
          <a:prstGeom prst="rect">
            <a:avLst/>
          </a:prstGeom>
        </p:spPr>
        <p:txBody>
          <a:bodyPr vert="horz" lIns="88181" tIns="44090" rIns="88181" bIns="44090" rtlCol="0"/>
          <a:lstStyle>
            <a:lvl1pPr algn="r">
              <a:defRPr sz="1200"/>
            </a:lvl1pPr>
          </a:lstStyle>
          <a:p>
            <a:fld id="{3603A3DC-285A-48EF-A6A9-13284B292DDB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9186"/>
            <a:ext cx="4028843" cy="350056"/>
          </a:xfrm>
          <a:prstGeom prst="rect">
            <a:avLst/>
          </a:prstGeom>
        </p:spPr>
        <p:txBody>
          <a:bodyPr vert="horz" lIns="88181" tIns="44090" rIns="88181" bIns="440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542" y="6659186"/>
            <a:ext cx="4028843" cy="350056"/>
          </a:xfrm>
          <a:prstGeom prst="rect">
            <a:avLst/>
          </a:prstGeom>
        </p:spPr>
        <p:txBody>
          <a:bodyPr vert="horz" lIns="88181" tIns="44090" rIns="88181" bIns="44090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7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8843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>
            <a:lvl1pPr algn="l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542" y="0"/>
            <a:ext cx="4028843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>
            <a:lvl1pPr algn="r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045" y="3330174"/>
            <a:ext cx="7436314" cy="31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186"/>
            <a:ext cx="4028843" cy="3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6" tIns="46608" rIns="93216" bIns="46608" numCol="1" anchor="b" anchorCtr="0" compatLnSpc="1">
            <a:prstTxWarp prst="textNoShape">
              <a:avLst/>
            </a:prstTxWarp>
          </a:bodyPr>
          <a:lstStyle>
            <a:lvl1pPr algn="l" defTabSz="932326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4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hf sldNum="0"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/display/XSW/Diablo+EA+Branches+and+Beta+Release+pl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25412" y="4313792"/>
            <a:ext cx="5326263" cy="1114425"/>
          </a:xfrm>
        </p:spPr>
        <p:txBody>
          <a:bodyPr/>
          <a:lstStyle/>
          <a:p>
            <a:r>
              <a:rPr lang="en-US" dirty="0"/>
              <a:t>Diablo IO SW Timing Verification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Designs – Single Ended ODT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65305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061797" y="300922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22317" y="3161583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926174" y="3009228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178207" y="3154576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4090374" y="446752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05850" y="2970825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582244" y="3247202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610821" y="3899661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440417" y="3247880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3061798" y="447795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582245" y="4705496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>
            <a:off x="2322795" y="3247202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29257" y="2690289"/>
            <a:ext cx="2035645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122317" y="4631372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>
            <a:stCxn id="26" idx="3"/>
          </p:cNvCxnSpPr>
          <p:nvPr/>
        </p:nvCxnSpPr>
        <p:spPr bwMode="auto">
          <a:xfrm flipH="1">
            <a:off x="2322795" y="4715927"/>
            <a:ext cx="783501" cy="201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 bwMode="auto">
          <a:xfrm>
            <a:off x="4805849" y="2696470"/>
            <a:ext cx="8597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884965" y="2692350"/>
            <a:ext cx="15132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825182" y="241303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970671" y="2692350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578946" y="4161413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39505" y="4158881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5385222" y="3247201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5175039" y="3899187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2685531" y="3481567"/>
            <a:ext cx="2068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ODT = RTT_48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4162622" y="4592929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145331" y="3131370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3113892" y="4588483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6015902" y="3139606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5034071" y="3288981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553481" y="3520495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49248" y="3105871"/>
            <a:ext cx="2298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69" name="TextBox 68"/>
          <p:cNvSpPr txBox="1"/>
          <p:nvPr/>
        </p:nvSpPr>
        <p:spPr bwMode="auto">
          <a:xfrm>
            <a:off x="569185" y="4603990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549248" y="2857840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vr2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577296" y="438252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7617854" y="3127924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6708695" y="3349430"/>
            <a:ext cx="20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05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Designs – Differential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65305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061797" y="300922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17012" y="3022633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926174" y="3009228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178207" y="3154576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4090374" y="446752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05850" y="2970825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582244" y="3247202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610821" y="3899661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440417" y="3247880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3061798" y="447795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582245" y="4705496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317490" y="3108252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29257" y="2690289"/>
            <a:ext cx="2035645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122317" y="4631372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>
            <a:stCxn id="26" idx="3"/>
          </p:cNvCxnSpPr>
          <p:nvPr/>
        </p:nvCxnSpPr>
        <p:spPr bwMode="auto">
          <a:xfrm flipH="1">
            <a:off x="2322795" y="4715927"/>
            <a:ext cx="783501" cy="201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 bwMode="auto">
          <a:xfrm>
            <a:off x="4805849" y="2696470"/>
            <a:ext cx="7927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884965" y="2692350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825182" y="241303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970671" y="2692350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578946" y="4161413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39505" y="4158881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5385222" y="3247201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2685275" y="3591025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4162622" y="4592929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121025" y="3147557"/>
            <a:ext cx="457818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IBUFDS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3113892" y="4588483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6015902" y="3139606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5034071" y="3288981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70838" y="2599356"/>
            <a:ext cx="1993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2123828" y="3305925"/>
            <a:ext cx="202981" cy="186612"/>
            <a:chOff x="3470988" y="4236098"/>
            <a:chExt cx="578498" cy="53184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2" name="Straight Connector 61"/>
          <p:cNvCxnSpPr/>
          <p:nvPr/>
        </p:nvCxnSpPr>
        <p:spPr bwMode="auto">
          <a:xfrm flipH="1">
            <a:off x="2324306" y="3391544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 bwMode="auto">
          <a:xfrm>
            <a:off x="570838" y="3270540"/>
            <a:ext cx="2001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175039" y="3899187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87" name="TextBox 86"/>
          <p:cNvSpPr txBox="1"/>
          <p:nvPr/>
        </p:nvSpPr>
        <p:spPr bwMode="auto">
          <a:xfrm>
            <a:off x="576143" y="2337870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vr2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69185" y="4603990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77296" y="438252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617854" y="3127924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708695" y="3349430"/>
            <a:ext cx="20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158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Designs – DPHY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65305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061797" y="300922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17012" y="3022633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926174" y="3009228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178207" y="3154576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4090374" y="446752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05850" y="2970825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582244" y="3247202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610821" y="3899661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440417" y="3247880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3061798" y="447795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582245" y="4705496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2317490" y="3108252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29257" y="2690289"/>
            <a:ext cx="2035645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122317" y="4631372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>
            <a:stCxn id="26" idx="3"/>
          </p:cNvCxnSpPr>
          <p:nvPr/>
        </p:nvCxnSpPr>
        <p:spPr bwMode="auto">
          <a:xfrm flipH="1">
            <a:off x="2322795" y="4715927"/>
            <a:ext cx="783501" cy="201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 bwMode="auto">
          <a:xfrm>
            <a:off x="4805849" y="2696470"/>
            <a:ext cx="7927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884965" y="2692350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825182" y="241303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970671" y="2692350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578946" y="4161413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39505" y="4158881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5385222" y="3247201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2685275" y="3591025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4162622" y="4592929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400339" y="2969607"/>
            <a:ext cx="762388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IBUFDS_DPHY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3113892" y="4588483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6015902" y="3139606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5034071" y="3288981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2123828" y="3305925"/>
            <a:ext cx="202981" cy="186612"/>
            <a:chOff x="3470988" y="4236098"/>
            <a:chExt cx="578498" cy="53184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2" name="Straight Connector 61"/>
          <p:cNvCxnSpPr/>
          <p:nvPr/>
        </p:nvCxnSpPr>
        <p:spPr bwMode="auto">
          <a:xfrm flipH="1">
            <a:off x="2324306" y="3391544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 bwMode="auto">
          <a:xfrm>
            <a:off x="5175039" y="3899187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70838" y="2599356"/>
            <a:ext cx="1993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570838" y="3270540"/>
            <a:ext cx="2001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76143" y="2337870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vr2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569185" y="4603990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577296" y="438252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7617854" y="3127924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6708695" y="3349430"/>
            <a:ext cx="20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45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9964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2208104" y="3085006"/>
            <a:ext cx="1819213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IBUFCTRL – IBUFDISABLE arc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48717" y="3659321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5910927" y="3752625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3712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60989" y="4030946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2212604" y="4307320"/>
            <a:ext cx="15382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SSTL15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923059" y="3487330"/>
            <a:ext cx="106695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IBUF_IBUFDISABLE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86412" y="3644351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Isosceles Triangle 87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90" name="Rectangle 89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3" name="Straight Connector 92"/>
          <p:cNvCxnSpPr>
            <a:stCxn id="88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 bwMode="auto">
          <a:xfrm>
            <a:off x="2360030" y="1520757"/>
            <a:ext cx="119431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3843357" y="1533516"/>
            <a:ext cx="8753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843356" y="1780664"/>
            <a:ext cx="604065" cy="1064656"/>
            <a:chOff x="4271803" y="1780826"/>
            <a:chExt cx="604065" cy="1064656"/>
          </a:xfrm>
        </p:grpSpPr>
        <p:sp>
          <p:nvSpPr>
            <p:cNvPr id="105" name="TextBox 104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4" name="TextBox 103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51" name="Oval 50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110" name="Elbow Connector 109"/>
          <p:cNvCxnSpPr>
            <a:endCxn id="51" idx="4"/>
          </p:cNvCxnSpPr>
          <p:nvPr/>
        </p:nvCxnSpPr>
        <p:spPr bwMode="auto">
          <a:xfrm rot="16200000" flipV="1">
            <a:off x="3517081" y="3464797"/>
            <a:ext cx="1667413" cy="428460"/>
          </a:xfrm>
          <a:prstGeom prst="bentConnector3">
            <a:avLst>
              <a:gd name="adj1" fmla="val 35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88" idx="0"/>
          </p:cNvCxnSpPr>
          <p:nvPr/>
        </p:nvCxnSpPr>
        <p:spPr bwMode="auto">
          <a:xfrm flipV="1">
            <a:off x="3057310" y="2073654"/>
            <a:ext cx="786046" cy="195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Elbow Connector 62"/>
          <p:cNvCxnSpPr>
            <a:stCxn id="101" idx="3"/>
            <a:endCxn id="4" idx="1"/>
          </p:cNvCxnSpPr>
          <p:nvPr/>
        </p:nvCxnSpPr>
        <p:spPr bwMode="auto">
          <a:xfrm flipH="1">
            <a:off x="2814779" y="2019065"/>
            <a:ext cx="1632642" cy="1591646"/>
          </a:xfrm>
          <a:prstGeom prst="bentConnector4">
            <a:avLst>
              <a:gd name="adj1" fmla="val -14002"/>
              <a:gd name="adj2" fmla="val 63139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 bwMode="auto">
          <a:xfrm>
            <a:off x="487211" y="3349275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 vr2</a:t>
            </a: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2404029" y="280774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 bwMode="auto">
          <a:xfrm>
            <a:off x="457200" y="3615864"/>
            <a:ext cx="2298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499810" y="4029338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4646854" y="4402868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4484747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6631714" y="2921737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6636965" y="3197034"/>
            <a:ext cx="20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</p:spTree>
    <p:extLst>
      <p:ext uri="{BB962C8B-B14F-4D97-AF65-F5344CB8AC3E}">
        <p14:creationId xmlns:p14="http://schemas.microsoft.com/office/powerpoint/2010/main" val="124900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9964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2208104" y="3085006"/>
            <a:ext cx="1819213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IBUFCTRL – TRI arc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48717" y="3659321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5910927" y="3752625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80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940856" y="3701681"/>
            <a:ext cx="170014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4" y="3197095"/>
            <a:ext cx="12749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my_iobuf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IOB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568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27855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5121903" y="4406353"/>
            <a:ext cx="1397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SSTL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FAST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00816" y="3634903"/>
            <a:ext cx="396904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IOBUF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69144" y="3644000"/>
            <a:ext cx="396904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57200" y="3615864"/>
            <a:ext cx="2397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IOBANK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6582621" y="3235614"/>
            <a:ext cx="2256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IO_L1[PN]_T0L_N0_DBC_&lt;</a:t>
            </a:r>
            <a:r>
              <a:rPr lang="en-US" sz="1000" kern="0" dirty="0">
                <a:solidFill>
                  <a:srgbClr val="00B050"/>
                </a:solidFill>
              </a:rPr>
              <a:t>IOBANK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Isosceles Triangle 87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90" name="Rectangle 89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3" name="Straight Connector 92"/>
          <p:cNvCxnSpPr>
            <a:stCxn id="88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 bwMode="auto">
          <a:xfrm>
            <a:off x="2360030" y="1520757"/>
            <a:ext cx="119431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106" name="Straight Connector 105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 bwMode="auto">
          <a:xfrm>
            <a:off x="4268401" y="1532907"/>
            <a:ext cx="88876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105" name="TextBox 104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99" name="Rectangle 98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4" name="TextBox 103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51" name="Oval 50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10" name="Elbow Connector 109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Elbow Connector 110"/>
            <p:cNvCxnSpPr/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3" name="TextBox 112"/>
          <p:cNvSpPr txBox="1"/>
          <p:nvPr/>
        </p:nvSpPr>
        <p:spPr bwMode="auto">
          <a:xfrm>
            <a:off x="487211" y="3349275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 vr2</a:t>
            </a: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6965909" y="2983966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 vr2</a:t>
            </a: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2404029" y="280774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499810" y="4029338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4271803" y="306629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43" name="TextBox 142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117" name="TextBox 116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</p:spTree>
    <p:extLst>
      <p:ext uri="{BB962C8B-B14F-4D97-AF65-F5344CB8AC3E}">
        <p14:creationId xmlns:p14="http://schemas.microsoft.com/office/powerpoint/2010/main" val="191868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Single Ended Current (LVCMOS)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964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48717" y="3659321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5910927" y="3752625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027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913961" y="3629971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568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DRIVE = &lt;</a:t>
            </a:r>
            <a:r>
              <a:rPr lang="en-US" sz="1000" kern="0" dirty="0">
                <a:solidFill>
                  <a:srgbClr val="C00000"/>
                </a:solidFill>
                <a:latin typeface="+mn-lt"/>
              </a:rPr>
              <a:t>DRIVE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86412" y="3644351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UFT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6636410" y="3244589"/>
            <a:ext cx="2362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Isosceles Triangle 58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>
            <a:stCxn id="59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 bwMode="auto">
          <a:xfrm>
            <a:off x="2360030" y="1520757"/>
            <a:ext cx="120437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95" name="Straight Connector 94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Elbow Connector 119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128" name="TextBox 127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7" name="Straight Connector 136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38" name="TextBox 137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132" name="Oval 131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43" name="Elbow Connector 142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Elbow Connector 143"/>
            <p:cNvCxnSpPr/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5" name="TextBox 144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6965909" y="2992941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 vr2</a:t>
            </a:r>
          </a:p>
        </p:txBody>
      </p:sp>
      <p:sp>
        <p:nvSpPr>
          <p:cNvPr id="171" name="TextBox 170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91" name="TextBox 90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</p:spTree>
    <p:extLst>
      <p:ext uri="{BB962C8B-B14F-4D97-AF65-F5344CB8AC3E}">
        <p14:creationId xmlns:p14="http://schemas.microsoft.com/office/powerpoint/2010/main" val="415494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Single Ended Impedance (SSTL)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964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48717" y="3659321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5910927" y="3752625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1982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941212" y="3960762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IBANK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568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lang="en-US" sz="1000" kern="0" dirty="0">
              <a:solidFill>
                <a:schemeClr val="accent4"/>
              </a:solidFill>
              <a:latin typeface="+mn-lt"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86412" y="3644351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UFT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Isosceles Triangle 58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>
            <a:stCxn id="59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 bwMode="auto">
          <a:xfrm>
            <a:off x="2360030" y="1520757"/>
            <a:ext cx="11511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95" name="Straight Connector 94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Elbow Connector 119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76" name="TextBox 75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86" name="Rectangle 85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0" name="TextBox 99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85" name="Oval 84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02" name="Elbow Connector 101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Elbow Connector 102"/>
            <p:cNvCxnSpPr/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TextBox 109"/>
          <p:cNvSpPr txBox="1"/>
          <p:nvPr/>
        </p:nvSpPr>
        <p:spPr bwMode="auto">
          <a:xfrm>
            <a:off x="6965909" y="2930182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 vr2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23" name="TextBox 122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90" name="TextBox 89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93" name="TextBox 92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6630560" y="3179449"/>
            <a:ext cx="236218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endParaRPr lang="en-US" sz="1000" kern="0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6922106" y="3576743"/>
            <a:ext cx="1721073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OUTPUT_IMPEDANCE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rgbClr val="C00000"/>
                </a:solidFill>
              </a:rPr>
              <a:t>&lt;OUTPUT_IMPEDANCE&gt;</a:t>
            </a:r>
            <a:endParaRPr lang="en-US" sz="1000" kern="0" dirty="0">
              <a:solidFill>
                <a:schemeClr val="accent4"/>
              </a:solidFill>
            </a:endParaRP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endParaRPr lang="en-US" sz="1000" kern="0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2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CSO (Complimentary Single-ended Output)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96113" y="3542809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1"/>
          </p:cNvCxnSpPr>
          <p:nvPr/>
        </p:nvCxnSpPr>
        <p:spPr bwMode="auto">
          <a:xfrm flipH="1" flipV="1">
            <a:off x="5704287" y="3622021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027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718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SLEW = &lt;</a:t>
            </a:r>
            <a:r>
              <a:rPr lang="en-US" sz="1000" kern="0" dirty="0">
                <a:solidFill>
                  <a:srgbClr val="C00000"/>
                </a:solidFill>
                <a:latin typeface="+mn-lt"/>
              </a:rPr>
              <a:t>SLEW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48319" y="3638592"/>
            <a:ext cx="518732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UFTDS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6640358" y="3041538"/>
            <a:ext cx="2087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6696113" y="3793223"/>
            <a:ext cx="202981" cy="186612"/>
            <a:chOff x="3470988" y="4236098"/>
            <a:chExt cx="578498" cy="531846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Connector 81"/>
          <p:cNvCxnSpPr>
            <a:stCxn id="75" idx="1"/>
          </p:cNvCxnSpPr>
          <p:nvPr/>
        </p:nvCxnSpPr>
        <p:spPr bwMode="auto">
          <a:xfrm flipH="1" flipV="1">
            <a:off x="5704287" y="3872435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 bwMode="auto">
          <a:xfrm>
            <a:off x="6625940" y="3967228"/>
            <a:ext cx="2087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lang="en-US" sz="1000" kern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2" name="Isosceles Triangle 91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" name="Group 92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94" name="Rectangle 93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7" name="Straight Connector 96"/>
          <p:cNvCxnSpPr>
            <a:stCxn id="92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 bwMode="auto">
          <a:xfrm>
            <a:off x="2360030" y="1520757"/>
            <a:ext cx="11511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110" name="Straight Connector 109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Elbow Connector 111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6" name="Group 115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117" name="TextBox 116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24" name="Straight Connector 123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6" name="TextBox 125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120" name="Oval 119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30" name="Elbow Connector 129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Elbow Connector 130"/>
            <p:cNvCxnSpPr/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0" name="TextBox 139"/>
          <p:cNvSpPr txBox="1"/>
          <p:nvPr/>
        </p:nvSpPr>
        <p:spPr bwMode="auto">
          <a:xfrm>
            <a:off x="6984376" y="2634344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pair0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6984799" y="3408063"/>
            <a:ext cx="208790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OUTPUT_IMPEDANCE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rgbClr val="C00000"/>
                </a:solidFill>
              </a:rPr>
              <a:t>&lt;OUTPUT_IMPEDANCE&gt;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endParaRPr lang="en-US" sz="1000" kern="0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6984376" y="4345658"/>
            <a:ext cx="2087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OUTPUT_IMPEDANCE =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rgbClr val="C00000"/>
                </a:solidFill>
                <a:latin typeface="+mn-lt"/>
              </a:rPr>
              <a:t>&lt;OUTPUT_IMPEDANCE&gt;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19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Differential (LVDS)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96113" y="3542809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1"/>
          </p:cNvCxnSpPr>
          <p:nvPr/>
        </p:nvCxnSpPr>
        <p:spPr bwMode="auto">
          <a:xfrm flipH="1" flipV="1">
            <a:off x="5704287" y="3622021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59" y="3201215"/>
            <a:ext cx="8027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IBANK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718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448319" y="3638592"/>
            <a:ext cx="518732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UFTDS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6685221" y="3117290"/>
            <a:ext cx="2126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6696113" y="3793223"/>
            <a:ext cx="202981" cy="186612"/>
            <a:chOff x="3470988" y="4236098"/>
            <a:chExt cx="578498" cy="531846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Connector 81"/>
          <p:cNvCxnSpPr>
            <a:stCxn id="75" idx="1"/>
          </p:cNvCxnSpPr>
          <p:nvPr/>
        </p:nvCxnSpPr>
        <p:spPr bwMode="auto">
          <a:xfrm flipH="1" flipV="1">
            <a:off x="5704287" y="3872435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 bwMode="auto">
          <a:xfrm>
            <a:off x="6692619" y="3979835"/>
            <a:ext cx="2067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lang="en-US" sz="1000" kern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6" name="Isosceles Triangle 85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1" name="Straight Connector 90"/>
          <p:cNvCxnSpPr>
            <a:stCxn id="86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 bwMode="auto">
          <a:xfrm>
            <a:off x="2360030" y="1520757"/>
            <a:ext cx="11511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Elbow Connector 105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8" name="Group 107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109" name="TextBox 108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8" name="TextBox 117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112" name="Oval 111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51" name="Elbow Connector 50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Elbow Connector 121"/>
            <p:cNvCxnSpPr>
              <a:endCxn id="112" idx="4"/>
            </p:cNvCxnSpPr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7183071" y="3619479"/>
            <a:ext cx="618118" cy="25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</a:t>
            </a: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45" name="TextBox 144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99" name="TextBox 98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100" name="TextBox 99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3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DPHY HS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96113" y="3542809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1"/>
          </p:cNvCxnSpPr>
          <p:nvPr/>
        </p:nvCxnSpPr>
        <p:spPr bwMode="auto">
          <a:xfrm flipH="1" flipV="1">
            <a:off x="5704287" y="3622021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60" y="3201215"/>
            <a:ext cx="8337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IBANK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718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4855732" y="3751946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663514" y="3440262"/>
            <a:ext cx="762388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UFDS_DPHY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6696113" y="3793223"/>
            <a:ext cx="202981" cy="186612"/>
            <a:chOff x="3470988" y="4236098"/>
            <a:chExt cx="578498" cy="531846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Connector 81"/>
          <p:cNvCxnSpPr>
            <a:stCxn id="75" idx="1"/>
          </p:cNvCxnSpPr>
          <p:nvPr/>
        </p:nvCxnSpPr>
        <p:spPr bwMode="auto">
          <a:xfrm flipH="1" flipV="1">
            <a:off x="5704287" y="3872435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 bwMode="auto">
          <a:xfrm>
            <a:off x="6984376" y="2634344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</a:t>
            </a:r>
          </a:p>
        </p:txBody>
      </p:sp>
      <p:sp>
        <p:nvSpPr>
          <p:cNvPr id="95" name="TextBox 94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84" name="TextBox 83"/>
          <p:cNvSpPr txBox="1"/>
          <p:nvPr/>
        </p:nvSpPr>
        <p:spPr bwMode="auto">
          <a:xfrm>
            <a:off x="6640358" y="3041538"/>
            <a:ext cx="2087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6625940" y="3967228"/>
            <a:ext cx="2087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lang="en-US" sz="1000" kern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9" name="Isosceles Triangle 108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4" name="Straight Connector 113"/>
          <p:cNvCxnSpPr>
            <a:stCxn id="109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 bwMode="auto">
          <a:xfrm>
            <a:off x="2360030" y="1520757"/>
            <a:ext cx="11511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Elbow Connector 117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120" name="TextBox 119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124" name="Rectangle 123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extBox 128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123" name="Oval 122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31" name="Elbow Connector 130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Elbow Connector 131"/>
            <p:cNvCxnSpPr>
              <a:endCxn id="123" idx="4"/>
            </p:cNvCxnSpPr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3" name="TextBox 132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2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two slides provide key device/package information necessary for the lookup of IO pins</a:t>
            </a:r>
          </a:p>
          <a:p>
            <a:r>
              <a:rPr lang="en-US" dirty="0"/>
              <a:t>This has evolved somewhat in the SW build area, so please review when considering SW Timing Verification for 2015 </a:t>
            </a:r>
            <a:r>
              <a:rPr lang="en-US" dirty="0" err="1"/>
              <a:t>Vivado</a:t>
            </a:r>
            <a:r>
              <a:rPr lang="en-US" dirty="0"/>
              <a:t> versions</a:t>
            </a:r>
          </a:p>
          <a:p>
            <a:r>
              <a:rPr lang="en-US" dirty="0"/>
              <a:t>Following the device/package information, the SW Timing Verification should be portable for all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</p:spTree>
    <p:extLst>
      <p:ext uri="{BB962C8B-B14F-4D97-AF65-F5344CB8AC3E}">
        <p14:creationId xmlns:p14="http://schemas.microsoft.com/office/powerpoint/2010/main" val="392284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Output Designs – DPHY LP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35139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3645617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396684" y="3513973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696113" y="3542809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97226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360" y="3475570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3751947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440440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1"/>
          </p:cNvCxnSpPr>
          <p:nvPr/>
        </p:nvCxnSpPr>
        <p:spPr bwMode="auto">
          <a:xfrm flipH="1" flipV="1">
            <a:off x="5704287" y="3622021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98269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052755" y="521024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37516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110124" y="3055523"/>
            <a:ext cx="1426043" cy="134958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5115406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276360" y="3201215"/>
            <a:ext cx="8337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3197095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IBANK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745663" y="2827189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11787" y="3972232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66615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66362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 flipV="1">
            <a:off x="4853665" y="3621618"/>
            <a:ext cx="594824" cy="1034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4897779" y="4379458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509767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36361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509322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5663514" y="3440262"/>
            <a:ext cx="762388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UFDS_DPHY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4504581" y="3793726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20676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6696113" y="3793223"/>
            <a:ext cx="202981" cy="186612"/>
            <a:chOff x="3470988" y="4236098"/>
            <a:chExt cx="578498" cy="531846"/>
          </a:xfrm>
        </p:grpSpPr>
        <p:sp>
          <p:nvSpPr>
            <p:cNvPr id="75" name="Rectangle 74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Straight Connector 81"/>
          <p:cNvCxnSpPr>
            <a:stCxn id="75" idx="1"/>
          </p:cNvCxnSpPr>
          <p:nvPr/>
        </p:nvCxnSpPr>
        <p:spPr bwMode="auto">
          <a:xfrm flipH="1" flipV="1">
            <a:off x="5704287" y="3872435"/>
            <a:ext cx="991826" cy="1409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 bwMode="auto">
          <a:xfrm>
            <a:off x="6984376" y="2634344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</a:t>
            </a:r>
          </a:p>
        </p:txBody>
      </p:sp>
      <p:sp>
        <p:nvSpPr>
          <p:cNvPr id="95" name="TextBox 94"/>
          <p:cNvSpPr txBox="1"/>
          <p:nvPr/>
        </p:nvSpPr>
        <p:spPr bwMode="auto">
          <a:xfrm>
            <a:off x="4271803" y="3064211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7120" y="5294276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595231" y="507281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457200" y="3615864"/>
            <a:ext cx="1985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487211" y="334927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84" name="TextBox 83"/>
          <p:cNvSpPr txBox="1"/>
          <p:nvPr/>
        </p:nvSpPr>
        <p:spPr bwMode="auto">
          <a:xfrm>
            <a:off x="6640358" y="3041538"/>
            <a:ext cx="2087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OUTPINP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IO_L1P_T0L_N0_DBC_&lt;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6625940" y="3967228"/>
            <a:ext cx="2087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IO_L1N_T0L_N1_DBC_&lt;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  <a:endParaRPr lang="en-US" sz="1000" kern="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6984376" y="2634344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</a:t>
            </a:r>
          </a:p>
        </p:txBody>
      </p:sp>
      <p:sp>
        <p:nvSpPr>
          <p:cNvPr id="62" name="Isosceles Triangle 61"/>
          <p:cNvSpPr/>
          <p:nvPr/>
        </p:nvSpPr>
        <p:spPr bwMode="auto">
          <a:xfrm rot="5400000">
            <a:off x="2536863" y="1837634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1856155" y="1969279"/>
            <a:ext cx="202981" cy="186612"/>
            <a:chOff x="3470988" y="4236098"/>
            <a:chExt cx="578498" cy="531846"/>
          </a:xfrm>
        </p:grpSpPr>
        <p:sp>
          <p:nvSpPr>
            <p:cNvPr id="64" name="Rectangle 63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2" name="Straight Connector 71"/>
          <p:cNvCxnSpPr>
            <a:stCxn id="62" idx="3"/>
          </p:cNvCxnSpPr>
          <p:nvPr/>
        </p:nvCxnSpPr>
        <p:spPr bwMode="auto">
          <a:xfrm flipH="1" flipV="1">
            <a:off x="2061603" y="207527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 bwMode="auto">
          <a:xfrm>
            <a:off x="2360030" y="1520757"/>
            <a:ext cx="11511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my_tbuf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2620397" y="1959777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3052754" y="2075271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Elbow Connector 88"/>
          <p:cNvCxnSpPr/>
          <p:nvPr/>
        </p:nvCxnSpPr>
        <p:spPr bwMode="auto">
          <a:xfrm rot="16200000" flipH="1">
            <a:off x="4492138" y="2430295"/>
            <a:ext cx="1496728" cy="785222"/>
          </a:xfrm>
          <a:prstGeom prst="bentConnector3">
            <a:avLst>
              <a:gd name="adj1" fmla="val 28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0" name="Group 89"/>
          <p:cNvGrpSpPr/>
          <p:nvPr/>
        </p:nvGrpSpPr>
        <p:grpSpPr>
          <a:xfrm>
            <a:off x="4271803" y="1780826"/>
            <a:ext cx="604065" cy="1064656"/>
            <a:chOff x="4271803" y="1780826"/>
            <a:chExt cx="604065" cy="1064656"/>
          </a:xfrm>
        </p:grpSpPr>
        <p:sp>
          <p:nvSpPr>
            <p:cNvPr id="91" name="TextBox 90"/>
            <p:cNvSpPr txBox="1"/>
            <p:nvPr/>
          </p:nvSpPr>
          <p:spPr bwMode="auto">
            <a:xfrm>
              <a:off x="4500024" y="2098982"/>
              <a:ext cx="214161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271803" y="1780826"/>
              <a:ext cx="604065" cy="1064656"/>
              <a:chOff x="4271803" y="1780826"/>
              <a:chExt cx="604065" cy="106465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4271803" y="1780826"/>
                <a:ext cx="604065" cy="928837"/>
                <a:chOff x="4336843" y="2971360"/>
                <a:chExt cx="604065" cy="928837"/>
              </a:xfrm>
            </p:grpSpPr>
            <p:sp>
              <p:nvSpPr>
                <p:cNvPr id="97" name="Rectangle 96"/>
                <p:cNvSpPr/>
                <p:nvPr/>
              </p:nvSpPr>
              <p:spPr bwMode="auto">
                <a:xfrm>
                  <a:off x="4336843" y="2971360"/>
                  <a:ext cx="581491" cy="928836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 bwMode="auto">
                <a:xfrm>
                  <a:off x="4386693" y="3085528"/>
                  <a:ext cx="185307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 bwMode="auto">
                <a:xfrm>
                  <a:off x="4749189" y="3085528"/>
                  <a:ext cx="191719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Q</a:t>
                  </a: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 bwMode="auto">
                <a:xfrm flipV="1">
                  <a:off x="4550281" y="3751943"/>
                  <a:ext cx="79776" cy="148254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4630057" y="3751943"/>
                  <a:ext cx="74696" cy="148253"/>
                </a:xfrm>
                <a:prstGeom prst="line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2" name="TextBox 101"/>
                <p:cNvSpPr txBox="1"/>
                <p:nvPr/>
              </p:nvSpPr>
              <p:spPr bwMode="auto">
                <a:xfrm>
                  <a:off x="4582566" y="3529669"/>
                  <a:ext cx="185307" cy="2484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28600" marR="0" indent="-228600" algn="l" defTabSz="914400" rtl="0" eaLnBrk="0" fontAlgn="base" latinLnBrk="0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8000"/>
                    <a:tabLst/>
                  </a:pPr>
                  <a:r>
                    <a: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96" name="Oval 95"/>
              <p:cNvSpPr/>
              <p:nvPr/>
            </p:nvSpPr>
            <p:spPr bwMode="auto">
              <a:xfrm>
                <a:off x="4491518" y="2709662"/>
                <a:ext cx="146971" cy="13582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131733" y="2845482"/>
            <a:ext cx="433284" cy="1667251"/>
            <a:chOff x="4131733" y="2845482"/>
            <a:chExt cx="433284" cy="1667251"/>
          </a:xfrm>
        </p:grpSpPr>
        <p:cxnSp>
          <p:nvCxnSpPr>
            <p:cNvPr id="104" name="Elbow Connector 103"/>
            <p:cNvCxnSpPr/>
            <p:nvPr/>
          </p:nvCxnSpPr>
          <p:spPr bwMode="auto">
            <a:xfrm rot="16200000" flipV="1">
              <a:off x="3636408" y="3584124"/>
              <a:ext cx="1423934" cy="433284"/>
            </a:xfrm>
            <a:prstGeom prst="bentConnector3">
              <a:avLst>
                <a:gd name="adj1" fmla="val -244"/>
              </a:avLst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Elbow Connector 104"/>
            <p:cNvCxnSpPr>
              <a:endCxn id="96" idx="4"/>
            </p:cNvCxnSpPr>
            <p:nvPr/>
          </p:nvCxnSpPr>
          <p:spPr bwMode="auto">
            <a:xfrm flipV="1">
              <a:off x="4131733" y="2845482"/>
              <a:ext cx="433271" cy="243317"/>
            </a:xfrm>
            <a:prstGeom prst="bentConnector2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TextBox 105"/>
          <p:cNvSpPr txBox="1"/>
          <p:nvPr/>
        </p:nvSpPr>
        <p:spPr bwMode="auto">
          <a:xfrm>
            <a:off x="4915049" y="1739680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SLICE_X4Y234</a:t>
            </a: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452791" y="1930561"/>
            <a:ext cx="2240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F0"/>
                </a:solidFill>
                <a:latin typeface="+mn-lt"/>
              </a:rPr>
              <a:t>TS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IO_L15P_T2L_N4_AD11P_&lt;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461399" y="1703851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4268401" y="1532907"/>
            <a:ext cx="8417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fdt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TBANK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0" name="Straight Connector 109"/>
          <p:cNvCxnSpPr>
            <a:endCxn id="38" idx="6"/>
          </p:cNvCxnSpPr>
          <p:nvPr/>
        </p:nvCxnSpPr>
        <p:spPr bwMode="auto">
          <a:xfrm flipH="1">
            <a:off x="5015030" y="3886529"/>
            <a:ext cx="426151" cy="168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4853294" y="3814412"/>
            <a:ext cx="161736" cy="14760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2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470784" y="2168177"/>
            <a:ext cx="1407312" cy="1715114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Logic Designs – IPFF BYPASS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796590" y="274487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15882" y="2876516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317037" y="2982846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321330" y="2982508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 bwMode="auto">
          <a:xfrm>
            <a:off x="2619758" y="2427994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IBANK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880124" y="286701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598645" y="5791929"/>
            <a:ext cx="2477601" cy="2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721483" y="2855728"/>
            <a:ext cx="2214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IO_L5P_HDGC_AD7[PN]_&lt;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33564" y="2660859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pair4</a:t>
            </a:r>
          </a:p>
        </p:txBody>
      </p:sp>
      <p:sp>
        <p:nvSpPr>
          <p:cNvPr id="61" name="Isosceles Triangle 60"/>
          <p:cNvSpPr/>
          <p:nvPr/>
        </p:nvSpPr>
        <p:spPr bwMode="auto">
          <a:xfrm rot="5400000">
            <a:off x="6203512" y="2734030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7455545" y="2879378"/>
            <a:ext cx="202981" cy="186612"/>
            <a:chOff x="3470988" y="4236098"/>
            <a:chExt cx="578498" cy="53184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 flipH="1" flipV="1">
            <a:off x="6717755" y="2972682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 bwMode="auto">
          <a:xfrm>
            <a:off x="2487351" y="1697298"/>
            <a:ext cx="2389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(IPFF Bypass path parameter included?)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44226" y="3245746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89" name="Straight Connector 88"/>
          <p:cNvCxnSpPr>
            <a:stCxn id="61" idx="3"/>
            <a:endCxn id="86" idx="1"/>
          </p:cNvCxnSpPr>
          <p:nvPr/>
        </p:nvCxnSpPr>
        <p:spPr bwMode="auto">
          <a:xfrm flipH="1">
            <a:off x="4810301" y="2972005"/>
            <a:ext cx="1437709" cy="2483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 bwMode="auto">
          <a:xfrm>
            <a:off x="6240546" y="3428857"/>
            <a:ext cx="1538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SSTL15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FAST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6293240" y="2864408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93" name="TextBox 92"/>
          <p:cNvSpPr txBox="1"/>
          <p:nvPr/>
        </p:nvSpPr>
        <p:spPr bwMode="auto">
          <a:xfrm>
            <a:off x="6903154" y="2168177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pair2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6895660" y="2378528"/>
            <a:ext cx="1595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IO_L9P_AD3P_&lt;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5598645" y="5144179"/>
            <a:ext cx="170014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For all IOs: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 for IOB_TYPE = SLAVE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397955" y="2736087"/>
            <a:ext cx="604065" cy="928837"/>
            <a:chOff x="4336843" y="2971360"/>
            <a:chExt cx="604065" cy="928837"/>
          </a:xfrm>
        </p:grpSpPr>
        <p:sp>
          <p:nvSpPr>
            <p:cNvPr id="84" name="Rectangle 83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97" name="TextBox 96"/>
          <p:cNvSpPr txBox="1"/>
          <p:nvPr/>
        </p:nvSpPr>
        <p:spPr bwMode="auto">
          <a:xfrm>
            <a:off x="4397955" y="2461732"/>
            <a:ext cx="8337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4626176" y="3054243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4393398" y="2324728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102" name="Isosceles Triangle 101"/>
          <p:cNvSpPr/>
          <p:nvPr/>
        </p:nvSpPr>
        <p:spPr bwMode="auto">
          <a:xfrm rot="5400000">
            <a:off x="3695247" y="4229686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8" name="Elbow Connector 107"/>
          <p:cNvCxnSpPr>
            <a:stCxn id="102" idx="0"/>
          </p:cNvCxnSpPr>
          <p:nvPr/>
        </p:nvCxnSpPr>
        <p:spPr bwMode="auto">
          <a:xfrm flipV="1">
            <a:off x="4215694" y="3661826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Isosceles Triangle 113"/>
          <p:cNvSpPr/>
          <p:nvPr/>
        </p:nvSpPr>
        <p:spPr bwMode="auto">
          <a:xfrm rot="5400000">
            <a:off x="2666671" y="424011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5" name="Straight Connector 114"/>
          <p:cNvCxnSpPr>
            <a:stCxn id="114" idx="0"/>
            <a:endCxn id="102" idx="3"/>
          </p:cNvCxnSpPr>
          <p:nvPr/>
        </p:nvCxnSpPr>
        <p:spPr bwMode="auto">
          <a:xfrm flipV="1">
            <a:off x="3187118" y="4467661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1985962" y="4372826"/>
            <a:ext cx="202981" cy="186612"/>
            <a:chOff x="3470988" y="4236098"/>
            <a:chExt cx="578498" cy="531846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1" name="TextBox 130"/>
          <p:cNvSpPr txBox="1"/>
          <p:nvPr/>
        </p:nvSpPr>
        <p:spPr bwMode="auto">
          <a:xfrm>
            <a:off x="2183819" y="3923578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3544378" y="3921046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3767495" y="4355094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2718765" y="4350648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cxnSp>
        <p:nvCxnSpPr>
          <p:cNvPr id="138" name="Straight Connector 137"/>
          <p:cNvCxnSpPr/>
          <p:nvPr/>
        </p:nvCxnSpPr>
        <p:spPr bwMode="auto">
          <a:xfrm flipH="1" flipV="1">
            <a:off x="2196539" y="4464187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 bwMode="auto">
          <a:xfrm>
            <a:off x="721483" y="4551696"/>
            <a:ext cx="2038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IO_L7P_HDGC_AD5P_&lt;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 bwMode="auto">
          <a:xfrm>
            <a:off x="729594" y="4330231"/>
            <a:ext cx="6181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pair4</a:t>
            </a:r>
          </a:p>
        </p:txBody>
      </p:sp>
    </p:spTree>
    <p:extLst>
      <p:ext uri="{BB962C8B-B14F-4D97-AF65-F5344CB8AC3E}">
        <p14:creationId xmlns:p14="http://schemas.microsoft.com/office/powerpoint/2010/main" val="249818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18691" y="1365844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56552" y="2150239"/>
            <a:ext cx="2338764" cy="1715114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Logic Designs – IPFF – FDCE, BYPASS</a:t>
            </a: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2532307" y="2734029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51599" y="2865674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3560884" y="4828810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052754" y="2972004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081331" y="3633428"/>
            <a:ext cx="342335" cy="1433357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2532308" y="483924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</p:cNvCxnSpPr>
          <p:nvPr/>
        </p:nvCxnSpPr>
        <p:spPr bwMode="auto">
          <a:xfrm flipV="1">
            <a:off x="3052755" y="5066785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 flipV="1">
            <a:off x="2057047" y="2971666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851599" y="4971950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 bwMode="auto">
          <a:xfrm>
            <a:off x="4509797" y="2366033"/>
            <a:ext cx="10012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fdce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355475" y="2417152"/>
            <a:ext cx="11023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2049456" y="4522702"/>
            <a:ext cx="11951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410015" y="4529135"/>
            <a:ext cx="107978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3633132" y="4963183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2615841" y="2856172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2584402" y="4949772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 flipV="1">
            <a:off x="2062176" y="5063311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 bwMode="auto">
          <a:xfrm>
            <a:off x="5598645" y="5791929"/>
            <a:ext cx="2477601" cy="2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7120" y="5150820"/>
            <a:ext cx="2108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IO_L5P_HDGC_AD7[PN]_&lt;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595231" y="4992110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pair4</a:t>
            </a:r>
          </a:p>
        </p:txBody>
      </p:sp>
      <p:sp>
        <p:nvSpPr>
          <p:cNvPr id="70" name="TextBox 69"/>
          <p:cNvSpPr txBox="1"/>
          <p:nvPr/>
        </p:nvSpPr>
        <p:spPr bwMode="auto">
          <a:xfrm>
            <a:off x="457200" y="2844886"/>
            <a:ext cx="1765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IO_L1P_AD11[PN]_&lt;</a:t>
            </a:r>
            <a:r>
              <a:rPr lang="en-US" sz="1000" kern="0" dirty="0">
                <a:solidFill>
                  <a:srgbClr val="00B050"/>
                </a:solidFill>
              </a:rPr>
              <a:t>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469281" y="2650017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61" name="Isosceles Triangle 60"/>
          <p:cNvSpPr/>
          <p:nvPr/>
        </p:nvSpPr>
        <p:spPr bwMode="auto">
          <a:xfrm rot="5400000">
            <a:off x="6203512" y="2734030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7455545" y="2879378"/>
            <a:ext cx="202981" cy="186612"/>
            <a:chOff x="3470988" y="4236098"/>
            <a:chExt cx="578498" cy="53184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 flipH="1" flipV="1">
            <a:off x="6717755" y="2972682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 bwMode="auto">
          <a:xfrm>
            <a:off x="5043056" y="1884386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44226" y="3245746"/>
            <a:ext cx="107978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89" name="Straight Connector 88"/>
          <p:cNvCxnSpPr>
            <a:stCxn id="61" idx="3"/>
          </p:cNvCxnSpPr>
          <p:nvPr/>
        </p:nvCxnSpPr>
        <p:spPr bwMode="auto">
          <a:xfrm flipH="1">
            <a:off x="4686238" y="2972005"/>
            <a:ext cx="1561772" cy="463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 bwMode="auto">
          <a:xfrm>
            <a:off x="6240546" y="3428857"/>
            <a:ext cx="1538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SSTL15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SLEW</a:t>
            </a:r>
            <a:r>
              <a:rPr kumimoji="0" lang="en-US" sz="1000" i="0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FAST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6293240" y="2864408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93" name="TextBox 92"/>
          <p:cNvSpPr txBox="1"/>
          <p:nvPr/>
        </p:nvSpPr>
        <p:spPr bwMode="auto">
          <a:xfrm>
            <a:off x="6903154" y="2168177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pair1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6895660" y="2378528"/>
            <a:ext cx="1730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IO_L2P_AD10[PN]_&lt;</a:t>
            </a:r>
            <a:r>
              <a:rPr lang="en-US" sz="1000" kern="0" dirty="0">
                <a:solidFill>
                  <a:srgbClr val="00B050"/>
                </a:solidFill>
              </a:rPr>
              <a:t>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98" name="TextBox 97"/>
          <p:cNvSpPr txBox="1"/>
          <p:nvPr/>
        </p:nvSpPr>
        <p:spPr bwMode="auto">
          <a:xfrm>
            <a:off x="5598645" y="5144179"/>
            <a:ext cx="170014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For all IOs: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 for IOB_TYPE = SLAVE</a:t>
            </a:r>
          </a:p>
        </p:txBody>
      </p:sp>
      <p:sp>
        <p:nvSpPr>
          <p:cNvPr id="103" name="Isosceles Triangle 102"/>
          <p:cNvSpPr/>
          <p:nvPr/>
        </p:nvSpPr>
        <p:spPr bwMode="auto">
          <a:xfrm rot="5400000">
            <a:off x="2532164" y="3575578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1851456" y="3707223"/>
            <a:ext cx="202981" cy="186612"/>
            <a:chOff x="3470988" y="4236098"/>
            <a:chExt cx="578498" cy="531846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9" name="Straight Connector 108"/>
          <p:cNvCxnSpPr>
            <a:stCxn id="103" idx="3"/>
          </p:cNvCxnSpPr>
          <p:nvPr/>
        </p:nvCxnSpPr>
        <p:spPr bwMode="auto">
          <a:xfrm flipH="1" flipV="1">
            <a:off x="2056904" y="3813215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 bwMode="auto">
          <a:xfrm>
            <a:off x="2355332" y="3258701"/>
            <a:ext cx="11775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my_cebuf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615698" y="3697721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457057" y="3686435"/>
            <a:ext cx="1765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IO_L4P_AD8P[PN]_&lt;</a:t>
            </a:r>
            <a:r>
              <a:rPr lang="en-US" sz="1000" kern="0" dirty="0">
                <a:solidFill>
                  <a:srgbClr val="00B050"/>
                </a:solidFill>
              </a:rPr>
              <a:t>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462663" y="3478333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pair3</a:t>
            </a:r>
          </a:p>
        </p:txBody>
      </p:sp>
      <p:cxnSp>
        <p:nvCxnSpPr>
          <p:cNvPr id="117" name="Elbow Connector 116"/>
          <p:cNvCxnSpPr>
            <a:stCxn id="103" idx="0"/>
          </p:cNvCxnSpPr>
          <p:nvPr/>
        </p:nvCxnSpPr>
        <p:spPr bwMode="auto">
          <a:xfrm flipV="1">
            <a:off x="3052611" y="3262901"/>
            <a:ext cx="1223749" cy="550652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Isosceles Triangle 118"/>
          <p:cNvSpPr/>
          <p:nvPr/>
        </p:nvSpPr>
        <p:spPr bwMode="auto">
          <a:xfrm rot="5400000">
            <a:off x="2532307" y="164127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0" name="Group 119"/>
          <p:cNvGrpSpPr>
            <a:grpSpLocks noChangeAspect="1"/>
          </p:cNvGrpSpPr>
          <p:nvPr/>
        </p:nvGrpSpPr>
        <p:grpSpPr>
          <a:xfrm>
            <a:off x="1851599" y="1772917"/>
            <a:ext cx="202981" cy="186612"/>
            <a:chOff x="3470988" y="4236098"/>
            <a:chExt cx="578498" cy="531846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5" name="Straight Connector 124"/>
          <p:cNvCxnSpPr>
            <a:stCxn id="119" idx="3"/>
          </p:cNvCxnSpPr>
          <p:nvPr/>
        </p:nvCxnSpPr>
        <p:spPr bwMode="auto">
          <a:xfrm flipH="1" flipV="1">
            <a:off x="2057047" y="1878909"/>
            <a:ext cx="519758" cy="3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 bwMode="auto">
          <a:xfrm>
            <a:off x="2355475" y="1324395"/>
            <a:ext cx="12499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my_clrbuf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BANK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 bwMode="auto">
          <a:xfrm>
            <a:off x="2615841" y="1763415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457200" y="1752129"/>
            <a:ext cx="1695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CLRPIN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IO_L3P_AD9[PN]_&lt;</a:t>
            </a:r>
            <a:r>
              <a:rPr lang="en-US" sz="1000" kern="0" dirty="0">
                <a:solidFill>
                  <a:srgbClr val="00B050"/>
                </a:solidFill>
              </a:rPr>
              <a:t>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129" name="TextBox 128"/>
          <p:cNvSpPr txBox="1"/>
          <p:nvPr/>
        </p:nvSpPr>
        <p:spPr bwMode="auto">
          <a:xfrm>
            <a:off x="469281" y="156622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pair2</a:t>
            </a:r>
          </a:p>
        </p:txBody>
      </p:sp>
      <p:cxnSp>
        <p:nvCxnSpPr>
          <p:cNvPr id="132" name="Elbow Connector 131"/>
          <p:cNvCxnSpPr>
            <a:stCxn id="119" idx="0"/>
            <a:endCxn id="16" idx="0"/>
          </p:cNvCxnSpPr>
          <p:nvPr/>
        </p:nvCxnSpPr>
        <p:spPr bwMode="auto">
          <a:xfrm>
            <a:off x="3052754" y="1879247"/>
            <a:ext cx="1370912" cy="739652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7" name="Group 136"/>
          <p:cNvGrpSpPr/>
          <p:nvPr/>
        </p:nvGrpSpPr>
        <p:grpSpPr>
          <a:xfrm>
            <a:off x="4132920" y="2602042"/>
            <a:ext cx="604065" cy="1031387"/>
            <a:chOff x="4276360" y="2602042"/>
            <a:chExt cx="604065" cy="103138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276360" y="2618899"/>
              <a:ext cx="581491" cy="10145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26210" y="2818760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688706" y="2818760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489798" y="3485175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569574" y="3485175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22083" y="3262901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4450976" y="3013180"/>
              <a:ext cx="335989" cy="22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800" kern="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FDCE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 bwMode="auto">
            <a:xfrm>
              <a:off x="4326209" y="3139692"/>
              <a:ext cx="27026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1000" kern="0" dirty="0">
                  <a:solidFill>
                    <a:schemeClr val="accent4"/>
                  </a:solidFill>
                  <a:latin typeface="+mn-lt"/>
                </a:rPr>
                <a:t>CE</a:t>
              </a:r>
              <a:endPara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 bwMode="auto">
            <a:xfrm>
              <a:off x="4470005" y="2602042"/>
              <a:ext cx="34881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lang="en-US" sz="1000" kern="0" dirty="0">
                  <a:solidFill>
                    <a:schemeClr val="accent4"/>
                  </a:solidFill>
                  <a:latin typeface="+mn-lt"/>
                </a:rPr>
                <a:t>CLR</a:t>
              </a:r>
              <a:endPara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0" name="TextBox 149"/>
          <p:cNvSpPr txBox="1"/>
          <p:nvPr/>
        </p:nvSpPr>
        <p:spPr bwMode="auto">
          <a:xfrm>
            <a:off x="4784972" y="3590943"/>
            <a:ext cx="14083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BYPASS = 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FF0000"/>
                </a:solidFill>
                <a:latin typeface="+mn-lt"/>
              </a:rPr>
              <a:t>BYPASS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54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not represented</a:t>
            </a:r>
          </a:p>
          <a:p>
            <a:pPr lvl="1"/>
            <a:r>
              <a:rPr lang="en-US" dirty="0"/>
              <a:t>OSC arcs</a:t>
            </a:r>
          </a:p>
          <a:p>
            <a:pPr lvl="2"/>
            <a:r>
              <a:rPr lang="en-US" dirty="0"/>
              <a:t>Which </a:t>
            </a:r>
            <a:r>
              <a:rPr lang="en-US" dirty="0" err="1"/>
              <a:t>Unisim</a:t>
            </a:r>
            <a:r>
              <a:rPr lang="en-US" dirty="0"/>
              <a:t> should be used?</a:t>
            </a:r>
          </a:p>
          <a:p>
            <a:pPr lvl="1"/>
            <a:r>
              <a:rPr lang="en-US" dirty="0" err="1"/>
              <a:t>Mipi</a:t>
            </a:r>
            <a:r>
              <a:rPr lang="en-US" dirty="0"/>
              <a:t> HS vs. LP?</a:t>
            </a:r>
          </a:p>
          <a:p>
            <a:pPr lvl="1"/>
            <a:r>
              <a:rPr lang="en-US" dirty="0"/>
              <a:t>Net delays?</a:t>
            </a:r>
          </a:p>
          <a:p>
            <a:r>
              <a:rPr lang="en-US" dirty="0"/>
              <a:t>Missing designs?</a:t>
            </a:r>
          </a:p>
          <a:p>
            <a:pPr lvl="1"/>
            <a:r>
              <a:rPr lang="en-US" dirty="0"/>
              <a:t>Not sure what the entire design space is.</a:t>
            </a:r>
          </a:p>
          <a:p>
            <a:pPr lvl="1"/>
            <a:r>
              <a:rPr lang="en-US" dirty="0"/>
              <a:t>Not verifying that shared devices report same timing.</a:t>
            </a:r>
          </a:p>
          <a:p>
            <a:pPr lvl="2"/>
            <a:r>
              <a:rPr lang="en-US" dirty="0"/>
              <a:t>E.g. OBUF, OBUFT</a:t>
            </a:r>
          </a:p>
          <a:p>
            <a:pPr lvl="2"/>
            <a:r>
              <a:rPr lang="en-US" dirty="0"/>
              <a:t>Using OBUFT, but this doesn’t verify that OBUF is identical</a:t>
            </a:r>
          </a:p>
          <a:p>
            <a:r>
              <a:rPr lang="en-US" dirty="0"/>
              <a:t>Less than 100% coverage</a:t>
            </a:r>
          </a:p>
          <a:p>
            <a:pPr lvl="1"/>
            <a:r>
              <a:rPr lang="en-US" dirty="0"/>
              <a:t>Coverage is a sample – if it works once it works everywhere?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</p:spTree>
    <p:extLst>
      <p:ext uri="{BB962C8B-B14F-4D97-AF65-F5344CB8AC3E}">
        <p14:creationId xmlns:p14="http://schemas.microsoft.com/office/powerpoint/2010/main" val="142310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Untested </a:t>
            </a:r>
            <a:r>
              <a:rPr lang="en-US" dirty="0" err="1"/>
              <a:t>Unisims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HPIO:</a:t>
            </a:r>
          </a:p>
          <a:p>
            <a:pPr marL="509587" lvl="2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HPIO_DCI_TEST, IBUFCTRL, INBUF, DIFFINBUF, HPIO_DIFFINBUF_TEST, HPIO_DIFFOUTBUF_TEST, IBUF_ANALOG, IBUFE3, IBUFDSE3, IBUFDS_DPHY_TEST, IBUFDS_DPHY, IBUFDS_DIFF_OUT, IBUFDS_IBUFDISABLE_INT, IBUFDS_DIFF_OUT_IBUFDISABLE, IBUFDS_IBUFDISABLE, IBUFG, IBUFGDS, IBUFGDS_DIFF_OUT, IBUF_IBUFDISABLE, HPIO_INBUF_TEST, INV, KEEPER, PULLUP, PULLDOWN, PULL_TEST, OBUF, OBUFDS, OBUFTDS_DCIEN, OBUFT_DCIEN, IOBUF, IOBUFDS, IOBUFDS_DCIEN, IOBUFDS_DIFF_OUT, IOBUFDS_DIFF_OUT_DCIEN, IOBUF_DCIEN, IOBUFE3, IOBUFDSE3, HPIO_OUTBUF_TEST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HDIO:</a:t>
            </a:r>
          </a:p>
          <a:p>
            <a:pPr marL="509587" lvl="2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IBUFCTRL, INBUF, DIFFINBUF, HDIO_DIFFINBUF_TEST, IBUF_ANALOG, IBUFDS_DIFF_OUT, IBUFDS_IBUFDISABLE, IBUFDS_INTERMDISABLE, IBUFDS_DIFF_OUT_IBUFDISABLE, IBUFDS_DIFF_OUT_INTERMDISABLE, IBUFG, IBUFGDS, IBUFGDS_DIFF_OUT, IBUF_IBUFDISABLE, IBUF_INTERMDISABLE, HDIO_INBUF_TEST, INV, KEEPER, PULLUP, PULLDOWN, PULL_TEST, OBUF, OBUFDS, IOBUF, IOBUFDS, IOBUFDS_DIFF_OUT, IOBUFDS_DIFF_OUT_INTERMDISABLE, IOBUFDS_INTERMDISABLE, IOBUF_INTERMDISABLE, HDIO_OUTBUF_TEST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0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5159914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2015.4 and later vs 2015.3 and before</a:t>
            </a:r>
          </a:p>
          <a:p>
            <a:pPr lvl="1"/>
            <a:r>
              <a:rPr lang="en-US" dirty="0"/>
              <a:t>Beginning in </a:t>
            </a:r>
            <a:r>
              <a:rPr lang="en-US" dirty="0" err="1"/>
              <a:t>Vivado</a:t>
            </a:r>
            <a:r>
              <a:rPr lang="en-US" dirty="0"/>
              <a:t> 2016.1 device part information is in 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rdi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err="1"/>
              <a:t>Vivado</a:t>
            </a:r>
            <a:r>
              <a:rPr lang="en-US" dirty="0"/>
              <a:t> build RDI directory is found in the file:</a:t>
            </a:r>
          </a:p>
          <a:p>
            <a:pPr marL="509587" lvl="2" indent="0">
              <a:buNone/>
            </a:pPr>
            <a:r>
              <a:rPr lang="en-US" dirty="0"/>
              <a:t>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xbuilds</a:t>
            </a:r>
            <a:r>
              <a:rPr lang="en-US" dirty="0"/>
              <a:t>/&lt;version&gt;_INT_&lt;build&gt;/installs/</a:t>
            </a:r>
            <a:r>
              <a:rPr lang="en-US" dirty="0" err="1"/>
              <a:t>dataCL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509587" lvl="2" indent="0">
              <a:buNone/>
            </a:pPr>
            <a:r>
              <a:rPr lang="en-US" dirty="0"/>
              <a:t>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rdi</a:t>
            </a:r>
            <a:r>
              <a:rPr lang="en-US" dirty="0"/>
              <a:t>/data/CLs/1387919/data</a:t>
            </a:r>
          </a:p>
          <a:p>
            <a:pPr lvl="1"/>
            <a:r>
              <a:rPr lang="en-US" dirty="0"/>
              <a:t>In versions 2015.1 – 2015.3 device part information is in the build area</a:t>
            </a:r>
          </a:p>
          <a:p>
            <a:pPr lvl="1"/>
            <a:r>
              <a:rPr lang="en-US" dirty="0"/>
              <a:t>Example:</a:t>
            </a:r>
          </a:p>
          <a:p>
            <a:pPr marL="509587" lvl="2" indent="0">
              <a:buNone/>
            </a:pPr>
            <a:r>
              <a:rPr lang="en-US" dirty="0"/>
              <a:t>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xbuilds</a:t>
            </a:r>
            <a:r>
              <a:rPr lang="en-US" dirty="0"/>
              <a:t>/&lt;version&gt;_INT_&lt;build&gt;/installs/lin64/</a:t>
            </a:r>
            <a:r>
              <a:rPr lang="en-US" dirty="0" err="1"/>
              <a:t>Vivado</a:t>
            </a:r>
            <a:r>
              <a:rPr lang="en-US" dirty="0"/>
              <a:t>/HEAD/data/parts</a:t>
            </a:r>
          </a:p>
          <a:p>
            <a:pPr lvl="1"/>
            <a:r>
              <a:rPr lang="en-US" dirty="0"/>
              <a:t>Versions before 2015 do not have a reliable device part information file structure.</a:t>
            </a:r>
          </a:p>
          <a:p>
            <a:r>
              <a:rPr lang="en-US" dirty="0"/>
              <a:t>The device part information provides necessary pin identification for verification designs in all device/package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Versions and Device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412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Diablo Device Families:</a:t>
            </a:r>
          </a:p>
          <a:p>
            <a:pPr lvl="1"/>
            <a:r>
              <a:rPr lang="en-US" dirty="0" err="1"/>
              <a:t>Zynquplus</a:t>
            </a:r>
            <a:endParaRPr lang="en-US" dirty="0"/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tapeout</a:t>
            </a:r>
            <a:r>
              <a:rPr lang="en-US" dirty="0"/>
              <a:t> (6/2015)</a:t>
            </a:r>
          </a:p>
          <a:p>
            <a:pPr lvl="2"/>
            <a:r>
              <a:rPr lang="en-US" dirty="0" err="1"/>
              <a:t>Tapeout</a:t>
            </a:r>
            <a:r>
              <a:rPr lang="en-US" dirty="0"/>
              <a:t> device, DA7, is ‘xczu9eg’</a:t>
            </a:r>
          </a:p>
          <a:p>
            <a:pPr lvl="2"/>
            <a:r>
              <a:rPr lang="en-US" dirty="0"/>
              <a:t>Initial packages for xczu9eg are ‘ff999’ and ‘ffvb1156’</a:t>
            </a:r>
          </a:p>
          <a:p>
            <a:pPr lvl="2"/>
            <a:r>
              <a:rPr lang="en-US" dirty="0"/>
              <a:t>First parts are in ffvb1156</a:t>
            </a:r>
          </a:p>
          <a:p>
            <a:pPr lvl="2"/>
            <a:r>
              <a:rPr lang="en-US" dirty="0"/>
              <a:t>ATE characterization designs are in ff999</a:t>
            </a:r>
          </a:p>
          <a:p>
            <a:pPr lvl="1"/>
            <a:r>
              <a:rPr lang="en-US" dirty="0" err="1"/>
              <a:t>Kintexuplus</a:t>
            </a:r>
            <a:endParaRPr lang="en-US" dirty="0"/>
          </a:p>
          <a:p>
            <a:pPr lvl="2"/>
            <a:r>
              <a:rPr lang="en-US" dirty="0"/>
              <a:t>No device/package configurations defined yet</a:t>
            </a:r>
          </a:p>
          <a:p>
            <a:pPr lvl="1"/>
            <a:r>
              <a:rPr lang="en-US" dirty="0" err="1"/>
              <a:t>Virtexuplus</a:t>
            </a:r>
            <a:endParaRPr lang="en-US" dirty="0"/>
          </a:p>
          <a:p>
            <a:pPr lvl="2"/>
            <a:r>
              <a:rPr lang="en-US" dirty="0"/>
              <a:t>No device/package configurations defined yet</a:t>
            </a:r>
          </a:p>
          <a:p>
            <a:r>
              <a:rPr lang="en-US" dirty="0"/>
              <a:t>For available device/package configurations please see: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partsDir</a:t>
            </a:r>
            <a:r>
              <a:rPr lang="en-US" dirty="0"/>
              <a:t>&gt;/arch.xml</a:t>
            </a:r>
          </a:p>
          <a:p>
            <a:pPr lvl="1"/>
            <a:r>
              <a:rPr lang="en-US" dirty="0"/>
              <a:t>Software Confluence Portal Diablo Release Plan:</a:t>
            </a:r>
          </a:p>
          <a:p>
            <a:pPr marL="509587" lvl="2" indent="0">
              <a:buNone/>
            </a:pPr>
            <a:r>
              <a:rPr lang="en-US" dirty="0">
                <a:hlinkClick r:id="rId2"/>
              </a:rPr>
              <a:t>http://confluence/display/XSW/Diablo+EA+Branches+and+Beta+Release+plan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Device and Package Families</a:t>
            </a:r>
          </a:p>
        </p:txBody>
      </p:sp>
    </p:spTree>
    <p:extLst>
      <p:ext uri="{BB962C8B-B14F-4D97-AF65-F5344CB8AC3E}">
        <p14:creationId xmlns:p14="http://schemas.microsoft.com/office/powerpoint/2010/main" val="152386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 bank: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Ihpio_iob27_core_X0Y0_R0/Ihpio_iob27/Iiob_iobpair0 IO_L1P_T0L_N0_DBC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Ihpio_iob27_core_X0Y0_R0/Ihpio_iob27/Iiob_iobpair0 IO_L1N_T0L_N1_DBC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 IO_L2P_T0L_N2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 IO_L2N_T0L_N3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Ihpio_iob27_core_X0Y0_R0/Ihpio_iob27/Iiob_iobpair2 IO_L3P_T0L_N4_AD15P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Ihpio_iob27_core_X0Y0_R0/Ihpio_iob27/Iiob_iobpair2 IO_L3N_T0L_N5_AD15N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Ihpio_iob27_core_X0Y0_R0/Ihpio_iob27/Iiob_iobpair3 IO_L4P_T0U_N6_DBC_AD7P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Ihpio_iob27_core_X0Y0_R0/Ihpio_iob27/Iiob_iobpair3 IO_L4N_T0U_N7_DBC_AD7N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Ihpio_iob27_core_X0Y0_R0/Ihpio_iob27/Iiob_iobpair4 IO_L5P_T0U_N8_AD14P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Ihpio_iob27_core_X0Y0_R0/Ihpio_iob27/Iiob_iobpair4 IO_L5N_T0U_N9_AD14N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Ihpio_iob27_core_X0Y0_R0/Ihpio_iob27/Iiob_iobpair5 IO_L6P_T0U_N10_AD6P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Ihpio_iob27_core_X0Y0_R0/Ihpio_iob27/Iiob_iobpair5 IO_L6N_T0U_N11_AD6N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Ihpio_iob27_core_X0Y0_R0/Ihpio_iob27/Iiob_iobsngl_vr1 IO_T0U_N12_VRP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Ihpio_iob27_core_X0Y0_R0/Ihpio_iob27/Iiob_iobpair6 IO_L7P_T1L_N0_QBC_AD13P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Ihpio_iob27_core_X0Y0_R0/Ihpio_iob27/Iiob_iobpair6 IO_L7N_T1L_N1_QBC_AD13N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Ihpio_iob27_core_X0Y0_R0/Ihpio_iob27/Iiob_iobpair7 IO_L8P_T1L_N2_AD5P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Ihpio_iob27_core_X0Y0_R0/Ihpio_iob27/Iiob_iobpair7 IO_L8N_T1L_N3_AD5N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Ihpio_iob27_core_X0Y0_R0/Ihpio_iob27/Iiob_iobpair8 IO_L9P_T1L_N4_AD12P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Ihpio_iob27_core_X0Y0_R0/Ihpio_iob27/Iiob_iobpair8 IO_L9N_T1L_N5_AD12N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Ihpio_iob27_core_X0Y0_R0/Ihpio_iob27/Iiob_iobpair9 IO_L10P_T1U_N6_QBC_AD4P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Ihpio_iob27_core_X0Y0_R0/Ihpio_iob27/Iiob_iobpair9 IO_L10N_T1U_N7_QBC_AD4N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Ihpio_iob27_core_X0Y0_R0/Ihpio_iob27/Iiob_iobpair10 IO_L11P_T1U_N8_GC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Ihpio_iob27_core_X0Y0_R0/Ihpio_iob27/Iiob_iobpair10 IO_L11N_T1U_N9_GC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Ihpio_iob27_core_X0Y0_R0/Ihpio_iob27/Iiob_iobpair11 IO_L12P_T1U_N10_GC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Ihpio_iob27_core_X0Y0_R0/Ihpio_iob27/Iiob_iobpair11 IO_L12N_T1U_N11_GC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Ihpio_iob27_core_X0Y0_R0/Ihpio_iob27/Iiob_iobsngl_vr2 IO_T1U_N12</a:t>
            </a:r>
          </a:p>
          <a:p>
            <a:pPr marL="234950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HPIO Name to Instance Name</a:t>
            </a:r>
          </a:p>
        </p:txBody>
      </p:sp>
    </p:spTree>
    <p:extLst>
      <p:ext uri="{BB962C8B-B14F-4D97-AF65-F5344CB8AC3E}">
        <p14:creationId xmlns:p14="http://schemas.microsoft.com/office/powerpoint/2010/main" val="19820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 half bank: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Ihpio_iob27_core_X0Y0_R0/Ihpio_iob27/Iiob_iobpair0 IO_L13P_T2L_N0_GC_QBC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Ihpio_iob27_core_X0Y0_R0/Ihpio_iob27/Iiob_iobpair0 IO_L13N_T2L_N1_GC_QBC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 IO_L14P_T2L_N2_GC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 IO_L14N_T2L_N3_GC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Ihpio_iob27_core_X0Y0_R0/Ihpio_iob27/Iiob_iobpair2 IO_L15P_T2L_N4_AD11P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Ihpio_iob27_core_X0Y0_R0/Ihpio_iob27/Iiob_iobpair2 IO_L15N_T2L_N5_AD11N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Ihpio_iob27_core_X0Y0_R0/Ihpio_iob27/Iiob_iobpair3 IO_L16P_T2U_N6_QBC_AD3P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Ihpio_iob27_core_X0Y0_R0/Ihpio_iob27/Iiob_iobpair3 IO_L16N_T2U_N7_QBC_AD3N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Ihpio_iob27_core_X0Y0_R0/Ihpio_iob27/Iiob_iobpair4 IO_L17P_T2U_N8_AD10P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Ihpio_iob27_core_X0Y0_R0/Ihpio_iob27/Iiob_iobpair4 IO_L17N_T2U_N9_AD10N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Ihpio_iob27_core_X0Y0_R0/Ihpio_iob27/Iiob_iobpair5 IO_L18P_T2U_N10_AD2P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Ihpio_iob27_core_X0Y0_R0/Ihpio_iob27/Iiob_iobpair5 IO_L18N_T2U_N11_AD2N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Ihpio_iob27_core_X0Y0_R0/Ihpio_iob27/Iiob_iobsngl_vr1 IO_T2U_N12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Ihpio_iob27_core_X0Y0_R0/Ihpio_iob27/Iiob_iobpair6 IO_L19P_T3L_N0_DBC_AD9P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Ihpio_iob27_core_X0Y0_R0/Ihpio_iob27/Iiob_iobpair6 IO_L19N_T3L_N1_DBC_AD9N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Ihpio_iob27_core_X0Y0_R0/Ihpio_iob27/Iiob_iobpair7 IO_L20P_T3L_N2_AD1P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Ihpio_iob27_core_X0Y0_R0/Ihpio_iob27/Iiob_iobpair7 IO_L20N_T3L_N3_AD1N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Ihpio_iob27_core_X0Y0_R0/Ihpio_iob27/Iiob_iobpair8 IO_L21P_T3L_N4_AD8P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Ihpio_iob27_core_X0Y0_R0/Ihpio_iob27/Iiob_iobpair8 IO_L21N_T3L_N5_AD8N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Ihpio_iob27_core_X0Y0_R0/Ihpio_iob27/Iiob_iobpair9 IO_L22P_T3U_N6_DBC_AD0P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Ihpio_iob27_core_X0Y0_R0/Ihpio_iob27/Iiob_iobpair9 IO_L22N_T3U_N7_DBC_AD0N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Ihpio_iob27_core_X0Y0_R0/Ihpio_iob27/Iiob_iobpair10 IO_L23P_T3U_N8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Ihpio_iob27_core_X0Y0_R0/Ihpio_iob27/Iiob_iobpair10 IO_L23N_T3U_N9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Ihpio_iob27_core_X0Y0_R0/Ihpio_iob27/Iiob_iobpair11 IO_L24P_T3U_N10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Ihpio_iob27_core_X0Y0_R0/Ihpio_iob27/Iiob_iobpair11 IO_L24N_T3U_N11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Ihpio_iob27_core_X0Y0_R0/Ihpio_iob27/Iiob_iobsngl_vr2 IO_T3U_N12</a:t>
            </a:r>
          </a:p>
          <a:p>
            <a:pPr marL="234950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HPIO Name to Instance Name</a:t>
            </a:r>
          </a:p>
        </p:txBody>
      </p:sp>
    </p:spTree>
    <p:extLst>
      <p:ext uri="{BB962C8B-B14F-4D97-AF65-F5344CB8AC3E}">
        <p14:creationId xmlns:p14="http://schemas.microsoft.com/office/powerpoint/2010/main" val="1897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 and Top half banks: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Ihdio_hdio_bot_core_X0Y0_R0/hdio_iopair0 IO_L1N_AD11N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Ihdio_hdio_bot_core_X0Y0_R0/hdio_iopair0 IO_L1P_AD11P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Ihdio_hdio_bot_core_X0Y0_R0/hdio_iopair1 IO_L2N_AD10N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Ihdio_hdio_bot_core_X0Y0_R0/hdio_iopair1 IO_L2P_AD10P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Ihdio_hdio_bot_core_X0Y0_R0/hdio_iopair2 IO_L3N_AD9N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Ihdio_hdio_bot_core_X0Y0_R0/hdio_iopair2 IO_L3P_AD9P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Ihdio_hdio_bot_core_X0Y0_R0/hdio_iopair3 IO_L4N_AD8N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Ihdio_hdio_bot_core_X0Y0_R0/hdio_iopair3 IO_L4P_AD8P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Ihdio_hdio_bot_core_X0Y0_R0/hdio_iopair4 IO_L5N_HDGC_AD7N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Ihdio_hdio_bot_core_X0Y0_R0/hdio_iopair4 IO_L5P_HDGC_AD7P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Ihdio_hdio_bot_core_X0Y0_R0/hdio_iopair5 IO_L6N_HDGC_AD6N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Ihdio_hdio_bot_core_X0Y0_R0/hdio_iopair5 IO_L6P_HDGC_AD6P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Ihdio_hdio_top_core_X0Y0_R0/hdio_iopair0 IO_L7N_HDGC_AD5N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Ihdio_hdio_top_core_X0Y0_R0/hdio_iopair0 IO_L7P_HDGC_AD5P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Ihdio_hdio_top_core_X0Y0_R0/hdio_iopair1 IO_L8N_HDGC_AD4N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Ihdio_hdio_top_core_X0Y0_R0/hdio_iopair1 IO_L8P_HDGC_AD4P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Ihdio_hdio_top_core_X0Y0_R0/hdio_iopair2 IO_L9N_AD3N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Ihdio_hdio_top_core_X0Y0_R0/hdio_iopair2 IO_L9P_AD3P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Ihdio_hdio_top_core_X0Y0_R0/hdio_iopair3 IO_L10N_AD2N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Ihdio_hdio_top_core_X0Y0_R0/hdio_iopair3 IO_L10P_AD2P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Ihdio_hdio_top_core_X0Y0_R0/hdio_iopair4 IO_L11N_AD1N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Ihdio_hdio_top_core_X0Y0_R0/hdio_iopair4 IO_L11P_AD1P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Ihdio_hdio_top_core_X0Y0_R0/hdio_iopair5 IO_L12N_AD0N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Ihdio_hdio_top_core_X0Y0_R0/hdio_iopair5 IO_L12P_AD0P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HDIO Name to Instance Name</a:t>
            </a:r>
          </a:p>
        </p:txBody>
      </p:sp>
    </p:spTree>
    <p:extLst>
      <p:ext uri="{BB962C8B-B14F-4D97-AF65-F5344CB8AC3E}">
        <p14:creationId xmlns:p14="http://schemas.microsoft.com/office/powerpoint/2010/main" val="19443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154" y="869471"/>
            <a:ext cx="8233646" cy="5585117"/>
          </a:xfrm>
        </p:spPr>
        <p:txBody>
          <a:bodyPr/>
          <a:lstStyle/>
          <a:p>
            <a:r>
              <a:rPr lang="en-US" sz="1600" dirty="0"/>
              <a:t>Input designs</a:t>
            </a:r>
          </a:p>
          <a:p>
            <a:pPr lvl="1"/>
            <a:r>
              <a:rPr lang="en-US" sz="1400" dirty="0"/>
              <a:t>Single ended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rx_se</a:t>
            </a:r>
            <a:endParaRPr lang="en-US" sz="1400" dirty="0"/>
          </a:p>
          <a:p>
            <a:pPr lvl="1"/>
            <a:r>
              <a:rPr lang="en-US" sz="1400" dirty="0"/>
              <a:t>Differential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rx_diff</a:t>
            </a:r>
            <a:endParaRPr lang="en-US" sz="1400" dirty="0"/>
          </a:p>
          <a:p>
            <a:pPr lvl="1"/>
            <a:r>
              <a:rPr lang="en-US" sz="1400" dirty="0" err="1"/>
              <a:t>Dphy</a:t>
            </a:r>
            <a:r>
              <a:rPr lang="en-US" sz="1400" dirty="0"/>
              <a:t> (HPIO only) – </a:t>
            </a:r>
            <a:r>
              <a:rPr lang="en-US" sz="1400" dirty="0" err="1"/>
              <a:t>hp_rx_dphy</a:t>
            </a:r>
            <a:endParaRPr lang="en-US" sz="1400" dirty="0"/>
          </a:p>
          <a:p>
            <a:r>
              <a:rPr lang="en-US" sz="1600" dirty="0"/>
              <a:t>IBUFCTRL</a:t>
            </a:r>
          </a:p>
          <a:p>
            <a:pPr lvl="1"/>
            <a:r>
              <a:rPr lang="en-US" sz="1400" dirty="0"/>
              <a:t>IBUFDISABLE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ibufctrl_ibufdisable</a:t>
            </a:r>
            <a:endParaRPr lang="en-US" sz="1400" dirty="0"/>
          </a:p>
          <a:p>
            <a:pPr lvl="1"/>
            <a:r>
              <a:rPr lang="en-US" sz="1400" dirty="0"/>
              <a:t>TRI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ibufctrl_tri</a:t>
            </a:r>
            <a:endParaRPr lang="en-US" sz="1400" dirty="0"/>
          </a:p>
          <a:p>
            <a:r>
              <a:rPr lang="en-US" sz="1600" dirty="0"/>
              <a:t>Output designs</a:t>
            </a:r>
          </a:p>
          <a:p>
            <a:pPr lvl="1"/>
            <a:r>
              <a:rPr lang="en-US" sz="1400" dirty="0"/>
              <a:t>Single ended – current (LVCMOS)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tx_drive</a:t>
            </a:r>
            <a:endParaRPr lang="en-US" sz="1400" dirty="0"/>
          </a:p>
          <a:p>
            <a:pPr lvl="1"/>
            <a:r>
              <a:rPr lang="en-US" sz="1400" dirty="0"/>
              <a:t>Single ended – impedance (SSTL)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tx_imp</a:t>
            </a:r>
            <a:endParaRPr lang="en-US" sz="1400" dirty="0"/>
          </a:p>
          <a:p>
            <a:pPr lvl="1"/>
            <a:r>
              <a:rPr lang="en-US" sz="1400" dirty="0"/>
              <a:t>CSO (Complimentary Single-ended Output)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tx_cso</a:t>
            </a:r>
            <a:endParaRPr lang="en-US" sz="1400" dirty="0"/>
          </a:p>
          <a:p>
            <a:pPr lvl="1"/>
            <a:r>
              <a:rPr lang="en-US" sz="1400" dirty="0"/>
              <a:t>Differential (LVDS)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tx_diff</a:t>
            </a:r>
            <a:endParaRPr lang="en-US" sz="1400" dirty="0"/>
          </a:p>
          <a:p>
            <a:pPr lvl="1"/>
            <a:r>
              <a:rPr lang="en-US" sz="1400" dirty="0" err="1"/>
              <a:t>Dphy</a:t>
            </a:r>
            <a:r>
              <a:rPr lang="en-US" sz="1400" dirty="0"/>
              <a:t> (HPIO only) - &lt;</a:t>
            </a:r>
            <a:r>
              <a:rPr lang="en-US" sz="1400" dirty="0" err="1"/>
              <a:t>BankType</a:t>
            </a:r>
            <a:r>
              <a:rPr lang="en-US" sz="1400" dirty="0"/>
              <a:t>&gt;_</a:t>
            </a:r>
            <a:r>
              <a:rPr lang="en-US" sz="1400" dirty="0" err="1"/>
              <a:t>tx_dphy</a:t>
            </a:r>
            <a:endParaRPr lang="en-US" sz="1400" dirty="0"/>
          </a:p>
          <a:p>
            <a:r>
              <a:rPr lang="en-US" sz="1600" dirty="0"/>
              <a:t>Logic designs (HDIO only)</a:t>
            </a:r>
          </a:p>
          <a:p>
            <a:pPr lvl="1"/>
            <a:r>
              <a:rPr lang="en-US" sz="1400" dirty="0"/>
              <a:t>Input</a:t>
            </a:r>
          </a:p>
          <a:p>
            <a:pPr lvl="1"/>
            <a:r>
              <a:rPr lang="en-US" sz="1400" dirty="0"/>
              <a:t>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Design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085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Designs – Single Ended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65305"/>
            <a:ext cx="8229600" cy="477220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3061797" y="3009227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22317" y="3161583"/>
            <a:ext cx="202981" cy="186612"/>
            <a:chOff x="3470988" y="4236098"/>
            <a:chExt cx="578498" cy="531846"/>
          </a:xfrm>
        </p:grpSpPr>
        <p:sp>
          <p:nvSpPr>
            <p:cNvPr id="6" name="Rectangle 5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Isosceles Triangle 8"/>
          <p:cNvSpPr/>
          <p:nvPr/>
        </p:nvSpPr>
        <p:spPr bwMode="auto">
          <a:xfrm rot="5400000">
            <a:off x="5926174" y="3009228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178207" y="3154576"/>
            <a:ext cx="202981" cy="186612"/>
            <a:chOff x="3470988" y="4236098"/>
            <a:chExt cx="578498" cy="53184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Isosceles Triangle 13"/>
          <p:cNvSpPr/>
          <p:nvPr/>
        </p:nvSpPr>
        <p:spPr bwMode="auto">
          <a:xfrm rot="5400000">
            <a:off x="4090374" y="4467521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05850" y="2970825"/>
            <a:ext cx="604065" cy="928837"/>
            <a:chOff x="4336843" y="2971360"/>
            <a:chExt cx="604065" cy="92883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36843" y="2971360"/>
              <a:ext cx="581491" cy="9288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386693" y="3085528"/>
              <a:ext cx="1853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749189" y="3085528"/>
              <a:ext cx="191719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4550281" y="3751943"/>
              <a:ext cx="79776" cy="148254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630057" y="3751943"/>
              <a:ext cx="74696" cy="148253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 bwMode="auto">
            <a:xfrm>
              <a:off x="4582566" y="3529669"/>
              <a:ext cx="185307" cy="24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</a:p>
          </p:txBody>
        </p:sp>
      </p:grpSp>
      <p:cxnSp>
        <p:nvCxnSpPr>
          <p:cNvPr id="22" name="Straight Connector 21"/>
          <p:cNvCxnSpPr>
            <a:stCxn id="4" idx="0"/>
          </p:cNvCxnSpPr>
          <p:nvPr/>
        </p:nvCxnSpPr>
        <p:spPr bwMode="auto">
          <a:xfrm>
            <a:off x="3582244" y="3247202"/>
            <a:ext cx="1211443" cy="587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Elbow Connector 22"/>
          <p:cNvCxnSpPr>
            <a:stCxn id="14" idx="0"/>
            <a:endCxn id="16" idx="2"/>
          </p:cNvCxnSpPr>
          <p:nvPr/>
        </p:nvCxnSpPr>
        <p:spPr bwMode="auto">
          <a:xfrm flipV="1">
            <a:off x="4610821" y="3899661"/>
            <a:ext cx="485775" cy="805835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440417" y="3247880"/>
            <a:ext cx="737790" cy="1249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5400000">
            <a:off x="3061798" y="4477952"/>
            <a:ext cx="564944" cy="475949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14" idx="3"/>
          </p:cNvCxnSpPr>
          <p:nvPr/>
        </p:nvCxnSpPr>
        <p:spPr bwMode="auto">
          <a:xfrm flipV="1">
            <a:off x="3582245" y="4705496"/>
            <a:ext cx="552627" cy="1043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4" idx="3"/>
          </p:cNvCxnSpPr>
          <p:nvPr/>
        </p:nvCxnSpPr>
        <p:spPr bwMode="auto">
          <a:xfrm flipH="1">
            <a:off x="2322795" y="3247202"/>
            <a:ext cx="783500" cy="9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2629257" y="2690289"/>
            <a:ext cx="2035645" cy="1209371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122317" y="4631372"/>
            <a:ext cx="202981" cy="186612"/>
            <a:chOff x="3470988" y="4236098"/>
            <a:chExt cx="578498" cy="531846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470988" y="4236098"/>
              <a:ext cx="578498" cy="53184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470988" y="4236098"/>
              <a:ext cx="578498" cy="53184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" name="Straight Connector 34"/>
          <p:cNvCxnSpPr>
            <a:stCxn id="26" idx="3"/>
          </p:cNvCxnSpPr>
          <p:nvPr/>
        </p:nvCxnSpPr>
        <p:spPr bwMode="auto">
          <a:xfrm flipH="1">
            <a:off x="2322795" y="4715927"/>
            <a:ext cx="783501" cy="201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 bwMode="auto">
          <a:xfrm>
            <a:off x="4805849" y="2696470"/>
            <a:ext cx="7927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 err="1">
                <a:solidFill>
                  <a:schemeClr val="accent4"/>
                </a:solidFill>
                <a:latin typeface="+mn-lt"/>
              </a:rPr>
              <a:t>fd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53481" y="3520495"/>
            <a:ext cx="18059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P/0 for IOB_TYPE = MASTER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N/1 for IOB_TYPE = SLAVE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IO_T1U_N12 for SNGL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2884965" y="2692350"/>
            <a:ext cx="132249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noProof="0" dirty="0" err="1">
                <a:solidFill>
                  <a:schemeClr val="accent4"/>
                </a:solidFill>
                <a:latin typeface="+mn-lt"/>
              </a:rPr>
              <a:t>my_ibuf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IB</a:t>
            </a:r>
            <a:r>
              <a:rPr lang="en-US" sz="1000" kern="0" noProof="0" dirty="0">
                <a:solidFill>
                  <a:srgbClr val="00B050"/>
                </a:solidFill>
                <a:latin typeface="+mn-lt"/>
              </a:rPr>
              <a:t>ANK</a:t>
            </a:r>
            <a:r>
              <a:rPr lang="en-US" sz="1000" kern="0" noProof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2825182" y="2413032"/>
            <a:ext cx="11503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Device Under Test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970671" y="2692350"/>
            <a:ext cx="11791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my_obuf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OB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578946" y="4161413"/>
            <a:ext cx="128817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my_ibufclk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39505" y="4158881"/>
            <a:ext cx="11727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my_bufg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ANK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flipH="1">
            <a:off x="5385222" y="3247201"/>
            <a:ext cx="577986" cy="1317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5175039" y="3899187"/>
            <a:ext cx="13923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 = SLICE_X4Y233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2685275" y="3591025"/>
            <a:ext cx="20688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 = 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IOSTANDARD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4162622" y="4592929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BUFG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3145331" y="3131370"/>
            <a:ext cx="335989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3113892" y="4588483"/>
            <a:ext cx="396904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IBUFG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6015902" y="3139606"/>
            <a:ext cx="335989" cy="2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5034071" y="3288981"/>
            <a:ext cx="214161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800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49248" y="3105871"/>
            <a:ext cx="2298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IO_L1[PN]_T0L_N[01]_DBC_&lt;</a:t>
            </a:r>
            <a:r>
              <a:rPr lang="en-US" sz="1000" kern="0" dirty="0">
                <a:solidFill>
                  <a:srgbClr val="00B050"/>
                </a:solidFill>
              </a:rPr>
              <a:t>IBANK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69185" y="4603990"/>
            <a:ext cx="2391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IO_L13P_T2L_N0_GC_QBC_&lt;</a:t>
            </a:r>
            <a:r>
              <a:rPr lang="en-US" sz="1000" kern="0" dirty="0">
                <a:solidFill>
                  <a:srgbClr val="00B050"/>
                </a:solidFill>
                <a:latin typeface="+mn-lt"/>
              </a:rPr>
              <a:t>CBANK</a:t>
            </a:r>
            <a:r>
              <a:rPr lang="en-US" sz="1000" kern="0" dirty="0">
                <a:solidFill>
                  <a:schemeClr val="accent4"/>
                </a:solidFill>
                <a:latin typeface="+mn-lt"/>
              </a:rPr>
              <a:t>&gt;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49248" y="2857840"/>
            <a:ext cx="8457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Top: pair0,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vr2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77296" y="4382525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pair0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617854" y="3127924"/>
            <a:ext cx="8136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Bottom: pair1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6708695" y="3349430"/>
            <a:ext cx="204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OUTPIN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=</a:t>
            </a:r>
          </a:p>
          <a:p>
            <a:pPr marL="228600" indent="-228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88000"/>
            </a:pPr>
            <a:r>
              <a:rPr lang="en-US" sz="1000" kern="0" dirty="0">
                <a:solidFill>
                  <a:schemeClr val="accent4"/>
                </a:solidFill>
              </a:rPr>
              <a:t>IO_L14P_T2L_N2_GC_&lt;</a:t>
            </a:r>
            <a:r>
              <a:rPr lang="en-US" sz="1000" kern="0" dirty="0">
                <a:solidFill>
                  <a:srgbClr val="00B050"/>
                </a:solidFill>
              </a:rPr>
              <a:t>OBANK</a:t>
            </a:r>
            <a:r>
              <a:rPr lang="en-US" sz="1000" kern="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598645" y="5478156"/>
            <a:ext cx="293926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All other IOs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use IOSTANDARD = SSTL15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baseline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000" i="1" kern="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on a different bank for</a:t>
            </a:r>
          </a:p>
          <a:p>
            <a:pPr marR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000" i="1" kern="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alternan</a:t>
            </a:r>
            <a:r>
              <a: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kumimoji="0" lang="en-US" sz="1000" i="1" u="none" strike="noStrike" kern="0" cap="none" spc="0" normalizeH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Vcco</a:t>
            </a:r>
            <a:r>
              <a:rPr kumimoji="0" lang="en-US" sz="1000" i="1" u="none" strike="noStrike" kern="0" cap="none" spc="0" normalizeH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73919"/>
      </p:ext>
    </p:extLst>
  </p:cSld>
  <p:clrMapOvr>
    <a:masterClrMapping/>
  </p:clrMapOvr>
</p:sld>
</file>

<file path=ppt/theme/theme1.xml><?xml version="1.0" encoding="utf-8"?>
<a:theme xmlns:a="http://schemas.openxmlformats.org/drawingml/2006/main" name="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ilinxClassification xmlns="4017847a-41c5-4a45-bc99-32f1e6fe0be4">Internal</XilinxClassific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AD0707B443D44B7D91AD53A27561E" ma:contentTypeVersion="4" ma:contentTypeDescription="Create a new document." ma:contentTypeScope="" ma:versionID="ec18dfcc219f344455be3665ce8ffa82">
  <xsd:schema xmlns:xsd="http://www.w3.org/2001/XMLSchema" xmlns:xs="http://www.w3.org/2001/XMLSchema" xmlns:p="http://schemas.microsoft.com/office/2006/metadata/properties" xmlns:ns2="4017847a-41c5-4a45-bc99-32f1e6fe0be4" targetNamespace="http://schemas.microsoft.com/office/2006/metadata/properties" ma:root="true" ma:fieldsID="3f992176854cd47badfa144179b597b1" ns2:_="">
    <xsd:import namespace="4017847a-41c5-4a45-bc99-32f1e6fe0be4"/>
    <xsd:element name="properties">
      <xsd:complexType>
        <xsd:sequence>
          <xsd:element name="documentManagement">
            <xsd:complexType>
              <xsd:all>
                <xsd:element ref="ns2:XilinxClassification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7847a-41c5-4a45-bc99-32f1e6fe0be4" elementFormDefault="qualified">
    <xsd:import namespace="http://schemas.microsoft.com/office/2006/documentManagement/types"/>
    <xsd:import namespace="http://schemas.microsoft.com/office/infopath/2007/PartnerControls"/>
    <xsd:element name="XilinxClassification" ma:index="4" nillable="true" ma:displayName="XilinxClassification" ma:internalName="XilinxClassification" ma:readOnly="fals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BFC54-C7AE-455C-9271-6C115E2357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886E37-D8EC-4D3B-9AA4-97C26A5CAE7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17847a-41c5-4a45-bc99-32f1e6fe0b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ABDCAE-C79D-45C3-8525-5B04533DA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7847a-41c5-4a45-bc99-32f1e6fe0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Xilinx_All_Programmable_Template_08-01-12</Template>
  <TotalTime>35195</TotalTime>
  <Words>5274</Words>
  <Application>Microsoft Office PowerPoint</Application>
  <PresentationFormat>On-screen Show (4:3)</PresentationFormat>
  <Paragraphs>712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Xilinx_All_Programmable_Template_08-01-12</vt:lpstr>
      <vt:lpstr>Diablo IO SW Timing Verification</vt:lpstr>
      <vt:lpstr>First Things First</vt:lpstr>
      <vt:lpstr>Vivado Versions and Device Information</vt:lpstr>
      <vt:lpstr>Diablo Device and Package Families</vt:lpstr>
      <vt:lpstr>Diablo HPIO Name to Instance Name</vt:lpstr>
      <vt:lpstr>Diablo HPIO Name to Instance Name</vt:lpstr>
      <vt:lpstr>Diablo HDIO Name to Instance Name</vt:lpstr>
      <vt:lpstr>Timing Design Organization</vt:lpstr>
      <vt:lpstr>Input Designs – Single Ended</vt:lpstr>
      <vt:lpstr>Input Designs – Single Ended ODT</vt:lpstr>
      <vt:lpstr>Input Designs – Differential</vt:lpstr>
      <vt:lpstr>Input Designs – DPHY</vt:lpstr>
      <vt:lpstr>IBUFCTRL – IBUFDISABLE arc</vt:lpstr>
      <vt:lpstr>IBUFCTRL – TRI arc</vt:lpstr>
      <vt:lpstr>Output Designs – Single Ended Current (LVCMOS)</vt:lpstr>
      <vt:lpstr>Output Designs – Single Ended Impedance (SSTL)</vt:lpstr>
      <vt:lpstr>Output Designs – CSO (Complimentary Single-ended Output)</vt:lpstr>
      <vt:lpstr>Output Designs – Differential (LVDS)</vt:lpstr>
      <vt:lpstr>Output Designs – DPHY HS</vt:lpstr>
      <vt:lpstr>Output Designs – DPHY LP</vt:lpstr>
      <vt:lpstr>Logic Designs – IPFF BYPASS</vt:lpstr>
      <vt:lpstr>Logic Designs – IPFF – FDCE, BYPASS</vt:lpstr>
      <vt:lpstr>Open Issues</vt:lpstr>
      <vt:lpstr>Apendix</vt:lpstr>
    </vt:vector>
  </TitlesOfParts>
  <Company>Xilinx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Xilinx All Programmable PowerPoint Template</dc:title>
  <dc:creator>Xilinx</dc:creator>
  <cp:keywords>Internal, None, None</cp:keywords>
  <cp:lastModifiedBy>David Peterson</cp:lastModifiedBy>
  <cp:revision>312</cp:revision>
  <cp:lastPrinted>2015-10-22T22:08:49Z</cp:lastPrinted>
  <dcterms:created xsi:type="dcterms:W3CDTF">2014-09-05T16:18:56Z</dcterms:created>
  <dcterms:modified xsi:type="dcterms:W3CDTF">2021-02-02T00:31:04Z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0x0101001CCAD0707B443D44B7D91AD53A27561E</vt:lpwstr>
  </property>
  <property fmtid="{D5CDD505-2E9C-101B-9397-08002B2CF9AE}" pid="3" name="TitusGUID">
    <vt:lpwstr>2a48aa5c-c32c-455f-bce2-c12c76a0b35a</vt:lpwstr>
  </property>
  <property fmtid="{D5CDD505-2E9C-101B-9397-08002B2CF9AE}" pid="4" name="TITUSCustom1">
    <vt:lpwstr>1</vt:lpwstr>
  </property>
  <property fmtid="{D5CDD505-2E9C-101B-9397-08002B2CF9AE}" pid="5" name="XilinxClassification">
    <vt:lpwstr>Internal</vt:lpwstr>
  </property>
  <property fmtid="{D5CDD505-2E9C-101B-9397-08002B2CF9AE}" pid="6" name="XilinxVisual Markings">
    <vt:lpwstr>No</vt:lpwstr>
  </property>
  <property fmtid="{D5CDD505-2E9C-101B-9397-08002B2CF9AE}" pid="7" name="XilinxAdditional Classifications">
    <vt:lpwstr>None</vt:lpwstr>
  </property>
  <property fmtid="{D5CDD505-2E9C-101B-9397-08002B2CF9AE}" pid="8" name="XilinxExport Control">
    <vt:lpwstr>None</vt:lpwstr>
  </property>
  <property fmtid="{D5CDD505-2E9C-101B-9397-08002B2CF9AE}" pid="9" name="XilinxNote">
    <vt:lpwstr/>
  </property>
  <property fmtid="{D5CDD505-2E9C-101B-9397-08002B2CF9AE}" pid="10" name="XilinxNote (Line 2)">
    <vt:lpwstr/>
  </property>
  <property fmtid="{D5CDD505-2E9C-101B-9397-08002B2CF9AE}" pid="11" name="XilinxRemoveLegacyFooters">
    <vt:lpwstr>Yes</vt:lpwstr>
  </property>
  <property fmtid="{D5CDD505-2E9C-101B-9397-08002B2CF9AE}" pid="12" name="VisualMarkings">
    <vt:lpwstr>Yes</vt:lpwstr>
  </property>
  <property fmtid="{D5CDD505-2E9C-101B-9397-08002B2CF9AE}" pid="13" name="AdditionalClassifications">
    <vt:lpwstr>None</vt:lpwstr>
  </property>
  <property fmtid="{D5CDD505-2E9C-101B-9397-08002B2CF9AE}" pid="14" name="ExportControl">
    <vt:lpwstr>None</vt:lpwstr>
  </property>
  <property fmtid="{D5CDD505-2E9C-101B-9397-08002B2CF9AE}" pid="15" name="NoteLine2">
    <vt:lpwstr/>
  </property>
</Properties>
</file>