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49B4-C25A-0F45-B718-73C85665A2EA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B961-1BB2-C048-A320-FB670E62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49B4-C25A-0F45-B718-73C85665A2EA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B961-1BB2-C048-A320-FB670E62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49B4-C25A-0F45-B718-73C85665A2EA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B961-1BB2-C048-A320-FB670E62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49B4-C25A-0F45-B718-73C85665A2EA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B961-1BB2-C048-A320-FB670E62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49B4-C25A-0F45-B718-73C85665A2EA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B961-1BB2-C048-A320-FB670E62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49B4-C25A-0F45-B718-73C85665A2EA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B961-1BB2-C048-A320-FB670E62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49B4-C25A-0F45-B718-73C85665A2EA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B961-1BB2-C048-A320-FB670E62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49B4-C25A-0F45-B718-73C85665A2EA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B961-1BB2-C048-A320-FB670E62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49B4-C25A-0F45-B718-73C85665A2EA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B961-1BB2-C048-A320-FB670E62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49B4-C25A-0F45-B718-73C85665A2EA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B961-1BB2-C048-A320-FB670E62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49B4-C25A-0F45-B718-73C85665A2EA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B961-1BB2-C048-A320-FB670E62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49B4-C25A-0F45-B718-73C85665A2EA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B961-1BB2-C048-A320-FB670E62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211555" y="1684089"/>
            <a:ext cx="2887451" cy="775060"/>
          </a:xfrm>
          <a:prstGeom prst="rect">
            <a:avLst/>
          </a:prstGeom>
          <a:solidFill>
            <a:schemeClr val="accent1">
              <a:lumMod val="20000"/>
              <a:lumOff val="80000"/>
              <a:alpha val="8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1295" y="2453257"/>
            <a:ext cx="2907711" cy="2462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5678" y="1059352"/>
            <a:ext cx="4026391" cy="5564456"/>
            <a:chOff x="24995812" y="34742227"/>
            <a:chExt cx="4581445" cy="6725484"/>
          </a:xfrm>
        </p:grpSpPr>
        <p:sp>
          <p:nvSpPr>
            <p:cNvPr id="6" name="Rectangle 5"/>
            <p:cNvSpPr/>
            <p:nvPr/>
          </p:nvSpPr>
          <p:spPr>
            <a:xfrm>
              <a:off x="25712602" y="39061130"/>
              <a:ext cx="3326378" cy="23554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995812" y="34742227"/>
              <a:ext cx="4581445" cy="6725484"/>
              <a:chOff x="25696197" y="33756388"/>
              <a:chExt cx="3510066" cy="643112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V="1">
                <a:off x="28881449" y="33756388"/>
                <a:ext cx="0" cy="6374111"/>
              </a:xfrm>
              <a:prstGeom prst="line">
                <a:avLst/>
              </a:prstGeom>
              <a:ln w="1270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6076985" y="34226424"/>
                <a:ext cx="0" cy="5930961"/>
              </a:xfrm>
              <a:prstGeom prst="line">
                <a:avLst/>
              </a:prstGeom>
              <a:ln w="1270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5836944" y="40178412"/>
                <a:ext cx="3369319" cy="9096"/>
              </a:xfrm>
              <a:prstGeom prst="line">
                <a:avLst/>
              </a:prstGeom>
              <a:ln w="1270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5696197" y="33875355"/>
                <a:ext cx="414879" cy="386089"/>
              </a:xfrm>
              <a:prstGeom prst="line">
                <a:avLst/>
              </a:prstGeom>
              <a:ln w="1270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25426951" y="36248440"/>
              <a:ext cx="553854" cy="0"/>
            </a:xfrm>
            <a:prstGeom prst="line">
              <a:avLst/>
            </a:prstGeom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5523428" y="39061130"/>
              <a:ext cx="1133005" cy="0"/>
            </a:xfrm>
            <a:prstGeom prst="line">
              <a:avLst/>
            </a:prstGeom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449615" y="37906766"/>
              <a:ext cx="1171013" cy="1"/>
            </a:xfrm>
            <a:prstGeom prst="line">
              <a:avLst/>
            </a:prstGeom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466448" y="36851911"/>
              <a:ext cx="1133005" cy="0"/>
            </a:xfrm>
            <a:prstGeom prst="line">
              <a:avLst/>
            </a:prstGeom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413220" y="35733703"/>
              <a:ext cx="1133005" cy="0"/>
            </a:xfrm>
            <a:prstGeom prst="line">
              <a:avLst/>
            </a:prstGeom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922703" y="38644848"/>
              <a:ext cx="704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2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000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931391" y="37426252"/>
              <a:ext cx="704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3000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20896" y="36426970"/>
              <a:ext cx="704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4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000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76120" y="35282453"/>
              <a:ext cx="704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5000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5494030" y="37348555"/>
              <a:ext cx="553854" cy="0"/>
            </a:xfrm>
            <a:prstGeom prst="line">
              <a:avLst/>
            </a:prstGeom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512140" y="38477565"/>
              <a:ext cx="553854" cy="0"/>
            </a:xfrm>
            <a:prstGeom prst="line">
              <a:avLst/>
            </a:prstGeom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6657189" y="35465808"/>
              <a:ext cx="2585054" cy="5021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Unknown process</a:t>
              </a:r>
            </a:p>
            <a:p>
              <a:pPr algn="ctr"/>
              <a:endPara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sz="2400" b="1" dirty="0" smtClean="0">
                  <a:solidFill>
                    <a:schemeClr val="bg1"/>
                  </a:solidFill>
                </a:rPr>
                <a:t>Process</a:t>
              </a:r>
            </a:p>
            <a:p>
              <a:r>
                <a:rPr lang="en-US" sz="2400" b="1" dirty="0" smtClean="0">
                  <a:solidFill>
                    <a:schemeClr val="bg1"/>
                  </a:solidFill>
                </a:rPr>
                <a:t>inferred from homology</a:t>
              </a:r>
            </a:p>
            <a:p>
              <a:pPr algn="ctr"/>
              <a:endPara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sz="2400" b="1" dirty="0" smtClean="0">
                  <a:solidFill>
                    <a:schemeClr val="bg1"/>
                  </a:solidFill>
                </a:rPr>
                <a:t>Experimentally </a:t>
              </a:r>
            </a:p>
            <a:p>
              <a:r>
                <a:rPr lang="en-US" sz="2400" b="1" dirty="0" smtClean="0">
                  <a:solidFill>
                    <a:schemeClr val="bg1"/>
                  </a:solidFill>
                </a:rPr>
                <a:t>characterized</a:t>
              </a:r>
            </a:p>
            <a:p>
              <a:r>
                <a:rPr lang="en-US" sz="2400" b="1" dirty="0" smtClean="0">
                  <a:solidFill>
                    <a:schemeClr val="bg1"/>
                  </a:solidFill>
                </a:rPr>
                <a:t>process</a:t>
              </a:r>
            </a:p>
          </p:txBody>
        </p:sp>
      </p:grpSp>
      <p:pic>
        <p:nvPicPr>
          <p:cNvPr id="44" name="Picture 43" descr="unknown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" r="-4593" b="1205"/>
          <a:stretch/>
        </p:blipFill>
        <p:spPr>
          <a:xfrm>
            <a:off x="5892256" y="1177967"/>
            <a:ext cx="3131598" cy="2971887"/>
          </a:xfrm>
          <a:prstGeom prst="rect">
            <a:avLst/>
          </a:prstGeom>
        </p:spPr>
      </p:pic>
      <p:sp>
        <p:nvSpPr>
          <p:cNvPr id="46" name="TextBox 239"/>
          <p:cNvSpPr txBox="1">
            <a:spLocks noChangeArrowheads="1"/>
          </p:cNvSpPr>
          <p:nvPr/>
        </p:nvSpPr>
        <p:spPr bwMode="auto">
          <a:xfrm>
            <a:off x="4699472" y="1628131"/>
            <a:ext cx="3087229" cy="89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91238" tIns="45619" rIns="91238" bIns="45619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rPr>
              <a:t>Unknown </a:t>
            </a:r>
          </a:p>
          <a:p>
            <a:pPr eaLnBrk="1" hangingPunct="1"/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rPr>
              <a:t>Process </a:t>
            </a: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rPr>
              <a:t>830 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  <p:cxnSp>
        <p:nvCxnSpPr>
          <p:cNvPr id="55" name="Straight Connector 54"/>
          <p:cNvCxnSpPr>
            <a:endCxn id="44" idx="0"/>
          </p:cNvCxnSpPr>
          <p:nvPr/>
        </p:nvCxnSpPr>
        <p:spPr>
          <a:xfrm flipV="1">
            <a:off x="4199475" y="1177967"/>
            <a:ext cx="3258580" cy="59393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056771" y="4856400"/>
            <a:ext cx="3087229" cy="14771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238" tIns="45619" rIns="91238" bIns="45619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Broad eukaryotic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(fungi to human)</a:t>
            </a:r>
          </a:p>
          <a:p>
            <a:pPr eaLnBrk="1" hangingPunct="1">
              <a:spcAft>
                <a:spcPts val="600"/>
              </a:spcAft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Fungi only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+mj-lt"/>
              <a:cs typeface="Calibri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1400" b="1" i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Schizosaccharomyces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only</a:t>
            </a:r>
          </a:p>
          <a:p>
            <a:pPr eaLnBrk="1" hangingPunct="1">
              <a:spcAft>
                <a:spcPts val="600"/>
              </a:spcAft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Ancestral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(broad eukaryotic &amp; 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  <a:latin typeface="+mj-lt"/>
              <a:cs typeface="Calibri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        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archaea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or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prokaryote)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657662" y="4777938"/>
            <a:ext cx="385231" cy="1322270"/>
            <a:chOff x="8086207" y="30435387"/>
            <a:chExt cx="864675" cy="3758584"/>
          </a:xfrm>
        </p:grpSpPr>
        <p:sp>
          <p:nvSpPr>
            <p:cNvPr id="49" name="Rectangle 48"/>
            <p:cNvSpPr/>
            <p:nvPr/>
          </p:nvSpPr>
          <p:spPr bwMode="auto">
            <a:xfrm flipH="1">
              <a:off x="8090433" y="31381250"/>
              <a:ext cx="860449" cy="90275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238" tIns="45619" rIns="91238" bIns="45619" anchor="ctr"/>
            <a:lstStyle/>
            <a:p>
              <a:pPr algn="ctr">
                <a:defRPr/>
              </a:pPr>
              <a:endParaRPr lang="en-US" sz="1700" dirty="0">
                <a:latin typeface="Calibri"/>
                <a:cs typeface="Calibri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 flipH="1">
              <a:off x="8086208" y="30435387"/>
              <a:ext cx="860449" cy="90275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238" tIns="45619" rIns="91238" bIns="45619" anchor="ctr"/>
            <a:lstStyle/>
            <a:p>
              <a:pPr algn="ctr">
                <a:defRPr/>
              </a:pPr>
              <a:endParaRPr lang="en-US" sz="1700" dirty="0">
                <a:latin typeface="Calibri"/>
                <a:cs typeface="Calibri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 flipH="1">
              <a:off x="8086207" y="33291212"/>
              <a:ext cx="860448" cy="902759"/>
            </a:xfrm>
            <a:prstGeom prst="rect">
              <a:avLst/>
            </a:prstGeom>
            <a:gradFill flip="none" rotWithShape="1">
              <a:gsLst>
                <a:gs pos="42000">
                  <a:schemeClr val="accent6">
                    <a:lumMod val="40000"/>
                    <a:lumOff val="60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238" tIns="45619" rIns="91238" bIns="45619" anchor="ctr"/>
            <a:lstStyle/>
            <a:p>
              <a:pPr algn="ctr">
                <a:defRPr/>
              </a:pPr>
              <a:endParaRPr lang="en-US" sz="1700" dirty="0">
                <a:latin typeface="Calibri"/>
                <a:cs typeface="Calibri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 flipH="1">
              <a:off x="8086207" y="32299058"/>
              <a:ext cx="860450" cy="9027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238" tIns="45619" rIns="91238" bIns="45619" anchor="ctr"/>
            <a:lstStyle/>
            <a:p>
              <a:pPr algn="ctr">
                <a:defRPr/>
              </a:pPr>
              <a:endParaRPr lang="en-US" sz="1700" dirty="0">
                <a:latin typeface="Calibri"/>
                <a:cs typeface="Calibri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76137" y="600849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May 2017</a:t>
            </a:r>
            <a:endParaRPr lang="en-US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77643" y="2479335"/>
            <a:ext cx="2275622" cy="1440642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4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Wood</dc:creator>
  <cp:lastModifiedBy>Val Wood</cp:lastModifiedBy>
  <cp:revision>4</cp:revision>
  <dcterms:created xsi:type="dcterms:W3CDTF">2017-09-30T10:22:15Z</dcterms:created>
  <dcterms:modified xsi:type="dcterms:W3CDTF">2017-09-30T10:40:57Z</dcterms:modified>
</cp:coreProperties>
</file>