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c416613d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c416613d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c416613d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c416613d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c416613d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c416613d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c416613d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c416613d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c416613d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c416613d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c416613d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c416613d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c416613d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c416613d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c416613d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c416613d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c416613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c416613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c416613d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c416613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c416613d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c416613d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c416613d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c416613d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c416613d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c416613d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c416613d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c416613d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c416613d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c416613d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c416613d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c416613d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blog.postman.com/what-is-htt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postman.com/api-glossary/#cru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blog.postman.com/what-is-an-api-endpoint/" TargetMode="External"/><Relationship Id="rId4" Type="http://schemas.openxmlformats.org/officeDocument/2006/relationships/hyperlink" Target="https://blog.postman.com/what-are-http-metho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log.postman.com/what-are-http-status-codes/" TargetMode="External"/><Relationship Id="rId4" Type="http://schemas.openxmlformats.org/officeDocument/2006/relationships/hyperlink" Target="https://blog.postman.com/what-are-http-head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API REST</a:t>
            </a:r>
            <a:endParaRPr b="1"/>
          </a:p>
        </p:txBody>
      </p:sp>
      <p:sp>
        <p:nvSpPr>
          <p:cNvPr id="117" name="Google Shape;117;p22"/>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https://blog.postman.com/rest-api-examples/</a:t>
            </a:r>
            <a:endParaRPr sz="1200">
              <a:solidFill>
                <a:schemeClr val="dk2"/>
              </a:solidFill>
            </a:endParaRPr>
          </a:p>
        </p:txBody>
      </p:sp>
      <p:sp>
        <p:nvSpPr>
          <p:cNvPr id="118" name="Google Shape;118;p22"/>
          <p:cNvSpPr txBox="1"/>
          <p:nvPr>
            <p:ph idx="1" type="body"/>
          </p:nvPr>
        </p:nvSpPr>
        <p:spPr>
          <a:xfrm>
            <a:off x="311700" y="1152475"/>
            <a:ext cx="8520600" cy="2985300"/>
          </a:xfrm>
          <a:prstGeom prst="rect">
            <a:avLst/>
          </a:prstGeom>
        </p:spPr>
        <p:txBody>
          <a:bodyPr anchorCtr="0" anchor="t" bIns="91425" lIns="91425" spcFirstLastPara="1" rIns="91425" wrap="square" tIns="91425">
            <a:normAutofit/>
          </a:bodyPr>
          <a:lstStyle/>
          <a:p>
            <a:pPr indent="-228600" lvl="0" marL="457200" rtl="0" algn="l">
              <a:lnSpc>
                <a:spcPct val="150000"/>
              </a:lnSpc>
              <a:spcBef>
                <a:spcPts val="0"/>
              </a:spcBef>
              <a:spcAft>
                <a:spcPts val="0"/>
              </a:spcAft>
              <a:buClr>
                <a:schemeClr val="accent2"/>
              </a:buClr>
              <a:buSzPts val="1200"/>
              <a:buNone/>
            </a:pPr>
            <a:r>
              <a:rPr lang="es" sz="1200">
                <a:solidFill>
                  <a:schemeClr val="accent2"/>
                </a:solidFill>
                <a:highlight>
                  <a:srgbClr val="FFFFFF"/>
                </a:highlight>
              </a:rPr>
              <a:t>Una API REST, también conocida como API RESTful, es una interfaz simple y uniforme que permite acceder a datos, contenido, algoritmos, contenido multimedia y otros recursos digitales a través de URL web. Las API REST son las más comunes en la web actual.</a:t>
            </a:r>
            <a:endParaRPr b="1" sz="2100">
              <a:solidFill>
                <a:schemeClr val="accent2"/>
              </a:solidFill>
              <a:highlight>
                <a:srgbClr val="FFFFFF"/>
              </a:highlight>
            </a:endParaRPr>
          </a:p>
          <a:p>
            <a:pPr indent="0" lvl="0" marL="0" rtl="0" algn="l">
              <a:lnSpc>
                <a:spcPct val="162500"/>
              </a:lnSpc>
              <a:spcBef>
                <a:spcPts val="3400"/>
              </a:spcBef>
              <a:spcAft>
                <a:spcPts val="0"/>
              </a:spcAft>
              <a:buNone/>
            </a:pPr>
            <a:r>
              <a:t/>
            </a:r>
            <a:endParaRPr b="1" sz="2100">
              <a:solidFill>
                <a:schemeClr val="accent2"/>
              </a:solidFill>
              <a:highlight>
                <a:srgbClr val="FFFFFF"/>
              </a:highlight>
            </a:endParaRPr>
          </a:p>
          <a:p>
            <a:pPr indent="-228600" lvl="0" marL="457200" rtl="0" algn="l">
              <a:lnSpc>
                <a:spcPct val="150000"/>
              </a:lnSpc>
              <a:spcBef>
                <a:spcPts val="1800"/>
              </a:spcBef>
              <a:spcAft>
                <a:spcPts val="0"/>
              </a:spcAft>
              <a:buClr>
                <a:schemeClr val="accent2"/>
              </a:buClr>
              <a:buSzPts val="2100"/>
              <a:buNone/>
            </a:pPr>
            <a:r>
              <a:t/>
            </a:r>
            <a:endParaRPr b="1" sz="2100">
              <a:solidFill>
                <a:schemeClr val="accent2"/>
              </a:solidFill>
              <a:highlight>
                <a:srgbClr val="FFFFFF"/>
              </a:highlight>
            </a:endParaRPr>
          </a:p>
        </p:txBody>
      </p:sp>
      <p:pic>
        <p:nvPicPr>
          <p:cNvPr id="119" name="Google Shape;119;p22"/>
          <p:cNvPicPr preferRelativeResize="0"/>
          <p:nvPr/>
        </p:nvPicPr>
        <p:blipFill>
          <a:blip r:embed="rId3">
            <a:alphaModFix/>
          </a:blip>
          <a:stretch>
            <a:fillRect/>
          </a:stretch>
        </p:blipFill>
        <p:spPr>
          <a:xfrm>
            <a:off x="2306575" y="2155975"/>
            <a:ext cx="4530851" cy="240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HTTP</a:t>
            </a:r>
            <a:endParaRPr b="1"/>
          </a:p>
        </p:txBody>
      </p:sp>
      <p:sp>
        <p:nvSpPr>
          <p:cNvPr id="125" name="Google Shape;125;p23"/>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https://blog.postman.com/rest-api-examples/</a:t>
            </a:r>
            <a:endParaRPr sz="1200">
              <a:solidFill>
                <a:schemeClr val="dk2"/>
              </a:solidFill>
            </a:endParaRPr>
          </a:p>
        </p:txBody>
      </p:sp>
      <p:sp>
        <p:nvSpPr>
          <p:cNvPr id="126" name="Google Shape;126;p23"/>
          <p:cNvSpPr txBox="1"/>
          <p:nvPr>
            <p:ph idx="1" type="body"/>
          </p:nvPr>
        </p:nvSpPr>
        <p:spPr>
          <a:xfrm>
            <a:off x="311700" y="1152475"/>
            <a:ext cx="8520600" cy="1782900"/>
          </a:xfrm>
          <a:prstGeom prst="rect">
            <a:avLst/>
          </a:prstGeom>
        </p:spPr>
        <p:txBody>
          <a:bodyPr anchorCtr="0" anchor="t" bIns="91425" lIns="91425" spcFirstLastPara="1" rIns="91425" wrap="square" tIns="91425">
            <a:normAutofit/>
          </a:bodyPr>
          <a:lstStyle/>
          <a:p>
            <a:pPr indent="-228600" lvl="0" marL="457200" rtl="0" algn="l">
              <a:lnSpc>
                <a:spcPct val="150000"/>
              </a:lnSpc>
              <a:spcBef>
                <a:spcPts val="0"/>
              </a:spcBef>
              <a:spcAft>
                <a:spcPts val="0"/>
              </a:spcAft>
              <a:buClr>
                <a:schemeClr val="accent2"/>
              </a:buClr>
              <a:buSzPts val="1200"/>
              <a:buNone/>
            </a:pPr>
            <a:r>
              <a:rPr lang="es" sz="1200">
                <a:solidFill>
                  <a:srgbClr val="0265D2"/>
                </a:solidFill>
                <a:highlight>
                  <a:srgbClr val="FFFFFF"/>
                </a:highlight>
                <a:uFill>
                  <a:noFill/>
                </a:uFill>
                <a:hlinkClick r:id="rId3">
                  <a:extLst>
                    <a:ext uri="{A12FA001-AC4F-418D-AE19-62706E023703}">
                      <ahyp:hlinkClr val="tx"/>
                    </a:ext>
                  </a:extLst>
                </a:hlinkClick>
              </a:rPr>
              <a:t>HTTP</a:t>
            </a:r>
            <a:r>
              <a:rPr lang="es" sz="1200">
                <a:solidFill>
                  <a:schemeClr val="accent2"/>
                </a:solidFill>
                <a:highlight>
                  <a:srgbClr val="FFFFFF"/>
                </a:highlight>
              </a:rPr>
              <a:t> , acrónimo de Protocolo de Transferencia de Hipertexto, es el protocolo dominante para la transmisión de datos (como páginas HTML, imágenes y vídeos) entre clientes y servidores en internet. Funciona con un modelo de solicitud-respuesta, en el que el cliente envía una solicitud al servidor y este responde con los datos solicitados o un mensaje de error. HTTP no tiene estado, lo que significa que el servidor gestiona cada solicitud de forma independiente, sin tener conocimiento de las solicitudes anteriores.</a:t>
            </a:r>
            <a:endParaRPr b="1" sz="2100">
              <a:solidFill>
                <a:schemeClr val="accent2"/>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HTTP</a:t>
            </a:r>
            <a:endParaRPr b="1"/>
          </a:p>
        </p:txBody>
      </p:sp>
      <p:sp>
        <p:nvSpPr>
          <p:cNvPr id="132" name="Google Shape;132;p24"/>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https://blog.postman.com/rest-api-examples/</a:t>
            </a:r>
            <a:endParaRPr sz="1200">
              <a:solidFill>
                <a:schemeClr val="dk2"/>
              </a:solidFill>
            </a:endParaRPr>
          </a:p>
        </p:txBody>
      </p:sp>
      <p:sp>
        <p:nvSpPr>
          <p:cNvPr id="133" name="Google Shape;133;p24"/>
          <p:cNvSpPr txBox="1"/>
          <p:nvPr>
            <p:ph idx="1" type="body"/>
          </p:nvPr>
        </p:nvSpPr>
        <p:spPr>
          <a:xfrm>
            <a:off x="311700" y="1152475"/>
            <a:ext cx="8520600" cy="1782900"/>
          </a:xfrm>
          <a:prstGeom prst="rect">
            <a:avLst/>
          </a:prstGeom>
        </p:spPr>
        <p:txBody>
          <a:bodyPr anchorCtr="0" anchor="t" bIns="91425" lIns="91425" spcFirstLastPara="1" rIns="91425" wrap="square" tIns="91425">
            <a:normAutofit/>
          </a:bodyPr>
          <a:lstStyle/>
          <a:p>
            <a:pPr indent="-228600" lvl="0" marL="457200" rtl="0" algn="l">
              <a:lnSpc>
                <a:spcPct val="120000"/>
              </a:lnSpc>
              <a:spcBef>
                <a:spcPts val="0"/>
              </a:spcBef>
              <a:spcAft>
                <a:spcPts val="0"/>
              </a:spcAft>
              <a:buClr>
                <a:schemeClr val="accent2"/>
              </a:buClr>
              <a:buSzPts val="1200"/>
              <a:buNone/>
            </a:pPr>
            <a:r>
              <a:rPr lang="es" sz="1700">
                <a:solidFill>
                  <a:schemeClr val="accent2"/>
                </a:solidFill>
                <a:highlight>
                  <a:srgbClr val="FFFFFF"/>
                </a:highlight>
              </a:rPr>
              <a:t>¿Cuáles son los métodos HTTP más comunes?</a:t>
            </a:r>
            <a:endParaRPr sz="1700">
              <a:solidFill>
                <a:schemeClr val="accent2"/>
              </a:solidFill>
              <a:highlight>
                <a:srgbClr val="FFFFFF"/>
              </a:highlight>
            </a:endParaRPr>
          </a:p>
          <a:p>
            <a:pPr indent="-228600" lvl="0" marL="457200" rtl="0" algn="l">
              <a:lnSpc>
                <a:spcPct val="150000"/>
              </a:lnSpc>
              <a:spcBef>
                <a:spcPts val="0"/>
              </a:spcBef>
              <a:spcAft>
                <a:spcPts val="0"/>
              </a:spcAft>
              <a:buClr>
                <a:schemeClr val="accent2"/>
              </a:buClr>
              <a:buSzPts val="1200"/>
              <a:buNone/>
            </a:pPr>
            <a:r>
              <a:rPr lang="es" sz="1200">
                <a:solidFill>
                  <a:schemeClr val="accent2"/>
                </a:solidFill>
                <a:highlight>
                  <a:srgbClr val="FFFFFF"/>
                </a:highlight>
              </a:rPr>
              <a:t>Los métodos HTTP permiten a los clientes de la API realizar acciones </a:t>
            </a:r>
            <a:r>
              <a:rPr lang="es" sz="1200">
                <a:solidFill>
                  <a:srgbClr val="0265D2"/>
                </a:solidFill>
                <a:highlight>
                  <a:srgbClr val="FFFFFF"/>
                </a:highlight>
                <a:uFill>
                  <a:noFill/>
                </a:uFill>
                <a:hlinkClick r:id="rId3">
                  <a:extLst>
                    <a:ext uri="{A12FA001-AC4F-418D-AE19-62706E023703}">
                      <ahyp:hlinkClr val="tx"/>
                    </a:ext>
                  </a:extLst>
                </a:hlinkClick>
              </a:rPr>
              <a:t>CRUD</a:t>
            </a:r>
            <a:r>
              <a:rPr lang="es" sz="1200">
                <a:solidFill>
                  <a:schemeClr val="accent2"/>
                </a:solidFill>
                <a:highlight>
                  <a:srgbClr val="FFFFFF"/>
                </a:highlight>
              </a:rPr>
              <a:t> (Crear, Leer, Actualizar y Eliminar) en los recursos de una API de forma estandarizada y predecible. Los métodos HTTP más utilizados son:</a:t>
            </a:r>
            <a:endParaRPr sz="1050">
              <a:solidFill>
                <a:srgbClr val="212529"/>
              </a:solidFill>
              <a:highlight>
                <a:srgbClr val="EEEEEE"/>
              </a:highlight>
              <a:latin typeface="Courier New"/>
              <a:ea typeface="Courier New"/>
              <a:cs typeface="Courier New"/>
              <a:sym typeface="Courier New"/>
            </a:endParaRPr>
          </a:p>
          <a:p>
            <a:pPr indent="-228600" lvl="0" marL="457200" rtl="0" algn="l">
              <a:lnSpc>
                <a:spcPct val="150000"/>
              </a:lnSpc>
              <a:spcBef>
                <a:spcPts val="0"/>
              </a:spcBef>
              <a:spcAft>
                <a:spcPts val="0"/>
              </a:spcAft>
              <a:buClr>
                <a:schemeClr val="accent2"/>
              </a:buClr>
              <a:buSzPts val="1200"/>
              <a:buNone/>
            </a:pPr>
            <a:r>
              <a:t/>
            </a:r>
            <a:endParaRPr sz="1200">
              <a:solidFill>
                <a:schemeClr val="accent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GET</a:t>
            </a:r>
            <a:endParaRPr b="1"/>
          </a:p>
        </p:txBody>
      </p:sp>
      <p:sp>
        <p:nvSpPr>
          <p:cNvPr id="139" name="Google Shape;139;p25"/>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https://blog.postman.com/rest-api-examples/</a:t>
            </a:r>
            <a:endParaRPr sz="1200">
              <a:solidFill>
                <a:schemeClr val="dk2"/>
              </a:solidFill>
            </a:endParaRPr>
          </a:p>
        </p:txBody>
      </p:sp>
      <p:sp>
        <p:nvSpPr>
          <p:cNvPr id="140" name="Google Shape;140;p25"/>
          <p:cNvSpPr txBox="1"/>
          <p:nvPr>
            <p:ph idx="1" type="body"/>
          </p:nvPr>
        </p:nvSpPr>
        <p:spPr>
          <a:xfrm>
            <a:off x="311700" y="1152475"/>
            <a:ext cx="8520600" cy="1782900"/>
          </a:xfrm>
          <a:prstGeom prst="rect">
            <a:avLst/>
          </a:prstGeom>
        </p:spPr>
        <p:txBody>
          <a:bodyPr anchorCtr="0" anchor="t" bIns="91425" lIns="91425" spcFirstLastPara="1" rIns="91425" wrap="square" tIns="91425">
            <a:normAutofit lnSpcReduction="20000"/>
          </a:bodyPr>
          <a:lstStyle/>
          <a:p>
            <a:pPr indent="-228600" lvl="0" marL="457200" rtl="0" algn="l">
              <a:lnSpc>
                <a:spcPct val="120000"/>
              </a:lnSpc>
              <a:spcBef>
                <a:spcPts val="0"/>
              </a:spcBef>
              <a:spcAft>
                <a:spcPts val="0"/>
              </a:spcAft>
              <a:buClr>
                <a:schemeClr val="accent2"/>
              </a:buClr>
              <a:buSzPts val="1200"/>
              <a:buNone/>
            </a:pPr>
            <a:r>
              <a:t/>
            </a:r>
            <a:endParaRPr sz="1300">
              <a:solidFill>
                <a:schemeClr val="accent2"/>
              </a:solidFill>
              <a:highlight>
                <a:srgbClr val="FFFFFF"/>
              </a:highlight>
            </a:endParaRPr>
          </a:p>
          <a:p>
            <a:pPr indent="-228600" lvl="0" marL="457200" rtl="0" algn="l">
              <a:lnSpc>
                <a:spcPct val="150000"/>
              </a:lnSpc>
              <a:spcBef>
                <a:spcPts val="0"/>
              </a:spcBef>
              <a:spcAft>
                <a:spcPts val="0"/>
              </a:spcAft>
              <a:buClr>
                <a:schemeClr val="accent2"/>
              </a:buClr>
              <a:buSzPts val="1200"/>
              <a:buNone/>
            </a:pPr>
            <a:r>
              <a:rPr lang="es" sz="1200">
                <a:solidFill>
                  <a:schemeClr val="accent2"/>
                </a:solidFill>
                <a:highlight>
                  <a:srgbClr val="FFFFFF"/>
                </a:highlight>
              </a:rPr>
              <a:t>El método GET se utiliza para recuperar datos en un servidor. Los clientes pueden usarlo para acceder a todos los recursos de un tipo determinado o para acceder a un recurso específico. Por ejemplo, una solicitud GET al endpoint </a:t>
            </a:r>
            <a:r>
              <a:rPr lang="es" sz="1150">
                <a:solidFill>
                  <a:schemeClr val="accent2"/>
                </a:solidFill>
                <a:highlight>
                  <a:srgbClr val="F9F9F9"/>
                </a:highlight>
                <a:latin typeface="Courier New"/>
                <a:ea typeface="Courier New"/>
                <a:cs typeface="Courier New"/>
                <a:sym typeface="Courier New"/>
              </a:rPr>
              <a:t>/products </a:t>
            </a:r>
            <a:r>
              <a:rPr lang="es" sz="1200">
                <a:solidFill>
                  <a:schemeClr val="accent2"/>
                </a:solidFill>
                <a:highlight>
                  <a:srgbClr val="FFFFFF"/>
                </a:highlight>
              </a:rPr>
              <a:t>de una API de comercio electrónico devolvería todos los productos de la base de datos, mientras que una solicitud GET al endpoint </a:t>
            </a:r>
            <a:r>
              <a:rPr lang="es" sz="1150">
                <a:solidFill>
                  <a:schemeClr val="accent2"/>
                </a:solidFill>
                <a:highlight>
                  <a:srgbClr val="F9F9F9"/>
                </a:highlight>
                <a:latin typeface="Courier New"/>
                <a:ea typeface="Courier New"/>
                <a:cs typeface="Courier New"/>
                <a:sym typeface="Courier New"/>
              </a:rPr>
              <a:t>/products/123</a:t>
            </a:r>
            <a:r>
              <a:rPr lang="es" sz="1200">
                <a:solidFill>
                  <a:schemeClr val="accent2"/>
                </a:solidFill>
                <a:highlight>
                  <a:srgbClr val="FFFFFF"/>
                </a:highlight>
              </a:rPr>
              <a:t> devolvería el producto específico con un " </a:t>
            </a:r>
            <a:r>
              <a:rPr lang="es" sz="1150">
                <a:solidFill>
                  <a:schemeClr val="accent2"/>
                </a:solidFill>
                <a:highlight>
                  <a:srgbClr val="F9F9F9"/>
                </a:highlight>
                <a:latin typeface="Courier New"/>
                <a:ea typeface="Courier New"/>
                <a:cs typeface="Courier New"/>
                <a:sym typeface="Courier New"/>
              </a:rPr>
              <a:t>ID</a:t>
            </a:r>
            <a:r>
              <a:rPr lang="es" sz="1200">
                <a:solidFill>
                  <a:schemeClr val="accent2"/>
                </a:solidFill>
                <a:highlight>
                  <a:srgbClr val="FFFFFF"/>
                </a:highlight>
              </a:rPr>
              <a:t>of" </a:t>
            </a:r>
            <a:r>
              <a:rPr lang="es" sz="1150">
                <a:solidFill>
                  <a:schemeClr val="accent2"/>
                </a:solidFill>
                <a:highlight>
                  <a:srgbClr val="F9F9F9"/>
                </a:highlight>
                <a:latin typeface="Courier New"/>
                <a:ea typeface="Courier New"/>
                <a:cs typeface="Courier New"/>
                <a:sym typeface="Courier New"/>
              </a:rPr>
              <a:t>123</a:t>
            </a:r>
            <a:r>
              <a:rPr lang="es" sz="1200">
                <a:solidFill>
                  <a:schemeClr val="accent2"/>
                </a:solidFill>
                <a:highlight>
                  <a:srgbClr val="FFFFFF"/>
                </a:highlight>
              </a:rPr>
              <a:t>. Las solicitudes GET no suelen incluir un cuerpo de solicitud, ya que el cliente no intenta crear ni actualizar datos.</a:t>
            </a:r>
            <a:endParaRPr sz="1200">
              <a:solidFill>
                <a:schemeClr val="accent2"/>
              </a:solidFill>
              <a:highlight>
                <a:srgbClr val="FFFFFF"/>
              </a:highlight>
            </a:endParaRPr>
          </a:p>
          <a:p>
            <a:pPr indent="-228600" lvl="0" marL="457200" marR="215900" rtl="0" algn="l">
              <a:lnSpc>
                <a:spcPct val="160000"/>
              </a:lnSpc>
              <a:spcBef>
                <a:spcPts val="0"/>
              </a:spcBef>
              <a:spcAft>
                <a:spcPts val="0"/>
              </a:spcAft>
              <a:buClr>
                <a:schemeClr val="accent2"/>
              </a:buClr>
              <a:buSzPts val="1200"/>
              <a:buNone/>
            </a:pPr>
            <a:r>
              <a:rPr lang="es" sz="1050">
                <a:solidFill>
                  <a:srgbClr val="212529"/>
                </a:solidFill>
                <a:highlight>
                  <a:srgbClr val="EEEEEE"/>
                </a:highlight>
                <a:latin typeface="Courier New"/>
                <a:ea typeface="Courier New"/>
                <a:cs typeface="Courier New"/>
                <a:sym typeface="Courier New"/>
              </a:rPr>
              <a:t>{</a:t>
            </a:r>
            <a:endParaRPr sz="1700">
              <a:solidFill>
                <a:schemeClr val="accent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POST</a:t>
            </a:r>
            <a:endParaRPr b="1"/>
          </a:p>
        </p:txBody>
      </p:sp>
      <p:sp>
        <p:nvSpPr>
          <p:cNvPr id="146" name="Google Shape;146;p26"/>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https://blog.postman.com/rest-api-examples/</a:t>
            </a:r>
            <a:endParaRPr sz="1200">
              <a:solidFill>
                <a:schemeClr val="dk2"/>
              </a:solidFill>
            </a:endParaRPr>
          </a:p>
        </p:txBody>
      </p:sp>
      <p:sp>
        <p:nvSpPr>
          <p:cNvPr id="147" name="Google Shape;147;p26"/>
          <p:cNvSpPr txBox="1"/>
          <p:nvPr>
            <p:ph idx="1" type="body"/>
          </p:nvPr>
        </p:nvSpPr>
        <p:spPr>
          <a:xfrm>
            <a:off x="311700" y="1152475"/>
            <a:ext cx="8520600" cy="1782900"/>
          </a:xfrm>
          <a:prstGeom prst="rect">
            <a:avLst/>
          </a:prstGeom>
        </p:spPr>
        <p:txBody>
          <a:bodyPr anchorCtr="0" anchor="t" bIns="91425" lIns="91425" spcFirstLastPara="1" rIns="91425" wrap="square" tIns="91425">
            <a:normAutofit/>
          </a:bodyPr>
          <a:lstStyle/>
          <a:p>
            <a:pPr indent="-228600" lvl="0" marL="457200" rtl="0" algn="l">
              <a:lnSpc>
                <a:spcPct val="120000"/>
              </a:lnSpc>
              <a:spcBef>
                <a:spcPts val="0"/>
              </a:spcBef>
              <a:spcAft>
                <a:spcPts val="0"/>
              </a:spcAft>
              <a:buClr>
                <a:schemeClr val="accent2"/>
              </a:buClr>
              <a:buSzPts val="1200"/>
              <a:buNone/>
            </a:pPr>
            <a:r>
              <a:t/>
            </a:r>
            <a:endParaRPr sz="1300">
              <a:solidFill>
                <a:schemeClr val="accent2"/>
              </a:solidFill>
              <a:highlight>
                <a:srgbClr val="FFFFFF"/>
              </a:highlight>
            </a:endParaRPr>
          </a:p>
          <a:p>
            <a:pPr indent="0" lvl="0" marL="0" rtl="0" algn="l">
              <a:lnSpc>
                <a:spcPct val="150000"/>
              </a:lnSpc>
              <a:spcBef>
                <a:spcPts val="400"/>
              </a:spcBef>
              <a:spcAft>
                <a:spcPts val="1200"/>
              </a:spcAft>
              <a:buNone/>
            </a:pPr>
            <a:r>
              <a:rPr lang="es" sz="1200">
                <a:solidFill>
                  <a:schemeClr val="accent2"/>
                </a:solidFill>
                <a:highlight>
                  <a:srgbClr val="FFFFFF"/>
                </a:highlight>
              </a:rPr>
              <a:t>El método POST se utiliza para crear nuevos recursos. Por ejemplo, si el administrador de una tienda de comercio electrónico quisiera añadir un nuevo producto a la base de datos, enviaría una solicitud POST al </a:t>
            </a:r>
            <a:r>
              <a:rPr lang="es" sz="1150">
                <a:solidFill>
                  <a:schemeClr val="accent2"/>
                </a:solidFill>
                <a:highlight>
                  <a:srgbClr val="F9F9F9"/>
                </a:highlight>
                <a:latin typeface="Courier New"/>
                <a:ea typeface="Courier New"/>
                <a:cs typeface="Courier New"/>
                <a:sym typeface="Courier New"/>
              </a:rPr>
              <a:t>/products</a:t>
            </a:r>
            <a:r>
              <a:rPr lang="es" sz="1200">
                <a:solidFill>
                  <a:schemeClr val="accent2"/>
                </a:solidFill>
                <a:highlight>
                  <a:srgbClr val="FFFFFF"/>
                </a:highlight>
              </a:rPr>
              <a:t>endpoint. A diferencia de las solicitudes GET, las solicitudes POST suelen incluir un cuerpo de solicitud, donde el cliente especifica los atributos del recurso que se va a crear. Por ejemplo, una solicitud POST al </a:t>
            </a:r>
            <a:r>
              <a:rPr lang="es" sz="1150">
                <a:solidFill>
                  <a:schemeClr val="accent2"/>
                </a:solidFill>
                <a:highlight>
                  <a:srgbClr val="F9F9F9"/>
                </a:highlight>
                <a:latin typeface="Courier New"/>
                <a:ea typeface="Courier New"/>
                <a:cs typeface="Courier New"/>
                <a:sym typeface="Courier New"/>
              </a:rPr>
              <a:t>/products</a:t>
            </a:r>
            <a:r>
              <a:rPr lang="es" sz="1200">
                <a:solidFill>
                  <a:schemeClr val="accent2"/>
                </a:solidFill>
                <a:highlight>
                  <a:srgbClr val="FFFFFF"/>
                </a:highlight>
              </a:rPr>
              <a:t>endpoint podría tener un cuerpo similar al siguiente:</a:t>
            </a:r>
            <a:endParaRPr sz="1300">
              <a:solidFill>
                <a:schemeClr val="accent2"/>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POST</a:t>
            </a:r>
            <a:endParaRPr b="1"/>
          </a:p>
        </p:txBody>
      </p:sp>
      <p:sp>
        <p:nvSpPr>
          <p:cNvPr id="153" name="Google Shape;153;p27"/>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https://blog.postman.com/rest-api-examples/</a:t>
            </a:r>
            <a:endParaRPr sz="1200">
              <a:solidFill>
                <a:schemeClr val="dk2"/>
              </a:solidFill>
            </a:endParaRPr>
          </a:p>
        </p:txBody>
      </p:sp>
      <p:sp>
        <p:nvSpPr>
          <p:cNvPr id="154" name="Google Shape;154;p27"/>
          <p:cNvSpPr txBox="1"/>
          <p:nvPr>
            <p:ph idx="1" type="body"/>
          </p:nvPr>
        </p:nvSpPr>
        <p:spPr>
          <a:xfrm>
            <a:off x="311700" y="1152475"/>
            <a:ext cx="8520600" cy="17829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dk1"/>
              </a:buClr>
              <a:buSzPts val="1100"/>
              <a:buFont typeface="Arial"/>
              <a:buNone/>
            </a:pPr>
            <a:r>
              <a:rPr lang="es" sz="1300">
                <a:solidFill>
                  <a:schemeClr val="accent2"/>
                </a:solidFill>
                <a:highlight>
                  <a:srgbClr val="FFFFFF"/>
                </a:highlight>
              </a:rPr>
              <a:t>PONER</a:t>
            </a:r>
            <a:endParaRPr sz="1300">
              <a:solidFill>
                <a:schemeClr val="accent2"/>
              </a:solidFill>
              <a:highlight>
                <a:srgbClr val="FFFFFF"/>
              </a:highlight>
            </a:endParaRPr>
          </a:p>
          <a:p>
            <a:pPr indent="0" lvl="0" marL="0" rtl="0" algn="l">
              <a:lnSpc>
                <a:spcPct val="150000"/>
              </a:lnSpc>
              <a:spcBef>
                <a:spcPts val="400"/>
              </a:spcBef>
              <a:spcAft>
                <a:spcPts val="1200"/>
              </a:spcAft>
              <a:buNone/>
            </a:pPr>
            <a:r>
              <a:rPr lang="es" sz="1200">
                <a:solidFill>
                  <a:schemeClr val="accent2"/>
                </a:solidFill>
                <a:highlight>
                  <a:srgbClr val="FFFFFF"/>
                </a:highlight>
              </a:rPr>
              <a:t>El método PUT se utiliza para reemplazar un recurso existente con una versión actualizada. Este método reemplaza el recurso completo (es decir, el producto específico ubicado en el </a:t>
            </a:r>
            <a:r>
              <a:rPr lang="es" sz="1150">
                <a:solidFill>
                  <a:schemeClr val="accent2"/>
                </a:solidFill>
                <a:highlight>
                  <a:srgbClr val="F9F9F9"/>
                </a:highlight>
                <a:latin typeface="Courier New"/>
                <a:ea typeface="Courier New"/>
                <a:cs typeface="Courier New"/>
                <a:sym typeface="Courier New"/>
              </a:rPr>
              <a:t>/products/123</a:t>
            </a:r>
            <a:r>
              <a:rPr lang="es" sz="1200">
                <a:solidFill>
                  <a:schemeClr val="accent2"/>
                </a:solidFill>
                <a:highlight>
                  <a:srgbClr val="FFFFFF"/>
                </a:highlight>
              </a:rPr>
              <a:t>endpoint) con los datos incluidos en el cuerpo de la solicitud. Esto significa que se eliminan los campos o propiedades no incluidos en el cuerpo de la solicitud y se añaden los nuevos.</a:t>
            </a:r>
            <a:endParaRPr sz="1300">
              <a:solidFill>
                <a:schemeClr val="accent2"/>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POST</a:t>
            </a:r>
            <a:endParaRPr b="1"/>
          </a:p>
        </p:txBody>
      </p:sp>
      <p:sp>
        <p:nvSpPr>
          <p:cNvPr id="160" name="Google Shape;160;p28"/>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https://blog.postman.com/rest-api-examples/</a:t>
            </a:r>
            <a:endParaRPr sz="1200">
              <a:solidFill>
                <a:schemeClr val="dk2"/>
              </a:solidFill>
            </a:endParaRPr>
          </a:p>
        </p:txBody>
      </p:sp>
      <p:sp>
        <p:nvSpPr>
          <p:cNvPr id="161" name="Google Shape;161;p28"/>
          <p:cNvSpPr txBox="1"/>
          <p:nvPr>
            <p:ph idx="1" type="body"/>
          </p:nvPr>
        </p:nvSpPr>
        <p:spPr>
          <a:xfrm>
            <a:off x="311700" y="1152475"/>
            <a:ext cx="8520600" cy="1782900"/>
          </a:xfrm>
          <a:prstGeom prst="rect">
            <a:avLst/>
          </a:prstGeom>
        </p:spPr>
        <p:txBody>
          <a:bodyPr anchorCtr="0" anchor="t" bIns="91425" lIns="91425" spcFirstLastPara="1" rIns="91425" wrap="square" tIns="91425">
            <a:normAutofit fontScale="77500" lnSpcReduction="20000"/>
          </a:bodyPr>
          <a:lstStyle/>
          <a:p>
            <a:pPr indent="0" lvl="0" marL="0" rtl="0" algn="l">
              <a:lnSpc>
                <a:spcPct val="120000"/>
              </a:lnSpc>
              <a:spcBef>
                <a:spcPts val="0"/>
              </a:spcBef>
              <a:spcAft>
                <a:spcPts val="0"/>
              </a:spcAft>
              <a:buNone/>
            </a:pPr>
            <a:r>
              <a:rPr lang="es" sz="1300">
                <a:solidFill>
                  <a:schemeClr val="accent2"/>
                </a:solidFill>
                <a:highlight>
                  <a:srgbClr val="FFFFFF"/>
                </a:highlight>
              </a:rPr>
              <a:t>PARCHE</a:t>
            </a:r>
            <a:endParaRPr sz="1300">
              <a:solidFill>
                <a:schemeClr val="accent2"/>
              </a:solidFill>
              <a:highlight>
                <a:srgbClr val="FFFFFF"/>
              </a:highlight>
            </a:endParaRPr>
          </a:p>
          <a:p>
            <a:pPr indent="0" lvl="0" marL="0" rtl="0" algn="l">
              <a:lnSpc>
                <a:spcPct val="150000"/>
              </a:lnSpc>
              <a:spcBef>
                <a:spcPts val="400"/>
              </a:spcBef>
              <a:spcAft>
                <a:spcPts val="0"/>
              </a:spcAft>
              <a:buNone/>
            </a:pPr>
            <a:r>
              <a:rPr lang="es" sz="1200">
                <a:solidFill>
                  <a:schemeClr val="accent2"/>
                </a:solidFill>
                <a:highlight>
                  <a:srgbClr val="FFFFFF"/>
                </a:highlight>
              </a:rPr>
              <a:t>El método PATCH se utiliza para actualizar un recurso existente. Es similar a PUT, salvo que PATCH permite a los clientes actualizar propiedades específicas de un recurso sin sobrescribir las demás. Por ejemplo, si tiene un recurso de producto con campos para </a:t>
            </a:r>
            <a:r>
              <a:rPr lang="es" sz="1150">
                <a:solidFill>
                  <a:schemeClr val="accent2"/>
                </a:solidFill>
                <a:highlight>
                  <a:srgbClr val="F9F9F9"/>
                </a:highlight>
                <a:latin typeface="Courier New"/>
                <a:ea typeface="Courier New"/>
                <a:cs typeface="Courier New"/>
                <a:sym typeface="Courier New"/>
              </a:rPr>
              <a:t>name</a:t>
            </a:r>
            <a:r>
              <a:rPr lang="es" sz="1200">
                <a:solidFill>
                  <a:schemeClr val="accent2"/>
                </a:solidFill>
                <a:highlight>
                  <a:srgbClr val="FFFFFF"/>
                </a:highlight>
              </a:rPr>
              <a:t>, </a:t>
            </a:r>
            <a:r>
              <a:rPr lang="es" sz="1150">
                <a:solidFill>
                  <a:schemeClr val="accent2"/>
                </a:solidFill>
                <a:highlight>
                  <a:srgbClr val="F9F9F9"/>
                </a:highlight>
                <a:latin typeface="Courier New"/>
                <a:ea typeface="Courier New"/>
                <a:cs typeface="Courier New"/>
                <a:sym typeface="Courier New"/>
              </a:rPr>
              <a:t>brand</a:t>
            </a:r>
            <a:r>
              <a:rPr lang="es" sz="1200">
                <a:solidFill>
                  <a:schemeClr val="accent2"/>
                </a:solidFill>
                <a:highlight>
                  <a:srgbClr val="FFFFFF"/>
                </a:highlight>
              </a:rPr>
              <a:t>y </a:t>
            </a:r>
            <a:r>
              <a:rPr lang="es" sz="1150">
                <a:solidFill>
                  <a:schemeClr val="accent2"/>
                </a:solidFill>
                <a:highlight>
                  <a:srgbClr val="F9F9F9"/>
                </a:highlight>
                <a:latin typeface="Courier New"/>
                <a:ea typeface="Courier New"/>
                <a:cs typeface="Courier New"/>
                <a:sym typeface="Courier New"/>
              </a:rPr>
              <a:t>price</a:t>
            </a:r>
            <a:r>
              <a:rPr lang="es" sz="1200">
                <a:solidFill>
                  <a:schemeClr val="accent2"/>
                </a:solidFill>
                <a:highlight>
                  <a:srgbClr val="FFFFFF"/>
                </a:highlight>
              </a:rPr>
              <a:t>, pero solo desea actualizar </a:t>
            </a:r>
            <a:r>
              <a:rPr lang="es" sz="1150">
                <a:solidFill>
                  <a:schemeClr val="accent2"/>
                </a:solidFill>
                <a:highlight>
                  <a:srgbClr val="F9F9F9"/>
                </a:highlight>
                <a:latin typeface="Courier New"/>
                <a:ea typeface="Courier New"/>
                <a:cs typeface="Courier New"/>
                <a:sym typeface="Courier New"/>
              </a:rPr>
              <a:t>price</a:t>
            </a:r>
            <a:r>
              <a:rPr lang="es" sz="1200">
                <a:solidFill>
                  <a:schemeClr val="accent2"/>
                </a:solidFill>
                <a:highlight>
                  <a:srgbClr val="FFFFFF"/>
                </a:highlight>
              </a:rPr>
              <a:t>, puede usar el método PATCH para enviar una solicitud que incluya únicamente el nuevo valor del </a:t>
            </a:r>
            <a:r>
              <a:rPr lang="es" sz="1150">
                <a:solidFill>
                  <a:schemeClr val="accent2"/>
                </a:solidFill>
                <a:highlight>
                  <a:srgbClr val="F9F9F9"/>
                </a:highlight>
                <a:latin typeface="Courier New"/>
                <a:ea typeface="Courier New"/>
                <a:cs typeface="Courier New"/>
                <a:sym typeface="Courier New"/>
              </a:rPr>
              <a:t>price</a:t>
            </a:r>
            <a:r>
              <a:rPr lang="es" sz="1200">
                <a:solidFill>
                  <a:schemeClr val="accent2"/>
                </a:solidFill>
                <a:highlight>
                  <a:srgbClr val="FFFFFF"/>
                </a:highlight>
              </a:rPr>
              <a:t>campo. El resto del recurso se mantendrá sin cambios. Este comportamiento hace que el método PATCH sea más flexible y eficiente que PUT.</a:t>
            </a:r>
            <a:endParaRPr sz="1200">
              <a:solidFill>
                <a:schemeClr val="accent2"/>
              </a:solidFill>
              <a:highlight>
                <a:srgbClr val="FFFFFF"/>
              </a:highlight>
            </a:endParaRPr>
          </a:p>
          <a:p>
            <a:pPr indent="0" lvl="0" marL="0" rtl="0" algn="l">
              <a:lnSpc>
                <a:spcPct val="150000"/>
              </a:lnSpc>
              <a:spcBef>
                <a:spcPts val="1200"/>
              </a:spcBef>
              <a:spcAft>
                <a:spcPts val="0"/>
              </a:spcAft>
              <a:buNone/>
            </a:pPr>
            <a:r>
              <a:t/>
            </a:r>
            <a:endParaRPr sz="1200">
              <a:solidFill>
                <a:schemeClr val="accent2"/>
              </a:solidFill>
              <a:highlight>
                <a:srgbClr val="FFFFFF"/>
              </a:highlight>
            </a:endParaRPr>
          </a:p>
          <a:p>
            <a:pPr indent="0" lvl="0" marL="0" rtl="0" algn="l">
              <a:lnSpc>
                <a:spcPct val="150000"/>
              </a:lnSpc>
              <a:spcBef>
                <a:spcPts val="1200"/>
              </a:spcBef>
              <a:spcAft>
                <a:spcPts val="1200"/>
              </a:spcAft>
              <a:buNone/>
            </a:pPr>
            <a:r>
              <a:t/>
            </a:r>
            <a:endParaRPr sz="1300">
              <a:solidFill>
                <a:schemeClr val="accent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POST</a:t>
            </a:r>
            <a:endParaRPr b="1"/>
          </a:p>
        </p:txBody>
      </p:sp>
      <p:sp>
        <p:nvSpPr>
          <p:cNvPr id="167" name="Google Shape;167;p29"/>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https://blog.postman.com/rest-api-examples/</a:t>
            </a:r>
            <a:endParaRPr sz="1200">
              <a:solidFill>
                <a:schemeClr val="dk2"/>
              </a:solidFill>
            </a:endParaRPr>
          </a:p>
        </p:txBody>
      </p:sp>
      <p:sp>
        <p:nvSpPr>
          <p:cNvPr id="168" name="Google Shape;168;p29"/>
          <p:cNvSpPr txBox="1"/>
          <p:nvPr>
            <p:ph idx="1" type="body"/>
          </p:nvPr>
        </p:nvSpPr>
        <p:spPr>
          <a:xfrm>
            <a:off x="311700" y="1152475"/>
            <a:ext cx="8520600" cy="1782900"/>
          </a:xfrm>
          <a:prstGeom prst="rect">
            <a:avLst/>
          </a:prstGeom>
        </p:spPr>
        <p:txBody>
          <a:bodyPr anchorCtr="0" anchor="t" bIns="91425" lIns="91425" spcFirstLastPara="1" rIns="91425" wrap="square" tIns="91425">
            <a:normAutofit fontScale="77500"/>
          </a:bodyPr>
          <a:lstStyle/>
          <a:p>
            <a:pPr indent="0" lvl="0" marL="0" rtl="0" algn="l">
              <a:lnSpc>
                <a:spcPct val="120000"/>
              </a:lnSpc>
              <a:spcBef>
                <a:spcPts val="0"/>
              </a:spcBef>
              <a:spcAft>
                <a:spcPts val="0"/>
              </a:spcAft>
              <a:buNone/>
            </a:pPr>
            <a:r>
              <a:rPr lang="es" sz="1300">
                <a:solidFill>
                  <a:schemeClr val="accent2"/>
                </a:solidFill>
                <a:highlight>
                  <a:srgbClr val="FFFFFF"/>
                </a:highlight>
              </a:rPr>
              <a:t>BORRAR</a:t>
            </a:r>
            <a:endParaRPr sz="1300">
              <a:solidFill>
                <a:schemeClr val="accent2"/>
              </a:solidFill>
              <a:highlight>
                <a:srgbClr val="FFFFFF"/>
              </a:highlight>
            </a:endParaRPr>
          </a:p>
          <a:p>
            <a:pPr indent="0" lvl="0" marL="0" rtl="0" algn="l">
              <a:lnSpc>
                <a:spcPct val="150000"/>
              </a:lnSpc>
              <a:spcBef>
                <a:spcPts val="400"/>
              </a:spcBef>
              <a:spcAft>
                <a:spcPts val="0"/>
              </a:spcAft>
              <a:buNone/>
            </a:pPr>
            <a:r>
              <a:rPr lang="es" sz="1200">
                <a:solidFill>
                  <a:schemeClr val="accent2"/>
                </a:solidFill>
                <a:highlight>
                  <a:srgbClr val="FFFFFF"/>
                </a:highlight>
              </a:rPr>
              <a:t>El método DELETE se utiliza para eliminar datos de una base de datos. Cuando un cliente envía una solicitud DELETE, solicita que se elimine el recurso en la URL especificada. Por ejemplo, una solicitud DELETE al </a:t>
            </a:r>
            <a:r>
              <a:rPr lang="es" sz="1150">
                <a:solidFill>
                  <a:schemeClr val="accent2"/>
                </a:solidFill>
                <a:highlight>
                  <a:srgbClr val="F9F9F9"/>
                </a:highlight>
                <a:latin typeface="Courier New"/>
                <a:ea typeface="Courier New"/>
                <a:cs typeface="Courier New"/>
                <a:sym typeface="Courier New"/>
              </a:rPr>
              <a:t>/products/123</a:t>
            </a:r>
            <a:r>
              <a:rPr lang="es" sz="1200">
                <a:solidFill>
                  <a:schemeClr val="accent2"/>
                </a:solidFill>
                <a:highlight>
                  <a:srgbClr val="FFFFFF"/>
                </a:highlight>
              </a:rPr>
              <a:t>endpoint eliminará permanentemente el producto con un </a:t>
            </a:r>
            <a:r>
              <a:rPr lang="es" sz="1150">
                <a:solidFill>
                  <a:schemeClr val="accent2"/>
                </a:solidFill>
                <a:highlight>
                  <a:srgbClr val="F9F9F9"/>
                </a:highlight>
                <a:latin typeface="Courier New"/>
                <a:ea typeface="Courier New"/>
                <a:cs typeface="Courier New"/>
                <a:sym typeface="Courier New"/>
              </a:rPr>
              <a:t>ID</a:t>
            </a:r>
            <a:r>
              <a:rPr lang="es" sz="1200">
                <a:solidFill>
                  <a:schemeClr val="accent2"/>
                </a:solidFill>
                <a:highlight>
                  <a:srgbClr val="FFFFFF"/>
                </a:highlight>
              </a:rPr>
              <a:t>"of" </a:t>
            </a:r>
            <a:r>
              <a:rPr lang="es" sz="1150">
                <a:solidFill>
                  <a:schemeClr val="accent2"/>
                </a:solidFill>
                <a:highlight>
                  <a:srgbClr val="F9F9F9"/>
                </a:highlight>
                <a:latin typeface="Courier New"/>
                <a:ea typeface="Courier New"/>
                <a:cs typeface="Courier New"/>
                <a:sym typeface="Courier New"/>
              </a:rPr>
              <a:t>123</a:t>
            </a:r>
            <a:r>
              <a:rPr lang="es" sz="1200">
                <a:solidFill>
                  <a:schemeClr val="accent2"/>
                </a:solidFill>
                <a:highlight>
                  <a:srgbClr val="FFFFFF"/>
                </a:highlight>
              </a:rPr>
              <a:t>de la base de datos. Algunas API pueden utilizar mecanismos de autorización para garantizar que solo los clientes con los permisos adecuados puedan eliminar recursos.</a:t>
            </a:r>
            <a:endParaRPr sz="1300">
              <a:solidFill>
                <a:schemeClr val="accent2"/>
              </a:solidFill>
              <a:highlight>
                <a:srgbClr val="FFFFFF"/>
              </a:highlight>
            </a:endParaRPr>
          </a:p>
          <a:p>
            <a:pPr indent="0" lvl="0" marL="0" rtl="0" algn="l">
              <a:lnSpc>
                <a:spcPct val="150000"/>
              </a:lnSpc>
              <a:spcBef>
                <a:spcPts val="1200"/>
              </a:spcBef>
              <a:spcAft>
                <a:spcPts val="0"/>
              </a:spcAft>
              <a:buNone/>
            </a:pPr>
            <a:r>
              <a:t/>
            </a:r>
            <a:endParaRPr sz="1200">
              <a:solidFill>
                <a:schemeClr val="accent2"/>
              </a:solidFill>
              <a:highlight>
                <a:srgbClr val="FFFFFF"/>
              </a:highlight>
            </a:endParaRPr>
          </a:p>
          <a:p>
            <a:pPr indent="0" lvl="0" marL="0" rtl="0" algn="l">
              <a:lnSpc>
                <a:spcPct val="150000"/>
              </a:lnSpc>
              <a:spcBef>
                <a:spcPts val="1200"/>
              </a:spcBef>
              <a:spcAft>
                <a:spcPts val="1200"/>
              </a:spcAft>
              <a:buNone/>
            </a:pPr>
            <a:r>
              <a:t/>
            </a:r>
            <a:endParaRPr sz="1300">
              <a:solidFill>
                <a:schemeClr val="accent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API</a:t>
            </a:r>
            <a:endParaRPr b="1"/>
          </a:p>
        </p:txBody>
      </p:sp>
      <p:sp>
        <p:nvSpPr>
          <p:cNvPr id="61" name="Google Shape;61;p14"/>
          <p:cNvSpPr txBox="1"/>
          <p:nvPr>
            <p:ph idx="1" type="body"/>
          </p:nvPr>
        </p:nvSpPr>
        <p:spPr>
          <a:xfrm>
            <a:off x="311700" y="1152475"/>
            <a:ext cx="8520600" cy="298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accent2"/>
                </a:solidFill>
                <a:highlight>
                  <a:srgbClr val="FFFFFF"/>
                </a:highlight>
              </a:rPr>
              <a:t>Una API, que significa interfaz de programación de aplicaciones, es un conjunto de protocolos que permiten que diferentes componentes de software se </a:t>
            </a:r>
            <a:r>
              <a:rPr b="1" lang="es">
                <a:solidFill>
                  <a:schemeClr val="accent2"/>
                </a:solidFill>
                <a:highlight>
                  <a:srgbClr val="FFFFFF"/>
                </a:highlight>
              </a:rPr>
              <a:t>comuniquen y transfieran datos.</a:t>
            </a:r>
            <a:r>
              <a:rPr lang="es">
                <a:solidFill>
                  <a:schemeClr val="accent2"/>
                </a:solidFill>
                <a:highlight>
                  <a:srgbClr val="FFFFFF"/>
                </a:highlight>
              </a:rPr>
              <a:t> Los desarrolladores utilizan las API para conectar fragmentos de código pequeños y discretos y crear aplicaciones </a:t>
            </a:r>
            <a:r>
              <a:rPr b="1" lang="es">
                <a:solidFill>
                  <a:schemeClr val="accent2"/>
                </a:solidFill>
                <a:highlight>
                  <a:srgbClr val="FFFFFF"/>
                </a:highlight>
              </a:rPr>
              <a:t>potentes, resilientes, seguras y capaces</a:t>
            </a:r>
            <a:r>
              <a:rPr lang="es">
                <a:solidFill>
                  <a:schemeClr val="accent2"/>
                </a:solidFill>
                <a:highlight>
                  <a:srgbClr val="FFFFFF"/>
                </a:highlight>
              </a:rPr>
              <a:t> de satisfacer las necesidades de los usuarios. Aunque no las veamos, las API están en todas partes, trabajando continuamente en segundo plano para impulsar las experiencias digitales esenciales de nuestra vida moderna.</a:t>
            </a:r>
            <a:endParaRPr sz="2400"/>
          </a:p>
        </p:txBody>
      </p:sp>
      <p:sp>
        <p:nvSpPr>
          <p:cNvPr id="62" name="Google Shape;62;p14"/>
          <p:cNvSpPr txBox="1"/>
          <p:nvPr/>
        </p:nvSpPr>
        <p:spPr>
          <a:xfrm>
            <a:off x="5065800" y="44805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https://www.postman.com/what-is-an-api/</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API</a:t>
            </a:r>
            <a:endParaRPr b="1"/>
          </a:p>
        </p:txBody>
      </p:sp>
      <p:pic>
        <p:nvPicPr>
          <p:cNvPr id="68" name="Google Shape;68;p15"/>
          <p:cNvPicPr preferRelativeResize="0"/>
          <p:nvPr/>
        </p:nvPicPr>
        <p:blipFill>
          <a:blip r:embed="rId3">
            <a:alphaModFix/>
          </a:blip>
          <a:stretch>
            <a:fillRect/>
          </a:stretch>
        </p:blipFill>
        <p:spPr>
          <a:xfrm>
            <a:off x="1629750" y="1017725"/>
            <a:ext cx="5633774" cy="3462825"/>
          </a:xfrm>
          <a:prstGeom prst="rect">
            <a:avLst/>
          </a:prstGeom>
          <a:noFill/>
          <a:ln>
            <a:noFill/>
          </a:ln>
        </p:spPr>
      </p:pic>
      <p:sp>
        <p:nvSpPr>
          <p:cNvPr id="69" name="Google Shape;69;p15"/>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https://www.postman.com/what-is-an-api/</a:t>
            </a:r>
            <a:endParaRPr sz="1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a:t>
            </a:r>
            <a:r>
              <a:rPr b="1" lang="es"/>
              <a:t>CÓMO</a:t>
            </a:r>
            <a:r>
              <a:rPr b="1" lang="es"/>
              <a:t> FUNCIONAN LAS </a:t>
            </a:r>
            <a:r>
              <a:rPr b="1" lang="es"/>
              <a:t>API?</a:t>
            </a:r>
            <a:endParaRPr b="1"/>
          </a:p>
        </p:txBody>
      </p:sp>
      <p:sp>
        <p:nvSpPr>
          <p:cNvPr id="75" name="Google Shape;75;p16"/>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https://www.postman.com/what-is-an-api/</a:t>
            </a:r>
            <a:endParaRPr sz="1200">
              <a:solidFill>
                <a:schemeClr val="dk2"/>
              </a:solidFill>
            </a:endParaRPr>
          </a:p>
        </p:txBody>
      </p:sp>
      <p:sp>
        <p:nvSpPr>
          <p:cNvPr id="76" name="Google Shape;76;p16"/>
          <p:cNvSpPr txBox="1"/>
          <p:nvPr>
            <p:ph idx="1" type="body"/>
          </p:nvPr>
        </p:nvSpPr>
        <p:spPr>
          <a:xfrm>
            <a:off x="311700" y="1152475"/>
            <a:ext cx="8520600" cy="298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200">
                <a:solidFill>
                  <a:schemeClr val="accent2"/>
                </a:solidFill>
                <a:highlight>
                  <a:srgbClr val="FFFFFF"/>
                </a:highlight>
              </a:rPr>
              <a:t>Las API funcionan compartiendo datos entre aplicaciones, sistemas y dispositivos. Esto se realiza mediante un ciclo de solicitud y respuesta. La solicitud se envía a la API, que recupera los datos y los devuelve al usuario. A continuación, se presenta una descripción general de cómo funciona este proceso.</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1152475"/>
            <a:ext cx="8520600" cy="2985300"/>
          </a:xfrm>
          <a:prstGeom prst="rect">
            <a:avLst/>
          </a:prstGeom>
        </p:spPr>
        <p:txBody>
          <a:bodyPr anchorCtr="0" anchor="t" bIns="91425" lIns="91425" spcFirstLastPara="1" rIns="91425" wrap="square" tIns="91425">
            <a:normAutofit/>
          </a:bodyPr>
          <a:lstStyle/>
          <a:p>
            <a:pPr indent="0" lvl="0" marL="0" rtl="0" algn="l">
              <a:lnSpc>
                <a:spcPct val="114286"/>
              </a:lnSpc>
              <a:spcBef>
                <a:spcPts val="0"/>
              </a:spcBef>
              <a:spcAft>
                <a:spcPts val="0"/>
              </a:spcAft>
              <a:buClr>
                <a:schemeClr val="dk1"/>
              </a:buClr>
              <a:buSzPts val="1100"/>
              <a:buFont typeface="Arial"/>
              <a:buNone/>
            </a:pPr>
            <a:r>
              <a:rPr b="1" lang="es" sz="2100">
                <a:solidFill>
                  <a:schemeClr val="accent2"/>
                </a:solidFill>
                <a:highlight>
                  <a:srgbClr val="FFFFFF"/>
                </a:highlight>
              </a:rPr>
              <a:t>1. Cliente API</a:t>
            </a:r>
            <a:endParaRPr b="1" sz="2100">
              <a:solidFill>
                <a:schemeClr val="accent2"/>
              </a:solidFill>
              <a:highlight>
                <a:srgbClr val="FFFFFF"/>
              </a:highlight>
            </a:endParaRPr>
          </a:p>
          <a:p>
            <a:pPr indent="0" lvl="0" marL="0" rtl="0" algn="l">
              <a:lnSpc>
                <a:spcPct val="162500"/>
              </a:lnSpc>
              <a:spcBef>
                <a:spcPts val="1200"/>
              </a:spcBef>
              <a:spcAft>
                <a:spcPts val="1800"/>
              </a:spcAft>
              <a:buNone/>
            </a:pPr>
            <a:r>
              <a:rPr lang="es" sz="1200">
                <a:solidFill>
                  <a:schemeClr val="accent2"/>
                </a:solidFill>
                <a:highlight>
                  <a:srgbClr val="FFFFFF"/>
                </a:highlight>
              </a:rPr>
              <a:t>El cliente API es responsable de iniciar la conversación enviando la solicitud al servidor API. La solicitud puede activarse de diversas maneras. Por ejemplo, un usuario podría iniciar una solicitud API introduciendo un término de búsqueda o haciendo clic en un botón. Las solicitudes API también pueden activarse por eventos externos, como una notificación de otra aplicación.</a:t>
            </a:r>
            <a:endParaRPr sz="1200">
              <a:solidFill>
                <a:schemeClr val="accent2"/>
              </a:solidFill>
              <a:highlight>
                <a:srgbClr val="FFFFFF"/>
              </a:highlight>
            </a:endParaRPr>
          </a:p>
        </p:txBody>
      </p:sp>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¿CÓMO FUNCIONAN LAS API?</a:t>
            </a:r>
            <a:endParaRPr b="1"/>
          </a:p>
        </p:txBody>
      </p:sp>
      <p:sp>
        <p:nvSpPr>
          <p:cNvPr id="83" name="Google Shape;83;p17"/>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https://www.postman.com/what-is-an-api/</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152475"/>
            <a:ext cx="8520600" cy="2985300"/>
          </a:xfrm>
          <a:prstGeom prst="rect">
            <a:avLst/>
          </a:prstGeom>
        </p:spPr>
        <p:txBody>
          <a:bodyPr anchorCtr="0" anchor="t" bIns="91425" lIns="91425" spcFirstLastPara="1" rIns="91425" wrap="square" tIns="91425">
            <a:normAutofit fontScale="70000" lnSpcReduction="10000"/>
          </a:bodyPr>
          <a:lstStyle/>
          <a:p>
            <a:pPr indent="0" lvl="0" marL="0" rtl="0" algn="l">
              <a:lnSpc>
                <a:spcPct val="114286"/>
              </a:lnSpc>
              <a:spcBef>
                <a:spcPts val="0"/>
              </a:spcBef>
              <a:spcAft>
                <a:spcPts val="0"/>
              </a:spcAft>
              <a:buNone/>
            </a:pPr>
            <a:r>
              <a:rPr b="1" lang="es" sz="2100">
                <a:solidFill>
                  <a:schemeClr val="accent2"/>
                </a:solidFill>
                <a:highlight>
                  <a:srgbClr val="FFFFFF"/>
                </a:highlight>
              </a:rPr>
              <a:t>2. Solicitud de API</a:t>
            </a:r>
            <a:endParaRPr b="1" sz="2100">
              <a:solidFill>
                <a:schemeClr val="accent2"/>
              </a:solidFill>
              <a:highlight>
                <a:srgbClr val="FFFFFF"/>
              </a:highlight>
            </a:endParaRPr>
          </a:p>
          <a:p>
            <a:pPr indent="0" lvl="0" marL="0" rtl="0" algn="l">
              <a:lnSpc>
                <a:spcPct val="162500"/>
              </a:lnSpc>
              <a:spcBef>
                <a:spcPts val="1200"/>
              </a:spcBef>
              <a:spcAft>
                <a:spcPts val="0"/>
              </a:spcAft>
              <a:buNone/>
            </a:pPr>
            <a:r>
              <a:rPr lang="es" sz="1200">
                <a:solidFill>
                  <a:schemeClr val="accent2"/>
                </a:solidFill>
                <a:highlight>
                  <a:srgbClr val="FFFFFF"/>
                </a:highlight>
              </a:rPr>
              <a:t>Una solicitud de API se verá y se comportará de manera diferente según el tipo de API, pero normalmente incluirá los siguientes componentes:</a:t>
            </a:r>
            <a:endParaRPr sz="1200">
              <a:solidFill>
                <a:schemeClr val="accent2"/>
              </a:solidFill>
              <a:highlight>
                <a:srgbClr val="FFFFFF"/>
              </a:highlight>
            </a:endParaRPr>
          </a:p>
          <a:p>
            <a:pPr indent="-228600" lvl="0" marL="457200" rtl="0" algn="l">
              <a:lnSpc>
                <a:spcPct val="150000"/>
              </a:lnSpc>
              <a:spcBef>
                <a:spcPts val="1800"/>
              </a:spcBef>
              <a:spcAft>
                <a:spcPts val="0"/>
              </a:spcAft>
              <a:buClr>
                <a:schemeClr val="accent2"/>
              </a:buClr>
              <a:buSzPct val="100000"/>
              <a:buNone/>
            </a:pPr>
            <a:r>
              <a:rPr lang="es" sz="1200">
                <a:solidFill>
                  <a:schemeClr val="accent2"/>
                </a:solidFill>
                <a:highlight>
                  <a:srgbClr val="FFFFFF"/>
                </a:highlight>
              </a:rPr>
              <a:t>Punto final: Un </a:t>
            </a:r>
            <a:r>
              <a:rPr lang="es" sz="1200">
                <a:solidFill>
                  <a:schemeClr val="accent5"/>
                </a:solidFill>
                <a:highlight>
                  <a:srgbClr val="FFFFFF"/>
                </a:highlight>
                <a:uFill>
                  <a:noFill/>
                </a:uFill>
                <a:hlinkClick r:id="rId3">
                  <a:extLst>
                    <a:ext uri="{A12FA001-AC4F-418D-AE19-62706E023703}">
                      <ahyp:hlinkClr val="tx"/>
                    </a:ext>
                  </a:extLst>
                </a:hlinkClick>
              </a:rPr>
              <a:t>punto final de API</a:t>
            </a:r>
            <a:r>
              <a:rPr lang="es" sz="1200">
                <a:solidFill>
                  <a:schemeClr val="accent2"/>
                </a:solidFill>
                <a:highlight>
                  <a:srgbClr val="FFFFFF"/>
                </a:highlight>
              </a:rPr>
              <a:t> es una URL dedicada que proporciona acceso a un recurso específico. Por ejemplo, el punto final /articles en una aplicación de blogs incluiría la lógica para procesar todas las solicitudes relacionadas con los artículos.</a:t>
            </a:r>
            <a:endParaRPr sz="1200">
              <a:solidFill>
                <a:schemeClr val="accent2"/>
              </a:solidFill>
              <a:highlight>
                <a:srgbClr val="FFFFFF"/>
              </a:highlight>
            </a:endParaRPr>
          </a:p>
          <a:p>
            <a:pPr indent="-228600" lvl="0" marL="457200" rtl="0" algn="l">
              <a:lnSpc>
                <a:spcPct val="150000"/>
              </a:lnSpc>
              <a:spcBef>
                <a:spcPts val="0"/>
              </a:spcBef>
              <a:spcAft>
                <a:spcPts val="0"/>
              </a:spcAft>
              <a:buClr>
                <a:schemeClr val="accent2"/>
              </a:buClr>
              <a:buSzPct val="100000"/>
              <a:buNone/>
            </a:pPr>
            <a:r>
              <a:rPr lang="es" sz="1200">
                <a:solidFill>
                  <a:schemeClr val="accent2"/>
                </a:solidFill>
                <a:highlight>
                  <a:srgbClr val="FFFFFF"/>
                </a:highlight>
              </a:rPr>
              <a:t>Método: El método de la solicitud indica el tipo de operación que el cliente desea realizar en un recurso determinado. Las API REST son accesibles mediante </a:t>
            </a:r>
            <a:r>
              <a:rPr lang="es" sz="1200">
                <a:solidFill>
                  <a:schemeClr val="accent5"/>
                </a:solidFill>
                <a:highlight>
                  <a:srgbClr val="FFFFFF"/>
                </a:highlight>
                <a:uFill>
                  <a:noFill/>
                </a:uFill>
                <a:hlinkClick r:id="rId4">
                  <a:extLst>
                    <a:ext uri="{A12FA001-AC4F-418D-AE19-62706E023703}">
                      <ahyp:hlinkClr val="tx"/>
                    </a:ext>
                  </a:extLst>
                </a:hlinkClick>
              </a:rPr>
              <a:t>métodos HTTP</a:t>
            </a:r>
            <a:r>
              <a:rPr lang="es" sz="1200">
                <a:solidFill>
                  <a:schemeClr val="accent2"/>
                </a:solidFill>
                <a:highlight>
                  <a:srgbClr val="FFFFFF"/>
                </a:highlight>
              </a:rPr>
              <a:t> estándar , que realizan acciones comunes como recuperar, crear, actualizar y eliminar datos.</a:t>
            </a:r>
            <a:endParaRPr sz="1200">
              <a:solidFill>
                <a:schemeClr val="accent2"/>
              </a:solidFill>
              <a:highlight>
                <a:srgbClr val="FFFFFF"/>
              </a:highlight>
            </a:endParaRPr>
          </a:p>
          <a:p>
            <a:pPr indent="-228600" lvl="0" marL="457200" rtl="0" algn="l">
              <a:lnSpc>
                <a:spcPct val="150000"/>
              </a:lnSpc>
              <a:spcBef>
                <a:spcPts val="0"/>
              </a:spcBef>
              <a:spcAft>
                <a:spcPts val="0"/>
              </a:spcAft>
              <a:buClr>
                <a:schemeClr val="accent2"/>
              </a:buClr>
              <a:buSzPct val="100000"/>
              <a:buNone/>
            </a:pPr>
            <a:r>
              <a:rPr lang="es" sz="1200">
                <a:solidFill>
                  <a:schemeClr val="accent2"/>
                </a:solidFill>
                <a:highlight>
                  <a:srgbClr val="FFFFFF"/>
                </a:highlight>
              </a:rPr>
              <a:t>Parámetros: Los parámetros son las variables que se pasan a un punto final de la API para proporcionar instrucciones específicas que la API debe procesar. Estos parámetros pueden incluirse en la solicitud de la API como parte de la URL, en la cadena de consulta o en el cuerpo de la solicitud. Por ejemplo, el punto final /articles de una API de blogs podría aceptar un parámetro "topic", que se usaría para acceder y devolver artículos sobre un tema específico.</a:t>
            </a:r>
            <a:endParaRPr sz="1200">
              <a:solidFill>
                <a:schemeClr val="accent2"/>
              </a:solidFill>
              <a:highlight>
                <a:srgbClr val="FFFFFF"/>
              </a:highlight>
            </a:endParaRPr>
          </a:p>
          <a:p>
            <a:pPr indent="-228600" lvl="0" marL="457200" rtl="0" algn="l">
              <a:lnSpc>
                <a:spcPct val="150000"/>
              </a:lnSpc>
              <a:spcBef>
                <a:spcPts val="0"/>
              </a:spcBef>
              <a:spcAft>
                <a:spcPts val="0"/>
              </a:spcAft>
              <a:buClr>
                <a:schemeClr val="accent2"/>
              </a:buClr>
              <a:buSzPct val="100000"/>
              <a:buNone/>
            </a:pPr>
            <a:r>
              <a:rPr lang="es" sz="1200">
                <a:solidFill>
                  <a:schemeClr val="accent2"/>
                </a:solidFill>
                <a:highlight>
                  <a:srgbClr val="FFFFFF"/>
                </a:highlight>
              </a:rPr>
              <a:t>Encabezados de solicitud: los encabezados de solicitud son pares clave-valor que proporcionan detalles adicionales sobre la solicitud, como su tipo de contenido o credenciales de autenticación.</a:t>
            </a:r>
            <a:endParaRPr sz="1200">
              <a:solidFill>
                <a:schemeClr val="accent2"/>
              </a:solidFill>
              <a:highlight>
                <a:srgbClr val="FFFFFF"/>
              </a:highlight>
            </a:endParaRPr>
          </a:p>
          <a:p>
            <a:pPr indent="-228600" lvl="0" marL="457200" rtl="0" algn="l">
              <a:lnSpc>
                <a:spcPct val="150000"/>
              </a:lnSpc>
              <a:spcBef>
                <a:spcPts val="0"/>
              </a:spcBef>
              <a:spcAft>
                <a:spcPts val="0"/>
              </a:spcAft>
              <a:buClr>
                <a:schemeClr val="accent2"/>
              </a:buClr>
              <a:buSzPct val="100000"/>
              <a:buNone/>
            </a:pPr>
            <a:r>
              <a:rPr lang="es" sz="1200">
                <a:solidFill>
                  <a:schemeClr val="accent2"/>
                </a:solidFill>
                <a:highlight>
                  <a:srgbClr val="FFFFFF"/>
                </a:highlight>
              </a:rPr>
              <a:t>Cuerpo de la solicitud: El cuerpo es la parte principal de la solicitud e incluye los datos necesarios para crear, actualizar o eliminar un recurso. Por ejemplo, si estuviera creando un artículo en una aplicación de blogs, el cuerpo de la solicitud probablemente incluiría el contenido, el título y el autor del artículo.</a:t>
            </a:r>
            <a:endParaRPr b="1" sz="2100">
              <a:solidFill>
                <a:schemeClr val="accent2"/>
              </a:solidFill>
              <a:highlight>
                <a:srgbClr val="FFFFFF"/>
              </a:highlight>
            </a:endParaRPr>
          </a:p>
        </p:txBody>
      </p:sp>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¿CÓMO FUNCIONAN LAS API?</a:t>
            </a:r>
            <a:endParaRPr b="1"/>
          </a:p>
        </p:txBody>
      </p:sp>
      <p:sp>
        <p:nvSpPr>
          <p:cNvPr id="90" name="Google Shape;90;p18"/>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https://www.postman.com/what-is-an-api/</a:t>
            </a:r>
            <a:endParaRPr sz="1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1152475"/>
            <a:ext cx="8520600" cy="2985300"/>
          </a:xfrm>
          <a:prstGeom prst="rect">
            <a:avLst/>
          </a:prstGeom>
        </p:spPr>
        <p:txBody>
          <a:bodyPr anchorCtr="0" anchor="t" bIns="91425" lIns="91425" spcFirstLastPara="1" rIns="91425" wrap="square" tIns="91425">
            <a:normAutofit/>
          </a:bodyPr>
          <a:lstStyle/>
          <a:p>
            <a:pPr indent="0" lvl="0" marL="0" rtl="0" algn="l">
              <a:lnSpc>
                <a:spcPct val="114286"/>
              </a:lnSpc>
              <a:spcBef>
                <a:spcPts val="0"/>
              </a:spcBef>
              <a:spcAft>
                <a:spcPts val="0"/>
              </a:spcAft>
              <a:buNone/>
            </a:pPr>
            <a:r>
              <a:rPr b="1" lang="es" sz="2100">
                <a:solidFill>
                  <a:schemeClr val="accent2"/>
                </a:solidFill>
                <a:highlight>
                  <a:srgbClr val="FFFFFF"/>
                </a:highlight>
              </a:rPr>
              <a:t>3. Servidor API</a:t>
            </a:r>
            <a:endParaRPr b="1" sz="2100">
              <a:solidFill>
                <a:schemeClr val="accent2"/>
              </a:solidFill>
              <a:highlight>
                <a:srgbClr val="FFFFFF"/>
              </a:highlight>
            </a:endParaRPr>
          </a:p>
          <a:p>
            <a:pPr indent="0" lvl="0" marL="0" rtl="0" algn="l">
              <a:lnSpc>
                <a:spcPct val="162500"/>
              </a:lnSpc>
              <a:spcBef>
                <a:spcPts val="1200"/>
              </a:spcBef>
              <a:spcAft>
                <a:spcPts val="0"/>
              </a:spcAft>
              <a:buNone/>
            </a:pPr>
            <a:r>
              <a:rPr lang="es" sz="1200">
                <a:solidFill>
                  <a:schemeClr val="accent2"/>
                </a:solidFill>
                <a:highlight>
                  <a:srgbClr val="FFFFFF"/>
                </a:highlight>
              </a:rPr>
              <a:t>El cliente API envía la solicitud al servidor API, que es responsable de gestionar la autenticación, validar los datos de entrada y recuperar o manipular los datos.</a:t>
            </a:r>
            <a:endParaRPr sz="1200">
              <a:solidFill>
                <a:schemeClr val="accent2"/>
              </a:solidFill>
              <a:highlight>
                <a:srgbClr val="FFFFFF"/>
              </a:highlight>
            </a:endParaRPr>
          </a:p>
          <a:p>
            <a:pPr indent="0" lvl="0" marL="0" rtl="0" algn="l">
              <a:spcBef>
                <a:spcPts val="1800"/>
              </a:spcBef>
              <a:spcAft>
                <a:spcPts val="0"/>
              </a:spcAft>
              <a:buNone/>
            </a:pPr>
            <a:r>
              <a:t/>
            </a:r>
            <a:endParaRPr sz="1200">
              <a:solidFill>
                <a:schemeClr val="accent2"/>
              </a:solidFill>
              <a:highlight>
                <a:srgbClr val="FFFFFF"/>
              </a:highlight>
            </a:endParaRPr>
          </a:p>
          <a:p>
            <a:pPr indent="0" lvl="0" marL="0" rtl="0" algn="l">
              <a:lnSpc>
                <a:spcPct val="162500"/>
              </a:lnSpc>
              <a:spcBef>
                <a:spcPts val="1200"/>
              </a:spcBef>
              <a:spcAft>
                <a:spcPts val="0"/>
              </a:spcAft>
              <a:buNone/>
            </a:pPr>
            <a:r>
              <a:t/>
            </a:r>
            <a:endParaRPr b="1" sz="2100">
              <a:solidFill>
                <a:schemeClr val="accent2"/>
              </a:solidFill>
              <a:highlight>
                <a:srgbClr val="FFFFFF"/>
              </a:highlight>
            </a:endParaRPr>
          </a:p>
          <a:p>
            <a:pPr indent="-228600" lvl="0" marL="457200" rtl="0" algn="l">
              <a:lnSpc>
                <a:spcPct val="150000"/>
              </a:lnSpc>
              <a:spcBef>
                <a:spcPts val="1800"/>
              </a:spcBef>
              <a:spcAft>
                <a:spcPts val="0"/>
              </a:spcAft>
              <a:buClr>
                <a:schemeClr val="accent2"/>
              </a:buClr>
              <a:buSzPts val="2100"/>
              <a:buNone/>
            </a:pPr>
            <a:r>
              <a:t/>
            </a:r>
            <a:endParaRPr b="1" sz="2100">
              <a:solidFill>
                <a:schemeClr val="accent2"/>
              </a:solidFill>
              <a:highlight>
                <a:srgbClr val="FFFFFF"/>
              </a:highlight>
            </a:endParaRPr>
          </a:p>
        </p:txBody>
      </p:sp>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¿CÓMO FUNCIONAN LAS API?</a:t>
            </a:r>
            <a:endParaRPr b="1"/>
          </a:p>
        </p:txBody>
      </p:sp>
      <p:sp>
        <p:nvSpPr>
          <p:cNvPr id="97" name="Google Shape;97;p19"/>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https://www.postman.com/what-is-an-api/</a:t>
            </a:r>
            <a:endParaRPr sz="1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311700" y="1152475"/>
            <a:ext cx="8520600" cy="2985300"/>
          </a:xfrm>
          <a:prstGeom prst="rect">
            <a:avLst/>
          </a:prstGeom>
        </p:spPr>
        <p:txBody>
          <a:bodyPr anchorCtr="0" anchor="t" bIns="91425" lIns="91425" spcFirstLastPara="1" rIns="91425" wrap="square" tIns="91425">
            <a:normAutofit fontScale="62500" lnSpcReduction="20000"/>
          </a:bodyPr>
          <a:lstStyle/>
          <a:p>
            <a:pPr indent="0" lvl="0" marL="0" rtl="0" algn="l">
              <a:lnSpc>
                <a:spcPct val="114286"/>
              </a:lnSpc>
              <a:spcBef>
                <a:spcPts val="0"/>
              </a:spcBef>
              <a:spcAft>
                <a:spcPts val="0"/>
              </a:spcAft>
              <a:buClr>
                <a:schemeClr val="dk1"/>
              </a:buClr>
              <a:buSzPct val="52380"/>
              <a:buFont typeface="Arial"/>
              <a:buNone/>
            </a:pPr>
            <a:r>
              <a:rPr b="1" lang="es" sz="2100">
                <a:solidFill>
                  <a:schemeClr val="accent2"/>
                </a:solidFill>
                <a:highlight>
                  <a:srgbClr val="FFFFFF"/>
                </a:highlight>
              </a:rPr>
              <a:t>4. Respuesta de la API</a:t>
            </a:r>
            <a:endParaRPr b="1" sz="2100">
              <a:solidFill>
                <a:schemeClr val="accent2"/>
              </a:solidFill>
              <a:highlight>
                <a:srgbClr val="FFFFFF"/>
              </a:highlight>
            </a:endParaRPr>
          </a:p>
          <a:p>
            <a:pPr indent="0" lvl="0" marL="0" rtl="0" algn="l">
              <a:lnSpc>
                <a:spcPct val="162500"/>
              </a:lnSpc>
              <a:spcBef>
                <a:spcPts val="1200"/>
              </a:spcBef>
              <a:spcAft>
                <a:spcPts val="0"/>
              </a:spcAft>
              <a:buClr>
                <a:schemeClr val="dk1"/>
              </a:buClr>
              <a:buSzPct val="91666"/>
              <a:buFont typeface="Arial"/>
              <a:buNone/>
            </a:pPr>
            <a:r>
              <a:rPr lang="es" sz="1200">
                <a:solidFill>
                  <a:schemeClr val="accent2"/>
                </a:solidFill>
                <a:highlight>
                  <a:srgbClr val="FFFFFF"/>
                </a:highlight>
              </a:rPr>
              <a:t>Finalmente, el servidor API envía una respuesta al cliente. La respuesta API suele incluir los siguientes componentes:</a:t>
            </a:r>
            <a:endParaRPr sz="1200">
              <a:solidFill>
                <a:schemeClr val="accent2"/>
              </a:solidFill>
              <a:highlight>
                <a:srgbClr val="FFFFFF"/>
              </a:highlight>
            </a:endParaRPr>
          </a:p>
          <a:p>
            <a:pPr indent="-228600" lvl="0" marL="457200" rtl="0" algn="l">
              <a:lnSpc>
                <a:spcPct val="150000"/>
              </a:lnSpc>
              <a:spcBef>
                <a:spcPts val="1800"/>
              </a:spcBef>
              <a:spcAft>
                <a:spcPts val="0"/>
              </a:spcAft>
              <a:buClr>
                <a:schemeClr val="accent2"/>
              </a:buClr>
              <a:buSzPct val="100000"/>
              <a:buNone/>
            </a:pPr>
            <a:r>
              <a:rPr lang="es" sz="1200">
                <a:solidFill>
                  <a:schemeClr val="accent2"/>
                </a:solidFill>
                <a:highlight>
                  <a:srgbClr val="FFFFFF"/>
                </a:highlight>
              </a:rPr>
              <a:t>Código de estado: </a:t>
            </a:r>
            <a:r>
              <a:rPr lang="es" sz="1200">
                <a:solidFill>
                  <a:schemeClr val="accent5"/>
                </a:solidFill>
                <a:highlight>
                  <a:srgbClr val="FFFFFF"/>
                </a:highlight>
                <a:uFill>
                  <a:noFill/>
                </a:uFill>
                <a:hlinkClick r:id="rId3">
                  <a:extLst>
                    <a:ext uri="{A12FA001-AC4F-418D-AE19-62706E023703}">
                      <ahyp:hlinkClr val="tx"/>
                    </a:ext>
                  </a:extLst>
                </a:hlinkClick>
              </a:rPr>
              <a:t>Los códigos de estado HTTP</a:t>
            </a:r>
            <a:r>
              <a:rPr lang="es" sz="1200">
                <a:solidFill>
                  <a:schemeClr val="accent2"/>
                </a:solidFill>
                <a:highlight>
                  <a:srgbClr val="FFFFFF"/>
                </a:highlight>
              </a:rPr>
              <a:t> son códigos de tres dígitos que indican el resultado de una solicitud de API. Algunos de los códigos de estado más comunes son 200 OK, que indica que el servidor devolvió correctamente los datos solicitados; 201 Created, que indica que el servidor creó correctamente un nuevo recurso; y 404 Not Found, que indica que el servidor no pudo encontrar el recurso solicitado.</a:t>
            </a:r>
            <a:endParaRPr sz="1200">
              <a:solidFill>
                <a:schemeClr val="accent2"/>
              </a:solidFill>
              <a:highlight>
                <a:srgbClr val="FFFFFF"/>
              </a:highlight>
            </a:endParaRPr>
          </a:p>
          <a:p>
            <a:pPr indent="-228600" lvl="0" marL="457200" rtl="0" algn="l">
              <a:lnSpc>
                <a:spcPct val="150000"/>
              </a:lnSpc>
              <a:spcBef>
                <a:spcPts val="0"/>
              </a:spcBef>
              <a:spcAft>
                <a:spcPts val="0"/>
              </a:spcAft>
              <a:buClr>
                <a:schemeClr val="accent2"/>
              </a:buClr>
              <a:buSzPct val="100000"/>
              <a:buNone/>
            </a:pPr>
            <a:r>
              <a:rPr lang="es" sz="1200">
                <a:solidFill>
                  <a:schemeClr val="accent2"/>
                </a:solidFill>
                <a:highlight>
                  <a:srgbClr val="FFFFFF"/>
                </a:highlight>
              </a:rPr>
              <a:t>Encabezados de respuesta: </a:t>
            </a:r>
            <a:r>
              <a:rPr lang="es" sz="1200">
                <a:solidFill>
                  <a:schemeClr val="accent5"/>
                </a:solidFill>
                <a:highlight>
                  <a:srgbClr val="FFFFFF"/>
                </a:highlight>
                <a:uFill>
                  <a:noFill/>
                </a:uFill>
                <a:hlinkClick r:id="rId4">
                  <a:extLst>
                    <a:ext uri="{A12FA001-AC4F-418D-AE19-62706E023703}">
                      <ahyp:hlinkClr val="tx"/>
                    </a:ext>
                  </a:extLst>
                </a:hlinkClick>
              </a:rPr>
              <a:t>los encabezados de respuesta HTTP</a:t>
            </a:r>
            <a:r>
              <a:rPr lang="es" sz="1200">
                <a:solidFill>
                  <a:schemeClr val="accent2"/>
                </a:solidFill>
                <a:highlight>
                  <a:srgbClr val="FFFFFF"/>
                </a:highlight>
              </a:rPr>
              <a:t> son muy similares a los encabezados de solicitud, excepto que se utilizan para proporcionar información adicional sobre la respuesta del servidor.</a:t>
            </a:r>
            <a:endParaRPr sz="1200">
              <a:solidFill>
                <a:schemeClr val="accent2"/>
              </a:solidFill>
              <a:highlight>
                <a:srgbClr val="FFFFFF"/>
              </a:highlight>
            </a:endParaRPr>
          </a:p>
          <a:p>
            <a:pPr indent="-228600" lvl="0" marL="457200" rtl="0" algn="l">
              <a:lnSpc>
                <a:spcPct val="150000"/>
              </a:lnSpc>
              <a:spcBef>
                <a:spcPts val="0"/>
              </a:spcBef>
              <a:spcAft>
                <a:spcPts val="0"/>
              </a:spcAft>
              <a:buClr>
                <a:schemeClr val="accent2"/>
              </a:buClr>
              <a:buSzPct val="100000"/>
              <a:buNone/>
            </a:pPr>
            <a:r>
              <a:rPr lang="es" sz="1200">
                <a:solidFill>
                  <a:schemeClr val="accent2"/>
                </a:solidFill>
                <a:highlight>
                  <a:srgbClr val="FFFFFF"/>
                </a:highlight>
              </a:rPr>
              <a:t>Cuerpo de la respuesta: el cuerpo de la respuesta incluye los datos o el contenido reales que solicitó el cliente, o un mensaje de error si algo salió mal.</a:t>
            </a:r>
            <a:endParaRPr b="1" sz="2100">
              <a:solidFill>
                <a:schemeClr val="accent2"/>
              </a:solidFill>
              <a:highlight>
                <a:srgbClr val="FFFFFF"/>
              </a:highlight>
            </a:endParaRPr>
          </a:p>
          <a:p>
            <a:pPr indent="0" lvl="0" marL="0" rtl="0" algn="l">
              <a:lnSpc>
                <a:spcPct val="162500"/>
              </a:lnSpc>
              <a:spcBef>
                <a:spcPts val="3400"/>
              </a:spcBef>
              <a:spcAft>
                <a:spcPts val="0"/>
              </a:spcAft>
              <a:buNone/>
            </a:pPr>
            <a:r>
              <a:t/>
            </a:r>
            <a:endParaRPr b="1" sz="2100">
              <a:solidFill>
                <a:schemeClr val="accent2"/>
              </a:solidFill>
              <a:highlight>
                <a:srgbClr val="FFFFFF"/>
              </a:highlight>
            </a:endParaRPr>
          </a:p>
          <a:p>
            <a:pPr indent="-228600" lvl="0" marL="457200" rtl="0" algn="l">
              <a:lnSpc>
                <a:spcPct val="150000"/>
              </a:lnSpc>
              <a:spcBef>
                <a:spcPts val="1800"/>
              </a:spcBef>
              <a:spcAft>
                <a:spcPts val="0"/>
              </a:spcAft>
              <a:buClr>
                <a:schemeClr val="accent2"/>
              </a:buClr>
              <a:buSzPct val="100000"/>
              <a:buNone/>
            </a:pPr>
            <a:r>
              <a:t/>
            </a:r>
            <a:endParaRPr b="1" sz="2100">
              <a:solidFill>
                <a:schemeClr val="accent2"/>
              </a:solidFill>
              <a:highlight>
                <a:srgbClr val="FFFFFF"/>
              </a:highlight>
            </a:endParaRPr>
          </a:p>
        </p:txBody>
      </p:sp>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¿CÓMO FUNCIONAN LAS API?</a:t>
            </a:r>
            <a:endParaRPr b="1"/>
          </a:p>
        </p:txBody>
      </p:sp>
      <p:sp>
        <p:nvSpPr>
          <p:cNvPr id="104" name="Google Shape;104;p20"/>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https://www.postman.com/what-is-an-api/</a:t>
            </a: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t>Tipos de API</a:t>
            </a:r>
            <a:endParaRPr b="1"/>
          </a:p>
        </p:txBody>
      </p:sp>
      <p:sp>
        <p:nvSpPr>
          <p:cNvPr id="110" name="Google Shape;110;p21"/>
          <p:cNvSpPr txBox="1"/>
          <p:nvPr/>
        </p:nvSpPr>
        <p:spPr>
          <a:xfrm>
            <a:off x="5065800" y="4562850"/>
            <a:ext cx="3854100" cy="4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2"/>
                </a:solidFill>
              </a:rPr>
              <a:t>Fuente: https://www.postman.com/what-is-an-api/</a:t>
            </a:r>
            <a:endParaRPr sz="1200">
              <a:solidFill>
                <a:schemeClr val="dk2"/>
              </a:solidFill>
            </a:endParaRPr>
          </a:p>
        </p:txBody>
      </p:sp>
      <p:pic>
        <p:nvPicPr>
          <p:cNvPr id="111" name="Google Shape;111;p21"/>
          <p:cNvPicPr preferRelativeResize="0"/>
          <p:nvPr/>
        </p:nvPicPr>
        <p:blipFill>
          <a:blip r:embed="rId3">
            <a:alphaModFix/>
          </a:blip>
          <a:stretch>
            <a:fillRect/>
          </a:stretch>
        </p:blipFill>
        <p:spPr>
          <a:xfrm>
            <a:off x="954825" y="1252425"/>
            <a:ext cx="7234351" cy="3240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