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64"/>
  </p:notesMasterIdLst>
  <p:sldIdLst>
    <p:sldId id="256" r:id="rId3"/>
    <p:sldId id="529" r:id="rId4"/>
    <p:sldId id="317" r:id="rId5"/>
    <p:sldId id="318" r:id="rId6"/>
    <p:sldId id="513" r:id="rId7"/>
    <p:sldId id="321" r:id="rId8"/>
    <p:sldId id="265" r:id="rId9"/>
    <p:sldId id="439" r:id="rId10"/>
    <p:sldId id="441" r:id="rId11"/>
    <p:sldId id="444" r:id="rId12"/>
    <p:sldId id="463" r:id="rId13"/>
    <p:sldId id="447" r:id="rId14"/>
    <p:sldId id="451" r:id="rId15"/>
    <p:sldId id="483" r:id="rId16"/>
    <p:sldId id="449" r:id="rId17"/>
    <p:sldId id="453" r:id="rId18"/>
    <p:sldId id="454" r:id="rId19"/>
    <p:sldId id="450" r:id="rId20"/>
    <p:sldId id="455" r:id="rId21"/>
    <p:sldId id="457" r:id="rId22"/>
    <p:sldId id="458" r:id="rId23"/>
    <p:sldId id="459" r:id="rId24"/>
    <p:sldId id="460" r:id="rId25"/>
    <p:sldId id="461" r:id="rId26"/>
    <p:sldId id="462" r:id="rId27"/>
    <p:sldId id="500" r:id="rId28"/>
    <p:sldId id="465" r:id="rId29"/>
    <p:sldId id="514" r:id="rId30"/>
    <p:sldId id="528" r:id="rId31"/>
    <p:sldId id="515" r:id="rId32"/>
    <p:sldId id="516" r:id="rId33"/>
    <p:sldId id="470" r:id="rId34"/>
    <p:sldId id="501" r:id="rId35"/>
    <p:sldId id="472" r:id="rId36"/>
    <p:sldId id="473" r:id="rId37"/>
    <p:sldId id="517" r:id="rId38"/>
    <p:sldId id="518" r:id="rId39"/>
    <p:sldId id="519" r:id="rId40"/>
    <p:sldId id="479" r:id="rId41"/>
    <p:sldId id="477" r:id="rId42"/>
    <p:sldId id="481" r:id="rId43"/>
    <p:sldId id="478" r:id="rId44"/>
    <p:sldId id="485" r:id="rId45"/>
    <p:sldId id="409" r:id="rId46"/>
    <p:sldId id="410" r:id="rId47"/>
    <p:sldId id="415" r:id="rId48"/>
    <p:sldId id="416" r:id="rId49"/>
    <p:sldId id="520" r:id="rId50"/>
    <p:sldId id="522" r:id="rId51"/>
    <p:sldId id="502" r:id="rId52"/>
    <p:sldId id="422" r:id="rId53"/>
    <p:sldId id="525" r:id="rId54"/>
    <p:sldId id="489" r:id="rId55"/>
    <p:sldId id="495" r:id="rId56"/>
    <p:sldId id="496" r:id="rId57"/>
    <p:sldId id="433" r:id="rId58"/>
    <p:sldId id="511" r:id="rId59"/>
    <p:sldId id="512" r:id="rId60"/>
    <p:sldId id="503" r:id="rId61"/>
    <p:sldId id="342" r:id="rId62"/>
    <p:sldId id="497" r:id="rId63"/>
  </p:sldIdLst>
  <p:sldSz cx="9144000" cy="5143500" type="screen16x9"/>
  <p:notesSz cx="6858000" cy="9144000"/>
  <p:embeddedFontLst>
    <p:embeddedFont>
      <p:font typeface="Raleway" panose="020B0604020202020204" charset="0"/>
      <p:regular r:id="rId65"/>
      <p:bold r:id="rId66"/>
      <p:italic r:id="rId67"/>
      <p:boldItalic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ambria Math" panose="02040503050406030204" pitchFamily="18" charset="0"/>
      <p:regular r:id="rId73"/>
    </p:embeddedFont>
    <p:embeddedFont>
      <p:font typeface="Lato" panose="020B060402020202020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5FDBF"/>
    <a:srgbClr val="71FB8B"/>
    <a:srgbClr val="3FFFA8"/>
    <a:srgbClr val="54EEBB"/>
    <a:srgbClr val="13BD84"/>
    <a:srgbClr val="02C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74270" autoAdjust="0"/>
  </p:normalViewPr>
  <p:slideViewPr>
    <p:cSldViewPr snapToGrid="0">
      <p:cViewPr varScale="1">
        <p:scale>
          <a:sx n="72" d="100"/>
          <a:sy n="72" d="100"/>
        </p:scale>
        <p:origin x="112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4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0.fntdata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8.fntdata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2.fntdata"/><Relationship Id="rId7" Type="http://schemas.openxmlformats.org/officeDocument/2006/relationships/slide" Target="slides/slide5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cb5ea1f7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4ecb5ea1f7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94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229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49104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205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41697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890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9536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23675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393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91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025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8846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4785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1219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518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0779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0212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7688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s-ES" dirty="0" smtClean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23313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526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697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6948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981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133491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922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3092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3350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26571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0214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5717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43600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854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Tx/>
              <a:buNone/>
            </a:pPr>
            <a:endParaRPr lang="en-US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26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35536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41821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535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4471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6739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16099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0465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1316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6975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029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99320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4ecb5ea1f7_2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2" name="Google Shape;852;g4ecb5ea1f7_2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0215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cb5ea1f7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4ecb5ea1f7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8094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4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059eef56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6059eef56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100" b="1" i="1" baseline="0" dirty="0" smtClean="0">
              <a:latin typeface="Raleway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940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723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2" name="Google Shape;12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6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34" name="Google Shape;13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30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58" name="Google Shape;158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31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65" name="Google Shape;165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32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74" name="Google Shape;174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3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81" name="Google Shape;181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34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88" name="Google Shape;188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6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99" name="Google Shape;199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36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1" name="Google Shape;8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7" name="Google Shape;9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4" name="Google Shape;10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11" Type="http://schemas.openxmlformats.org/officeDocument/2006/relationships/image" Target="../media/image5.png"/><Relationship Id="rId5" Type="http://schemas.openxmlformats.org/officeDocument/2006/relationships/image" Target="../media/image32.jpe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image" Target="../media/image33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subTitle" idx="1"/>
          </p:nvPr>
        </p:nvSpPr>
        <p:spPr>
          <a:xfrm>
            <a:off x="357875" y="3071071"/>
            <a:ext cx="6256062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1800" b="1" dirty="0" smtClean="0"/>
              <a:t>Juan S. Angarita Zapata</a:t>
            </a:r>
            <a:endParaRPr sz="1800" b="1" baseline="30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baseline="30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 smtClean="0"/>
              <a:t>Supervisors: </a:t>
            </a:r>
            <a:r>
              <a:rPr lang="es-ES" dirty="0" smtClean="0"/>
              <a:t>Antonio D. </a:t>
            </a:r>
            <a:r>
              <a:rPr lang="es-ES" dirty="0" err="1" smtClean="0"/>
              <a:t>Masegosa</a:t>
            </a:r>
            <a:r>
              <a:rPr lang="es-ES" dirty="0" smtClean="0"/>
              <a:t>, Isaac Triguero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 dirty="0" err="1" smtClean="0"/>
              <a:t>DeustoTech</a:t>
            </a:r>
            <a:r>
              <a:rPr lang="en-GB" sz="1400" dirty="0" smtClean="0"/>
              <a:t>, </a:t>
            </a:r>
            <a:r>
              <a:rPr lang="en-GB" sz="1400" dirty="0"/>
              <a:t>Faculty of </a:t>
            </a:r>
            <a:r>
              <a:rPr lang="en-GB" sz="1400" dirty="0" smtClean="0"/>
              <a:t>Engineering, </a:t>
            </a:r>
            <a:r>
              <a:rPr lang="en-GB" sz="1400" dirty="0"/>
              <a:t>University of </a:t>
            </a:r>
            <a:r>
              <a:rPr lang="en-GB" sz="1400" dirty="0" err="1" smtClean="0"/>
              <a:t>Deusto</a:t>
            </a:r>
            <a:r>
              <a:rPr lang="en-GB" sz="1400" dirty="0" smtClean="0"/>
              <a:t>, Spain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1400" dirty="0" err="1" smtClean="0"/>
              <a:t>Computational</a:t>
            </a:r>
            <a:r>
              <a:rPr lang="es-ES" sz="1400" dirty="0" smtClean="0"/>
              <a:t> </a:t>
            </a:r>
            <a:r>
              <a:rPr lang="es-ES" sz="1400" dirty="0" err="1" smtClean="0"/>
              <a:t>Optimisation</a:t>
            </a:r>
            <a:r>
              <a:rPr lang="es-ES" sz="1400" dirty="0" smtClean="0"/>
              <a:t> and </a:t>
            </a:r>
            <a:r>
              <a:rPr lang="es-ES" sz="1400" dirty="0" err="1" smtClean="0"/>
              <a:t>Learning</a:t>
            </a:r>
            <a:r>
              <a:rPr lang="es-ES" sz="1400" dirty="0" smtClean="0"/>
              <a:t> </a:t>
            </a:r>
            <a:r>
              <a:rPr lang="es-ES" sz="1400" dirty="0" err="1" smtClean="0"/>
              <a:t>Lab</a:t>
            </a:r>
            <a:r>
              <a:rPr lang="es-ES" sz="1400" dirty="0" smtClean="0"/>
              <a:t>, </a:t>
            </a:r>
            <a:r>
              <a:rPr lang="es-ES" sz="1400" dirty="0" err="1" smtClean="0"/>
              <a:t>University</a:t>
            </a:r>
            <a:r>
              <a:rPr lang="es-ES" sz="1400" dirty="0" smtClean="0"/>
              <a:t> of </a:t>
            </a:r>
            <a:r>
              <a:rPr lang="es-ES" sz="1400" dirty="0" err="1" smtClean="0"/>
              <a:t>Nottingham</a:t>
            </a:r>
            <a:r>
              <a:rPr lang="es-ES" sz="1400" dirty="0" smtClean="0"/>
              <a:t>, UK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15" name="Google Shape;215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</a:t>
            </a:fld>
            <a:endParaRPr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78" y="3416896"/>
            <a:ext cx="2173084" cy="573845"/>
          </a:xfrm>
          <a:prstGeom prst="rect">
            <a:avLst/>
          </a:prstGeom>
        </p:spPr>
      </p:pic>
      <p:pic>
        <p:nvPicPr>
          <p:cNvPr id="11" name="3 Imagen" descr="Universidad de Deusto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230912" y="2063959"/>
            <a:ext cx="2014137" cy="669725"/>
          </a:xfrm>
          <a:prstGeom prst="rect">
            <a:avLst/>
          </a:prstGeom>
        </p:spPr>
      </p:pic>
      <p:pic>
        <p:nvPicPr>
          <p:cNvPr id="12" name="Picture 2" descr="Consejos para pedir una Marie-Curie Individual Fellowship | Juan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45" y="3994681"/>
            <a:ext cx="544344" cy="52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76" y="4022425"/>
            <a:ext cx="708503" cy="472536"/>
          </a:xfrm>
          <a:prstGeom prst="rect">
            <a:avLst/>
          </a:prstGeom>
        </p:spPr>
      </p:pic>
      <p:pic>
        <p:nvPicPr>
          <p:cNvPr id="14" name="Picture 6" descr="Computational Optimisation and Learning (COL) Lab - The University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374" y="2853308"/>
            <a:ext cx="1367834" cy="51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University of Nottingham Malays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325" y="2808493"/>
            <a:ext cx="1513392" cy="56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757735" y="1134760"/>
            <a:ext cx="88392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8" name="Google Shape;208;p37"/>
          <p:cNvSpPr txBox="1">
            <a:spLocks noGrp="1"/>
          </p:cNvSpPr>
          <p:nvPr>
            <p:ph type="ctrTitle"/>
          </p:nvPr>
        </p:nvSpPr>
        <p:spPr>
          <a:xfrm>
            <a:off x="357875" y="1237513"/>
            <a:ext cx="8449247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 dirty="0" err="1" smtClean="0"/>
              <a:t>AutoML</a:t>
            </a:r>
            <a:r>
              <a:rPr lang="es-ES" sz="3500" dirty="0" smtClean="0"/>
              <a:t> to </a:t>
            </a:r>
            <a:r>
              <a:rPr lang="es-ES" sz="3500" dirty="0" err="1" smtClean="0"/>
              <a:t>support</a:t>
            </a:r>
            <a:r>
              <a:rPr lang="es-ES" sz="3500" dirty="0" smtClean="0"/>
              <a:t> </a:t>
            </a:r>
            <a:r>
              <a:rPr lang="es-ES" sz="3500" dirty="0" err="1" smtClean="0"/>
              <a:t>Model</a:t>
            </a:r>
            <a:r>
              <a:rPr lang="es-ES" sz="3500" dirty="0" smtClean="0"/>
              <a:t> </a:t>
            </a:r>
            <a:r>
              <a:rPr lang="es-ES" sz="3500" dirty="0" err="1" smtClean="0"/>
              <a:t>Selection</a:t>
            </a:r>
            <a:r>
              <a:rPr lang="es-ES" sz="3500" dirty="0" smtClean="0"/>
              <a:t> </a:t>
            </a:r>
            <a:br>
              <a:rPr lang="es-ES" sz="3500" dirty="0" smtClean="0"/>
            </a:br>
            <a:r>
              <a:rPr lang="es-ES" sz="3500" dirty="0" smtClean="0"/>
              <a:t>in </a:t>
            </a:r>
            <a:r>
              <a:rPr lang="es-ES" sz="3500" dirty="0" err="1" smtClean="0"/>
              <a:t>Supervised</a:t>
            </a:r>
            <a:r>
              <a:rPr lang="es-ES" sz="3500" dirty="0" smtClean="0"/>
              <a:t> </a:t>
            </a:r>
            <a:r>
              <a:rPr lang="es-ES" sz="3500" dirty="0" err="1" smtClean="0"/>
              <a:t>Traffic</a:t>
            </a:r>
            <a:r>
              <a:rPr lang="es-ES" sz="3500" dirty="0" smtClean="0"/>
              <a:t/>
            </a:r>
            <a:br>
              <a:rPr lang="es-ES" sz="3500" dirty="0" smtClean="0"/>
            </a:br>
            <a:r>
              <a:rPr lang="es-ES" sz="3500" dirty="0" err="1" smtClean="0"/>
              <a:t>Forecasting</a:t>
            </a:r>
            <a:endParaRPr sz="3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3500" dirty="0"/>
          </a:p>
        </p:txBody>
      </p:sp>
      <p:cxnSp>
        <p:nvCxnSpPr>
          <p:cNvPr id="34" name="Conector recto 33"/>
          <p:cNvCxnSpPr/>
          <p:nvPr/>
        </p:nvCxnSpPr>
        <p:spPr>
          <a:xfrm flipV="1">
            <a:off x="477927" y="1111535"/>
            <a:ext cx="1443535" cy="55"/>
          </a:xfrm>
          <a:prstGeom prst="line">
            <a:avLst/>
          </a:prstGeom>
          <a:ln w="444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209;p37"/>
          <p:cNvSpPr txBox="1">
            <a:spLocks/>
          </p:cNvSpPr>
          <p:nvPr/>
        </p:nvSpPr>
        <p:spPr>
          <a:xfrm>
            <a:off x="3633124" y="4749851"/>
            <a:ext cx="1746347" cy="36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100" dirty="0" err="1" smtClean="0"/>
              <a:t>November</a:t>
            </a:r>
            <a:r>
              <a:rPr lang="es-ES" sz="1100" dirty="0" smtClean="0"/>
              <a:t> 25, 2020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3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1. Taxonomy of supervised TF problems</a:t>
            </a:r>
            <a:endParaRPr lang="en-GB" sz="2600" b="1" dirty="0">
              <a:latin typeface="Raleway" panose="020B060402020202020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Motivation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26869" y="1216575"/>
            <a:ext cx="86657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aleway" panose="020B0604020202020204" charset="0"/>
              </a:rPr>
              <a:t>Supervised </a:t>
            </a:r>
            <a:r>
              <a:rPr lang="en-US" sz="1600" dirty="0">
                <a:latin typeface="Raleway" panose="020B0604020202020204" charset="0"/>
              </a:rPr>
              <a:t>learning </a:t>
            </a:r>
            <a:r>
              <a:rPr lang="en-US" sz="1600" dirty="0" smtClean="0">
                <a:latin typeface="Raleway" panose="020B0604020202020204" charset="0"/>
              </a:rPr>
              <a:t>is </a:t>
            </a:r>
            <a:r>
              <a:rPr lang="en-US" sz="1600" dirty="0">
                <a:latin typeface="Raleway" panose="020B0604020202020204" charset="0"/>
              </a:rPr>
              <a:t>the </a:t>
            </a:r>
            <a:r>
              <a:rPr lang="en-US" sz="1600" dirty="0" smtClean="0">
                <a:latin typeface="Raleway" panose="020B0604020202020204" charset="0"/>
              </a:rPr>
              <a:t>most widely </a:t>
            </a:r>
            <a:r>
              <a:rPr lang="en-US" sz="1600" dirty="0">
                <a:latin typeface="Raleway" panose="020B0604020202020204" charset="0"/>
              </a:rPr>
              <a:t>used modelling paradigm in </a:t>
            </a:r>
            <a:r>
              <a:rPr lang="en-US" sz="1600" dirty="0" smtClean="0">
                <a:latin typeface="Raleway" panose="020B0604020202020204" charset="0"/>
              </a:rPr>
              <a:t>TF.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aleway" panose="020B0604020202020204" charset="0"/>
              </a:rPr>
              <a:t>Transportation literature reports a huge set of supervised ML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aleway" panose="020B0604020202020204" charset="0"/>
              </a:rPr>
              <a:t>Taxonomy of ML methods </a:t>
            </a:r>
            <a:r>
              <a:rPr lang="en-US" sz="1600" dirty="0">
                <a:latin typeface="Raleway" panose="020B0604020202020204" charset="0"/>
              </a:rPr>
              <a:t>for </a:t>
            </a:r>
            <a:r>
              <a:rPr lang="en-US" sz="1600" dirty="0" smtClean="0">
                <a:latin typeface="Raleway" panose="020B0604020202020204" charset="0"/>
              </a:rPr>
              <a:t>TF  :</a:t>
            </a:r>
            <a:endParaRPr lang="en-US" sz="1600" dirty="0">
              <a:latin typeface="Raleway" panose="020B0604020202020204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1312662" y="3168307"/>
            <a:ext cx="1131377" cy="1065196"/>
            <a:chOff x="3374381" y="751572"/>
            <a:chExt cx="3700605" cy="4297571"/>
          </a:xfrm>
        </p:grpSpPr>
        <p:sp>
          <p:nvSpPr>
            <p:cNvPr id="23" name="Elipse 22"/>
            <p:cNvSpPr/>
            <p:nvPr/>
          </p:nvSpPr>
          <p:spPr>
            <a:xfrm>
              <a:off x="4107660" y="1700367"/>
              <a:ext cx="503853" cy="503853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4107659" y="2650626"/>
              <a:ext cx="503853" cy="503853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4107109" y="3597958"/>
              <a:ext cx="503853" cy="503853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>
              <a:off x="3374381" y="1950279"/>
              <a:ext cx="732728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Conector recto de flecha 26"/>
            <p:cNvCxnSpPr/>
            <p:nvPr/>
          </p:nvCxnSpPr>
          <p:spPr>
            <a:xfrm>
              <a:off x="3381606" y="2901087"/>
              <a:ext cx="732728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Conector recto de flecha 27"/>
            <p:cNvCxnSpPr/>
            <p:nvPr/>
          </p:nvCxnSpPr>
          <p:spPr>
            <a:xfrm>
              <a:off x="3381606" y="3849884"/>
              <a:ext cx="732728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9" name="Elipse 28"/>
            <p:cNvSpPr/>
            <p:nvPr/>
          </p:nvSpPr>
          <p:spPr>
            <a:xfrm>
              <a:off x="5341778" y="1700367"/>
              <a:ext cx="503853" cy="50385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5341777" y="2650626"/>
              <a:ext cx="503853" cy="50385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5341227" y="3597958"/>
              <a:ext cx="503853" cy="50385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5341226" y="751572"/>
              <a:ext cx="503853" cy="50385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341226" y="4545290"/>
              <a:ext cx="503853" cy="50385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6571133" y="2649160"/>
              <a:ext cx="503853" cy="503853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Conector recto de flecha 34"/>
            <p:cNvCxnSpPr>
              <a:stCxn id="24" idx="6"/>
            </p:cNvCxnSpPr>
            <p:nvPr/>
          </p:nvCxnSpPr>
          <p:spPr>
            <a:xfrm flipV="1">
              <a:off x="4611512" y="2899625"/>
              <a:ext cx="729116" cy="292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Conector recto de flecha 35"/>
            <p:cNvCxnSpPr/>
            <p:nvPr/>
          </p:nvCxnSpPr>
          <p:spPr>
            <a:xfrm>
              <a:off x="4608498" y="1950278"/>
              <a:ext cx="732728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Conector recto de flecha 36"/>
            <p:cNvCxnSpPr/>
            <p:nvPr/>
          </p:nvCxnSpPr>
          <p:spPr>
            <a:xfrm>
              <a:off x="4615724" y="3848418"/>
              <a:ext cx="732728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Conector recto de flecha 37"/>
            <p:cNvCxnSpPr/>
            <p:nvPr/>
          </p:nvCxnSpPr>
          <p:spPr>
            <a:xfrm>
              <a:off x="5849243" y="2899624"/>
              <a:ext cx="732728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Conector recto de flecha 38"/>
            <p:cNvCxnSpPr>
              <a:endCxn id="32" idx="2"/>
            </p:cNvCxnSpPr>
            <p:nvPr/>
          </p:nvCxnSpPr>
          <p:spPr>
            <a:xfrm flipV="1">
              <a:off x="4615724" y="1003499"/>
              <a:ext cx="725502" cy="94586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Conector recto de flecha 39"/>
            <p:cNvCxnSpPr>
              <a:stCxn id="25" idx="6"/>
              <a:endCxn id="33" idx="2"/>
            </p:cNvCxnSpPr>
            <p:nvPr/>
          </p:nvCxnSpPr>
          <p:spPr>
            <a:xfrm>
              <a:off x="4610962" y="3849885"/>
              <a:ext cx="730264" cy="947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Conector recto de flecha 40"/>
            <p:cNvCxnSpPr>
              <a:stCxn id="30" idx="2"/>
              <a:endCxn id="23" idx="6"/>
            </p:cNvCxnSpPr>
            <p:nvPr/>
          </p:nvCxnSpPr>
          <p:spPr>
            <a:xfrm flipH="1" flipV="1">
              <a:off x="4611513" y="1952294"/>
              <a:ext cx="730264" cy="95025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2" name="Conector recto de flecha 41"/>
            <p:cNvCxnSpPr>
              <a:stCxn id="31" idx="2"/>
              <a:endCxn id="24" idx="6"/>
            </p:cNvCxnSpPr>
            <p:nvPr/>
          </p:nvCxnSpPr>
          <p:spPr>
            <a:xfrm flipH="1" flipV="1">
              <a:off x="4611512" y="2902553"/>
              <a:ext cx="729715" cy="947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3" name="Conector recto de flecha 42"/>
            <p:cNvCxnSpPr>
              <a:stCxn id="25" idx="6"/>
            </p:cNvCxnSpPr>
            <p:nvPr/>
          </p:nvCxnSpPr>
          <p:spPr>
            <a:xfrm flipV="1">
              <a:off x="4610962" y="2895228"/>
              <a:ext cx="729666" cy="95465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4" name="Conector recto de flecha 43"/>
            <p:cNvCxnSpPr>
              <a:stCxn id="24" idx="6"/>
            </p:cNvCxnSpPr>
            <p:nvPr/>
          </p:nvCxnSpPr>
          <p:spPr>
            <a:xfrm flipV="1">
              <a:off x="4611512" y="1954773"/>
              <a:ext cx="721891" cy="94778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5" name="Conector recto de flecha 44"/>
            <p:cNvCxnSpPr>
              <a:stCxn id="31" idx="2"/>
            </p:cNvCxnSpPr>
            <p:nvPr/>
          </p:nvCxnSpPr>
          <p:spPr>
            <a:xfrm flipH="1" flipV="1">
              <a:off x="4614824" y="1944967"/>
              <a:ext cx="726403" cy="190491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6" name="Conector recto de flecha 45"/>
            <p:cNvCxnSpPr>
              <a:stCxn id="33" idx="2"/>
            </p:cNvCxnSpPr>
            <p:nvPr/>
          </p:nvCxnSpPr>
          <p:spPr>
            <a:xfrm flipH="1" flipV="1">
              <a:off x="4613979" y="1954674"/>
              <a:ext cx="727247" cy="284254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7" name="Conector recto de flecha 46"/>
            <p:cNvCxnSpPr>
              <a:stCxn id="32" idx="2"/>
            </p:cNvCxnSpPr>
            <p:nvPr/>
          </p:nvCxnSpPr>
          <p:spPr>
            <a:xfrm flipH="1">
              <a:off x="4610365" y="1003499"/>
              <a:ext cx="730861" cy="189392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8" name="Conector recto de flecha 47"/>
            <p:cNvCxnSpPr>
              <a:stCxn id="33" idx="2"/>
              <a:endCxn id="24" idx="6"/>
            </p:cNvCxnSpPr>
            <p:nvPr/>
          </p:nvCxnSpPr>
          <p:spPr>
            <a:xfrm flipH="1" flipV="1">
              <a:off x="4611512" y="2902553"/>
              <a:ext cx="729714" cy="189466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9" name="Conector recto de flecha 48"/>
            <p:cNvCxnSpPr>
              <a:endCxn id="29" idx="2"/>
            </p:cNvCxnSpPr>
            <p:nvPr/>
          </p:nvCxnSpPr>
          <p:spPr>
            <a:xfrm flipV="1">
              <a:off x="4617255" y="1952294"/>
              <a:ext cx="724523" cy="189246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50" name="Conector recto de flecha 49"/>
            <p:cNvCxnSpPr>
              <a:stCxn id="32" idx="6"/>
              <a:endCxn id="34" idx="2"/>
            </p:cNvCxnSpPr>
            <p:nvPr/>
          </p:nvCxnSpPr>
          <p:spPr>
            <a:xfrm>
              <a:off x="5845079" y="1003499"/>
              <a:ext cx="726054" cy="189758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51" name="Conector recto de flecha 50"/>
            <p:cNvCxnSpPr>
              <a:stCxn id="29" idx="6"/>
              <a:endCxn id="34" idx="2"/>
            </p:cNvCxnSpPr>
            <p:nvPr/>
          </p:nvCxnSpPr>
          <p:spPr>
            <a:xfrm>
              <a:off x="5845631" y="1952294"/>
              <a:ext cx="725502" cy="9487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52" name="Conector recto de flecha 51"/>
            <p:cNvCxnSpPr>
              <a:stCxn id="31" idx="6"/>
              <a:endCxn id="34" idx="2"/>
            </p:cNvCxnSpPr>
            <p:nvPr/>
          </p:nvCxnSpPr>
          <p:spPr>
            <a:xfrm flipV="1">
              <a:off x="5845080" y="2901087"/>
              <a:ext cx="726053" cy="94879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53" name="Conector recto de flecha 52"/>
            <p:cNvCxnSpPr>
              <a:stCxn id="33" idx="6"/>
              <a:endCxn id="34" idx="2"/>
            </p:cNvCxnSpPr>
            <p:nvPr/>
          </p:nvCxnSpPr>
          <p:spPr>
            <a:xfrm flipV="1">
              <a:off x="5845079" y="2901087"/>
              <a:ext cx="726054" cy="189613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</p:grpSp>
      <p:grpSp>
        <p:nvGrpSpPr>
          <p:cNvPr id="84" name="Grupo 83"/>
          <p:cNvGrpSpPr/>
          <p:nvPr/>
        </p:nvGrpSpPr>
        <p:grpSpPr>
          <a:xfrm>
            <a:off x="6242529" y="3237262"/>
            <a:ext cx="993247" cy="889314"/>
            <a:chOff x="3819525" y="2085975"/>
            <a:chExt cx="2945195" cy="2308225"/>
          </a:xfrm>
        </p:grpSpPr>
        <p:cxnSp>
          <p:nvCxnSpPr>
            <p:cNvPr id="85" name="Conector recto de flecha 84"/>
            <p:cNvCxnSpPr/>
            <p:nvPr/>
          </p:nvCxnSpPr>
          <p:spPr>
            <a:xfrm flipH="1" flipV="1">
              <a:off x="3819525" y="2085975"/>
              <a:ext cx="3175" cy="230822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86" name="Conector recto de flecha 85"/>
            <p:cNvCxnSpPr/>
            <p:nvPr/>
          </p:nvCxnSpPr>
          <p:spPr>
            <a:xfrm>
              <a:off x="3819525" y="4394200"/>
              <a:ext cx="293687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87" name="Elipse 86"/>
            <p:cNvSpPr/>
            <p:nvPr/>
          </p:nvSpPr>
          <p:spPr>
            <a:xfrm>
              <a:off x="4116387" y="37242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Elipse 87"/>
            <p:cNvSpPr/>
            <p:nvPr/>
          </p:nvSpPr>
          <p:spPr>
            <a:xfrm>
              <a:off x="4410074" y="3867150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Elipse 88"/>
            <p:cNvSpPr/>
            <p:nvPr/>
          </p:nvSpPr>
          <p:spPr>
            <a:xfrm>
              <a:off x="4410073" y="34829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Elipse 89"/>
            <p:cNvSpPr/>
            <p:nvPr/>
          </p:nvSpPr>
          <p:spPr>
            <a:xfrm>
              <a:off x="4334666" y="3675062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Elipse 90"/>
            <p:cNvSpPr/>
            <p:nvPr/>
          </p:nvSpPr>
          <p:spPr>
            <a:xfrm>
              <a:off x="4116386" y="4084637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4779167" y="3863181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4628354" y="3503612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Elipse 93"/>
            <p:cNvSpPr/>
            <p:nvPr/>
          </p:nvSpPr>
          <p:spPr>
            <a:xfrm>
              <a:off x="4628353" y="371395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Elipse 94"/>
            <p:cNvSpPr/>
            <p:nvPr/>
          </p:nvSpPr>
          <p:spPr>
            <a:xfrm>
              <a:off x="4268787" y="38766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Elipse 95"/>
            <p:cNvSpPr/>
            <p:nvPr/>
          </p:nvSpPr>
          <p:spPr>
            <a:xfrm>
              <a:off x="4770432" y="320595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Elipse 96"/>
            <p:cNvSpPr/>
            <p:nvPr/>
          </p:nvSpPr>
          <p:spPr>
            <a:xfrm>
              <a:off x="4997446" y="3484562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Elipse 97"/>
            <p:cNvSpPr/>
            <p:nvPr/>
          </p:nvSpPr>
          <p:spPr>
            <a:xfrm>
              <a:off x="4421187" y="40290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Elipse 98"/>
            <p:cNvSpPr/>
            <p:nvPr/>
          </p:nvSpPr>
          <p:spPr>
            <a:xfrm>
              <a:off x="5365742" y="3505200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Elipse 99"/>
            <p:cNvSpPr/>
            <p:nvPr/>
          </p:nvSpPr>
          <p:spPr>
            <a:xfrm>
              <a:off x="5441148" y="3134518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Elipse 100"/>
            <p:cNvSpPr/>
            <p:nvPr/>
          </p:nvSpPr>
          <p:spPr>
            <a:xfrm>
              <a:off x="4573587" y="41814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Elipse 101"/>
            <p:cNvSpPr/>
            <p:nvPr/>
          </p:nvSpPr>
          <p:spPr>
            <a:xfrm>
              <a:off x="5126827" y="2898774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Elipse 102"/>
            <p:cNvSpPr/>
            <p:nvPr/>
          </p:nvSpPr>
          <p:spPr>
            <a:xfrm>
              <a:off x="5181594" y="3416299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Elipse 103"/>
            <p:cNvSpPr/>
            <p:nvPr/>
          </p:nvSpPr>
          <p:spPr>
            <a:xfrm>
              <a:off x="5029986" y="3282949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Elipse 104"/>
            <p:cNvSpPr/>
            <p:nvPr/>
          </p:nvSpPr>
          <p:spPr>
            <a:xfrm>
              <a:off x="5441147" y="276899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Elipse 105"/>
            <p:cNvSpPr/>
            <p:nvPr/>
          </p:nvSpPr>
          <p:spPr>
            <a:xfrm>
              <a:off x="5134759" y="3753643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Elipse 106"/>
            <p:cNvSpPr/>
            <p:nvPr/>
          </p:nvSpPr>
          <p:spPr>
            <a:xfrm>
              <a:off x="5630842" y="291266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Elipse 107"/>
            <p:cNvSpPr/>
            <p:nvPr/>
          </p:nvSpPr>
          <p:spPr>
            <a:xfrm>
              <a:off x="5202233" y="3209924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Elipse 108"/>
            <p:cNvSpPr/>
            <p:nvPr/>
          </p:nvSpPr>
          <p:spPr>
            <a:xfrm>
              <a:off x="5630841" y="2572543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Elipse 109"/>
            <p:cNvSpPr/>
            <p:nvPr/>
          </p:nvSpPr>
          <p:spPr>
            <a:xfrm>
              <a:off x="5541949" y="3657599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Elipse 110"/>
            <p:cNvSpPr/>
            <p:nvPr/>
          </p:nvSpPr>
          <p:spPr>
            <a:xfrm>
              <a:off x="5779270" y="2733873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Elipse 111"/>
            <p:cNvSpPr/>
            <p:nvPr/>
          </p:nvSpPr>
          <p:spPr>
            <a:xfrm>
              <a:off x="5303427" y="299124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Elipse 112"/>
            <p:cNvSpPr/>
            <p:nvPr/>
          </p:nvSpPr>
          <p:spPr>
            <a:xfrm>
              <a:off x="5126826" y="245903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5961051" y="30257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6059449" y="2715418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5967395" y="243760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5714179" y="239970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6218194" y="2492374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Conector recto 118"/>
            <p:cNvCxnSpPr/>
            <p:nvPr/>
          </p:nvCxnSpPr>
          <p:spPr>
            <a:xfrm flipV="1">
              <a:off x="3992945" y="2236787"/>
              <a:ext cx="2771775" cy="2019299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  <p:sp>
        <p:nvSpPr>
          <p:cNvPr id="7" name="Rectángulo 6"/>
          <p:cNvSpPr/>
          <p:nvPr/>
        </p:nvSpPr>
        <p:spPr>
          <a:xfrm>
            <a:off x="1844827" y="2756904"/>
            <a:ext cx="1778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Raleway" panose="020B0604020202020204" charset="0"/>
              </a:rPr>
              <a:t>non-parametric </a:t>
            </a:r>
            <a:endParaRPr lang="en-US" sz="1600" b="1" dirty="0">
              <a:latin typeface="Raleway" panose="020B060402020202020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15651" y="2752730"/>
            <a:ext cx="1269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Raleway" panose="020B0604020202020204" charset="0"/>
              </a:rPr>
              <a:t>parametric</a:t>
            </a:r>
            <a:endParaRPr lang="en-US" sz="1600" b="1" dirty="0">
              <a:latin typeface="Raleway" panose="020B060402020202020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4874037" y="3233069"/>
            <a:ext cx="1008175" cy="929014"/>
            <a:chOff x="4912292" y="2612901"/>
            <a:chExt cx="1126724" cy="1005574"/>
          </a:xfrm>
        </p:grpSpPr>
        <p:grpSp>
          <p:nvGrpSpPr>
            <p:cNvPr id="14" name="Grupo 13"/>
            <p:cNvGrpSpPr/>
            <p:nvPr/>
          </p:nvGrpSpPr>
          <p:grpSpPr>
            <a:xfrm>
              <a:off x="4912292" y="2612901"/>
              <a:ext cx="1126724" cy="1005574"/>
              <a:chOff x="4830882" y="2842908"/>
              <a:chExt cx="1126724" cy="1005574"/>
            </a:xfrm>
          </p:grpSpPr>
          <p:grpSp>
            <p:nvGrpSpPr>
              <p:cNvPr id="54" name="Grupo 53"/>
              <p:cNvGrpSpPr/>
              <p:nvPr/>
            </p:nvGrpSpPr>
            <p:grpSpPr>
              <a:xfrm>
                <a:off x="4830882" y="2842908"/>
                <a:ext cx="1126724" cy="1005574"/>
                <a:chOff x="5090869" y="1734863"/>
                <a:chExt cx="2141781" cy="1765575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5323401" y="3280164"/>
                  <a:ext cx="156634" cy="146303"/>
                </a:xfrm>
                <a:prstGeom prst="ellipse">
                  <a:avLst/>
                </a:prstGeom>
                <a:solidFill>
                  <a:srgbClr val="00B0F0"/>
                </a:solid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6200962" y="1824475"/>
                  <a:ext cx="156632" cy="14630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8" name="Conector recto de flecha 57"/>
                <p:cNvCxnSpPr/>
                <p:nvPr/>
              </p:nvCxnSpPr>
              <p:spPr>
                <a:xfrm flipH="1">
                  <a:off x="5255910" y="3355132"/>
                  <a:ext cx="320646" cy="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  <p:sp>
              <p:nvSpPr>
                <p:cNvPr id="59" name="Elipse 58"/>
                <p:cNvSpPr/>
                <p:nvPr/>
              </p:nvSpPr>
              <p:spPr>
                <a:xfrm>
                  <a:off x="5696322" y="3274789"/>
                  <a:ext cx="156634" cy="146303"/>
                </a:xfrm>
                <a:prstGeom prst="ellipse">
                  <a:avLst/>
                </a:prstGeom>
                <a:solidFill>
                  <a:srgbClr val="00B0F0"/>
                </a:solid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5938443" y="3274789"/>
                  <a:ext cx="156634" cy="146303"/>
                </a:xfrm>
                <a:prstGeom prst="ellipse">
                  <a:avLst/>
                </a:prstGeom>
                <a:solidFill>
                  <a:srgbClr val="00B0F0"/>
                </a:solid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Elipse 60"/>
                <p:cNvSpPr/>
                <p:nvPr/>
              </p:nvSpPr>
              <p:spPr>
                <a:xfrm>
                  <a:off x="6187281" y="3275500"/>
                  <a:ext cx="156634" cy="146303"/>
                </a:xfrm>
                <a:prstGeom prst="ellipse">
                  <a:avLst/>
                </a:prstGeom>
                <a:solidFill>
                  <a:srgbClr val="00B0F0"/>
                </a:solidFill>
                <a:ln w="127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6445817" y="1820944"/>
                  <a:ext cx="156632" cy="14630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64" name="Conector recto de flecha 63"/>
                <p:cNvCxnSpPr/>
                <p:nvPr/>
              </p:nvCxnSpPr>
              <p:spPr>
                <a:xfrm flipV="1">
                  <a:off x="5572240" y="1877561"/>
                  <a:ext cx="1214104" cy="147757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  <p:cxnSp>
              <p:nvCxnSpPr>
                <p:cNvPr id="65" name="Conector recto de flecha 64"/>
                <p:cNvCxnSpPr/>
                <p:nvPr/>
              </p:nvCxnSpPr>
              <p:spPr>
                <a:xfrm>
                  <a:off x="5090869" y="1734863"/>
                  <a:ext cx="16244" cy="176557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66" name="Conector recto de flecha 65"/>
                <p:cNvCxnSpPr/>
                <p:nvPr/>
              </p:nvCxnSpPr>
              <p:spPr>
                <a:xfrm flipH="1">
                  <a:off x="5107115" y="3482482"/>
                  <a:ext cx="2125535" cy="1795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62" name="Elipse 61"/>
                <p:cNvSpPr/>
                <p:nvPr/>
              </p:nvSpPr>
              <p:spPr>
                <a:xfrm>
                  <a:off x="6850111" y="1820944"/>
                  <a:ext cx="156632" cy="14630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7" name="Conector recto de flecha 126"/>
              <p:cNvCxnSpPr/>
              <p:nvPr/>
            </p:nvCxnSpPr>
            <p:spPr>
              <a:xfrm flipH="1">
                <a:off x="5722818" y="2924181"/>
                <a:ext cx="15921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none"/>
              </a:ln>
              <a:effectLst/>
            </p:spPr>
          </p:cxnSp>
        </p:grpSp>
        <p:sp>
          <p:nvSpPr>
            <p:cNvPr id="130" name="Elipse 129"/>
            <p:cNvSpPr/>
            <p:nvPr/>
          </p:nvSpPr>
          <p:spPr>
            <a:xfrm>
              <a:off x="5230803" y="2661927"/>
              <a:ext cx="82399" cy="83327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593718" y="3192192"/>
            <a:ext cx="889645" cy="1004999"/>
            <a:chOff x="2709077" y="2681625"/>
            <a:chExt cx="854950" cy="957290"/>
          </a:xfrm>
        </p:grpSpPr>
        <p:grpSp>
          <p:nvGrpSpPr>
            <p:cNvPr id="132" name="Grupo 131"/>
            <p:cNvGrpSpPr/>
            <p:nvPr/>
          </p:nvGrpSpPr>
          <p:grpSpPr>
            <a:xfrm>
              <a:off x="3154627" y="2681625"/>
              <a:ext cx="409400" cy="392837"/>
              <a:chOff x="6009973" y="3890525"/>
              <a:chExt cx="796119" cy="766909"/>
            </a:xfrm>
          </p:grpSpPr>
          <p:sp>
            <p:nvSpPr>
              <p:cNvPr id="133" name="Elipse 132"/>
              <p:cNvSpPr/>
              <p:nvPr/>
            </p:nvSpPr>
            <p:spPr>
              <a:xfrm>
                <a:off x="6352991" y="3890525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616445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35" name="Elipse 134"/>
              <p:cNvSpPr/>
              <p:nvPr/>
            </p:nvSpPr>
            <p:spPr>
              <a:xfrm>
                <a:off x="654436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36" name="Elipse 135"/>
              <p:cNvSpPr/>
              <p:nvPr/>
            </p:nvSpPr>
            <p:spPr>
              <a:xfrm>
                <a:off x="6009973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37" name="Elipse 136"/>
              <p:cNvSpPr/>
              <p:nvPr/>
            </p:nvSpPr>
            <p:spPr>
              <a:xfrm>
                <a:off x="6324146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38" name="Elipse 137"/>
              <p:cNvSpPr/>
              <p:nvPr/>
            </p:nvSpPr>
            <p:spPr>
              <a:xfrm>
                <a:off x="6703296" y="4330002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39" name="Elipse 138"/>
              <p:cNvSpPr/>
              <p:nvPr/>
            </p:nvSpPr>
            <p:spPr>
              <a:xfrm>
                <a:off x="6324339" y="444835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6324146" y="456109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41" name="Elipse 140"/>
              <p:cNvSpPr/>
              <p:nvPr/>
            </p:nvSpPr>
            <p:spPr>
              <a:xfrm>
                <a:off x="6709209" y="444835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42" name="Elipse 141"/>
              <p:cNvSpPr/>
              <p:nvPr/>
            </p:nvSpPr>
            <p:spPr>
              <a:xfrm>
                <a:off x="6013662" y="443498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6017363" y="4555247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cxnSp>
            <p:nvCxnSpPr>
              <p:cNvPr id="144" name="Conector recto 143"/>
              <p:cNvCxnSpPr>
                <a:stCxn id="133" idx="5"/>
                <a:endCxn id="135" idx="1"/>
              </p:cNvCxnSpPr>
              <p:nvPr/>
            </p:nvCxnSpPr>
            <p:spPr>
              <a:xfrm>
                <a:off x="6435686" y="3972759"/>
                <a:ext cx="122867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Conector recto 144"/>
              <p:cNvCxnSpPr>
                <a:stCxn id="133" idx="3"/>
                <a:endCxn id="134" idx="7"/>
              </p:cNvCxnSpPr>
              <p:nvPr/>
            </p:nvCxnSpPr>
            <p:spPr>
              <a:xfrm flipH="1">
                <a:off x="6247150" y="3972759"/>
                <a:ext cx="120029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Conector recto 145"/>
              <p:cNvCxnSpPr>
                <a:stCxn id="134" idx="3"/>
                <a:endCxn id="136" idx="7"/>
              </p:cNvCxnSpPr>
              <p:nvPr/>
            </p:nvCxnSpPr>
            <p:spPr>
              <a:xfrm flipH="1">
                <a:off x="6092668" y="4198597"/>
                <a:ext cx="85975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Conector recto 146"/>
              <p:cNvCxnSpPr>
                <a:stCxn id="134" idx="5"/>
                <a:endCxn id="137" idx="1"/>
              </p:cNvCxnSpPr>
              <p:nvPr/>
            </p:nvCxnSpPr>
            <p:spPr>
              <a:xfrm>
                <a:off x="6247150" y="4198597"/>
                <a:ext cx="91184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Conector recto 147"/>
              <p:cNvCxnSpPr>
                <a:stCxn id="135" idx="5"/>
                <a:endCxn id="138" idx="1"/>
              </p:cNvCxnSpPr>
              <p:nvPr/>
            </p:nvCxnSpPr>
            <p:spPr>
              <a:xfrm>
                <a:off x="6627060" y="4198597"/>
                <a:ext cx="90424" cy="14551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49" name="Grupo 148"/>
            <p:cNvGrpSpPr/>
            <p:nvPr/>
          </p:nvGrpSpPr>
          <p:grpSpPr>
            <a:xfrm>
              <a:off x="2709077" y="3006947"/>
              <a:ext cx="409400" cy="392837"/>
              <a:chOff x="6009973" y="3890525"/>
              <a:chExt cx="796119" cy="766909"/>
            </a:xfrm>
          </p:grpSpPr>
          <p:sp>
            <p:nvSpPr>
              <p:cNvPr id="150" name="Elipse 149"/>
              <p:cNvSpPr/>
              <p:nvPr/>
            </p:nvSpPr>
            <p:spPr>
              <a:xfrm>
                <a:off x="6352991" y="3890525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616445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654436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6009973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56" name="Elipse 155"/>
              <p:cNvSpPr/>
              <p:nvPr/>
            </p:nvSpPr>
            <p:spPr>
              <a:xfrm>
                <a:off x="6324146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57" name="Elipse 156"/>
              <p:cNvSpPr/>
              <p:nvPr/>
            </p:nvSpPr>
            <p:spPr>
              <a:xfrm>
                <a:off x="6703296" y="4330002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58" name="Elipse 157"/>
              <p:cNvSpPr/>
              <p:nvPr/>
            </p:nvSpPr>
            <p:spPr>
              <a:xfrm>
                <a:off x="6324339" y="444835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59" name="Elipse 158"/>
              <p:cNvSpPr/>
              <p:nvPr/>
            </p:nvSpPr>
            <p:spPr>
              <a:xfrm>
                <a:off x="6324146" y="456109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69" name="Elipse 168"/>
              <p:cNvSpPr/>
              <p:nvPr/>
            </p:nvSpPr>
            <p:spPr>
              <a:xfrm>
                <a:off x="6709209" y="444835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70" name="Elipse 169"/>
              <p:cNvSpPr/>
              <p:nvPr/>
            </p:nvSpPr>
            <p:spPr>
              <a:xfrm>
                <a:off x="6013662" y="443498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71" name="Elipse 170"/>
              <p:cNvSpPr/>
              <p:nvPr/>
            </p:nvSpPr>
            <p:spPr>
              <a:xfrm>
                <a:off x="6017363" y="4555247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cxnSp>
            <p:nvCxnSpPr>
              <p:cNvPr id="172" name="Conector recto 171"/>
              <p:cNvCxnSpPr>
                <a:stCxn id="150" idx="5"/>
                <a:endCxn id="152" idx="1"/>
              </p:cNvCxnSpPr>
              <p:nvPr/>
            </p:nvCxnSpPr>
            <p:spPr>
              <a:xfrm>
                <a:off x="6435686" y="3972759"/>
                <a:ext cx="122867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4" name="Conector recto 173"/>
              <p:cNvCxnSpPr>
                <a:stCxn id="150" idx="3"/>
                <a:endCxn id="151" idx="7"/>
              </p:cNvCxnSpPr>
              <p:nvPr/>
            </p:nvCxnSpPr>
            <p:spPr>
              <a:xfrm flipH="1">
                <a:off x="6247150" y="3972759"/>
                <a:ext cx="120029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5" name="Conector recto 174"/>
              <p:cNvCxnSpPr>
                <a:stCxn id="151" idx="3"/>
                <a:endCxn id="153" idx="7"/>
              </p:cNvCxnSpPr>
              <p:nvPr/>
            </p:nvCxnSpPr>
            <p:spPr>
              <a:xfrm flipH="1">
                <a:off x="6092668" y="4198597"/>
                <a:ext cx="85975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6" name="Conector recto 175"/>
              <p:cNvCxnSpPr>
                <a:stCxn id="151" idx="5"/>
                <a:endCxn id="156" idx="1"/>
              </p:cNvCxnSpPr>
              <p:nvPr/>
            </p:nvCxnSpPr>
            <p:spPr>
              <a:xfrm>
                <a:off x="6247150" y="4198597"/>
                <a:ext cx="91184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7" name="Conector recto 176"/>
              <p:cNvCxnSpPr>
                <a:stCxn id="152" idx="5"/>
                <a:endCxn id="157" idx="1"/>
              </p:cNvCxnSpPr>
              <p:nvPr/>
            </p:nvCxnSpPr>
            <p:spPr>
              <a:xfrm>
                <a:off x="6627060" y="4198597"/>
                <a:ext cx="90424" cy="14551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78" name="Grupo 177"/>
            <p:cNvGrpSpPr/>
            <p:nvPr/>
          </p:nvGrpSpPr>
          <p:grpSpPr>
            <a:xfrm>
              <a:off x="3149003" y="3246078"/>
              <a:ext cx="409400" cy="392837"/>
              <a:chOff x="6009973" y="3890525"/>
              <a:chExt cx="796119" cy="766909"/>
            </a:xfrm>
          </p:grpSpPr>
          <p:sp>
            <p:nvSpPr>
              <p:cNvPr id="179" name="Elipse 178"/>
              <p:cNvSpPr/>
              <p:nvPr/>
            </p:nvSpPr>
            <p:spPr>
              <a:xfrm>
                <a:off x="6352991" y="3890525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80" name="Elipse 179"/>
              <p:cNvSpPr/>
              <p:nvPr/>
            </p:nvSpPr>
            <p:spPr>
              <a:xfrm>
                <a:off x="616445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81" name="Elipse 180"/>
              <p:cNvSpPr/>
              <p:nvPr/>
            </p:nvSpPr>
            <p:spPr>
              <a:xfrm>
                <a:off x="654436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82" name="Elipse 181"/>
              <p:cNvSpPr/>
              <p:nvPr/>
            </p:nvSpPr>
            <p:spPr>
              <a:xfrm>
                <a:off x="6009973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6324146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6703296" y="4330002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6324339" y="444835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86" name="Elipse 185"/>
              <p:cNvSpPr/>
              <p:nvPr/>
            </p:nvSpPr>
            <p:spPr>
              <a:xfrm>
                <a:off x="6324146" y="456109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87" name="Elipse 186"/>
              <p:cNvSpPr/>
              <p:nvPr/>
            </p:nvSpPr>
            <p:spPr>
              <a:xfrm>
                <a:off x="6709209" y="444835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88" name="Elipse 187"/>
              <p:cNvSpPr/>
              <p:nvPr/>
            </p:nvSpPr>
            <p:spPr>
              <a:xfrm>
                <a:off x="6013662" y="443498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89" name="Elipse 188"/>
              <p:cNvSpPr/>
              <p:nvPr/>
            </p:nvSpPr>
            <p:spPr>
              <a:xfrm>
                <a:off x="6017363" y="4555247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cxnSp>
            <p:nvCxnSpPr>
              <p:cNvPr id="190" name="Conector recto 189"/>
              <p:cNvCxnSpPr>
                <a:stCxn id="179" idx="5"/>
                <a:endCxn id="181" idx="1"/>
              </p:cNvCxnSpPr>
              <p:nvPr/>
            </p:nvCxnSpPr>
            <p:spPr>
              <a:xfrm>
                <a:off x="6435686" y="3972759"/>
                <a:ext cx="122867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1" name="Conector recto 190"/>
              <p:cNvCxnSpPr>
                <a:stCxn id="179" idx="3"/>
                <a:endCxn id="180" idx="7"/>
              </p:cNvCxnSpPr>
              <p:nvPr/>
            </p:nvCxnSpPr>
            <p:spPr>
              <a:xfrm flipH="1">
                <a:off x="6247150" y="3972759"/>
                <a:ext cx="120029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2" name="Conector recto 191"/>
              <p:cNvCxnSpPr>
                <a:stCxn id="180" idx="3"/>
                <a:endCxn id="182" idx="7"/>
              </p:cNvCxnSpPr>
              <p:nvPr/>
            </p:nvCxnSpPr>
            <p:spPr>
              <a:xfrm flipH="1">
                <a:off x="6092668" y="4198597"/>
                <a:ext cx="85975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3" name="Conector recto 192"/>
              <p:cNvCxnSpPr>
                <a:stCxn id="180" idx="5"/>
                <a:endCxn id="183" idx="1"/>
              </p:cNvCxnSpPr>
              <p:nvPr/>
            </p:nvCxnSpPr>
            <p:spPr>
              <a:xfrm>
                <a:off x="6247150" y="4198597"/>
                <a:ext cx="91184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4" name="Conector recto 193"/>
              <p:cNvCxnSpPr>
                <a:stCxn id="181" idx="5"/>
                <a:endCxn id="184" idx="1"/>
              </p:cNvCxnSpPr>
              <p:nvPr/>
            </p:nvCxnSpPr>
            <p:spPr>
              <a:xfrm>
                <a:off x="6627060" y="4198597"/>
                <a:ext cx="90424" cy="14551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6" name="Rectángulo 5"/>
          <p:cNvSpPr/>
          <p:nvPr/>
        </p:nvSpPr>
        <p:spPr>
          <a:xfrm>
            <a:off x="401292" y="4411171"/>
            <a:ext cx="66193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 err="1" smtClean="0">
                <a:latin typeface="Raleway" panose="020B0604020202020204" charset="0"/>
              </a:rPr>
              <a:t>Mori</a:t>
            </a:r>
            <a:r>
              <a:rPr lang="es-ES" sz="1050" dirty="0" smtClean="0">
                <a:latin typeface="Raleway" panose="020B0604020202020204" charset="0"/>
              </a:rPr>
              <a:t> et al, (2015</a:t>
            </a:r>
            <a:r>
              <a:rPr lang="es-ES" sz="1050" dirty="0">
                <a:latin typeface="Raleway" panose="020B0604020202020204" charset="0"/>
              </a:rPr>
              <a:t>)</a:t>
            </a:r>
            <a:r>
              <a:rPr lang="es-ES" sz="1050" dirty="0" smtClean="0">
                <a:latin typeface="Raleway" panose="020B0604020202020204" charset="0"/>
              </a:rPr>
              <a:t> </a:t>
            </a:r>
            <a:r>
              <a:rPr lang="es-ES" sz="1050" dirty="0">
                <a:latin typeface="Raleway" panose="020B0604020202020204" charset="0"/>
              </a:rPr>
              <a:t/>
            </a:r>
            <a:br>
              <a:rPr lang="es-ES" sz="1050" dirty="0">
                <a:latin typeface="Raleway" panose="020B0604020202020204" charset="0"/>
              </a:rPr>
            </a:br>
            <a:endParaRPr lang="es-ES" sz="1050" dirty="0">
              <a:latin typeface="Raleway" panose="020B0604020202020204" charset="0"/>
            </a:endParaRPr>
          </a:p>
        </p:txBody>
      </p:sp>
      <p:sp>
        <p:nvSpPr>
          <p:cNvPr id="173" name="Rectángulo 172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5" name="Rectángulo 194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1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96" name="Rectángulo 195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7" name="Rectángulo 196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8" name="Rectángulo 197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uadroTexto 159"/>
              <p:cNvSpPr txBox="1"/>
              <p:nvPr/>
            </p:nvSpPr>
            <p:spPr>
              <a:xfrm>
                <a:off x="3682217" y="2183126"/>
                <a:ext cx="188919" cy="217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160" name="CuadroTexto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217" y="2183126"/>
                <a:ext cx="188919" cy="217624"/>
              </a:xfrm>
              <a:prstGeom prst="rect">
                <a:avLst/>
              </a:prstGeom>
              <a:blipFill>
                <a:blip r:embed="rId6"/>
                <a:stretch>
                  <a:fillRect r="-322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CuadroTexto 160"/>
              <p:cNvSpPr txBox="1"/>
              <p:nvPr/>
            </p:nvSpPr>
            <p:spPr>
              <a:xfrm>
                <a:off x="235176" y="4399812"/>
                <a:ext cx="265864" cy="217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161" name="CuadroTexto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76" y="4399812"/>
                <a:ext cx="265864" cy="217624"/>
              </a:xfrm>
              <a:prstGeom prst="rect">
                <a:avLst/>
              </a:prstGeom>
              <a:blipFill>
                <a:blip r:embed="rId7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redondeado 26"/>
          <p:cNvSpPr/>
          <p:nvPr/>
        </p:nvSpPr>
        <p:spPr>
          <a:xfrm>
            <a:off x="401292" y="2552506"/>
            <a:ext cx="8224548" cy="2006191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286" y1="22286" x2="26286" y2="22286"/>
                        <a14:foregroundMark x1="45143" y1="11429" x2="45143" y2="11429"/>
                        <a14:foregroundMark x1="76000" y1="19429" x2="76000" y2="19429"/>
                        <a14:foregroundMark x1="87429" y1="49714" x2="87429" y2="49714"/>
                        <a14:foregroundMark x1="74857" y1="77714" x2="76000" y2="74857"/>
                        <a14:foregroundMark x1="25714" y1="74857" x2="25714" y2="74857"/>
                        <a14:foregroundMark x1="15429" y1="51429" x2="15429" y2="51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2519" y="2584515"/>
            <a:ext cx="510486" cy="510486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2852519" y="2714295"/>
            <a:ext cx="2949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algn="ctr"/>
            <a:r>
              <a:rPr lang="en-US" sz="1600" b="1" dirty="0">
                <a:latin typeface="Raleway" panose="020B0604020202020204" charset="0"/>
                <a:ea typeface="Lato"/>
                <a:cs typeface="Lato"/>
                <a:sym typeface="Lato"/>
              </a:rPr>
              <a:t>Question and Objective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3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1. Taxonomy of supervised TF problems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Motivation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18270" y="1144815"/>
            <a:ext cx="83075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aleway" panose="020B0604020202020204" charset="0"/>
              </a:rPr>
              <a:t>Categorisation</a:t>
            </a:r>
            <a:r>
              <a:rPr lang="en-US" sz="1600" b="1" dirty="0" smtClean="0">
                <a:latin typeface="Raleway" panose="020B0604020202020204" charset="0"/>
              </a:rPr>
              <a:t> </a:t>
            </a:r>
            <a:r>
              <a:rPr lang="en-US" sz="1600" b="1" dirty="0">
                <a:latin typeface="Raleway" panose="020B0604020202020204" charset="0"/>
              </a:rPr>
              <a:t>of TF problems </a:t>
            </a:r>
            <a:r>
              <a:rPr lang="en-US" sz="1600" dirty="0" smtClean="0">
                <a:latin typeface="Raleway" panose="020B0604020202020204" charset="0"/>
              </a:rPr>
              <a:t>and </a:t>
            </a:r>
            <a:r>
              <a:rPr lang="en-US" sz="1600" dirty="0">
                <a:latin typeface="Raleway" panose="020B0604020202020204" charset="0"/>
              </a:rPr>
              <a:t>how they can be </a:t>
            </a:r>
            <a:r>
              <a:rPr lang="en-US" sz="1600" dirty="0" smtClean="0">
                <a:latin typeface="Raleway" panose="020B0604020202020204" charset="0"/>
              </a:rPr>
              <a:t>modelled to </a:t>
            </a:r>
            <a:r>
              <a:rPr lang="en-US" sz="1600" dirty="0">
                <a:latin typeface="Raleway" panose="020B0604020202020204" charset="0"/>
              </a:rPr>
              <a:t>be approached by </a:t>
            </a:r>
            <a:r>
              <a:rPr lang="en-US" sz="1600" dirty="0" smtClean="0">
                <a:latin typeface="Raleway" panose="020B0604020202020204" charset="0"/>
              </a:rPr>
              <a:t>supervised ML methods is an </a:t>
            </a:r>
            <a:r>
              <a:rPr lang="en-US" sz="1600" b="1" dirty="0" smtClean="0">
                <a:latin typeface="Raleway" panose="020B0604020202020204" charset="0"/>
              </a:rPr>
              <a:t>underexplored </a:t>
            </a:r>
            <a:r>
              <a:rPr lang="en-US" sz="1600" b="1" dirty="0">
                <a:latin typeface="Raleway" panose="020B0604020202020204" charset="0"/>
              </a:rPr>
              <a:t>area</a:t>
            </a:r>
            <a:r>
              <a:rPr lang="en-US" sz="1600" dirty="0">
                <a:latin typeface="Raleway" panose="020B0604020202020204" charset="0"/>
              </a:rPr>
              <a:t>. </a:t>
            </a:r>
            <a:endParaRPr lang="en-US" sz="1600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Hard </a:t>
            </a:r>
            <a:r>
              <a:rPr lang="en-US" sz="1600" dirty="0" smtClean="0">
                <a:latin typeface="Raleway" panose="020B0604020202020204" charset="0"/>
              </a:rPr>
              <a:t>to </a:t>
            </a:r>
            <a:r>
              <a:rPr lang="en-US" sz="1600" b="1" dirty="0" smtClean="0">
                <a:latin typeface="Raleway" panose="020B0604020202020204" charset="0"/>
              </a:rPr>
              <a:t>formulate</a:t>
            </a:r>
            <a:r>
              <a:rPr lang="en-US" sz="1600" dirty="0" smtClean="0">
                <a:latin typeface="Raleway" panose="020B0604020202020204" charset="0"/>
              </a:rPr>
              <a:t> </a:t>
            </a:r>
            <a:r>
              <a:rPr lang="en-US" sz="1600" b="1" dirty="0">
                <a:latin typeface="Raleway" panose="020B0604020202020204" charset="0"/>
              </a:rPr>
              <a:t>guidelines</a:t>
            </a:r>
            <a:r>
              <a:rPr lang="en-US" sz="1600" dirty="0">
                <a:latin typeface="Raleway" panose="020B0604020202020204" charset="0"/>
              </a:rPr>
              <a:t> </a:t>
            </a:r>
            <a:r>
              <a:rPr lang="en-US" sz="1600" dirty="0" smtClean="0">
                <a:latin typeface="Raleway" panose="020B0604020202020204" charset="0"/>
              </a:rPr>
              <a:t>of the </a:t>
            </a:r>
            <a:r>
              <a:rPr lang="en-US" sz="1600" b="1" dirty="0" smtClean="0">
                <a:latin typeface="Raleway" panose="020B0604020202020204" charset="0"/>
              </a:rPr>
              <a:t>most suitable ML methods </a:t>
            </a:r>
            <a:r>
              <a:rPr lang="en-US" sz="1600" dirty="0">
                <a:latin typeface="Raleway" panose="020B0604020202020204" charset="0"/>
              </a:rPr>
              <a:t>to deal with </a:t>
            </a:r>
            <a:r>
              <a:rPr lang="en-US" sz="1600" dirty="0" smtClean="0">
                <a:latin typeface="Raleway" panose="020B0604020202020204" charset="0"/>
              </a:rPr>
              <a:t>diverse </a:t>
            </a:r>
            <a:r>
              <a:rPr lang="en-US" sz="1600" dirty="0">
                <a:latin typeface="Raleway" panose="020B0604020202020204" charset="0"/>
              </a:rPr>
              <a:t>TF </a:t>
            </a:r>
            <a:r>
              <a:rPr lang="en-US" sz="1600" dirty="0" smtClean="0">
                <a:latin typeface="Raleway" panose="020B0604020202020204" charset="0"/>
              </a:rPr>
              <a:t>problems.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1292" y="2482564"/>
            <a:ext cx="9433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Raleway" panose="020B060402020202020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8274" y="2883572"/>
            <a:ext cx="8625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algn="ctr"/>
            <a:endParaRPr lang="en-US" sz="1600" b="1" i="1" dirty="0" smtClean="0">
              <a:latin typeface="Raleway" panose="020B0604020202020204" charset="0"/>
              <a:ea typeface="Lato"/>
              <a:cs typeface="Lato"/>
              <a:sym typeface="Lato"/>
            </a:endParaRPr>
          </a:p>
          <a:p>
            <a:pPr marL="457200" lvl="0" algn="ctr"/>
            <a:r>
              <a:rPr lang="en-US" sz="1600" i="1" dirty="0" smtClean="0">
                <a:latin typeface="Raleway" panose="020B0604020202020204" charset="0"/>
                <a:ea typeface="Lato"/>
                <a:cs typeface="Lato"/>
                <a:sym typeface="Lato"/>
              </a:rPr>
              <a:t>“What </a:t>
            </a:r>
            <a:r>
              <a:rPr lang="en-US" sz="1600" i="1" dirty="0">
                <a:latin typeface="Raleway" panose="020B0604020202020204" charset="0"/>
                <a:ea typeface="Lato"/>
                <a:cs typeface="Lato"/>
                <a:sym typeface="Lato"/>
              </a:rPr>
              <a:t>types of problems are there in TF and how are they modelled from a supervised learning paradigm</a:t>
            </a:r>
            <a:r>
              <a:rPr lang="en-US" sz="1600" i="1" dirty="0" smtClean="0">
                <a:latin typeface="Raleway" panose="020B0604020202020204" charset="0"/>
                <a:ea typeface="Lato"/>
                <a:cs typeface="Lato"/>
                <a:sym typeface="Lato"/>
              </a:rPr>
              <a:t>?”</a:t>
            </a:r>
          </a:p>
          <a:p>
            <a:pPr marL="457200" lvl="0" algn="ctr"/>
            <a:endParaRPr lang="en-US" sz="1600" dirty="0">
              <a:latin typeface="Raleway" panose="020B0604020202020204" charset="0"/>
              <a:ea typeface="Lato"/>
              <a:cs typeface="Lato"/>
              <a:sym typeface="Lato"/>
            </a:endParaRPr>
          </a:p>
          <a:p>
            <a:pPr marL="457200" lvl="0" algn="ctr"/>
            <a:r>
              <a:rPr lang="en-US" sz="1600" dirty="0" smtClean="0">
                <a:latin typeface="Raleway" panose="020B0604020202020204" charset="0"/>
                <a:ea typeface="Lato"/>
                <a:cs typeface="Lato"/>
                <a:sym typeface="Lato"/>
              </a:rPr>
              <a:t>To </a:t>
            </a:r>
            <a:r>
              <a:rPr lang="en-US" sz="1600" dirty="0">
                <a:latin typeface="Raleway" panose="020B0604020202020204" charset="0"/>
                <a:ea typeface="Lato"/>
                <a:cs typeface="Lato"/>
                <a:sym typeface="Lato"/>
              </a:rPr>
              <a:t>understand, </a:t>
            </a:r>
            <a:r>
              <a:rPr lang="en-US" sz="1600" dirty="0" err="1">
                <a:latin typeface="Raleway" panose="020B0604020202020204" charset="0"/>
                <a:ea typeface="Lato"/>
                <a:cs typeface="Lato"/>
                <a:sym typeface="Lato"/>
              </a:rPr>
              <a:t>organise</a:t>
            </a:r>
            <a:r>
              <a:rPr lang="en-US" sz="1600" dirty="0">
                <a:latin typeface="Raleway" panose="020B0604020202020204" charset="0"/>
                <a:ea typeface="Lato"/>
                <a:cs typeface="Lato"/>
                <a:sym typeface="Lato"/>
              </a:rPr>
              <a:t> and </a:t>
            </a:r>
            <a:r>
              <a:rPr lang="en-US" sz="1600" dirty="0" err="1">
                <a:latin typeface="Raleway" panose="020B0604020202020204" charset="0"/>
                <a:ea typeface="Lato"/>
                <a:cs typeface="Lato"/>
                <a:sym typeface="Lato"/>
              </a:rPr>
              <a:t>systematise</a:t>
            </a:r>
            <a:r>
              <a:rPr lang="en-US" sz="1600" dirty="0">
                <a:latin typeface="Raleway" panose="020B0604020202020204" charset="0"/>
                <a:ea typeface="Lato"/>
                <a:cs typeface="Lato"/>
                <a:sym typeface="Lato"/>
              </a:rPr>
              <a:t> the existing knowledge about TF problems modelled from a </a:t>
            </a:r>
            <a:r>
              <a:rPr lang="en-US" sz="1600" dirty="0" smtClean="0">
                <a:latin typeface="Raleway" panose="020B0604020202020204" charset="0"/>
                <a:ea typeface="Lato"/>
                <a:cs typeface="Lato"/>
                <a:sym typeface="Lato"/>
              </a:rPr>
              <a:t>supervised learning perspective.</a:t>
            </a:r>
            <a:endParaRPr lang="en-US" sz="1600" dirty="0">
              <a:latin typeface="Raleway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1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3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1. Taxonomy of supervised TF problems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The proposed Taxonomy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1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6547945" y="1981318"/>
            <a:ext cx="1988357" cy="280484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3175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770330" y="1987885"/>
            <a:ext cx="5674812" cy="280484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3175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3688457" y="1178637"/>
            <a:ext cx="2236386" cy="317299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3175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489420" y="1998384"/>
            <a:ext cx="209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GB" sz="12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Modelling specifications</a:t>
            </a:r>
            <a:endParaRPr lang="en-GB" sz="1200" b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901772" y="1980193"/>
            <a:ext cx="357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GB" sz="12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Traffic specifications</a:t>
            </a:r>
            <a:endParaRPr lang="en-GB" sz="1200" b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3693951" y="1144502"/>
            <a:ext cx="216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GB" sz="16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TF problems</a:t>
            </a:r>
            <a:endParaRPr lang="en-GB" sz="1600" b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1" name="Conector recto 50"/>
          <p:cNvCxnSpPr/>
          <p:nvPr/>
        </p:nvCxnSpPr>
        <p:spPr>
          <a:xfrm flipV="1">
            <a:off x="7542632" y="1745264"/>
            <a:ext cx="0" cy="23755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ector recto 51"/>
          <p:cNvCxnSpPr/>
          <p:nvPr/>
        </p:nvCxnSpPr>
        <p:spPr>
          <a:xfrm flipH="1">
            <a:off x="4806650" y="1494233"/>
            <a:ext cx="1" cy="25103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ector recto 52"/>
          <p:cNvCxnSpPr/>
          <p:nvPr/>
        </p:nvCxnSpPr>
        <p:spPr>
          <a:xfrm>
            <a:off x="2781880" y="1745264"/>
            <a:ext cx="4756407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4" name="Conector recto 53"/>
          <p:cNvCxnSpPr/>
          <p:nvPr/>
        </p:nvCxnSpPr>
        <p:spPr>
          <a:xfrm flipV="1">
            <a:off x="2786181" y="1745264"/>
            <a:ext cx="0" cy="23755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" name="Conector recto 26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572535" y="3028196"/>
            <a:ext cx="7963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latin typeface="Raleway" panose="020B0604020202020204" charset="0"/>
              </a:rPr>
              <a:t>A </a:t>
            </a:r>
            <a:r>
              <a:rPr lang="es-ES" sz="1600" b="1" dirty="0" err="1" smtClean="0">
                <a:latin typeface="Raleway" panose="020B0604020202020204" charset="0"/>
              </a:rPr>
              <a:t>Taxonomy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for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b="1" dirty="0" err="1" smtClean="0">
                <a:latin typeface="Raleway" panose="020B0604020202020204" charset="0"/>
              </a:rPr>
              <a:t>organising</a:t>
            </a:r>
            <a:r>
              <a:rPr lang="es-ES" sz="1600" dirty="0" smtClean="0">
                <a:latin typeface="Raleway" panose="020B0604020202020204" charset="0"/>
              </a:rPr>
              <a:t>, </a:t>
            </a:r>
            <a:r>
              <a:rPr lang="es-ES" sz="1600" b="1" dirty="0" err="1" smtClean="0">
                <a:latin typeface="Raleway" panose="020B0604020202020204" charset="0"/>
              </a:rPr>
              <a:t>systematising</a:t>
            </a:r>
            <a:r>
              <a:rPr lang="es-ES" sz="1600" dirty="0" smtClean="0">
                <a:latin typeface="Raleway" panose="020B0604020202020204" charset="0"/>
              </a:rPr>
              <a:t> and </a:t>
            </a:r>
            <a:r>
              <a:rPr lang="es-ES" sz="1600" b="1" dirty="0" err="1" smtClean="0">
                <a:latin typeface="Raleway" panose="020B0604020202020204" charset="0"/>
              </a:rPr>
              <a:t>classifying</a:t>
            </a:r>
            <a:r>
              <a:rPr lang="es-ES" sz="1600" b="1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supervised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b="1" dirty="0" smtClean="0">
                <a:latin typeface="Raleway" panose="020B0604020202020204" charset="0"/>
              </a:rPr>
              <a:t>TF </a:t>
            </a:r>
            <a:r>
              <a:rPr lang="es-ES" sz="1600" b="1" dirty="0" err="1" smtClean="0">
                <a:latin typeface="Raleway" panose="020B0604020202020204" charset="0"/>
              </a:rPr>
              <a:t>problems</a:t>
            </a:r>
            <a:r>
              <a:rPr lang="es-ES" sz="1600" b="1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based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on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b="1" dirty="0" err="1" smtClean="0">
                <a:latin typeface="Raleway" panose="020B0604020202020204" charset="0"/>
              </a:rPr>
              <a:t>transportation</a:t>
            </a:r>
            <a:r>
              <a:rPr lang="es-ES" sz="1600" dirty="0" smtClean="0">
                <a:latin typeface="Raleway" panose="020B0604020202020204" charset="0"/>
              </a:rPr>
              <a:t> and </a:t>
            </a:r>
            <a:r>
              <a:rPr lang="es-ES" sz="1600" b="1" dirty="0" err="1" smtClean="0">
                <a:latin typeface="Raleway" panose="020B0604020202020204" charset="0"/>
              </a:rPr>
              <a:t>modelling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characteristics</a:t>
            </a:r>
            <a:r>
              <a:rPr lang="es-ES" sz="1600" dirty="0" smtClean="0">
                <a:latin typeface="Raleway" panose="020B0604020202020204" charset="0"/>
              </a:rPr>
              <a:t>.</a:t>
            </a:r>
            <a:endParaRPr lang="es-ES" sz="16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3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1. Taxonomy of supervised TF problems</a:t>
            </a:r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ángulo 78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Raleway" panose="020B0604020202020204" charset="0"/>
              </a:rPr>
              <a:t>The proposed Taxonomy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1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6" name="Rectángulo redondeado 195"/>
          <p:cNvSpPr/>
          <p:nvPr/>
        </p:nvSpPr>
        <p:spPr>
          <a:xfrm>
            <a:off x="770330" y="1985828"/>
            <a:ext cx="5674812" cy="280484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3175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197" name="Rectángulo redondeado 196"/>
          <p:cNvSpPr/>
          <p:nvPr/>
        </p:nvSpPr>
        <p:spPr>
          <a:xfrm>
            <a:off x="3688457" y="1176580"/>
            <a:ext cx="2236386" cy="317299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3175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cxnSp>
        <p:nvCxnSpPr>
          <p:cNvPr id="201" name="Conector recto 200"/>
          <p:cNvCxnSpPr/>
          <p:nvPr/>
        </p:nvCxnSpPr>
        <p:spPr>
          <a:xfrm flipV="1">
            <a:off x="7542632" y="1743207"/>
            <a:ext cx="0" cy="23755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2" name="Conector recto 201"/>
          <p:cNvCxnSpPr/>
          <p:nvPr/>
        </p:nvCxnSpPr>
        <p:spPr>
          <a:xfrm flipH="1">
            <a:off x="4806650" y="1492176"/>
            <a:ext cx="1" cy="25103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6" name="Conector recto 205"/>
          <p:cNvCxnSpPr/>
          <p:nvPr/>
        </p:nvCxnSpPr>
        <p:spPr>
          <a:xfrm>
            <a:off x="2781880" y="1743207"/>
            <a:ext cx="475640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7" name="Conector recto 206"/>
          <p:cNvCxnSpPr/>
          <p:nvPr/>
        </p:nvCxnSpPr>
        <p:spPr>
          <a:xfrm flipV="1">
            <a:off x="2786181" y="1743207"/>
            <a:ext cx="0" cy="23755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8" name="Rectángulo redondeado 207"/>
          <p:cNvSpPr/>
          <p:nvPr/>
        </p:nvSpPr>
        <p:spPr>
          <a:xfrm>
            <a:off x="3265745" y="2416203"/>
            <a:ext cx="3267028" cy="273701"/>
          </a:xfrm>
          <a:prstGeom prst="roundRect">
            <a:avLst/>
          </a:prstGeom>
          <a:solidFill>
            <a:srgbClr val="E7E6E6"/>
          </a:solidFill>
          <a:ln w="31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210" name="Rectángulo redondeado 209"/>
          <p:cNvSpPr/>
          <p:nvPr/>
        </p:nvSpPr>
        <p:spPr>
          <a:xfrm>
            <a:off x="1801780" y="2415728"/>
            <a:ext cx="1390618" cy="274176"/>
          </a:xfrm>
          <a:prstGeom prst="roundRect">
            <a:avLst/>
          </a:prstGeom>
          <a:solidFill>
            <a:srgbClr val="E7E6E6"/>
          </a:solidFill>
          <a:ln w="31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211" name="Rectángulo redondeado 210"/>
          <p:cNvSpPr/>
          <p:nvPr/>
        </p:nvSpPr>
        <p:spPr>
          <a:xfrm>
            <a:off x="583179" y="2421027"/>
            <a:ext cx="1170645" cy="271145"/>
          </a:xfrm>
          <a:prstGeom prst="roundRect">
            <a:avLst/>
          </a:prstGeom>
          <a:solidFill>
            <a:srgbClr val="E7E6E6"/>
          </a:solidFill>
          <a:ln w="31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cxnSp>
        <p:nvCxnSpPr>
          <p:cNvPr id="213" name="Conector recto 212"/>
          <p:cNvCxnSpPr/>
          <p:nvPr/>
        </p:nvCxnSpPr>
        <p:spPr>
          <a:xfrm flipV="1">
            <a:off x="1166447" y="2269583"/>
            <a:ext cx="0" cy="15077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4" name="Conector recto 213"/>
          <p:cNvCxnSpPr/>
          <p:nvPr/>
        </p:nvCxnSpPr>
        <p:spPr>
          <a:xfrm flipV="1">
            <a:off x="2485008" y="2263839"/>
            <a:ext cx="0" cy="15077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5" name="Conector recto 214"/>
          <p:cNvCxnSpPr/>
          <p:nvPr/>
        </p:nvCxnSpPr>
        <p:spPr>
          <a:xfrm flipV="1">
            <a:off x="4806650" y="2263839"/>
            <a:ext cx="0" cy="15077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7" name="CuadroTexto 216"/>
          <p:cNvSpPr txBox="1"/>
          <p:nvPr/>
        </p:nvSpPr>
        <p:spPr>
          <a:xfrm>
            <a:off x="165625" y="2431227"/>
            <a:ext cx="201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1. Data source</a:t>
            </a:r>
          </a:p>
        </p:txBody>
      </p:sp>
      <p:sp>
        <p:nvSpPr>
          <p:cNvPr id="218" name="CuadroTexto 217"/>
          <p:cNvSpPr txBox="1"/>
          <p:nvPr/>
        </p:nvSpPr>
        <p:spPr>
          <a:xfrm>
            <a:off x="1705400" y="2428597"/>
            <a:ext cx="1750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           2. Scope</a:t>
            </a:r>
          </a:p>
        </p:txBody>
      </p:sp>
      <p:sp>
        <p:nvSpPr>
          <p:cNvPr id="219" name="CuadroTexto 218"/>
          <p:cNvSpPr txBox="1"/>
          <p:nvPr/>
        </p:nvSpPr>
        <p:spPr>
          <a:xfrm>
            <a:off x="4048015" y="2428731"/>
            <a:ext cx="2087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3. Problem definition</a:t>
            </a:r>
          </a:p>
        </p:txBody>
      </p:sp>
      <p:pic>
        <p:nvPicPr>
          <p:cNvPr id="220" name="Picture 2" descr="Todo sobre el GPS en Android: cómo funciona y cómo usarl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2" y="2809110"/>
            <a:ext cx="824615" cy="5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4" descr="The electronic toll payment badge in Spain and in Portugal | Bip&amp;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429" y="3422808"/>
            <a:ext cx="481594" cy="6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2" name="Grupo 221"/>
          <p:cNvGrpSpPr/>
          <p:nvPr/>
        </p:nvGrpSpPr>
        <p:grpSpPr>
          <a:xfrm>
            <a:off x="1993827" y="2971531"/>
            <a:ext cx="977110" cy="369228"/>
            <a:chOff x="2761307" y="4364525"/>
            <a:chExt cx="1989557" cy="539426"/>
          </a:xfrm>
        </p:grpSpPr>
        <p:sp>
          <p:nvSpPr>
            <p:cNvPr id="223" name="Paralelogramo 222"/>
            <p:cNvSpPr/>
            <p:nvPr/>
          </p:nvSpPr>
          <p:spPr>
            <a:xfrm>
              <a:off x="2761307" y="4687927"/>
              <a:ext cx="1989557" cy="216024"/>
            </a:xfrm>
            <a:prstGeom prst="parallelogram">
              <a:avLst/>
            </a:prstGeom>
            <a:solidFill>
              <a:sysClr val="windowText" lastClr="000000">
                <a:alpha val="50000"/>
              </a:sys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24" name="Disco magnético 223"/>
            <p:cNvSpPr/>
            <p:nvPr/>
          </p:nvSpPr>
          <p:spPr>
            <a:xfrm>
              <a:off x="3571223" y="4676146"/>
              <a:ext cx="360040" cy="216024"/>
            </a:xfrm>
            <a:prstGeom prst="flowChartMagneticDisk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25" name="Paralelogramo 224"/>
            <p:cNvSpPr/>
            <p:nvPr/>
          </p:nvSpPr>
          <p:spPr>
            <a:xfrm>
              <a:off x="3180204" y="4769795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26" name="Paralelogramo 225"/>
            <p:cNvSpPr/>
            <p:nvPr/>
          </p:nvSpPr>
          <p:spPr>
            <a:xfrm>
              <a:off x="2854301" y="4769795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27" name="Paralelogramo 226"/>
            <p:cNvSpPr/>
            <p:nvPr/>
          </p:nvSpPr>
          <p:spPr>
            <a:xfrm>
              <a:off x="4420036" y="4769795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28" name="Paralelogramo 227"/>
            <p:cNvSpPr/>
            <p:nvPr/>
          </p:nvSpPr>
          <p:spPr>
            <a:xfrm>
              <a:off x="4106259" y="4769795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29" name="Flecha derecha 228"/>
            <p:cNvSpPr/>
            <p:nvPr/>
          </p:nvSpPr>
          <p:spPr>
            <a:xfrm rot="5400000">
              <a:off x="3635604" y="4395868"/>
              <a:ext cx="231276" cy="168589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</p:grpSp>
      <p:grpSp>
        <p:nvGrpSpPr>
          <p:cNvPr id="230" name="Grupo 229"/>
          <p:cNvGrpSpPr/>
          <p:nvPr/>
        </p:nvGrpSpPr>
        <p:grpSpPr>
          <a:xfrm>
            <a:off x="1971656" y="3525691"/>
            <a:ext cx="926640" cy="297490"/>
            <a:chOff x="3995936" y="4639095"/>
            <a:chExt cx="1656184" cy="499920"/>
          </a:xfrm>
        </p:grpSpPr>
        <p:grpSp>
          <p:nvGrpSpPr>
            <p:cNvPr id="254" name="Grupo 253"/>
            <p:cNvGrpSpPr/>
            <p:nvPr/>
          </p:nvGrpSpPr>
          <p:grpSpPr>
            <a:xfrm>
              <a:off x="3995936" y="4639095"/>
              <a:ext cx="1656184" cy="499920"/>
              <a:chOff x="2925486" y="4231098"/>
              <a:chExt cx="1656184" cy="499920"/>
            </a:xfrm>
          </p:grpSpPr>
          <p:sp>
            <p:nvSpPr>
              <p:cNvPr id="257" name="Paralelogramo 256"/>
              <p:cNvSpPr/>
              <p:nvPr/>
            </p:nvSpPr>
            <p:spPr>
              <a:xfrm>
                <a:off x="2925486" y="4514994"/>
                <a:ext cx="1656184" cy="216024"/>
              </a:xfrm>
              <a:prstGeom prst="parallelogram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258" name="Disco magnético 257"/>
              <p:cNvSpPr/>
              <p:nvPr/>
            </p:nvSpPr>
            <p:spPr>
              <a:xfrm>
                <a:off x="4051222" y="4499042"/>
                <a:ext cx="360040" cy="216024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259" name="Flecha derecha 258"/>
              <p:cNvSpPr/>
              <p:nvPr/>
            </p:nvSpPr>
            <p:spPr>
              <a:xfrm rot="5400000">
                <a:off x="3147332" y="4323876"/>
                <a:ext cx="231276" cy="45719"/>
              </a:xfrm>
              <a:prstGeom prst="rightArrow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260" name="Disco magnético 259"/>
              <p:cNvSpPr/>
              <p:nvPr/>
            </p:nvSpPr>
            <p:spPr>
              <a:xfrm>
                <a:off x="3082951" y="4504322"/>
                <a:ext cx="360040" cy="216024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261" name="Paralelogramo 260"/>
              <p:cNvSpPr/>
              <p:nvPr/>
            </p:nvSpPr>
            <p:spPr>
              <a:xfrm>
                <a:off x="3485004" y="4596862"/>
                <a:ext cx="216024" cy="45719"/>
              </a:xfrm>
              <a:prstGeom prst="parallelogram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262" name="Paralelogramo 261"/>
              <p:cNvSpPr/>
              <p:nvPr/>
            </p:nvSpPr>
            <p:spPr>
              <a:xfrm>
                <a:off x="3797807" y="4596862"/>
                <a:ext cx="216024" cy="45719"/>
              </a:xfrm>
              <a:prstGeom prst="parallelogram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263" name="Flecha derecha 262"/>
              <p:cNvSpPr/>
              <p:nvPr/>
            </p:nvSpPr>
            <p:spPr>
              <a:xfrm rot="5400000">
                <a:off x="4115603" y="4323877"/>
                <a:ext cx="231276" cy="45719"/>
              </a:xfrm>
              <a:prstGeom prst="rightArrow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cxnSp>
            <p:nvCxnSpPr>
              <p:cNvPr id="264" name="Conector recto 263"/>
              <p:cNvCxnSpPr/>
              <p:nvPr/>
            </p:nvCxnSpPr>
            <p:spPr>
              <a:xfrm>
                <a:off x="3268773" y="4256428"/>
                <a:ext cx="968271" cy="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55" name="Paralelogramo 254"/>
            <p:cNvSpPr/>
            <p:nvPr/>
          </p:nvSpPr>
          <p:spPr>
            <a:xfrm>
              <a:off x="5509628" y="5019760"/>
              <a:ext cx="7048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56" name="Paralelogramo 255"/>
            <p:cNvSpPr/>
            <p:nvPr/>
          </p:nvSpPr>
          <p:spPr>
            <a:xfrm>
              <a:off x="4056622" y="5007167"/>
              <a:ext cx="7048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</p:grpSp>
      <p:grpSp>
        <p:nvGrpSpPr>
          <p:cNvPr id="265" name="Grupo 264"/>
          <p:cNvGrpSpPr/>
          <p:nvPr/>
        </p:nvGrpSpPr>
        <p:grpSpPr>
          <a:xfrm>
            <a:off x="3982157" y="2958115"/>
            <a:ext cx="754375" cy="1020549"/>
            <a:chOff x="6665776" y="1202378"/>
            <a:chExt cx="1400616" cy="2152650"/>
          </a:xfrm>
        </p:grpSpPr>
        <p:sp>
          <p:nvSpPr>
            <p:cNvPr id="266" name="Rectángulo 265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267" name="Grupo 266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272" name="Grupo 271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274" name="Rectángulo 273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Elipse 274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3" name="Rectángulo 272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68" name="Rectángulo 267"/>
            <p:cNvSpPr/>
            <p:nvPr/>
          </p:nvSpPr>
          <p:spPr>
            <a:xfrm rot="18196912">
              <a:off x="6775697" y="3025562"/>
              <a:ext cx="259555" cy="45720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69" name="Rectángulo 268"/>
            <p:cNvSpPr/>
            <p:nvPr/>
          </p:nvSpPr>
          <p:spPr>
            <a:xfrm rot="18196912">
              <a:off x="6982653" y="2684059"/>
              <a:ext cx="259555" cy="45720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70" name="Rectángulo 269"/>
            <p:cNvSpPr/>
            <p:nvPr/>
          </p:nvSpPr>
          <p:spPr>
            <a:xfrm rot="18196912">
              <a:off x="7478979" y="1840297"/>
              <a:ext cx="259555" cy="45720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71" name="Rectángulo 270"/>
            <p:cNvSpPr/>
            <p:nvPr/>
          </p:nvSpPr>
          <p:spPr>
            <a:xfrm rot="18196912">
              <a:off x="7678487" y="1507899"/>
              <a:ext cx="259555" cy="45720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</p:grpSp>
      <p:grpSp>
        <p:nvGrpSpPr>
          <p:cNvPr id="276" name="Grupo 275"/>
          <p:cNvGrpSpPr/>
          <p:nvPr/>
        </p:nvGrpSpPr>
        <p:grpSpPr>
          <a:xfrm>
            <a:off x="4824778" y="2957101"/>
            <a:ext cx="808654" cy="1012098"/>
            <a:chOff x="2360114" y="867667"/>
            <a:chExt cx="1269101" cy="1897523"/>
          </a:xfrm>
        </p:grpSpPr>
        <p:grpSp>
          <p:nvGrpSpPr>
            <p:cNvPr id="277" name="Grupo 276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282" name="Rectángulo 281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283" name="Grupo 282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286" name="Rectángulo 285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Elipse 283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285" name="Elipse 284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8" name="Rectángulo 277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79" name="Rectángulo 278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80" name="Elipse 279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81" name="CuadroTexto 280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83" name="Rectángulo 82"/>
          <p:cNvSpPr/>
          <p:nvPr/>
        </p:nvSpPr>
        <p:spPr>
          <a:xfrm>
            <a:off x="3771928" y="3945479"/>
            <a:ext cx="1049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Raleway" panose="020B0604020202020204" charset="0"/>
              </a:rPr>
              <a:t>Temporal traffic data</a:t>
            </a:r>
            <a:endParaRPr lang="en-US" sz="1200" dirty="0">
              <a:latin typeface="Raleway" panose="020B0604020202020204" charset="0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655753" y="3938601"/>
            <a:ext cx="1169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Raleway" panose="020B0604020202020204" charset="0"/>
              </a:rPr>
              <a:t>Temporal-Spatial traffic data</a:t>
            </a:r>
            <a:endParaRPr lang="en-US" sz="1200" dirty="0">
              <a:latin typeface="Raleway" panose="020B0604020202020204" charset="0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901772" y="1980193"/>
            <a:ext cx="357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GB" sz="12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Traffic specifications</a:t>
            </a:r>
            <a:endParaRPr lang="en-GB" sz="1200" b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693951" y="1144502"/>
            <a:ext cx="216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GB" sz="16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TF problems</a:t>
            </a:r>
            <a:endParaRPr lang="en-GB" sz="1600" b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Rectángulo redondeado 93"/>
          <p:cNvSpPr/>
          <p:nvPr/>
        </p:nvSpPr>
        <p:spPr>
          <a:xfrm>
            <a:off x="6547945" y="1981318"/>
            <a:ext cx="1988357" cy="280484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3175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6489420" y="1998384"/>
            <a:ext cx="209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GB" sz="12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Modelling specifications</a:t>
            </a:r>
            <a:endParaRPr lang="en-GB" sz="1200" b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3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1. Taxonomy of supervised TF problems</a:t>
            </a:r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ángulo 78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Raleway" panose="020B0604020202020204" charset="0"/>
              </a:rPr>
              <a:t>The proposed Taxonomy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1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02" name="Rectángulo 101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766707" y="1979202"/>
            <a:ext cx="5674812" cy="280484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3175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3684834" y="1169954"/>
            <a:ext cx="2236386" cy="317299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3175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cxnSp>
        <p:nvCxnSpPr>
          <p:cNvPr id="88" name="Conector recto 87"/>
          <p:cNvCxnSpPr/>
          <p:nvPr/>
        </p:nvCxnSpPr>
        <p:spPr>
          <a:xfrm flipV="1">
            <a:off x="7539009" y="1736581"/>
            <a:ext cx="0" cy="23755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0" name="Conector recto 89"/>
          <p:cNvCxnSpPr/>
          <p:nvPr/>
        </p:nvCxnSpPr>
        <p:spPr>
          <a:xfrm flipH="1">
            <a:off x="4803027" y="1485550"/>
            <a:ext cx="1" cy="25103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3" name="Conector recto 92"/>
          <p:cNvCxnSpPr/>
          <p:nvPr/>
        </p:nvCxnSpPr>
        <p:spPr>
          <a:xfrm>
            <a:off x="2778257" y="1736581"/>
            <a:ext cx="475640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4" name="Conector recto 93"/>
          <p:cNvCxnSpPr/>
          <p:nvPr/>
        </p:nvCxnSpPr>
        <p:spPr>
          <a:xfrm flipV="1">
            <a:off x="2782558" y="1736581"/>
            <a:ext cx="0" cy="23755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95" name="Rectángulo redondeado 94"/>
          <p:cNvSpPr/>
          <p:nvPr/>
        </p:nvSpPr>
        <p:spPr>
          <a:xfrm>
            <a:off x="3262122" y="2409577"/>
            <a:ext cx="3267028" cy="273701"/>
          </a:xfrm>
          <a:prstGeom prst="roundRect">
            <a:avLst/>
          </a:prstGeom>
          <a:solidFill>
            <a:srgbClr val="E7E6E6"/>
          </a:solidFill>
          <a:ln w="31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96" name="Rectángulo redondeado 95"/>
          <p:cNvSpPr/>
          <p:nvPr/>
        </p:nvSpPr>
        <p:spPr>
          <a:xfrm>
            <a:off x="1798157" y="2409102"/>
            <a:ext cx="1390618" cy="274176"/>
          </a:xfrm>
          <a:prstGeom prst="roundRect">
            <a:avLst/>
          </a:prstGeom>
          <a:solidFill>
            <a:srgbClr val="E7E6E6"/>
          </a:solidFill>
          <a:ln w="31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97" name="Rectángulo redondeado 96"/>
          <p:cNvSpPr/>
          <p:nvPr/>
        </p:nvSpPr>
        <p:spPr>
          <a:xfrm>
            <a:off x="579556" y="2414401"/>
            <a:ext cx="1170645" cy="271145"/>
          </a:xfrm>
          <a:prstGeom prst="roundRect">
            <a:avLst/>
          </a:prstGeom>
          <a:solidFill>
            <a:srgbClr val="E7E6E6"/>
          </a:solidFill>
          <a:ln w="31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cxnSp>
        <p:nvCxnSpPr>
          <p:cNvPr id="98" name="Conector recto 97"/>
          <p:cNvCxnSpPr/>
          <p:nvPr/>
        </p:nvCxnSpPr>
        <p:spPr>
          <a:xfrm flipV="1">
            <a:off x="1162824" y="2262957"/>
            <a:ext cx="0" cy="15077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7" name="Conector recto 106"/>
          <p:cNvCxnSpPr/>
          <p:nvPr/>
        </p:nvCxnSpPr>
        <p:spPr>
          <a:xfrm flipV="1">
            <a:off x="2481385" y="2257213"/>
            <a:ext cx="0" cy="15077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8" name="Conector recto 137"/>
          <p:cNvCxnSpPr/>
          <p:nvPr/>
        </p:nvCxnSpPr>
        <p:spPr>
          <a:xfrm flipV="1">
            <a:off x="4803027" y="2257213"/>
            <a:ext cx="0" cy="15077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142" name="Picture 2" descr="Todo sobre el GPS en Android: cómo funciona y cómo usarl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9" y="2802484"/>
            <a:ext cx="824615" cy="5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 descr="The electronic toll payment badge in Spain and in Portugal | Bip&amp;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806" y="3416182"/>
            <a:ext cx="481594" cy="6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upo 143"/>
          <p:cNvGrpSpPr/>
          <p:nvPr/>
        </p:nvGrpSpPr>
        <p:grpSpPr>
          <a:xfrm>
            <a:off x="1990204" y="2964905"/>
            <a:ext cx="977110" cy="369228"/>
            <a:chOff x="2761307" y="4364525"/>
            <a:chExt cx="1989557" cy="539426"/>
          </a:xfrm>
        </p:grpSpPr>
        <p:sp>
          <p:nvSpPr>
            <p:cNvPr id="145" name="Paralelogramo 144"/>
            <p:cNvSpPr/>
            <p:nvPr/>
          </p:nvSpPr>
          <p:spPr>
            <a:xfrm>
              <a:off x="2761307" y="4687927"/>
              <a:ext cx="1989557" cy="216024"/>
            </a:xfrm>
            <a:prstGeom prst="parallelogram">
              <a:avLst/>
            </a:prstGeom>
            <a:solidFill>
              <a:sysClr val="windowText" lastClr="000000">
                <a:alpha val="50000"/>
              </a:sys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46" name="Disco magnético 145"/>
            <p:cNvSpPr/>
            <p:nvPr/>
          </p:nvSpPr>
          <p:spPr>
            <a:xfrm>
              <a:off x="3571223" y="4676146"/>
              <a:ext cx="360040" cy="216024"/>
            </a:xfrm>
            <a:prstGeom prst="flowChartMagneticDisk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47" name="Paralelogramo 146"/>
            <p:cNvSpPr/>
            <p:nvPr/>
          </p:nvSpPr>
          <p:spPr>
            <a:xfrm>
              <a:off x="3180204" y="4769795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48" name="Paralelogramo 147"/>
            <p:cNvSpPr/>
            <p:nvPr/>
          </p:nvSpPr>
          <p:spPr>
            <a:xfrm>
              <a:off x="2854301" y="4769795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49" name="Paralelogramo 148"/>
            <p:cNvSpPr/>
            <p:nvPr/>
          </p:nvSpPr>
          <p:spPr>
            <a:xfrm>
              <a:off x="4420036" y="4769795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50" name="Paralelogramo 149"/>
            <p:cNvSpPr/>
            <p:nvPr/>
          </p:nvSpPr>
          <p:spPr>
            <a:xfrm>
              <a:off x="4106259" y="4769795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51" name="Flecha derecha 150"/>
            <p:cNvSpPr/>
            <p:nvPr/>
          </p:nvSpPr>
          <p:spPr>
            <a:xfrm rot="5400000">
              <a:off x="3635604" y="4395868"/>
              <a:ext cx="231276" cy="168589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1968033" y="3519065"/>
            <a:ext cx="926640" cy="297490"/>
            <a:chOff x="3995936" y="4639095"/>
            <a:chExt cx="1656184" cy="499920"/>
          </a:xfrm>
        </p:grpSpPr>
        <p:grpSp>
          <p:nvGrpSpPr>
            <p:cNvPr id="153" name="Grupo 152"/>
            <p:cNvGrpSpPr/>
            <p:nvPr/>
          </p:nvGrpSpPr>
          <p:grpSpPr>
            <a:xfrm>
              <a:off x="3995936" y="4639095"/>
              <a:ext cx="1656184" cy="499920"/>
              <a:chOff x="2925486" y="4231098"/>
              <a:chExt cx="1656184" cy="499920"/>
            </a:xfrm>
          </p:grpSpPr>
          <p:sp>
            <p:nvSpPr>
              <p:cNvPr id="158" name="Paralelogramo 157"/>
              <p:cNvSpPr/>
              <p:nvPr/>
            </p:nvSpPr>
            <p:spPr>
              <a:xfrm>
                <a:off x="2925486" y="4514994"/>
                <a:ext cx="1656184" cy="216024"/>
              </a:xfrm>
              <a:prstGeom prst="parallelogram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59" name="Disco magnético 158"/>
              <p:cNvSpPr/>
              <p:nvPr/>
            </p:nvSpPr>
            <p:spPr>
              <a:xfrm>
                <a:off x="4051222" y="4499042"/>
                <a:ext cx="360040" cy="216024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69" name="Flecha derecha 168"/>
              <p:cNvSpPr/>
              <p:nvPr/>
            </p:nvSpPr>
            <p:spPr>
              <a:xfrm rot="5400000">
                <a:off x="3147332" y="4323876"/>
                <a:ext cx="231276" cy="45719"/>
              </a:xfrm>
              <a:prstGeom prst="rightArrow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70" name="Disco magnético 169"/>
              <p:cNvSpPr/>
              <p:nvPr/>
            </p:nvSpPr>
            <p:spPr>
              <a:xfrm>
                <a:off x="3082951" y="4504322"/>
                <a:ext cx="360040" cy="216024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71" name="Paralelogramo 170"/>
              <p:cNvSpPr/>
              <p:nvPr/>
            </p:nvSpPr>
            <p:spPr>
              <a:xfrm>
                <a:off x="3485004" y="4596862"/>
                <a:ext cx="216024" cy="45719"/>
              </a:xfrm>
              <a:prstGeom prst="parallelogram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72" name="Paralelogramo 171"/>
              <p:cNvSpPr/>
              <p:nvPr/>
            </p:nvSpPr>
            <p:spPr>
              <a:xfrm>
                <a:off x="3797807" y="4596862"/>
                <a:ext cx="216024" cy="45719"/>
              </a:xfrm>
              <a:prstGeom prst="parallelogram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74" name="Flecha derecha 173"/>
              <p:cNvSpPr/>
              <p:nvPr/>
            </p:nvSpPr>
            <p:spPr>
              <a:xfrm rot="5400000">
                <a:off x="4115603" y="4323877"/>
                <a:ext cx="231276" cy="45719"/>
              </a:xfrm>
              <a:prstGeom prst="rightArrow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cxnSp>
            <p:nvCxnSpPr>
              <p:cNvPr id="175" name="Conector recto 174"/>
              <p:cNvCxnSpPr/>
              <p:nvPr/>
            </p:nvCxnSpPr>
            <p:spPr>
              <a:xfrm>
                <a:off x="3268773" y="4256428"/>
                <a:ext cx="968271" cy="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6" name="Paralelogramo 155"/>
            <p:cNvSpPr/>
            <p:nvPr/>
          </p:nvSpPr>
          <p:spPr>
            <a:xfrm>
              <a:off x="5509628" y="5019760"/>
              <a:ext cx="7048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57" name="Paralelogramo 156"/>
            <p:cNvSpPr/>
            <p:nvPr/>
          </p:nvSpPr>
          <p:spPr>
            <a:xfrm>
              <a:off x="4056622" y="5007167"/>
              <a:ext cx="7048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</p:grpSp>
      <p:grpSp>
        <p:nvGrpSpPr>
          <p:cNvPr id="176" name="Grupo 175"/>
          <p:cNvGrpSpPr/>
          <p:nvPr/>
        </p:nvGrpSpPr>
        <p:grpSpPr>
          <a:xfrm>
            <a:off x="3978534" y="2951489"/>
            <a:ext cx="754375" cy="1020549"/>
            <a:chOff x="6665776" y="1202378"/>
            <a:chExt cx="1400616" cy="2152650"/>
          </a:xfrm>
        </p:grpSpPr>
        <p:sp>
          <p:nvSpPr>
            <p:cNvPr id="177" name="Rectángulo 176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178" name="Grupo 177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183" name="Grupo 182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185" name="Rectángulo 184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Elipse 185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4" name="Rectángulo 183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9" name="Rectángulo 178"/>
            <p:cNvSpPr/>
            <p:nvPr/>
          </p:nvSpPr>
          <p:spPr>
            <a:xfrm rot="18196912">
              <a:off x="6775697" y="3025562"/>
              <a:ext cx="259555" cy="45720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80" name="Rectángulo 179"/>
            <p:cNvSpPr/>
            <p:nvPr/>
          </p:nvSpPr>
          <p:spPr>
            <a:xfrm rot="18196912">
              <a:off x="6982653" y="2684059"/>
              <a:ext cx="259555" cy="45720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81" name="Rectángulo 180"/>
            <p:cNvSpPr/>
            <p:nvPr/>
          </p:nvSpPr>
          <p:spPr>
            <a:xfrm rot="18196912">
              <a:off x="7478979" y="1840297"/>
              <a:ext cx="259555" cy="45720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82" name="Rectángulo 181"/>
            <p:cNvSpPr/>
            <p:nvPr/>
          </p:nvSpPr>
          <p:spPr>
            <a:xfrm rot="18196912">
              <a:off x="7678487" y="1507899"/>
              <a:ext cx="259555" cy="45720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</p:grpSp>
      <p:grpSp>
        <p:nvGrpSpPr>
          <p:cNvPr id="187" name="Grupo 186"/>
          <p:cNvGrpSpPr/>
          <p:nvPr/>
        </p:nvGrpSpPr>
        <p:grpSpPr>
          <a:xfrm>
            <a:off x="4821155" y="2950475"/>
            <a:ext cx="808654" cy="1012098"/>
            <a:chOff x="2360114" y="867667"/>
            <a:chExt cx="1269101" cy="1897523"/>
          </a:xfrm>
        </p:grpSpPr>
        <p:grpSp>
          <p:nvGrpSpPr>
            <p:cNvPr id="188" name="Grupo 187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193" name="Rectángulo 192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197" name="Rectángulo 196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Elipse 197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5" name="Elipse 194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96" name="Elipse 195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89" name="Rectángulo 188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90" name="Rectángulo 189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91" name="Elipse 190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92" name="CuadroTexto 191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199" name="Rectángulo redondeado 198"/>
          <p:cNvSpPr/>
          <p:nvPr/>
        </p:nvSpPr>
        <p:spPr>
          <a:xfrm>
            <a:off x="6632339" y="2410960"/>
            <a:ext cx="1766296" cy="277361"/>
          </a:xfrm>
          <a:prstGeom prst="roundRect">
            <a:avLst/>
          </a:prstGeom>
          <a:solidFill>
            <a:srgbClr val="E7E6E6"/>
          </a:solidFill>
          <a:ln w="31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cxnSp>
        <p:nvCxnSpPr>
          <p:cNvPr id="200" name="Conector recto 199"/>
          <p:cNvCxnSpPr/>
          <p:nvPr/>
        </p:nvCxnSpPr>
        <p:spPr>
          <a:xfrm flipV="1">
            <a:off x="7537175" y="2262256"/>
            <a:ext cx="0" cy="15077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1" name="CuadroTexto 200"/>
          <p:cNvSpPr txBox="1"/>
          <p:nvPr/>
        </p:nvSpPr>
        <p:spPr>
          <a:xfrm>
            <a:off x="7056424" y="2414401"/>
            <a:ext cx="2087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4. Modelling</a:t>
            </a:r>
          </a:p>
        </p:txBody>
      </p:sp>
      <p:pic>
        <p:nvPicPr>
          <p:cNvPr id="202" name="Imagen 2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6634" y="2985490"/>
            <a:ext cx="1475156" cy="1049055"/>
          </a:xfrm>
          <a:prstGeom prst="rect">
            <a:avLst/>
          </a:prstGeom>
        </p:spPr>
      </p:pic>
      <p:sp>
        <p:nvSpPr>
          <p:cNvPr id="104" name="CuadroTexto 103"/>
          <p:cNvSpPr txBox="1"/>
          <p:nvPr/>
        </p:nvSpPr>
        <p:spPr>
          <a:xfrm>
            <a:off x="165625" y="2431227"/>
            <a:ext cx="201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1. Data source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1705400" y="2428597"/>
            <a:ext cx="1750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           2. Scope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048015" y="2428731"/>
            <a:ext cx="2087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3. Problem definition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6869711" y="4031453"/>
            <a:ext cx="1169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Raleway" panose="020B0604020202020204" charset="0"/>
              </a:rPr>
              <a:t>ML dataset</a:t>
            </a:r>
            <a:endParaRPr lang="en-US" sz="1200" dirty="0">
              <a:latin typeface="Raleway" panose="020B0604020202020204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3771928" y="3945479"/>
            <a:ext cx="1049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Raleway" panose="020B0604020202020204" charset="0"/>
              </a:rPr>
              <a:t>Temporal traffic data</a:t>
            </a:r>
            <a:endParaRPr lang="en-US" sz="1200" dirty="0">
              <a:latin typeface="Raleway" panose="020B0604020202020204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4655753" y="3938601"/>
            <a:ext cx="1169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Raleway" panose="020B0604020202020204" charset="0"/>
              </a:rPr>
              <a:t>Temporal-Spatial traffic data</a:t>
            </a:r>
            <a:endParaRPr lang="en-US" sz="1200" dirty="0">
              <a:latin typeface="Raleway" panose="020B0604020202020204" charset="0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1901772" y="1980193"/>
            <a:ext cx="357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GB" sz="12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Traffic specifications</a:t>
            </a:r>
            <a:endParaRPr lang="en-GB" sz="1200" b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3693951" y="1144502"/>
            <a:ext cx="216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GB" sz="16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TF problems</a:t>
            </a:r>
            <a:endParaRPr lang="en-GB" sz="1600" b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0" name="Rectángulo redondeado 109"/>
          <p:cNvSpPr/>
          <p:nvPr/>
        </p:nvSpPr>
        <p:spPr>
          <a:xfrm>
            <a:off x="6547945" y="1981318"/>
            <a:ext cx="1988357" cy="280484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3175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6489420" y="1998384"/>
            <a:ext cx="209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GB" sz="12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Modelling specifications</a:t>
            </a:r>
            <a:endParaRPr lang="en-GB" sz="1200" b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69296"/>
              </p:ext>
            </p:extLst>
          </p:nvPr>
        </p:nvGraphicFramePr>
        <p:xfrm>
          <a:off x="2092061" y="1215282"/>
          <a:ext cx="4563984" cy="1829112"/>
        </p:xfrm>
        <a:graphic>
          <a:graphicData uri="http://schemas.openxmlformats.org/drawingml/2006/table">
            <a:tbl>
              <a:tblPr firstRow="1" bandRow="1"/>
              <a:tblGrid>
                <a:gridCol w="380332">
                  <a:extLst>
                    <a:ext uri="{9D8B030D-6E8A-4147-A177-3AD203B41FA5}">
                      <a16:colId xmlns:a16="http://schemas.microsoft.com/office/drawing/2014/main" val="2859642237"/>
                    </a:ext>
                  </a:extLst>
                </a:gridCol>
                <a:gridCol w="380332">
                  <a:extLst>
                    <a:ext uri="{9D8B030D-6E8A-4147-A177-3AD203B41FA5}">
                      <a16:colId xmlns:a16="http://schemas.microsoft.com/office/drawing/2014/main" val="1462398776"/>
                    </a:ext>
                  </a:extLst>
                </a:gridCol>
                <a:gridCol w="380332">
                  <a:extLst>
                    <a:ext uri="{9D8B030D-6E8A-4147-A177-3AD203B41FA5}">
                      <a16:colId xmlns:a16="http://schemas.microsoft.com/office/drawing/2014/main" val="1795615846"/>
                    </a:ext>
                  </a:extLst>
                </a:gridCol>
                <a:gridCol w="380332">
                  <a:extLst>
                    <a:ext uri="{9D8B030D-6E8A-4147-A177-3AD203B41FA5}">
                      <a16:colId xmlns:a16="http://schemas.microsoft.com/office/drawing/2014/main" val="2080151528"/>
                    </a:ext>
                  </a:extLst>
                </a:gridCol>
                <a:gridCol w="380332">
                  <a:extLst>
                    <a:ext uri="{9D8B030D-6E8A-4147-A177-3AD203B41FA5}">
                      <a16:colId xmlns:a16="http://schemas.microsoft.com/office/drawing/2014/main" val="4156166447"/>
                    </a:ext>
                  </a:extLst>
                </a:gridCol>
                <a:gridCol w="380332">
                  <a:extLst>
                    <a:ext uri="{9D8B030D-6E8A-4147-A177-3AD203B41FA5}">
                      <a16:colId xmlns:a16="http://schemas.microsoft.com/office/drawing/2014/main" val="1661636420"/>
                    </a:ext>
                  </a:extLst>
                </a:gridCol>
                <a:gridCol w="380332">
                  <a:extLst>
                    <a:ext uri="{9D8B030D-6E8A-4147-A177-3AD203B41FA5}">
                      <a16:colId xmlns:a16="http://schemas.microsoft.com/office/drawing/2014/main" val="886472546"/>
                    </a:ext>
                  </a:extLst>
                </a:gridCol>
                <a:gridCol w="380332">
                  <a:extLst>
                    <a:ext uri="{9D8B030D-6E8A-4147-A177-3AD203B41FA5}">
                      <a16:colId xmlns:a16="http://schemas.microsoft.com/office/drawing/2014/main" val="3491364984"/>
                    </a:ext>
                  </a:extLst>
                </a:gridCol>
                <a:gridCol w="380332">
                  <a:extLst>
                    <a:ext uri="{9D8B030D-6E8A-4147-A177-3AD203B41FA5}">
                      <a16:colId xmlns:a16="http://schemas.microsoft.com/office/drawing/2014/main" val="584831550"/>
                    </a:ext>
                  </a:extLst>
                </a:gridCol>
                <a:gridCol w="380332">
                  <a:extLst>
                    <a:ext uri="{9D8B030D-6E8A-4147-A177-3AD203B41FA5}">
                      <a16:colId xmlns:a16="http://schemas.microsoft.com/office/drawing/2014/main" val="3689838437"/>
                    </a:ext>
                  </a:extLst>
                </a:gridCol>
                <a:gridCol w="380332">
                  <a:extLst>
                    <a:ext uri="{9D8B030D-6E8A-4147-A177-3AD203B41FA5}">
                      <a16:colId xmlns:a16="http://schemas.microsoft.com/office/drawing/2014/main" val="2522747268"/>
                    </a:ext>
                  </a:extLst>
                </a:gridCol>
                <a:gridCol w="380332">
                  <a:extLst>
                    <a:ext uri="{9D8B030D-6E8A-4147-A177-3AD203B41FA5}">
                      <a16:colId xmlns:a16="http://schemas.microsoft.com/office/drawing/2014/main" val="3559146319"/>
                    </a:ext>
                  </a:extLst>
                </a:gridCol>
              </a:tblGrid>
              <a:tr h="18291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GB" sz="1000" baseline="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 Data source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2.1</a:t>
                      </a:r>
                      <a:r>
                        <a:rPr lang="en-GB" sz="1000" baseline="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 Context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2.2 Spatial coverage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2.3 Target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3.1 Input</a:t>
                      </a:r>
                      <a:r>
                        <a:rPr lang="en-GB" sz="1000" baseline="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 definition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3.2 Time horizon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3.3 Time step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3.4 Output</a:t>
                      </a:r>
                      <a:r>
                        <a:rPr lang="en-GB" sz="1000" baseline="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 definition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4.1 Input modelling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4.2 Output modelling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4.3 Step prediction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GB" sz="1000" noProof="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4.4 Data pre-processing</a:t>
                      </a:r>
                      <a:endParaRPr lang="en-GB" sz="1000" noProof="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99812"/>
                  </a:ext>
                </a:extLst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1. Taxonomy of supervised TF problems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Methodology for analysis of literature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26869" y="1205428"/>
            <a:ext cx="8298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Validation of the Taxonomy</a:t>
            </a:r>
            <a:r>
              <a:rPr lang="en-US" sz="1600" dirty="0" smtClean="0">
                <a:latin typeface="Raleway" panose="020B0604020202020204" charset="0"/>
              </a:rPr>
              <a:t>: </a:t>
            </a:r>
            <a:r>
              <a:rPr lang="en-US" sz="1600" dirty="0" err="1" smtClean="0">
                <a:latin typeface="Raleway" panose="020B0604020202020204" charset="0"/>
              </a:rPr>
              <a:t>Categorisation</a:t>
            </a:r>
            <a:r>
              <a:rPr lang="en-US" sz="1600" dirty="0" smtClean="0">
                <a:latin typeface="Raleway" panose="020B0604020202020204" charset="0"/>
              </a:rPr>
              <a:t> of TF literature between </a:t>
            </a:r>
            <a:r>
              <a:rPr lang="en-US" sz="1600" b="1" dirty="0" smtClean="0">
                <a:latin typeface="Raleway" panose="020B0604020202020204" charset="0"/>
              </a:rPr>
              <a:t>2000-2019 (76 papers)</a:t>
            </a:r>
            <a:endParaRPr lang="es-ES" sz="1600" b="1" dirty="0">
              <a:latin typeface="Raleway" panose="020B060402020202020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01292" y="3547920"/>
            <a:ext cx="84447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Hierarchical clustering analysis </a:t>
            </a:r>
            <a:r>
              <a:rPr lang="en-US" sz="1600" dirty="0" smtClean="0">
                <a:latin typeface="Raleway" panose="020B0604020202020204" charset="0"/>
              </a:rPr>
              <a:t>to extract families of TF problems</a:t>
            </a:r>
            <a:endParaRPr lang="es-ES" sz="1600" dirty="0">
              <a:latin typeface="Raleway" panose="020B0604020202020204" charset="0"/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85827"/>
              </p:ext>
            </p:extLst>
          </p:nvPr>
        </p:nvGraphicFramePr>
        <p:xfrm>
          <a:off x="2092061" y="3106484"/>
          <a:ext cx="4612752" cy="251460"/>
        </p:xfrm>
        <a:graphic>
          <a:graphicData uri="http://schemas.openxmlformats.org/drawingml/2006/table">
            <a:tbl>
              <a:tblPr firstRow="1" bandRow="1"/>
              <a:tblGrid>
                <a:gridCol w="384396">
                  <a:extLst>
                    <a:ext uri="{9D8B030D-6E8A-4147-A177-3AD203B41FA5}">
                      <a16:colId xmlns:a16="http://schemas.microsoft.com/office/drawing/2014/main" val="2859642237"/>
                    </a:ext>
                  </a:extLst>
                </a:gridCol>
                <a:gridCol w="384396">
                  <a:extLst>
                    <a:ext uri="{9D8B030D-6E8A-4147-A177-3AD203B41FA5}">
                      <a16:colId xmlns:a16="http://schemas.microsoft.com/office/drawing/2014/main" val="1462398776"/>
                    </a:ext>
                  </a:extLst>
                </a:gridCol>
                <a:gridCol w="384396">
                  <a:extLst>
                    <a:ext uri="{9D8B030D-6E8A-4147-A177-3AD203B41FA5}">
                      <a16:colId xmlns:a16="http://schemas.microsoft.com/office/drawing/2014/main" val="1795615846"/>
                    </a:ext>
                  </a:extLst>
                </a:gridCol>
                <a:gridCol w="384396">
                  <a:extLst>
                    <a:ext uri="{9D8B030D-6E8A-4147-A177-3AD203B41FA5}">
                      <a16:colId xmlns:a16="http://schemas.microsoft.com/office/drawing/2014/main" val="2080151528"/>
                    </a:ext>
                  </a:extLst>
                </a:gridCol>
                <a:gridCol w="384396">
                  <a:extLst>
                    <a:ext uri="{9D8B030D-6E8A-4147-A177-3AD203B41FA5}">
                      <a16:colId xmlns:a16="http://schemas.microsoft.com/office/drawing/2014/main" val="4156166447"/>
                    </a:ext>
                  </a:extLst>
                </a:gridCol>
                <a:gridCol w="384396">
                  <a:extLst>
                    <a:ext uri="{9D8B030D-6E8A-4147-A177-3AD203B41FA5}">
                      <a16:colId xmlns:a16="http://schemas.microsoft.com/office/drawing/2014/main" val="1661636420"/>
                    </a:ext>
                  </a:extLst>
                </a:gridCol>
                <a:gridCol w="384396">
                  <a:extLst>
                    <a:ext uri="{9D8B030D-6E8A-4147-A177-3AD203B41FA5}">
                      <a16:colId xmlns:a16="http://schemas.microsoft.com/office/drawing/2014/main" val="886472546"/>
                    </a:ext>
                  </a:extLst>
                </a:gridCol>
                <a:gridCol w="384396">
                  <a:extLst>
                    <a:ext uri="{9D8B030D-6E8A-4147-A177-3AD203B41FA5}">
                      <a16:colId xmlns:a16="http://schemas.microsoft.com/office/drawing/2014/main" val="3491364984"/>
                    </a:ext>
                  </a:extLst>
                </a:gridCol>
                <a:gridCol w="384396">
                  <a:extLst>
                    <a:ext uri="{9D8B030D-6E8A-4147-A177-3AD203B41FA5}">
                      <a16:colId xmlns:a16="http://schemas.microsoft.com/office/drawing/2014/main" val="584831550"/>
                    </a:ext>
                  </a:extLst>
                </a:gridCol>
                <a:gridCol w="384396">
                  <a:extLst>
                    <a:ext uri="{9D8B030D-6E8A-4147-A177-3AD203B41FA5}">
                      <a16:colId xmlns:a16="http://schemas.microsoft.com/office/drawing/2014/main" val="3689838437"/>
                    </a:ext>
                  </a:extLst>
                </a:gridCol>
                <a:gridCol w="384396">
                  <a:extLst>
                    <a:ext uri="{9D8B030D-6E8A-4147-A177-3AD203B41FA5}">
                      <a16:colId xmlns:a16="http://schemas.microsoft.com/office/drawing/2014/main" val="2522747268"/>
                    </a:ext>
                  </a:extLst>
                </a:gridCol>
                <a:gridCol w="384396">
                  <a:extLst>
                    <a:ext uri="{9D8B030D-6E8A-4147-A177-3AD203B41FA5}">
                      <a16:colId xmlns:a16="http://schemas.microsoft.com/office/drawing/2014/main" val="3559146319"/>
                    </a:ext>
                  </a:extLst>
                </a:gridCol>
              </a:tblGrid>
              <a:tr h="18563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Pt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Ub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Sg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Mt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T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Md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Fd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Vc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ST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Mt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050" dirty="0" smtClean="0">
                          <a:solidFill>
                            <a:schemeClr val="bg2"/>
                          </a:solidFill>
                          <a:latin typeface="Raleway" panose="020B0604020202020204" charset="0"/>
                          <a:cs typeface="Times New Roman" panose="02020603050405020304" pitchFamily="18" charset="0"/>
                        </a:rPr>
                        <a:t>DP</a:t>
                      </a:r>
                      <a:endParaRPr lang="es-ES" sz="1050" dirty="0">
                        <a:solidFill>
                          <a:schemeClr val="bg2"/>
                        </a:solidFill>
                        <a:latin typeface="Raleway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768401"/>
                  </a:ext>
                </a:extLst>
              </a:tr>
            </a:tbl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1844827" y="3905025"/>
            <a:ext cx="5107221" cy="733339"/>
            <a:chOff x="230054" y="3425016"/>
            <a:chExt cx="5107221" cy="733339"/>
          </a:xfrm>
        </p:grpSpPr>
        <p:sp>
          <p:nvSpPr>
            <p:cNvPr id="20" name="Rectángulo 19"/>
            <p:cNvSpPr/>
            <p:nvPr/>
          </p:nvSpPr>
          <p:spPr>
            <a:xfrm>
              <a:off x="858426" y="3568348"/>
              <a:ext cx="3850478" cy="369332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825436" y="3615185"/>
              <a:ext cx="39164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200" kern="1200" dirty="0" smtClean="0">
                  <a:solidFill>
                    <a:schemeClr val="bg2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Pt - Ub - Sg - Mt- T - ST - Md - Fd</a:t>
              </a:r>
              <a:r>
                <a:rPr lang="es-ES" sz="1200" kern="1200" dirty="0">
                  <a:solidFill>
                    <a:schemeClr val="bg2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s-ES" sz="1200" kern="1200" dirty="0" smtClean="0">
                  <a:solidFill>
                    <a:schemeClr val="bg2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- Vc - ST - Mt - DP</a:t>
              </a:r>
              <a:endParaRPr lang="es-ES" sz="1200" kern="1200" dirty="0">
                <a:solidFill>
                  <a:schemeClr val="bg2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230054" y="3425016"/>
              <a:ext cx="666750" cy="65599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4670525" y="3502359"/>
              <a:ext cx="666750" cy="65599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</p:grpSp>
      <p:sp>
        <p:nvSpPr>
          <p:cNvPr id="24" name="Rectángulo 23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1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1. Taxonomy of supervised TF problems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Main Results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26869" y="1155651"/>
            <a:ext cx="32511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10 families of TF problems</a:t>
            </a:r>
            <a:r>
              <a:rPr lang="en-US" sz="1600" i="1" dirty="0" smtClean="0">
                <a:latin typeface="Raleway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Complexity </a:t>
            </a:r>
            <a:r>
              <a:rPr lang="en-US" sz="1600" b="1" dirty="0">
                <a:latin typeface="Raleway" panose="020B0604020202020204" charset="0"/>
              </a:rPr>
              <a:t>of TF problems </a:t>
            </a:r>
            <a:r>
              <a:rPr lang="en-US" sz="1600" dirty="0">
                <a:latin typeface="Raleway" panose="020B0604020202020204" charset="0"/>
              </a:rPr>
              <a:t>changes mainly depending on their type of </a:t>
            </a:r>
            <a:r>
              <a:rPr lang="en-US" sz="1600" b="1" dirty="0">
                <a:latin typeface="Raleway" panose="020B0604020202020204" charset="0"/>
              </a:rPr>
              <a:t>data </a:t>
            </a:r>
            <a:r>
              <a:rPr lang="en-US" sz="1600" b="1" dirty="0" smtClean="0">
                <a:latin typeface="Raleway" panose="020B0604020202020204" charset="0"/>
              </a:rPr>
              <a:t>sources</a:t>
            </a:r>
            <a:r>
              <a:rPr lang="en-US" sz="1600" dirty="0" smtClean="0">
                <a:latin typeface="Raleway" panose="020B0604020202020204" charset="0"/>
              </a:rPr>
              <a:t>.</a:t>
            </a:r>
            <a:endParaRPr lang="es-ES" sz="1600" dirty="0">
              <a:latin typeface="Raleway" panose="020B060402020202020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01687" y="2494424"/>
            <a:ext cx="2600127" cy="1583228"/>
            <a:chOff x="5641407" y="981871"/>
            <a:chExt cx="2600127" cy="1583228"/>
          </a:xfrm>
        </p:grpSpPr>
        <p:pic>
          <p:nvPicPr>
            <p:cNvPr id="35" name="Picture 2" descr="Todo sobre el GPS en Android: cómo funciona y cómo usarl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558" y="981871"/>
              <a:ext cx="824615" cy="55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upo 35"/>
            <p:cNvGrpSpPr/>
            <p:nvPr/>
          </p:nvGrpSpPr>
          <p:grpSpPr>
            <a:xfrm>
              <a:off x="5641407" y="1611323"/>
              <a:ext cx="977110" cy="369228"/>
              <a:chOff x="2761307" y="4364525"/>
              <a:chExt cx="1989557" cy="539426"/>
            </a:xfrm>
          </p:grpSpPr>
          <p:sp>
            <p:nvSpPr>
              <p:cNvPr id="37" name="Paralelogramo 36"/>
              <p:cNvSpPr/>
              <p:nvPr/>
            </p:nvSpPr>
            <p:spPr>
              <a:xfrm>
                <a:off x="2761307" y="4687927"/>
                <a:ext cx="1989557" cy="216024"/>
              </a:xfrm>
              <a:prstGeom prst="parallelogram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38" name="Disco magnético 37"/>
              <p:cNvSpPr/>
              <p:nvPr/>
            </p:nvSpPr>
            <p:spPr>
              <a:xfrm>
                <a:off x="3571223" y="4676146"/>
                <a:ext cx="360040" cy="216024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39" name="Paralelogramo 38"/>
              <p:cNvSpPr/>
              <p:nvPr/>
            </p:nvSpPr>
            <p:spPr>
              <a:xfrm>
                <a:off x="3180204" y="4769795"/>
                <a:ext cx="216024" cy="45719"/>
              </a:xfrm>
              <a:prstGeom prst="parallelogram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40" name="Paralelogramo 39"/>
              <p:cNvSpPr/>
              <p:nvPr/>
            </p:nvSpPr>
            <p:spPr>
              <a:xfrm>
                <a:off x="2854301" y="4769795"/>
                <a:ext cx="216024" cy="45719"/>
              </a:xfrm>
              <a:prstGeom prst="parallelogram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41" name="Paralelogramo 40"/>
              <p:cNvSpPr/>
              <p:nvPr/>
            </p:nvSpPr>
            <p:spPr>
              <a:xfrm>
                <a:off x="4420036" y="4769795"/>
                <a:ext cx="216024" cy="45719"/>
              </a:xfrm>
              <a:prstGeom prst="parallelogram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42" name="Paralelogramo 41"/>
              <p:cNvSpPr/>
              <p:nvPr/>
            </p:nvSpPr>
            <p:spPr>
              <a:xfrm>
                <a:off x="4106259" y="4769795"/>
                <a:ext cx="216024" cy="45719"/>
              </a:xfrm>
              <a:prstGeom prst="parallelogram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43" name="Flecha derecha 42"/>
              <p:cNvSpPr/>
              <p:nvPr/>
            </p:nvSpPr>
            <p:spPr>
              <a:xfrm rot="5400000">
                <a:off x="3635604" y="4395868"/>
                <a:ext cx="231276" cy="168589"/>
              </a:xfrm>
              <a:prstGeom prst="rightArrow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5691877" y="2245968"/>
              <a:ext cx="926640" cy="297490"/>
              <a:chOff x="3995936" y="4639095"/>
              <a:chExt cx="1656184" cy="499920"/>
            </a:xfrm>
          </p:grpSpPr>
          <p:grpSp>
            <p:nvGrpSpPr>
              <p:cNvPr id="45" name="Grupo 44"/>
              <p:cNvGrpSpPr/>
              <p:nvPr/>
            </p:nvGrpSpPr>
            <p:grpSpPr>
              <a:xfrm>
                <a:off x="3995936" y="4639095"/>
                <a:ext cx="1656184" cy="499920"/>
                <a:chOff x="2925486" y="4231098"/>
                <a:chExt cx="1656184" cy="499920"/>
              </a:xfrm>
            </p:grpSpPr>
            <p:sp>
              <p:nvSpPr>
                <p:cNvPr id="48" name="Paralelogramo 47"/>
                <p:cNvSpPr/>
                <p:nvPr/>
              </p:nvSpPr>
              <p:spPr>
                <a:xfrm>
                  <a:off x="2925486" y="4514994"/>
                  <a:ext cx="1656184" cy="216024"/>
                </a:xfrm>
                <a:prstGeom prst="parallelogram">
                  <a:avLst/>
                </a:prstGeom>
                <a:solidFill>
                  <a:sysClr val="windowText" lastClr="000000">
                    <a:alpha val="50000"/>
                  </a:sysClr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Disco magnético 48"/>
                <p:cNvSpPr/>
                <p:nvPr/>
              </p:nvSpPr>
              <p:spPr>
                <a:xfrm>
                  <a:off x="4051222" y="4499042"/>
                  <a:ext cx="360040" cy="216024"/>
                </a:xfrm>
                <a:prstGeom prst="flowChartMagneticDisk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lecha derecha 49"/>
                <p:cNvSpPr/>
                <p:nvPr/>
              </p:nvSpPr>
              <p:spPr>
                <a:xfrm rot="5400000">
                  <a:off x="3147332" y="4323876"/>
                  <a:ext cx="231276" cy="45719"/>
                </a:xfrm>
                <a:prstGeom prst="rightArrow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Disco magnético 50"/>
                <p:cNvSpPr/>
                <p:nvPr/>
              </p:nvSpPr>
              <p:spPr>
                <a:xfrm>
                  <a:off x="3082951" y="4504322"/>
                  <a:ext cx="360040" cy="216024"/>
                </a:xfrm>
                <a:prstGeom prst="flowChartMagneticDisk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Paralelogramo 51"/>
                <p:cNvSpPr/>
                <p:nvPr/>
              </p:nvSpPr>
              <p:spPr>
                <a:xfrm>
                  <a:off x="3485004" y="4596862"/>
                  <a:ext cx="216024" cy="45719"/>
                </a:xfrm>
                <a:prstGeom prst="parallelogram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Paralelogramo 52"/>
                <p:cNvSpPr/>
                <p:nvPr/>
              </p:nvSpPr>
              <p:spPr>
                <a:xfrm>
                  <a:off x="3797807" y="4596862"/>
                  <a:ext cx="216024" cy="45719"/>
                </a:xfrm>
                <a:prstGeom prst="parallelogram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lecha derecha 53"/>
                <p:cNvSpPr/>
                <p:nvPr/>
              </p:nvSpPr>
              <p:spPr>
                <a:xfrm rot="5400000">
                  <a:off x="4115603" y="4323877"/>
                  <a:ext cx="231276" cy="45719"/>
                </a:xfrm>
                <a:prstGeom prst="rightArrow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55" name="Conector recto 54"/>
                <p:cNvCxnSpPr/>
                <p:nvPr/>
              </p:nvCxnSpPr>
              <p:spPr>
                <a:xfrm>
                  <a:off x="3268773" y="4256428"/>
                  <a:ext cx="968271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6" name="Paralelogramo 45"/>
              <p:cNvSpPr/>
              <p:nvPr/>
            </p:nvSpPr>
            <p:spPr>
              <a:xfrm>
                <a:off x="5509628" y="5019760"/>
                <a:ext cx="70484" cy="45719"/>
              </a:xfrm>
              <a:prstGeom prst="parallelogram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47" name="Paralelogramo 46"/>
              <p:cNvSpPr/>
              <p:nvPr/>
            </p:nvSpPr>
            <p:spPr>
              <a:xfrm>
                <a:off x="4056622" y="5007167"/>
                <a:ext cx="70484" cy="45719"/>
              </a:xfrm>
              <a:prstGeom prst="parallelogram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" name="Rectángulo 55"/>
            <p:cNvSpPr/>
            <p:nvPr/>
          </p:nvSpPr>
          <p:spPr>
            <a:xfrm>
              <a:off x="6625066" y="1158200"/>
              <a:ext cx="161646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>
                  <a:latin typeface="Raleway" panose="020B0604020202020204" charset="0"/>
                </a:rPr>
                <a:t>Moving</a:t>
              </a:r>
              <a:r>
                <a:rPr lang="en-US" sz="1100" b="1" dirty="0" smtClean="0">
                  <a:latin typeface="Raleway" panose="020B0604020202020204" charset="0"/>
                </a:rPr>
                <a:t> </a:t>
              </a:r>
              <a:r>
                <a:rPr lang="en-US" sz="1100" dirty="0" smtClean="0">
                  <a:latin typeface="Raleway" panose="020B0604020202020204" charset="0"/>
                </a:rPr>
                <a:t>sensors</a:t>
              </a:r>
              <a:endParaRPr lang="es-ES" sz="1100" dirty="0">
                <a:latin typeface="Raleway" panose="020B0604020202020204" charset="0"/>
              </a:endParaRP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6672480" y="1750362"/>
              <a:ext cx="14796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>
                  <a:latin typeface="Raleway" panose="020B0604020202020204" charset="0"/>
                </a:rPr>
                <a:t>Point sensors</a:t>
              </a:r>
              <a:endParaRPr lang="es-ES" sz="1100" dirty="0">
                <a:latin typeface="Raleway" panose="020B0604020202020204" charset="0"/>
              </a:endParaRP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6706619" y="2303489"/>
              <a:ext cx="144553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>
                  <a:latin typeface="Raleway" panose="020B0604020202020204" charset="0"/>
                </a:rPr>
                <a:t>Interval</a:t>
              </a:r>
              <a:r>
                <a:rPr lang="en-US" sz="1100" b="1" dirty="0" smtClean="0">
                  <a:latin typeface="Raleway" panose="020B0604020202020204" charset="0"/>
                </a:rPr>
                <a:t> </a:t>
              </a:r>
              <a:r>
                <a:rPr lang="en-US" sz="1100" dirty="0" smtClean="0">
                  <a:latin typeface="Raleway" panose="020B0604020202020204" charset="0"/>
                </a:rPr>
                <a:t>sensors</a:t>
              </a:r>
              <a:endParaRPr lang="es-ES" sz="1100" dirty="0">
                <a:latin typeface="Raleway" panose="020B0604020202020204" charset="0"/>
              </a:endParaRPr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1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5404010" y="1519389"/>
            <a:ext cx="23714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Raleway" panose="020B0604020202020204" charset="0"/>
              </a:rPr>
              <a:t>Decision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tree-based</a:t>
            </a:r>
            <a:endParaRPr lang="es-ES" sz="1600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Raleway" panose="020B0604020202020204" charset="0"/>
              </a:rPr>
              <a:t>NNs</a:t>
            </a:r>
            <a:r>
              <a:rPr lang="es-ES" sz="1600" dirty="0" smtClean="0">
                <a:latin typeface="Raleway" panose="020B0604020202020204" charset="0"/>
              </a:rPr>
              <a:t>, </a:t>
            </a:r>
            <a:r>
              <a:rPr lang="es-ES" sz="1600" b="1" dirty="0" smtClean="0">
                <a:latin typeface="Raleway" panose="020B0604020202020204" charset="0"/>
              </a:rPr>
              <a:t>a </a:t>
            </a:r>
            <a:r>
              <a:rPr lang="es-ES" sz="1600" b="1" dirty="0" err="1" smtClean="0">
                <a:latin typeface="Raleway" panose="020B0604020202020204" charset="0"/>
              </a:rPr>
              <a:t>few</a:t>
            </a:r>
            <a:r>
              <a:rPr lang="es-ES" sz="1600" b="1" dirty="0" smtClean="0">
                <a:latin typeface="Raleway" panose="020B0604020202020204" charset="0"/>
              </a:rPr>
              <a:t> 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Raleway" panose="020B0604020202020204" charset="0"/>
              </a:rPr>
              <a:t>Instance-based</a:t>
            </a:r>
            <a:endParaRPr lang="es-ES" sz="1600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latin typeface="Raleway" panose="020B0604020202020204" charset="0"/>
              </a:rPr>
              <a:t>Regression</a:t>
            </a:r>
            <a:r>
              <a:rPr lang="es-ES" sz="1600" dirty="0">
                <a:latin typeface="Raleway" panose="020B0604020202020204" charset="0"/>
              </a:rPr>
              <a:t> </a:t>
            </a:r>
            <a:r>
              <a:rPr lang="es-ES" sz="1600" dirty="0" err="1">
                <a:latin typeface="Raleway" panose="020B0604020202020204" charset="0"/>
              </a:rPr>
              <a:t>methods</a:t>
            </a:r>
            <a:endParaRPr lang="es-ES" sz="16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latin typeface="Raleway" panose="020B0604020202020204" charset="0"/>
              </a:rPr>
              <a:t>Probabilistic</a:t>
            </a:r>
            <a:endParaRPr lang="es-ES" sz="16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>
              <a:latin typeface="Raleway" panose="020B0604020202020204" charset="0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5338651" y="1125570"/>
            <a:ext cx="2575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 err="1" smtClean="0">
                <a:latin typeface="Raleway" panose="020B0604020202020204" charset="0"/>
              </a:rPr>
              <a:t>Common</a:t>
            </a:r>
            <a:r>
              <a:rPr lang="es-ES" sz="1600" b="1" dirty="0" smtClean="0">
                <a:latin typeface="Raleway" panose="020B0604020202020204" charset="0"/>
              </a:rPr>
              <a:t> ML </a:t>
            </a:r>
            <a:r>
              <a:rPr lang="es-ES" sz="1600" b="1" dirty="0" err="1" smtClean="0">
                <a:latin typeface="Raleway" panose="020B0604020202020204" charset="0"/>
              </a:rPr>
              <a:t>methods</a:t>
            </a:r>
            <a:endParaRPr lang="es-ES" sz="1600" b="1" dirty="0">
              <a:latin typeface="Raleway" panose="020B0604020202020204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5595622" y="3154550"/>
            <a:ext cx="2061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 err="1" smtClean="0">
                <a:latin typeface="Raleway" panose="020B0604020202020204" charset="0"/>
              </a:rPr>
              <a:t>Preprocessing</a:t>
            </a:r>
            <a:endParaRPr lang="es-ES" sz="1600" b="1" dirty="0">
              <a:latin typeface="Raleway" panose="020B060402020202020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16801" y="1694555"/>
            <a:ext cx="2101799" cy="2283709"/>
            <a:chOff x="3116802" y="1694555"/>
            <a:chExt cx="2061510" cy="2374595"/>
          </a:xfrm>
        </p:grpSpPr>
        <p:grpSp>
          <p:nvGrpSpPr>
            <p:cNvPr id="8" name="Grupo 7"/>
            <p:cNvGrpSpPr/>
            <p:nvPr/>
          </p:nvGrpSpPr>
          <p:grpSpPr>
            <a:xfrm>
              <a:off x="3514622" y="1694555"/>
              <a:ext cx="1199872" cy="1237809"/>
              <a:chOff x="3514622" y="1694555"/>
              <a:chExt cx="1199872" cy="1237809"/>
            </a:xfrm>
          </p:grpSpPr>
          <p:pic>
            <p:nvPicPr>
              <p:cNvPr id="1030" name="Picture 6" descr="png: not allowed symbol (transparen background)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348" y="1694555"/>
                <a:ext cx="1026418" cy="1026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Flecha abajo 2"/>
              <p:cNvSpPr/>
              <p:nvPr/>
            </p:nvSpPr>
            <p:spPr>
              <a:xfrm rot="5400000">
                <a:off x="3712700" y="2544632"/>
                <a:ext cx="189654" cy="585809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8" name="Flecha abajo 67"/>
              <p:cNvSpPr/>
              <p:nvPr/>
            </p:nvSpPr>
            <p:spPr>
              <a:xfrm rot="16200000">
                <a:off x="4326763" y="2544631"/>
                <a:ext cx="189654" cy="585809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3" name="Picture 4" descr="User Icon - Free Icon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674" y="2932804"/>
              <a:ext cx="625765" cy="620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Rectángulo 73"/>
            <p:cNvSpPr/>
            <p:nvPr/>
          </p:nvSpPr>
          <p:spPr>
            <a:xfrm>
              <a:off x="3116802" y="3493104"/>
              <a:ext cx="2061510" cy="576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600" b="1" dirty="0" err="1" smtClean="0">
                  <a:latin typeface="Raleway" panose="020B0604020202020204" charset="0"/>
                </a:rPr>
                <a:t>Transportation</a:t>
              </a:r>
              <a:r>
                <a:rPr lang="es-ES" b="1" dirty="0" smtClean="0">
                  <a:latin typeface="Raleway" panose="020B0604020202020204" charset="0"/>
                </a:rPr>
                <a:t> </a:t>
              </a:r>
            </a:p>
            <a:p>
              <a:pPr algn="ctr"/>
              <a:r>
                <a:rPr lang="es-ES" b="1" dirty="0" err="1" smtClean="0">
                  <a:latin typeface="Raleway" panose="020B0604020202020204" charset="0"/>
                </a:rPr>
                <a:t>User</a:t>
              </a:r>
              <a:endParaRPr lang="es-ES" b="1" dirty="0">
                <a:latin typeface="Raleway" panose="020B0604020202020204" charset="0"/>
              </a:endParaRP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5104487" y="3534786"/>
            <a:ext cx="3287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Raleway" panose="020B0604020202020204" charset="0"/>
              </a:rPr>
              <a:t>Imputation</a:t>
            </a:r>
            <a:r>
              <a:rPr lang="es-ES" sz="1600" dirty="0" smtClean="0">
                <a:latin typeface="Raleway" panose="020B0604020202020204" charset="0"/>
              </a:rPr>
              <a:t> of </a:t>
            </a:r>
            <a:r>
              <a:rPr lang="es-ES" sz="1600" dirty="0" err="1" smtClean="0">
                <a:latin typeface="Raleway" panose="020B0604020202020204" charset="0"/>
              </a:rPr>
              <a:t>missing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values</a:t>
            </a:r>
            <a:endParaRPr lang="es-ES" sz="1600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Raleway" panose="020B0604020202020204" charset="0"/>
              </a:rPr>
              <a:t>Normalisation</a:t>
            </a:r>
            <a:endParaRPr lang="es-ES" sz="1600" dirty="0" smtClean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8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-1"/>
            <a:ext cx="9144000" cy="5143451"/>
          </a:xfrm>
          <a:prstGeom prst="rect">
            <a:avLst/>
          </a:prstGeom>
          <a:solidFill>
            <a:srgbClr val="95FDBF">
              <a:alpha val="56000"/>
            </a:srgbClr>
          </a:solidFill>
          <a:ln>
            <a:solidFill>
              <a:srgbClr val="95F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Conclusions</a:t>
            </a:r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14075" y="1246771"/>
            <a:ext cx="80797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/>
                </a:solidFill>
                <a:latin typeface="Raleway" panose="020B0604020202020204" charset="0"/>
              </a:rPr>
              <a:t>A </a:t>
            </a:r>
            <a:r>
              <a:rPr lang="en-GB" sz="1600" b="1" dirty="0" smtClean="0">
                <a:solidFill>
                  <a:schemeClr val="bg2"/>
                </a:solidFill>
                <a:latin typeface="Raleway" panose="020B0604020202020204" charset="0"/>
              </a:rPr>
              <a:t>Taxonomy</a:t>
            </a:r>
            <a:r>
              <a:rPr lang="en-GB" sz="1600" dirty="0" smtClean="0">
                <a:solidFill>
                  <a:schemeClr val="bg2"/>
                </a:solidFill>
                <a:latin typeface="Raleway" panose="020B0604020202020204" charset="0"/>
              </a:rPr>
              <a:t> for the categorisation of  supervised TF problems.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chemeClr val="bg2"/>
                </a:solidFill>
                <a:latin typeface="Raleway" panose="020B0604020202020204" charset="0"/>
              </a:rPr>
              <a:t>Lack </a:t>
            </a:r>
            <a:r>
              <a:rPr lang="en-GB" sz="1600" b="1" dirty="0">
                <a:solidFill>
                  <a:schemeClr val="bg2"/>
                </a:solidFill>
                <a:latin typeface="Raleway" panose="020B0604020202020204" charset="0"/>
              </a:rPr>
              <a:t>of guidelines </a:t>
            </a:r>
            <a:r>
              <a:rPr lang="en-GB" sz="1600" dirty="0">
                <a:solidFill>
                  <a:schemeClr val="bg2"/>
                </a:solidFill>
                <a:latin typeface="Raleway" panose="020B0604020202020204" charset="0"/>
              </a:rPr>
              <a:t>to determine </a:t>
            </a:r>
            <a:r>
              <a:rPr lang="en-GB" sz="1600" b="1" dirty="0">
                <a:solidFill>
                  <a:schemeClr val="bg2"/>
                </a:solidFill>
                <a:latin typeface="Raleway" panose="020B0604020202020204" charset="0"/>
              </a:rPr>
              <a:t>the most suitable ML method </a:t>
            </a:r>
            <a:r>
              <a:rPr lang="en-GB" sz="1600" dirty="0">
                <a:solidFill>
                  <a:schemeClr val="bg2"/>
                </a:solidFill>
                <a:latin typeface="Raleway" panose="020B0604020202020204" charset="0"/>
              </a:rPr>
              <a:t>to address each </a:t>
            </a:r>
            <a:r>
              <a:rPr lang="en-GB" sz="1600" dirty="0" smtClean="0">
                <a:solidFill>
                  <a:schemeClr val="bg2"/>
                </a:solidFill>
                <a:latin typeface="Raleway" panose="020B0604020202020204" charset="0"/>
              </a:rPr>
              <a:t>problem.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Raleway" panose="020B0604020202020204" charset="0"/>
              </a:rPr>
              <a:t>Scarce inclusion </a:t>
            </a:r>
            <a:r>
              <a:rPr lang="en-US" sz="1600" dirty="0">
                <a:solidFill>
                  <a:schemeClr val="bg2"/>
                </a:solidFill>
                <a:latin typeface="Raleway" panose="020B0604020202020204" charset="0"/>
              </a:rPr>
              <a:t>of </a:t>
            </a:r>
            <a:r>
              <a:rPr lang="en-US" sz="1600" b="1" dirty="0">
                <a:solidFill>
                  <a:schemeClr val="bg2"/>
                </a:solidFill>
                <a:latin typeface="Raleway" panose="020B0604020202020204" charset="0"/>
              </a:rPr>
              <a:t>data preprocessing </a:t>
            </a:r>
            <a:r>
              <a:rPr lang="en-US" sz="1600" dirty="0">
                <a:solidFill>
                  <a:schemeClr val="bg2"/>
                </a:solidFill>
                <a:latin typeface="Raleway" panose="020B0604020202020204" charset="0"/>
              </a:rPr>
              <a:t>techniques in </a:t>
            </a:r>
            <a:r>
              <a:rPr lang="en-US" sz="1600" dirty="0" smtClean="0">
                <a:solidFill>
                  <a:schemeClr val="bg2"/>
                </a:solidFill>
                <a:latin typeface="Raleway" panose="020B0604020202020204" charset="0"/>
              </a:rPr>
              <a:t>TF.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Hard to work </a:t>
            </a:r>
            <a:r>
              <a:rPr lang="en-GB" sz="1600" dirty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on the </a:t>
            </a:r>
            <a:r>
              <a:rPr lang="en-GB" sz="1600" b="1" dirty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synergies between </a:t>
            </a:r>
            <a:r>
              <a:rPr lang="en-GB" sz="1600" b="1" dirty="0" err="1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preprocessing</a:t>
            </a:r>
            <a:r>
              <a:rPr lang="en-GB" sz="1600" b="1" dirty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 </a:t>
            </a:r>
            <a:r>
              <a:rPr lang="en-GB" sz="1600" dirty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techniques and </a:t>
            </a:r>
            <a:r>
              <a:rPr lang="en-GB" sz="1600" b="1" dirty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ML algorithms</a:t>
            </a:r>
            <a:r>
              <a:rPr lang="en-GB" sz="1600" dirty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 in TF </a:t>
            </a:r>
            <a:r>
              <a:rPr lang="en-GB" sz="1600" b="1" dirty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(the Model </a:t>
            </a:r>
            <a:r>
              <a:rPr lang="en-GB" sz="1600" b="1" dirty="0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Selection Problem).</a:t>
            </a:r>
            <a:endParaRPr lang="en-US" sz="1600" b="1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20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1. Taxonomy of supervised TF problems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1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Publication: </a:t>
            </a:r>
            <a:r>
              <a:rPr lang="en-US" sz="1800" b="1" dirty="0" smtClean="0">
                <a:latin typeface="Raleway" panose="020B0604020202020204" charset="0"/>
              </a:rPr>
              <a:t>Journal paper</a:t>
            </a:r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195092" y="1788084"/>
            <a:ext cx="6141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b="1" dirty="0" smtClean="0">
                <a:latin typeface="Raleway" panose="020B0604020202020204" charset="0"/>
              </a:rPr>
              <a:t>Angarita-Zapata JS, </a:t>
            </a:r>
            <a:r>
              <a:rPr lang="es-ES" sz="1600" dirty="0" err="1" smtClean="0">
                <a:latin typeface="Raleway" panose="020B0604020202020204" charset="0"/>
              </a:rPr>
              <a:t>Masegosa</a:t>
            </a:r>
            <a:r>
              <a:rPr lang="es-ES" sz="1600" dirty="0">
                <a:latin typeface="Raleway" panose="020B0604020202020204" charset="0"/>
              </a:rPr>
              <a:t> </a:t>
            </a:r>
            <a:r>
              <a:rPr lang="es-ES" sz="1600" dirty="0" smtClean="0">
                <a:latin typeface="Raleway" panose="020B0604020202020204" charset="0"/>
              </a:rPr>
              <a:t>AD, Triguero I. </a:t>
            </a:r>
            <a:r>
              <a:rPr lang="es-ES" sz="1600" b="1" dirty="0" smtClean="0">
                <a:latin typeface="Raleway" panose="020B0604020202020204" charset="0"/>
              </a:rPr>
              <a:t>A </a:t>
            </a:r>
            <a:r>
              <a:rPr lang="es-ES" sz="1600" b="1" dirty="0" err="1">
                <a:latin typeface="Raleway" panose="020B0604020202020204" charset="0"/>
              </a:rPr>
              <a:t>Taxonomy</a:t>
            </a:r>
            <a:r>
              <a:rPr lang="es-ES" sz="1600" b="1" dirty="0">
                <a:latin typeface="Raleway" panose="020B0604020202020204" charset="0"/>
              </a:rPr>
              <a:t> of </a:t>
            </a:r>
            <a:r>
              <a:rPr lang="es-ES" sz="1600" b="1" dirty="0" err="1">
                <a:latin typeface="Raleway" panose="020B0604020202020204" charset="0"/>
              </a:rPr>
              <a:t>Traffic</a:t>
            </a:r>
            <a:r>
              <a:rPr lang="es-ES" sz="1600" b="1" dirty="0">
                <a:latin typeface="Raleway" panose="020B0604020202020204" charset="0"/>
              </a:rPr>
              <a:t> </a:t>
            </a:r>
            <a:r>
              <a:rPr lang="es-ES" sz="1600" b="1" dirty="0" err="1">
                <a:latin typeface="Raleway" panose="020B0604020202020204" charset="0"/>
              </a:rPr>
              <a:t>Forecasting</a:t>
            </a:r>
            <a:r>
              <a:rPr lang="es-ES" sz="1600" b="1" dirty="0">
                <a:latin typeface="Raleway" panose="020B0604020202020204" charset="0"/>
              </a:rPr>
              <a:t> </a:t>
            </a:r>
            <a:r>
              <a:rPr lang="es-ES" sz="1600" b="1" dirty="0" err="1">
                <a:latin typeface="Raleway" panose="020B0604020202020204" charset="0"/>
              </a:rPr>
              <a:t>Regression</a:t>
            </a:r>
            <a:r>
              <a:rPr lang="es-ES" sz="1600" b="1" dirty="0">
                <a:latin typeface="Raleway" panose="020B0604020202020204" charset="0"/>
              </a:rPr>
              <a:t> </a:t>
            </a:r>
            <a:r>
              <a:rPr lang="es-ES" sz="1600" b="1" dirty="0" err="1">
                <a:latin typeface="Raleway" panose="020B0604020202020204" charset="0"/>
              </a:rPr>
              <a:t>Problems</a:t>
            </a:r>
            <a:r>
              <a:rPr lang="es-ES" sz="1600" b="1" dirty="0">
                <a:latin typeface="Raleway" panose="020B0604020202020204" charset="0"/>
              </a:rPr>
              <a:t> </a:t>
            </a:r>
            <a:r>
              <a:rPr lang="es-ES" sz="1600" b="1" dirty="0" err="1">
                <a:latin typeface="Raleway" panose="020B0604020202020204" charset="0"/>
              </a:rPr>
              <a:t>from</a:t>
            </a:r>
            <a:r>
              <a:rPr lang="es-ES" sz="1600" b="1" dirty="0">
                <a:latin typeface="Raleway" panose="020B0604020202020204" charset="0"/>
              </a:rPr>
              <a:t> a </a:t>
            </a:r>
            <a:r>
              <a:rPr lang="es-ES" sz="1600" b="1" dirty="0" err="1">
                <a:latin typeface="Raleway" panose="020B0604020202020204" charset="0"/>
              </a:rPr>
              <a:t>Supervised</a:t>
            </a:r>
            <a:r>
              <a:rPr lang="es-ES" sz="1600" b="1" dirty="0">
                <a:latin typeface="Raleway" panose="020B0604020202020204" charset="0"/>
              </a:rPr>
              <a:t> </a:t>
            </a:r>
            <a:r>
              <a:rPr lang="es-ES" sz="1600" b="1" dirty="0" err="1">
                <a:latin typeface="Raleway" panose="020B0604020202020204" charset="0"/>
              </a:rPr>
              <a:t>Learning</a:t>
            </a:r>
            <a:r>
              <a:rPr lang="es-ES" sz="1600" b="1" dirty="0">
                <a:latin typeface="Raleway" panose="020B0604020202020204" charset="0"/>
              </a:rPr>
              <a:t> </a:t>
            </a:r>
            <a:r>
              <a:rPr lang="es-ES" sz="1600" b="1" dirty="0" err="1" smtClean="0">
                <a:latin typeface="Raleway" panose="020B0604020202020204" charset="0"/>
              </a:rPr>
              <a:t>Perspective</a:t>
            </a:r>
            <a:r>
              <a:rPr lang="es-ES" sz="1600" dirty="0" smtClean="0">
                <a:latin typeface="Raleway" panose="020B0604020202020204" charset="0"/>
              </a:rPr>
              <a:t>. IEEE </a:t>
            </a:r>
            <a:r>
              <a:rPr lang="es-ES" sz="1600" dirty="0">
                <a:latin typeface="Raleway" panose="020B0604020202020204" charset="0"/>
              </a:rPr>
              <a:t>Access 7 (1), 68185 - </a:t>
            </a:r>
            <a:r>
              <a:rPr lang="es-ES" sz="1600" dirty="0" smtClean="0">
                <a:latin typeface="Raleway" panose="020B0604020202020204" charset="0"/>
              </a:rPr>
              <a:t>68205, 2019.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200559" y="2734837"/>
            <a:ext cx="6141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Raleway" panose="020B0604020202020204" charset="0"/>
              </a:rPr>
              <a:t>Status: </a:t>
            </a:r>
            <a:r>
              <a:rPr lang="es-ES" sz="1600" dirty="0" err="1" smtClean="0">
                <a:latin typeface="Raleway" panose="020B0604020202020204" charset="0"/>
              </a:rPr>
              <a:t>Published</a:t>
            </a:r>
            <a:endParaRPr lang="es-ES" sz="1600" dirty="0" smtClean="0">
              <a:latin typeface="Raleway" panose="020B0604020202020204" charset="0"/>
            </a:endParaRPr>
          </a:p>
          <a:p>
            <a:r>
              <a:rPr lang="es-ES" sz="1600" dirty="0" err="1" smtClean="0">
                <a:latin typeface="Raleway" panose="020B0604020202020204" charset="0"/>
              </a:rPr>
              <a:t>Impact</a:t>
            </a:r>
            <a:r>
              <a:rPr lang="es-ES" sz="1600" dirty="0" smtClean="0">
                <a:latin typeface="Raleway" panose="020B0604020202020204" charset="0"/>
              </a:rPr>
              <a:t> Factor: 4.098</a:t>
            </a:r>
          </a:p>
          <a:p>
            <a:r>
              <a:rPr lang="es-ES" sz="1600" dirty="0" err="1" smtClean="0">
                <a:latin typeface="Raleway" panose="020B0604020202020204" charset="0"/>
              </a:rPr>
              <a:t>Quartile</a:t>
            </a:r>
            <a:r>
              <a:rPr lang="es-ES" sz="1600" dirty="0" smtClean="0">
                <a:latin typeface="Raleway" panose="020B0604020202020204" charset="0"/>
              </a:rPr>
              <a:t>: Q1 - JCR</a:t>
            </a:r>
            <a:endParaRPr lang="es-ES" sz="1600" dirty="0">
              <a:latin typeface="Raleway" panose="020B060402020202020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84" y="1915907"/>
            <a:ext cx="1796789" cy="575349"/>
          </a:xfrm>
          <a:prstGeom prst="rect">
            <a:avLst/>
          </a:prstGeom>
        </p:spPr>
      </p:pic>
      <p:sp>
        <p:nvSpPr>
          <p:cNvPr id="20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1. Taxonomy of supervised TF problems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1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sp>
        <p:nvSpPr>
          <p:cNvPr id="28" name="Google Shape;244;p41"/>
          <p:cNvSpPr txBox="1">
            <a:spLocks/>
          </p:cNvSpPr>
          <p:nvPr/>
        </p:nvSpPr>
        <p:spPr>
          <a:xfrm>
            <a:off x="328969" y="3300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Outline</a:t>
            </a:r>
            <a:endParaRPr lang="en-GB" sz="2600" b="1" dirty="0">
              <a:latin typeface="Raleway" panose="020B0604020202020204" charset="0"/>
            </a:endParaRPr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36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401292" y="894024"/>
            <a:ext cx="7863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Introduction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-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Preliminaries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and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Objectives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Contributions</a:t>
            </a:r>
            <a:endParaRPr lang="es-ES" sz="1800" b="1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Conclusions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and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Future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Work</a:t>
            </a: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09769" y="1869191"/>
            <a:ext cx="8186723" cy="1671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lnSpc>
                <a:spcPct val="200000"/>
              </a:lnSpc>
            </a:pP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1 -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Taxonomy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of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Traffic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Forecasting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Problems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lvl="8">
              <a:lnSpc>
                <a:spcPct val="200000"/>
              </a:lnSpc>
            </a:pP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2 -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Study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of general-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purpose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AutoML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in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Traffic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Forecasting</a:t>
            </a:r>
            <a:endParaRPr lang="es-ES" sz="1800" b="1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lvl="8">
              <a:lnSpc>
                <a:spcPct val="200000"/>
              </a:lnSpc>
            </a:pP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3 -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AutoEn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: a new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AutoML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method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Learning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problems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28" name="Google Shape;244;p41"/>
          <p:cNvSpPr txBox="1">
            <a:spLocks/>
          </p:cNvSpPr>
          <p:nvPr/>
        </p:nvSpPr>
        <p:spPr>
          <a:xfrm>
            <a:off x="328969" y="3300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Outline</a:t>
            </a:r>
            <a:endParaRPr lang="en-GB" sz="2600" b="1" dirty="0">
              <a:latin typeface="Raleway" panose="020B0604020202020204" charset="0"/>
            </a:endParaRPr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36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401292" y="894024"/>
            <a:ext cx="7863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Introduction</a:t>
            </a:r>
            <a:r>
              <a:rPr lang="es-ES" sz="1800" b="1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- </a:t>
            </a:r>
            <a:r>
              <a:rPr lang="es-ES" sz="1800" b="1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Preliminaries</a:t>
            </a:r>
            <a:r>
              <a:rPr lang="es-ES" sz="1800" b="1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and </a:t>
            </a:r>
            <a:r>
              <a:rPr lang="es-ES" sz="1800" b="1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Objectives</a:t>
            </a:r>
            <a:endParaRPr lang="es-ES" sz="1800" b="1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Contributions</a:t>
            </a: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Conclusions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and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Future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Work</a:t>
            </a: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09770" y="1869191"/>
            <a:ext cx="80010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lnSpc>
                <a:spcPct val="200000"/>
              </a:lnSpc>
            </a:pP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1 -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Taxonomy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of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Traffic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Forecasting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Problems</a:t>
            </a: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lvl="8">
              <a:lnSpc>
                <a:spcPct val="200000"/>
              </a:lnSpc>
            </a:pP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2 -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Study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of 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general-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purpose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AutoML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in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Traffic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Forecasting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lvl="8">
              <a:lnSpc>
                <a:spcPct val="200000"/>
              </a:lnSpc>
            </a:pP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3 -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AutoEn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: a new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AutoML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method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upervised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L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earning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problems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578362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Raleway" panose="020B0604020202020204" charset="0"/>
              </a:rPr>
              <a:t>Introduction</a:t>
            </a:r>
            <a:endParaRPr lang="es-ES" sz="900" b="1" dirty="0">
              <a:latin typeface="Raleway" panose="020B060402020202020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75661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6029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79185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Motivation</a:t>
            </a:r>
          </a:p>
          <a:p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20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</a:t>
            </a:r>
            <a:r>
              <a:rPr lang="en-GB" sz="2600" b="1" dirty="0" smtClean="0">
                <a:latin typeface="Raleway" panose="020B0604020202020204" charset="0"/>
              </a:rPr>
              <a:t>. Study of </a:t>
            </a:r>
            <a:r>
              <a:rPr lang="en-GB" sz="2600" b="1" dirty="0" err="1" smtClean="0">
                <a:latin typeface="Raleway" panose="020B0604020202020204" charset="0"/>
              </a:rPr>
              <a:t>AutoML</a:t>
            </a:r>
            <a:r>
              <a:rPr lang="en-GB" sz="2600" b="1" dirty="0" smtClean="0">
                <a:latin typeface="Raleway" panose="020B0604020202020204" charset="0"/>
              </a:rPr>
              <a:t> in </a:t>
            </a:r>
            <a:r>
              <a:rPr lang="en-GB" sz="2600" b="1" dirty="0">
                <a:latin typeface="Raleway" panose="020B0604020202020204" charset="0"/>
              </a:rPr>
              <a:t>S</a:t>
            </a:r>
            <a:r>
              <a:rPr lang="en-GB" sz="2600" b="1" dirty="0" smtClean="0">
                <a:latin typeface="Raleway" panose="020B0604020202020204" charset="0"/>
              </a:rPr>
              <a:t>upervised Traffic Forecasting</a:t>
            </a:r>
            <a:endParaRPr lang="en-GB" sz="2600" b="1" dirty="0">
              <a:latin typeface="Raleway" panose="020B060402020202020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01292" y="1154064"/>
            <a:ext cx="4284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Raleway" panose="020B0604020202020204" charset="0"/>
              </a:rPr>
              <a:t>Diverse data </a:t>
            </a:r>
            <a:r>
              <a:rPr lang="en-US" sz="1600" dirty="0" smtClean="0">
                <a:latin typeface="Raleway" panose="020B0604020202020204" charset="0"/>
              </a:rPr>
              <a:t>formats</a:t>
            </a:r>
            <a:r>
              <a:rPr lang="es-ES" sz="1600" dirty="0" smtClean="0">
                <a:latin typeface="Raleway" panose="020B0604020202020204" charset="0"/>
              </a:rPr>
              <a:t> and </a:t>
            </a:r>
            <a:r>
              <a:rPr lang="es-ES" sz="1600" dirty="0" err="1" smtClean="0">
                <a:latin typeface="Raleway" panose="020B0604020202020204" charset="0"/>
              </a:rPr>
              <a:t>transportation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scenarios</a:t>
            </a:r>
            <a:r>
              <a:rPr lang="es-ES" sz="1600" dirty="0" smtClean="0">
                <a:latin typeface="Raleway" panose="020B060402020202020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Raleway" panose="020B0604020202020204" charset="0"/>
              </a:rPr>
              <a:t>No free lunch theorem </a:t>
            </a:r>
            <a:r>
              <a:rPr lang="en-US" sz="1600" b="1" dirty="0" smtClean="0">
                <a:latin typeface="Raleway" panose="020B0604020202020204" charset="0"/>
              </a:rPr>
              <a:t>(there is no model that works best for every problem).</a:t>
            </a:r>
            <a:endParaRPr lang="es-ES" sz="1600" b="1" dirty="0">
              <a:latin typeface="Raleway" panose="020B0604020202020204" charset="0"/>
            </a:endParaRPr>
          </a:p>
        </p:txBody>
      </p:sp>
      <p:pic>
        <p:nvPicPr>
          <p:cNvPr id="34" name="Picture 4" descr="https://www.cs.rutgers.edu/~dz220/3bik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91" y="1118256"/>
            <a:ext cx="3621402" cy="16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/>
          <p:cNvSpPr/>
          <p:nvPr/>
        </p:nvSpPr>
        <p:spPr>
          <a:xfrm>
            <a:off x="6132605" y="1118256"/>
            <a:ext cx="12095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b="1" dirty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https://www.cs.rutgers.edu/~dz220/visualization.html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514904" y="2628608"/>
            <a:ext cx="4181255" cy="1820661"/>
            <a:chOff x="1878548" y="1649409"/>
            <a:chExt cx="4920331" cy="2103359"/>
          </a:xfrm>
        </p:grpSpPr>
        <p:sp>
          <p:nvSpPr>
            <p:cNvPr id="37" name="Rectángulo redondeado 36"/>
            <p:cNvSpPr/>
            <p:nvPr/>
          </p:nvSpPr>
          <p:spPr>
            <a:xfrm>
              <a:off x="4821409" y="1649409"/>
              <a:ext cx="1529249" cy="2103359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5276946" y="2067553"/>
              <a:ext cx="618174" cy="601143"/>
              <a:chOff x="5995568" y="2697720"/>
              <a:chExt cx="850922" cy="827804"/>
            </a:xfrm>
          </p:grpSpPr>
          <p:sp>
            <p:nvSpPr>
              <p:cNvPr id="89" name="Elipse 88"/>
              <p:cNvSpPr/>
              <p:nvPr/>
            </p:nvSpPr>
            <p:spPr>
              <a:xfrm>
                <a:off x="6410518" y="291100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6271904" y="3270964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6143551" y="2999424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6264435" y="2870862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6592808" y="2999425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6296256" y="306845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6167552" y="314191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6443181" y="3194177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97" name="Elipse 96"/>
              <p:cNvSpPr/>
              <p:nvPr/>
            </p:nvSpPr>
            <p:spPr>
              <a:xfrm>
                <a:off x="6544366" y="3333133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6592808" y="2814658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cxnSp>
            <p:nvCxnSpPr>
              <p:cNvPr id="99" name="Conector recto 98"/>
              <p:cNvCxnSpPr/>
              <p:nvPr/>
            </p:nvCxnSpPr>
            <p:spPr>
              <a:xfrm>
                <a:off x="5995568" y="2851110"/>
                <a:ext cx="850922" cy="431234"/>
              </a:xfrm>
              <a:prstGeom prst="line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0" name="Elipse 99"/>
              <p:cNvSpPr/>
              <p:nvPr/>
            </p:nvSpPr>
            <p:spPr>
              <a:xfrm>
                <a:off x="6443180" y="342918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6729077" y="3087148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02" name="Elipse 101"/>
              <p:cNvSpPr/>
              <p:nvPr/>
            </p:nvSpPr>
            <p:spPr>
              <a:xfrm>
                <a:off x="6453221" y="2777866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03" name="Elipse 102"/>
              <p:cNvSpPr/>
              <p:nvPr/>
            </p:nvSpPr>
            <p:spPr>
              <a:xfrm>
                <a:off x="6215993" y="2697720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upo 38"/>
            <p:cNvGrpSpPr/>
            <p:nvPr/>
          </p:nvGrpSpPr>
          <p:grpSpPr>
            <a:xfrm>
              <a:off x="5348136" y="3077818"/>
              <a:ext cx="578361" cy="556922"/>
              <a:chOff x="6009973" y="3890525"/>
              <a:chExt cx="796119" cy="766909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6352991" y="3890525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616445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654436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6009973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6324146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6703296" y="4330002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6324339" y="444835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6324146" y="456109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6709209" y="444835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6013662" y="443498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6017363" y="4555247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cxnSp>
            <p:nvCxnSpPr>
              <p:cNvPr id="84" name="Conector recto 83"/>
              <p:cNvCxnSpPr>
                <a:stCxn id="73" idx="5"/>
                <a:endCxn id="75" idx="1"/>
              </p:cNvCxnSpPr>
              <p:nvPr/>
            </p:nvCxnSpPr>
            <p:spPr>
              <a:xfrm>
                <a:off x="6435686" y="3972759"/>
                <a:ext cx="122867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5" name="Conector recto 84"/>
              <p:cNvCxnSpPr>
                <a:stCxn id="73" idx="3"/>
                <a:endCxn id="74" idx="7"/>
              </p:cNvCxnSpPr>
              <p:nvPr/>
            </p:nvCxnSpPr>
            <p:spPr>
              <a:xfrm flipH="1">
                <a:off x="6247150" y="3972759"/>
                <a:ext cx="120029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" name="Conector recto 85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6092668" y="4198597"/>
                <a:ext cx="85975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Conector recto 86"/>
              <p:cNvCxnSpPr>
                <a:stCxn id="74" idx="5"/>
                <a:endCxn id="77" idx="1"/>
              </p:cNvCxnSpPr>
              <p:nvPr/>
            </p:nvCxnSpPr>
            <p:spPr>
              <a:xfrm>
                <a:off x="6247150" y="4198597"/>
                <a:ext cx="91184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Conector recto 87"/>
              <p:cNvCxnSpPr>
                <a:stCxn id="75" idx="5"/>
                <a:endCxn id="78" idx="1"/>
              </p:cNvCxnSpPr>
              <p:nvPr/>
            </p:nvCxnSpPr>
            <p:spPr>
              <a:xfrm>
                <a:off x="6627060" y="4198597"/>
                <a:ext cx="90424" cy="14551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CuadroTexto 39"/>
            <p:cNvSpPr txBox="1"/>
            <p:nvPr/>
          </p:nvSpPr>
          <p:spPr>
            <a:xfrm>
              <a:off x="4896043" y="1662871"/>
              <a:ext cx="1897941" cy="302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100" b="1" kern="1200" dirty="0" err="1" smtClean="0">
                  <a:solidFill>
                    <a:schemeClr val="bg2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Model</a:t>
              </a:r>
              <a:r>
                <a:rPr lang="es-ES" sz="1100" b="1" kern="1200" dirty="0" smtClean="0">
                  <a:solidFill>
                    <a:schemeClr val="bg2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s-ES" sz="1100" b="1" kern="1200" dirty="0" err="1" smtClean="0">
                  <a:solidFill>
                    <a:schemeClr val="bg2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Selection</a:t>
              </a:r>
              <a:endParaRPr lang="es-ES" sz="1100" b="1" kern="1200" dirty="0" smtClean="0">
                <a:solidFill>
                  <a:schemeClr val="bg2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511953" y="2665421"/>
              <a:ext cx="1286926" cy="317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900" b="1" kern="1200" dirty="0" smtClean="0">
                  <a:solidFill>
                    <a:schemeClr val="bg2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2651182" y="2158652"/>
              <a:ext cx="1355607" cy="1249733"/>
              <a:chOff x="1626632" y="2680647"/>
              <a:chExt cx="1866006" cy="1720944"/>
            </a:xfrm>
          </p:grpSpPr>
          <p:sp>
            <p:nvSpPr>
              <p:cNvPr id="47" name="Disco magnético 46"/>
              <p:cNvSpPr/>
              <p:nvPr/>
            </p:nvSpPr>
            <p:spPr>
              <a:xfrm>
                <a:off x="1628173" y="3993790"/>
                <a:ext cx="466726" cy="407801"/>
              </a:xfrm>
              <a:prstGeom prst="flowChartMagneticDisk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48" name="Disco magnético 47"/>
              <p:cNvSpPr/>
              <p:nvPr/>
            </p:nvSpPr>
            <p:spPr>
              <a:xfrm>
                <a:off x="1628173" y="3334693"/>
                <a:ext cx="466726" cy="407801"/>
              </a:xfrm>
              <a:prstGeom prst="flowChartMagneticDisk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49" name="Disco magnético 48"/>
              <p:cNvSpPr/>
              <p:nvPr/>
            </p:nvSpPr>
            <p:spPr>
              <a:xfrm>
                <a:off x="1626632" y="2680647"/>
                <a:ext cx="466726" cy="407801"/>
              </a:xfrm>
              <a:prstGeom prst="flowChartMagneticDisk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2786444" y="3093969"/>
                <a:ext cx="706194" cy="863920"/>
                <a:chOff x="2786444" y="3093969"/>
                <a:chExt cx="706194" cy="863920"/>
              </a:xfrm>
            </p:grpSpPr>
            <p:sp>
              <p:nvSpPr>
                <p:cNvPr id="54" name="Recortar rectángulo de esquina sencilla 53"/>
                <p:cNvSpPr/>
                <p:nvPr/>
              </p:nvSpPr>
              <p:spPr>
                <a:xfrm rot="16200000" flipH="1" flipV="1">
                  <a:off x="2707581" y="3172832"/>
                  <a:ext cx="863920" cy="706194"/>
                </a:xfrm>
                <a:prstGeom prst="snip1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55" name="Conector recto 54"/>
                <p:cNvCxnSpPr/>
                <p:nvPr/>
              </p:nvCxnSpPr>
              <p:spPr>
                <a:xfrm>
                  <a:off x="2863870" y="322609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6" name="Conector recto 55"/>
                <p:cNvCxnSpPr/>
                <p:nvPr/>
              </p:nvCxnSpPr>
              <p:spPr>
                <a:xfrm>
                  <a:off x="3063618" y="322609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7" name="Conector recto 56"/>
                <p:cNvCxnSpPr/>
                <p:nvPr/>
              </p:nvCxnSpPr>
              <p:spPr>
                <a:xfrm>
                  <a:off x="3260745" y="322609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8" name="Conector recto 57"/>
                <p:cNvCxnSpPr/>
                <p:nvPr/>
              </p:nvCxnSpPr>
              <p:spPr>
                <a:xfrm>
                  <a:off x="2863870" y="332024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9" name="Conector recto 58"/>
                <p:cNvCxnSpPr/>
                <p:nvPr/>
              </p:nvCxnSpPr>
              <p:spPr>
                <a:xfrm>
                  <a:off x="3063618" y="332024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0" name="Conector recto 59"/>
                <p:cNvCxnSpPr/>
                <p:nvPr/>
              </p:nvCxnSpPr>
              <p:spPr>
                <a:xfrm>
                  <a:off x="3260745" y="332024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1" name="Conector recto 60"/>
                <p:cNvCxnSpPr/>
                <p:nvPr/>
              </p:nvCxnSpPr>
              <p:spPr>
                <a:xfrm>
                  <a:off x="2863870" y="3426147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2" name="Conector recto 61"/>
                <p:cNvCxnSpPr/>
                <p:nvPr/>
              </p:nvCxnSpPr>
              <p:spPr>
                <a:xfrm>
                  <a:off x="3063618" y="3426147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3" name="Conector recto 62"/>
                <p:cNvCxnSpPr/>
                <p:nvPr/>
              </p:nvCxnSpPr>
              <p:spPr>
                <a:xfrm>
                  <a:off x="3260745" y="3426147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4" name="Conector recto 63"/>
                <p:cNvCxnSpPr/>
                <p:nvPr/>
              </p:nvCxnSpPr>
              <p:spPr>
                <a:xfrm>
                  <a:off x="2863870" y="352592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5" name="Conector recto 64"/>
                <p:cNvCxnSpPr/>
                <p:nvPr/>
              </p:nvCxnSpPr>
              <p:spPr>
                <a:xfrm>
                  <a:off x="3063618" y="352592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6" name="Conector recto 65"/>
                <p:cNvCxnSpPr/>
                <p:nvPr/>
              </p:nvCxnSpPr>
              <p:spPr>
                <a:xfrm>
                  <a:off x="3260745" y="352592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" name="Conector recto 66"/>
                <p:cNvCxnSpPr/>
                <p:nvPr/>
              </p:nvCxnSpPr>
              <p:spPr>
                <a:xfrm>
                  <a:off x="2863870" y="362620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8" name="Conector recto 67"/>
                <p:cNvCxnSpPr/>
                <p:nvPr/>
              </p:nvCxnSpPr>
              <p:spPr>
                <a:xfrm>
                  <a:off x="3063618" y="362620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9" name="Conector recto 68"/>
                <p:cNvCxnSpPr/>
                <p:nvPr/>
              </p:nvCxnSpPr>
              <p:spPr>
                <a:xfrm>
                  <a:off x="3260745" y="362620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0" name="Conector recto 69"/>
                <p:cNvCxnSpPr/>
                <p:nvPr/>
              </p:nvCxnSpPr>
              <p:spPr>
                <a:xfrm>
                  <a:off x="2866788" y="3742494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1" name="Conector recto 70"/>
                <p:cNvCxnSpPr/>
                <p:nvPr/>
              </p:nvCxnSpPr>
              <p:spPr>
                <a:xfrm>
                  <a:off x="3066536" y="3742494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2" name="Conector recto 71"/>
                <p:cNvCxnSpPr/>
                <p:nvPr/>
              </p:nvCxnSpPr>
              <p:spPr>
                <a:xfrm>
                  <a:off x="3263663" y="3742494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51" name="Conector recto de flecha 50"/>
              <p:cNvCxnSpPr/>
              <p:nvPr/>
            </p:nvCxnSpPr>
            <p:spPr>
              <a:xfrm>
                <a:off x="2199485" y="2929592"/>
                <a:ext cx="482755" cy="40510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52" name="Conector recto de flecha 51"/>
              <p:cNvCxnSpPr/>
              <p:nvPr/>
            </p:nvCxnSpPr>
            <p:spPr>
              <a:xfrm>
                <a:off x="2199485" y="3538593"/>
                <a:ext cx="482755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53" name="Conector recto de flecha 52"/>
              <p:cNvCxnSpPr/>
              <p:nvPr/>
            </p:nvCxnSpPr>
            <p:spPr>
              <a:xfrm flipV="1">
                <a:off x="2225977" y="3769898"/>
                <a:ext cx="456263" cy="48243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</p:grpSp>
        <p:cxnSp>
          <p:nvCxnSpPr>
            <p:cNvPr id="43" name="Conector recto de flecha 42"/>
            <p:cNvCxnSpPr/>
            <p:nvPr/>
          </p:nvCxnSpPr>
          <p:spPr>
            <a:xfrm>
              <a:off x="4076532" y="2762364"/>
              <a:ext cx="651621" cy="1444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44" name="Conector recto de flecha 43"/>
            <p:cNvCxnSpPr/>
            <p:nvPr/>
          </p:nvCxnSpPr>
          <p:spPr>
            <a:xfrm>
              <a:off x="4870577" y="2922042"/>
              <a:ext cx="328860" cy="407320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45" name="Conector recto de flecha 44"/>
            <p:cNvCxnSpPr/>
            <p:nvPr/>
          </p:nvCxnSpPr>
          <p:spPr>
            <a:xfrm flipV="1">
              <a:off x="4894240" y="2322328"/>
              <a:ext cx="333810" cy="359726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pic>
          <p:nvPicPr>
            <p:cNvPr id="46" name="Picture 4" descr="User Icon - Free Ico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548" y="2402234"/>
              <a:ext cx="595260" cy="59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" name="Rectángulo 103"/>
          <p:cNvSpPr/>
          <p:nvPr/>
        </p:nvSpPr>
        <p:spPr>
          <a:xfrm>
            <a:off x="4895035" y="3158054"/>
            <a:ext cx="34915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 err="1" smtClean="0">
                <a:latin typeface="Raleway" panose="020B0604020202020204" charset="0"/>
              </a:rPr>
              <a:t>Transportation</a:t>
            </a:r>
            <a:r>
              <a:rPr lang="es-ES" sz="1600" b="1" dirty="0" smtClean="0">
                <a:latin typeface="Raleway" panose="020B0604020202020204" charset="0"/>
              </a:rPr>
              <a:t> </a:t>
            </a:r>
            <a:r>
              <a:rPr lang="es-ES" sz="1600" b="1" dirty="0" err="1" smtClean="0">
                <a:latin typeface="Raleway" panose="020B0604020202020204" charset="0"/>
              </a:rPr>
              <a:t>user</a:t>
            </a:r>
            <a:r>
              <a:rPr lang="es-ES" sz="1600" b="1" dirty="0" smtClean="0">
                <a:latin typeface="Raleway" panose="020B0604020202020204" charset="0"/>
              </a:rPr>
              <a:t>: trial</a:t>
            </a:r>
            <a:r>
              <a:rPr lang="es-ES" sz="1600" dirty="0" smtClean="0">
                <a:latin typeface="Raleway" panose="020B0604020202020204" charset="0"/>
              </a:rPr>
              <a:t> and </a:t>
            </a:r>
            <a:r>
              <a:rPr lang="es-ES" sz="1600" b="1" dirty="0" smtClean="0">
                <a:latin typeface="Raleway" panose="020B0604020202020204" charset="0"/>
              </a:rPr>
              <a:t>error </a:t>
            </a:r>
            <a:r>
              <a:rPr lang="es-ES" sz="1600" dirty="0" err="1" smtClean="0">
                <a:latin typeface="Raleway" panose="020B0604020202020204" charset="0"/>
              </a:rPr>
              <a:t>approach</a:t>
            </a:r>
            <a:r>
              <a:rPr lang="es-ES" sz="1600" dirty="0">
                <a:latin typeface="Raleway" panose="020B0604020202020204" charset="0"/>
              </a:rPr>
              <a:t>.</a:t>
            </a:r>
            <a:endParaRPr lang="es-ES" sz="1600" dirty="0" smtClean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 smtClean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Raleway" panose="020B0604020202020204" charset="0"/>
              </a:rPr>
              <a:t>High </a:t>
            </a:r>
            <a:r>
              <a:rPr lang="es-ES" sz="1600" dirty="0" err="1" smtClean="0">
                <a:latin typeface="Raleway" panose="020B0604020202020204" charset="0"/>
              </a:rPr>
              <a:t>impact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on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goals</a:t>
            </a:r>
            <a:r>
              <a:rPr lang="es-ES" sz="1600" dirty="0" smtClean="0">
                <a:latin typeface="Raleway" panose="020B0604020202020204" charset="0"/>
              </a:rPr>
              <a:t> of </a:t>
            </a:r>
            <a:r>
              <a:rPr lang="es-ES" sz="1600" dirty="0" err="1" smtClean="0">
                <a:latin typeface="Raleway" panose="020B0604020202020204" charset="0"/>
              </a:rPr>
              <a:t>end-users</a:t>
            </a:r>
            <a:r>
              <a:rPr lang="es-ES" sz="1600" dirty="0" smtClean="0">
                <a:latin typeface="Raleway" panose="020B0604020202020204" charset="0"/>
              </a:rPr>
              <a:t>.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105" name="Elipse 104"/>
          <p:cNvSpPr/>
          <p:nvPr/>
        </p:nvSpPr>
        <p:spPr>
          <a:xfrm rot="16200000">
            <a:off x="2658280" y="2497118"/>
            <a:ext cx="2101483" cy="2021894"/>
          </a:xfrm>
          <a:prstGeom prst="ellipse">
            <a:avLst/>
          </a:prstGeom>
          <a:solidFill>
            <a:srgbClr val="FF0000">
              <a:alpha val="0"/>
            </a:srgb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Rectángulo 105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Motivation</a:t>
            </a:r>
          </a:p>
          <a:p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20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49052" y="1524834"/>
            <a:ext cx="39493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aleway" panose="020B0604020202020204" charset="0"/>
                <a:cs typeface="Times New Roman" panose="02020603050405020304" pitchFamily="18" charset="0"/>
              </a:rPr>
              <a:t>Raw </a:t>
            </a:r>
            <a:r>
              <a:rPr lang="en-US" sz="1600" dirty="0">
                <a:latin typeface="Raleway" panose="020B0604020202020204" charset="0"/>
                <a:cs typeface="Times New Roman" panose="02020603050405020304" pitchFamily="18" charset="0"/>
              </a:rPr>
              <a:t>traffic data </a:t>
            </a:r>
            <a:r>
              <a:rPr lang="en-US" sz="1600" dirty="0" smtClean="0">
                <a:latin typeface="Raleway" panose="020B0604020202020204" charset="0"/>
                <a:cs typeface="Times New Roman" panose="02020603050405020304" pitchFamily="18" charset="0"/>
              </a:rPr>
              <a:t>contains data </a:t>
            </a:r>
            <a:r>
              <a:rPr lang="en-US" sz="1600" b="1" dirty="0" smtClean="0">
                <a:latin typeface="Raleway" panose="020B0604020202020204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Raleway" panose="020B0604020202020204" charset="0"/>
              </a:rPr>
              <a:t>mperfections </a:t>
            </a:r>
            <a:r>
              <a:rPr lang="en-US" sz="1600" dirty="0">
                <a:latin typeface="Raleway" panose="020B0604020202020204" charset="0"/>
              </a:rPr>
              <a:t>need to </a:t>
            </a:r>
            <a:r>
              <a:rPr lang="en-US" sz="1600" dirty="0" smtClean="0">
                <a:latin typeface="Raleway" panose="020B0604020202020204" charset="0"/>
              </a:rPr>
              <a:t>be </a:t>
            </a:r>
            <a:r>
              <a:rPr lang="en-US" sz="1600" b="1" dirty="0" smtClean="0">
                <a:latin typeface="Raleway" panose="020B0604020202020204" charset="0"/>
              </a:rPr>
              <a:t>preprocessed </a:t>
            </a:r>
            <a:r>
              <a:rPr lang="en-US" sz="1600" dirty="0" smtClean="0">
                <a:latin typeface="Raleway" panose="020B0604020202020204" charset="0"/>
              </a:rPr>
              <a:t>before using ML methods.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Raleway" panose="020B0604020202020204" charset="0"/>
              </a:rPr>
              <a:t>ML pipeline </a:t>
            </a:r>
            <a:r>
              <a:rPr lang="en-US" sz="1600" dirty="0">
                <a:latin typeface="Raleway" panose="020B0604020202020204" charset="0"/>
              </a:rPr>
              <a:t>= data preprocessing techniques + ML method.</a:t>
            </a:r>
          </a:p>
          <a:p>
            <a:pPr algn="just"/>
            <a:endParaRPr lang="en-US" sz="1600" b="1" dirty="0" smtClean="0">
              <a:latin typeface="Raleway" panose="020B0604020202020204" charset="0"/>
            </a:endParaRPr>
          </a:p>
        </p:txBody>
      </p:sp>
      <p:sp>
        <p:nvSpPr>
          <p:cNvPr id="208" name="Rectángulo 207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761199" y="3620328"/>
            <a:ext cx="3582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1600" b="1" dirty="0" err="1" smtClean="0">
                <a:latin typeface="Raleway" panose="020B0604020202020204" charset="0"/>
              </a:rPr>
              <a:t>Expert</a:t>
            </a:r>
            <a:r>
              <a:rPr lang="es-ES" sz="1600" b="1" dirty="0" smtClean="0">
                <a:latin typeface="Raleway" panose="020B0604020202020204" charset="0"/>
              </a:rPr>
              <a:t> </a:t>
            </a:r>
            <a:r>
              <a:rPr lang="es-ES" sz="1600" b="1" dirty="0">
                <a:latin typeface="Raleway" panose="020B0604020202020204" charset="0"/>
              </a:rPr>
              <a:t>ML </a:t>
            </a:r>
            <a:r>
              <a:rPr lang="es-ES" sz="1600" b="1" dirty="0" err="1">
                <a:latin typeface="Raleway" panose="020B0604020202020204" charset="0"/>
              </a:rPr>
              <a:t>knowledge</a:t>
            </a:r>
            <a:endParaRPr lang="es-ES" sz="1600" b="1" dirty="0">
              <a:latin typeface="Raleway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Raleway" panose="020B0604020202020204" charset="0"/>
              </a:rPr>
              <a:t>T</a:t>
            </a:r>
            <a:r>
              <a:rPr lang="en-US" sz="1600" b="1" dirty="0" smtClean="0">
                <a:latin typeface="Raleway" panose="020B0604020202020204" charset="0"/>
              </a:rPr>
              <a:t>ime </a:t>
            </a:r>
            <a:r>
              <a:rPr lang="en-US" sz="1600" dirty="0">
                <a:latin typeface="Raleway" panose="020B0604020202020204" charset="0"/>
              </a:rPr>
              <a:t>and </a:t>
            </a:r>
            <a:r>
              <a:rPr lang="en-US" sz="1600" b="1" dirty="0">
                <a:latin typeface="Raleway" panose="020B0604020202020204" charset="0"/>
              </a:rPr>
              <a:t>human effort</a:t>
            </a:r>
            <a:endParaRPr lang="en-US" sz="1600" dirty="0">
              <a:latin typeface="Raleway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604020202020204" charset="0"/>
              </a:rPr>
              <a:t>H</a:t>
            </a:r>
            <a:r>
              <a:rPr lang="en-US" sz="1600" dirty="0" smtClean="0">
                <a:latin typeface="Raleway" panose="020B0604020202020204" charset="0"/>
              </a:rPr>
              <a:t>igh</a:t>
            </a:r>
            <a:r>
              <a:rPr lang="en-US" sz="1600" b="1" dirty="0" smtClean="0">
                <a:latin typeface="Raleway" panose="020B0604020202020204" charset="0"/>
              </a:rPr>
              <a:t> </a:t>
            </a:r>
            <a:r>
              <a:rPr lang="en-US" sz="1600" b="1" dirty="0">
                <a:latin typeface="Raleway" panose="020B0604020202020204" charset="0"/>
              </a:rPr>
              <a:t>computational capacities</a:t>
            </a:r>
            <a:endParaRPr lang="es-ES" sz="1600" dirty="0"/>
          </a:p>
        </p:txBody>
      </p:sp>
      <p:grpSp>
        <p:nvGrpSpPr>
          <p:cNvPr id="3" name="Grupo 2"/>
          <p:cNvGrpSpPr/>
          <p:nvPr/>
        </p:nvGrpSpPr>
        <p:grpSpPr>
          <a:xfrm>
            <a:off x="4298383" y="1127039"/>
            <a:ext cx="4597180" cy="2331771"/>
            <a:chOff x="4403945" y="1276602"/>
            <a:chExt cx="4099553" cy="20845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4403945" y="1276602"/>
              <a:ext cx="4099553" cy="2084529"/>
              <a:chOff x="2032934" y="840138"/>
              <a:chExt cx="6130407" cy="3016280"/>
            </a:xfrm>
          </p:grpSpPr>
          <p:sp>
            <p:nvSpPr>
              <p:cNvPr id="105" name="Rectángulo redondeado 104"/>
              <p:cNvSpPr/>
              <p:nvPr/>
            </p:nvSpPr>
            <p:spPr>
              <a:xfrm>
                <a:off x="3603129" y="1264443"/>
                <a:ext cx="4414541" cy="25919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2032934" y="1525712"/>
                <a:ext cx="6130407" cy="2117983"/>
                <a:chOff x="1657101" y="1396743"/>
                <a:chExt cx="8438563" cy="2916567"/>
              </a:xfrm>
            </p:grpSpPr>
            <p:sp>
              <p:nvSpPr>
                <p:cNvPr id="109" name="Rectángulo redondeado 108"/>
                <p:cNvSpPr/>
                <p:nvPr/>
              </p:nvSpPr>
              <p:spPr>
                <a:xfrm>
                  <a:off x="4179420" y="1396743"/>
                  <a:ext cx="2105025" cy="2896429"/>
                </a:xfrm>
                <a:prstGeom prst="round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05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CuadroTexto 109"/>
                <p:cNvSpPr txBox="1"/>
                <p:nvPr/>
              </p:nvSpPr>
              <p:spPr>
                <a:xfrm>
                  <a:off x="4171940" y="1407794"/>
                  <a:ext cx="2328469" cy="466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Tx/>
                    <a:buFontTx/>
                    <a:buNone/>
                  </a:pPr>
                  <a:r>
                    <a:rPr lang="es-ES" sz="1100" b="1" kern="1200" dirty="0" err="1" smtClean="0">
                      <a:solidFill>
                        <a:schemeClr val="bg2"/>
                      </a:solidFill>
                      <a:latin typeface="Raleway" panose="020B0604020202020204" charset="0"/>
                      <a:ea typeface="+mn-ea"/>
                      <a:cs typeface="Times New Roman" panose="02020603050405020304" pitchFamily="18" charset="0"/>
                    </a:rPr>
                    <a:t>Preprocessing</a:t>
                  </a:r>
                  <a:endParaRPr lang="es-ES" sz="1100" b="1" kern="1200" dirty="0" smtClean="0">
                    <a:solidFill>
                      <a:schemeClr val="bg2"/>
                    </a:solidFill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1" name="Grupo 110"/>
                <p:cNvGrpSpPr/>
                <p:nvPr/>
              </p:nvGrpSpPr>
              <p:grpSpPr>
                <a:xfrm>
                  <a:off x="4846739" y="1851173"/>
                  <a:ext cx="804152" cy="838547"/>
                  <a:chOff x="3827417" y="2727960"/>
                  <a:chExt cx="804152" cy="838547"/>
                </a:xfrm>
              </p:grpSpPr>
              <p:sp>
                <p:nvSpPr>
                  <p:cNvPr id="200" name="Rectángulo 199"/>
                  <p:cNvSpPr/>
                  <p:nvPr/>
                </p:nvSpPr>
                <p:spPr>
                  <a:xfrm>
                    <a:off x="3827417" y="2727960"/>
                    <a:ext cx="179259" cy="838200"/>
                  </a:xfrm>
                  <a:prstGeom prst="rect">
                    <a:avLst/>
                  </a:prstGeom>
                  <a:solidFill>
                    <a:srgbClr val="70AD47"/>
                  </a:solidFill>
                  <a:ln w="3175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" name="Rectángulo 200"/>
                  <p:cNvSpPr/>
                  <p:nvPr/>
                </p:nvSpPr>
                <p:spPr>
                  <a:xfrm>
                    <a:off x="4035055" y="2929088"/>
                    <a:ext cx="179259" cy="637222"/>
                  </a:xfrm>
                  <a:prstGeom prst="rect">
                    <a:avLst/>
                  </a:prstGeom>
                  <a:solidFill>
                    <a:srgbClr val="5B9BD5">
                      <a:lumMod val="75000"/>
                    </a:srgbClr>
                  </a:solidFill>
                  <a:ln w="3175" cap="flat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" name="Rectángulo 201"/>
                  <p:cNvSpPr/>
                  <p:nvPr/>
                </p:nvSpPr>
                <p:spPr>
                  <a:xfrm>
                    <a:off x="4244672" y="3143597"/>
                    <a:ext cx="179259" cy="422910"/>
                  </a:xfrm>
                  <a:prstGeom prst="rect">
                    <a:avLst/>
                  </a:prstGeom>
                  <a:solidFill>
                    <a:srgbClr val="FFC000">
                      <a:lumMod val="60000"/>
                      <a:lumOff val="40000"/>
                    </a:srgbClr>
                  </a:solidFill>
                  <a:ln w="3175" cap="flat" cmpd="sng" algn="ctr">
                    <a:solidFill>
                      <a:srgbClr val="FFC000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3" name="Rectángulo 202"/>
                  <p:cNvSpPr/>
                  <p:nvPr/>
                </p:nvSpPr>
                <p:spPr>
                  <a:xfrm>
                    <a:off x="4452310" y="3194373"/>
                    <a:ext cx="179259" cy="371787"/>
                  </a:xfrm>
                  <a:prstGeom prst="rect">
                    <a:avLst/>
                  </a:prstGeom>
                  <a:solidFill>
                    <a:srgbClr val="ED7D31">
                      <a:lumMod val="60000"/>
                      <a:lumOff val="40000"/>
                    </a:srgbClr>
                  </a:solidFill>
                  <a:ln w="3175" cap="flat" cmpd="sng" algn="ctr">
                    <a:solidFill>
                      <a:srgbClr val="ED7D31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2" name="Grupo 111"/>
                <p:cNvGrpSpPr/>
                <p:nvPr/>
              </p:nvGrpSpPr>
              <p:grpSpPr>
                <a:xfrm>
                  <a:off x="4826963" y="3298074"/>
                  <a:ext cx="864504" cy="838200"/>
                  <a:chOff x="2962913" y="3247073"/>
                  <a:chExt cx="864504" cy="838200"/>
                </a:xfrm>
              </p:grpSpPr>
              <p:grpSp>
                <p:nvGrpSpPr>
                  <p:cNvPr id="184" name="Grupo 183"/>
                  <p:cNvGrpSpPr/>
                  <p:nvPr/>
                </p:nvGrpSpPr>
                <p:grpSpPr>
                  <a:xfrm>
                    <a:off x="2962913" y="3247073"/>
                    <a:ext cx="864504" cy="838200"/>
                    <a:chOff x="2962913" y="3247073"/>
                    <a:chExt cx="864504" cy="838200"/>
                  </a:xfrm>
                </p:grpSpPr>
                <p:cxnSp>
                  <p:nvCxnSpPr>
                    <p:cNvPr id="198" name="Conector recto 197"/>
                    <p:cNvCxnSpPr/>
                    <p:nvPr/>
                  </p:nvCxnSpPr>
                  <p:spPr>
                    <a:xfrm>
                      <a:off x="2962914" y="3247073"/>
                      <a:ext cx="0" cy="838200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199" name="Conector recto 198"/>
                    <p:cNvCxnSpPr/>
                    <p:nvPr/>
                  </p:nvCxnSpPr>
                  <p:spPr>
                    <a:xfrm>
                      <a:off x="2962913" y="4085273"/>
                      <a:ext cx="864504" cy="0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  <p:sp>
                <p:nvSpPr>
                  <p:cNvPr id="185" name="Elipse 184"/>
                  <p:cNvSpPr/>
                  <p:nvPr/>
                </p:nvSpPr>
                <p:spPr>
                  <a:xfrm>
                    <a:off x="3298443" y="3426176"/>
                    <a:ext cx="96883" cy="96343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 cap="flat" cmpd="sng" algn="ctr">
                    <a:solidFill>
                      <a:srgbClr val="0070C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6" name="Elipse 185"/>
                  <p:cNvSpPr/>
                  <p:nvPr/>
                </p:nvSpPr>
                <p:spPr>
                  <a:xfrm>
                    <a:off x="3578601" y="3836216"/>
                    <a:ext cx="96883" cy="96343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 cap="flat" cmpd="sng" algn="ctr">
                    <a:solidFill>
                      <a:srgbClr val="0070C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" name="Elipse 186"/>
                  <p:cNvSpPr/>
                  <p:nvPr/>
                </p:nvSpPr>
                <p:spPr>
                  <a:xfrm>
                    <a:off x="3119700" y="3724559"/>
                    <a:ext cx="96883" cy="96343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 cap="flat" cmpd="sng" algn="ctr">
                    <a:solidFill>
                      <a:srgbClr val="0070C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8" name="Elipse 187"/>
                  <p:cNvSpPr/>
                  <p:nvPr/>
                </p:nvSpPr>
                <p:spPr>
                  <a:xfrm>
                    <a:off x="3329788" y="3820902"/>
                    <a:ext cx="96883" cy="96343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9" name="Elipse 188"/>
                  <p:cNvSpPr/>
                  <p:nvPr/>
                </p:nvSpPr>
                <p:spPr>
                  <a:xfrm>
                    <a:off x="3420933" y="3607764"/>
                    <a:ext cx="96883" cy="96343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Elipse 189"/>
                  <p:cNvSpPr/>
                  <p:nvPr/>
                </p:nvSpPr>
                <p:spPr>
                  <a:xfrm>
                    <a:off x="3113874" y="3878766"/>
                    <a:ext cx="96883" cy="96343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Elipse 190"/>
                  <p:cNvSpPr/>
                  <p:nvPr/>
                </p:nvSpPr>
                <p:spPr>
                  <a:xfrm>
                    <a:off x="3046599" y="3479064"/>
                    <a:ext cx="96883" cy="96343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Elipse 191"/>
                  <p:cNvSpPr/>
                  <p:nvPr/>
                </p:nvSpPr>
                <p:spPr>
                  <a:xfrm>
                    <a:off x="3489942" y="3386893"/>
                    <a:ext cx="96883" cy="96343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Elipse 192"/>
                  <p:cNvSpPr/>
                  <p:nvPr/>
                </p:nvSpPr>
                <p:spPr>
                  <a:xfrm>
                    <a:off x="3627042" y="3704031"/>
                    <a:ext cx="96883" cy="96343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Elipse 193"/>
                  <p:cNvSpPr/>
                  <p:nvPr/>
                </p:nvSpPr>
                <p:spPr>
                  <a:xfrm>
                    <a:off x="3201560" y="3592374"/>
                    <a:ext cx="96883" cy="96343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" name="Elipse 194"/>
                  <p:cNvSpPr/>
                  <p:nvPr/>
                </p:nvSpPr>
                <p:spPr>
                  <a:xfrm>
                    <a:off x="3622067" y="3486425"/>
                    <a:ext cx="96883" cy="96343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6" name="Elipse 195"/>
                  <p:cNvSpPr/>
                  <p:nvPr/>
                </p:nvSpPr>
                <p:spPr>
                  <a:xfrm>
                    <a:off x="3121727" y="3279026"/>
                    <a:ext cx="96883" cy="96343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7" name="Elipse 196"/>
                  <p:cNvSpPr/>
                  <p:nvPr/>
                </p:nvSpPr>
                <p:spPr>
                  <a:xfrm>
                    <a:off x="3441500" y="3959171"/>
                    <a:ext cx="96883" cy="96343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" name="CuadroTexto 112"/>
                <p:cNvSpPr txBox="1"/>
                <p:nvPr/>
              </p:nvSpPr>
              <p:spPr>
                <a:xfrm>
                  <a:off x="4971082" y="2704019"/>
                  <a:ext cx="1771467" cy="389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Tx/>
                    <a:buFontTx/>
                    <a:buNone/>
                  </a:pPr>
                  <a:r>
                    <a:rPr lang="es-ES" sz="1100" b="1" kern="1200" dirty="0" smtClean="0">
                      <a:solidFill>
                        <a:schemeClr val="bg2"/>
                      </a:solidFill>
                      <a:latin typeface="Raleway" panose="020B0604020202020204" charset="0"/>
                      <a:ea typeface="+mn-ea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114" name="Rectángulo redondeado 113"/>
                <p:cNvSpPr/>
                <p:nvPr/>
              </p:nvSpPr>
              <p:spPr>
                <a:xfrm>
                  <a:off x="7269575" y="1416879"/>
                  <a:ext cx="2219613" cy="2896431"/>
                </a:xfrm>
                <a:prstGeom prst="round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5" name="Grupo 114"/>
                <p:cNvGrpSpPr/>
                <p:nvPr/>
              </p:nvGrpSpPr>
              <p:grpSpPr>
                <a:xfrm>
                  <a:off x="8000709" y="1992685"/>
                  <a:ext cx="850922" cy="827804"/>
                  <a:chOff x="5995568" y="2697720"/>
                  <a:chExt cx="850922" cy="827804"/>
                </a:xfrm>
              </p:grpSpPr>
              <p:sp>
                <p:nvSpPr>
                  <p:cNvPr id="169" name="Elipse 168"/>
                  <p:cNvSpPr/>
                  <p:nvPr/>
                </p:nvSpPr>
                <p:spPr>
                  <a:xfrm>
                    <a:off x="6410518" y="2911001"/>
                    <a:ext cx="96883" cy="9634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Elipse 169"/>
                  <p:cNvSpPr/>
                  <p:nvPr/>
                </p:nvSpPr>
                <p:spPr>
                  <a:xfrm>
                    <a:off x="6271904" y="3270964"/>
                    <a:ext cx="96883" cy="96343"/>
                  </a:xfrm>
                  <a:prstGeom prst="ellipse">
                    <a:avLst/>
                  </a:prstGeom>
                  <a:solidFill>
                    <a:srgbClr val="00B050"/>
                  </a:solidFill>
                  <a:ln w="6350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1" name="Elipse 170"/>
                  <p:cNvSpPr/>
                  <p:nvPr/>
                </p:nvSpPr>
                <p:spPr>
                  <a:xfrm>
                    <a:off x="6143551" y="2999424"/>
                    <a:ext cx="96883" cy="96343"/>
                  </a:xfrm>
                  <a:prstGeom prst="ellipse">
                    <a:avLst/>
                  </a:prstGeom>
                  <a:solidFill>
                    <a:srgbClr val="00B050"/>
                  </a:solidFill>
                  <a:ln w="6350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" name="Elipse 171"/>
                  <p:cNvSpPr/>
                  <p:nvPr/>
                </p:nvSpPr>
                <p:spPr>
                  <a:xfrm>
                    <a:off x="6264435" y="2870862"/>
                    <a:ext cx="96883" cy="96343"/>
                  </a:xfrm>
                  <a:prstGeom prst="ellipse">
                    <a:avLst/>
                  </a:prstGeom>
                  <a:solidFill>
                    <a:srgbClr val="00B050"/>
                  </a:solidFill>
                  <a:ln w="6350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" name="Elipse 172"/>
                  <p:cNvSpPr/>
                  <p:nvPr/>
                </p:nvSpPr>
                <p:spPr>
                  <a:xfrm>
                    <a:off x="6592808" y="2999425"/>
                    <a:ext cx="96883" cy="96343"/>
                  </a:xfrm>
                  <a:prstGeom prst="ellipse">
                    <a:avLst/>
                  </a:prstGeom>
                  <a:solidFill>
                    <a:srgbClr val="00B050"/>
                  </a:solidFill>
                  <a:ln w="6350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4" name="Elipse 173"/>
                  <p:cNvSpPr/>
                  <p:nvPr/>
                </p:nvSpPr>
                <p:spPr>
                  <a:xfrm>
                    <a:off x="6296256" y="3068458"/>
                    <a:ext cx="96883" cy="9634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5" name="Elipse 174"/>
                  <p:cNvSpPr/>
                  <p:nvPr/>
                </p:nvSpPr>
                <p:spPr>
                  <a:xfrm>
                    <a:off x="6167552" y="3141918"/>
                    <a:ext cx="96883" cy="9634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6" name="Elipse 175"/>
                  <p:cNvSpPr/>
                  <p:nvPr/>
                </p:nvSpPr>
                <p:spPr>
                  <a:xfrm>
                    <a:off x="6443181" y="3194177"/>
                    <a:ext cx="96883" cy="9634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7" name="Elipse 176"/>
                  <p:cNvSpPr/>
                  <p:nvPr/>
                </p:nvSpPr>
                <p:spPr>
                  <a:xfrm>
                    <a:off x="6544366" y="3333133"/>
                    <a:ext cx="96883" cy="9634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8" name="Elipse 177"/>
                  <p:cNvSpPr/>
                  <p:nvPr/>
                </p:nvSpPr>
                <p:spPr>
                  <a:xfrm>
                    <a:off x="6592808" y="2814658"/>
                    <a:ext cx="96883" cy="96343"/>
                  </a:xfrm>
                  <a:prstGeom prst="ellipse">
                    <a:avLst/>
                  </a:prstGeom>
                  <a:solidFill>
                    <a:srgbClr val="00B050"/>
                  </a:solidFill>
                  <a:ln w="6350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79" name="Conector recto 178"/>
                  <p:cNvCxnSpPr/>
                  <p:nvPr/>
                </p:nvCxnSpPr>
                <p:spPr>
                  <a:xfrm>
                    <a:off x="5995568" y="2851110"/>
                    <a:ext cx="850922" cy="43123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FF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80" name="Elipse 179"/>
                  <p:cNvSpPr/>
                  <p:nvPr/>
                </p:nvSpPr>
                <p:spPr>
                  <a:xfrm>
                    <a:off x="6443180" y="3429181"/>
                    <a:ext cx="96883" cy="9634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Elipse 180"/>
                  <p:cNvSpPr/>
                  <p:nvPr/>
                </p:nvSpPr>
                <p:spPr>
                  <a:xfrm>
                    <a:off x="6729077" y="3087148"/>
                    <a:ext cx="96883" cy="96343"/>
                  </a:xfrm>
                  <a:prstGeom prst="ellipse">
                    <a:avLst/>
                  </a:prstGeom>
                  <a:solidFill>
                    <a:srgbClr val="00B050"/>
                  </a:solidFill>
                  <a:ln w="6350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Elipse 181"/>
                  <p:cNvSpPr/>
                  <p:nvPr/>
                </p:nvSpPr>
                <p:spPr>
                  <a:xfrm>
                    <a:off x="6453221" y="2777866"/>
                    <a:ext cx="96883" cy="96343"/>
                  </a:xfrm>
                  <a:prstGeom prst="ellipse">
                    <a:avLst/>
                  </a:prstGeom>
                  <a:solidFill>
                    <a:srgbClr val="00B050"/>
                  </a:solidFill>
                  <a:ln w="6350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3" name="Elipse 182"/>
                  <p:cNvSpPr/>
                  <p:nvPr/>
                </p:nvSpPr>
                <p:spPr>
                  <a:xfrm>
                    <a:off x="6215993" y="2697720"/>
                    <a:ext cx="96883" cy="96343"/>
                  </a:xfrm>
                  <a:prstGeom prst="ellipse">
                    <a:avLst/>
                  </a:prstGeom>
                  <a:solidFill>
                    <a:srgbClr val="00B050"/>
                  </a:solidFill>
                  <a:ln w="6350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6" name="Grupo 115"/>
                <p:cNvGrpSpPr/>
                <p:nvPr/>
              </p:nvGrpSpPr>
              <p:grpSpPr>
                <a:xfrm>
                  <a:off x="8098702" y="3383870"/>
                  <a:ext cx="796119" cy="766909"/>
                  <a:chOff x="6009973" y="3890525"/>
                  <a:chExt cx="796119" cy="766909"/>
                </a:xfrm>
              </p:grpSpPr>
              <p:sp>
                <p:nvSpPr>
                  <p:cNvPr id="153" name="Elipse 152"/>
                  <p:cNvSpPr/>
                  <p:nvPr/>
                </p:nvSpPr>
                <p:spPr>
                  <a:xfrm>
                    <a:off x="6352991" y="3890525"/>
                    <a:ext cx="96883" cy="96343"/>
                  </a:xfrm>
                  <a:prstGeom prst="ellipse">
                    <a:avLst/>
                  </a:prstGeom>
                  <a:solidFill>
                    <a:srgbClr val="E7E6E6">
                      <a:lumMod val="1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Elipse 153"/>
                  <p:cNvSpPr/>
                  <p:nvPr/>
                </p:nvSpPr>
                <p:spPr>
                  <a:xfrm>
                    <a:off x="6164455" y="4116363"/>
                    <a:ext cx="96883" cy="96343"/>
                  </a:xfrm>
                  <a:prstGeom prst="ellipse">
                    <a:avLst/>
                  </a:prstGeom>
                  <a:solidFill>
                    <a:srgbClr val="E7E6E6">
                      <a:lumMod val="1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Elipse 154"/>
                  <p:cNvSpPr/>
                  <p:nvPr/>
                </p:nvSpPr>
                <p:spPr>
                  <a:xfrm>
                    <a:off x="6544365" y="4116363"/>
                    <a:ext cx="96883" cy="96343"/>
                  </a:xfrm>
                  <a:prstGeom prst="ellipse">
                    <a:avLst/>
                  </a:prstGeom>
                  <a:solidFill>
                    <a:srgbClr val="E7E6E6">
                      <a:lumMod val="1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Elipse 155"/>
                  <p:cNvSpPr/>
                  <p:nvPr/>
                </p:nvSpPr>
                <p:spPr>
                  <a:xfrm>
                    <a:off x="6009973" y="4323728"/>
                    <a:ext cx="96883" cy="96343"/>
                  </a:xfrm>
                  <a:prstGeom prst="ellipse">
                    <a:avLst/>
                  </a:prstGeom>
                  <a:solidFill>
                    <a:srgbClr val="E7E6E6">
                      <a:lumMod val="1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Elipse 156"/>
                  <p:cNvSpPr/>
                  <p:nvPr/>
                </p:nvSpPr>
                <p:spPr>
                  <a:xfrm>
                    <a:off x="6324146" y="4323728"/>
                    <a:ext cx="96883" cy="96343"/>
                  </a:xfrm>
                  <a:prstGeom prst="ellipse">
                    <a:avLst/>
                  </a:prstGeom>
                  <a:solidFill>
                    <a:srgbClr val="E7E6E6">
                      <a:lumMod val="1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Elipse 157"/>
                  <p:cNvSpPr/>
                  <p:nvPr/>
                </p:nvSpPr>
                <p:spPr>
                  <a:xfrm>
                    <a:off x="6703296" y="4330002"/>
                    <a:ext cx="96883" cy="96343"/>
                  </a:xfrm>
                  <a:prstGeom prst="ellipse">
                    <a:avLst/>
                  </a:prstGeom>
                  <a:solidFill>
                    <a:srgbClr val="E7E6E6">
                      <a:lumMod val="1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Elipse 158"/>
                  <p:cNvSpPr/>
                  <p:nvPr/>
                </p:nvSpPr>
                <p:spPr>
                  <a:xfrm>
                    <a:off x="6324339" y="4448358"/>
                    <a:ext cx="96883" cy="9634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0" name="Elipse 159"/>
                  <p:cNvSpPr/>
                  <p:nvPr/>
                </p:nvSpPr>
                <p:spPr>
                  <a:xfrm>
                    <a:off x="6324146" y="4561091"/>
                    <a:ext cx="96883" cy="9634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635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Elipse 160"/>
                  <p:cNvSpPr/>
                  <p:nvPr/>
                </p:nvSpPr>
                <p:spPr>
                  <a:xfrm>
                    <a:off x="6709209" y="4448359"/>
                    <a:ext cx="96883" cy="96343"/>
                  </a:xfrm>
                  <a:prstGeom prst="ellipse">
                    <a:avLst/>
                  </a:prstGeom>
                  <a:solidFill>
                    <a:srgbClr val="00B050"/>
                  </a:solidFill>
                  <a:ln w="6350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Elipse 161"/>
                  <p:cNvSpPr/>
                  <p:nvPr/>
                </p:nvSpPr>
                <p:spPr>
                  <a:xfrm>
                    <a:off x="6013662" y="4434989"/>
                    <a:ext cx="96883" cy="96343"/>
                  </a:xfrm>
                  <a:prstGeom prst="ellipse">
                    <a:avLst/>
                  </a:prstGeom>
                  <a:solidFill>
                    <a:srgbClr val="00B050"/>
                  </a:solidFill>
                  <a:ln w="6350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Elipse 162"/>
                  <p:cNvSpPr/>
                  <p:nvPr/>
                </p:nvSpPr>
                <p:spPr>
                  <a:xfrm>
                    <a:off x="6017363" y="4555247"/>
                    <a:ext cx="96883" cy="96343"/>
                  </a:xfrm>
                  <a:prstGeom prst="ellipse">
                    <a:avLst/>
                  </a:prstGeom>
                  <a:solidFill>
                    <a:srgbClr val="00B050"/>
                  </a:solidFill>
                  <a:ln w="6350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64" name="Conector recto 163"/>
                  <p:cNvCxnSpPr>
                    <a:stCxn id="153" idx="5"/>
                    <a:endCxn id="155" idx="1"/>
                  </p:cNvCxnSpPr>
                  <p:nvPr/>
                </p:nvCxnSpPr>
                <p:spPr>
                  <a:xfrm>
                    <a:off x="6435686" y="3972759"/>
                    <a:ext cx="122867" cy="15771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5" name="Conector recto 164"/>
                  <p:cNvCxnSpPr>
                    <a:stCxn id="153" idx="3"/>
                    <a:endCxn id="154" idx="7"/>
                  </p:cNvCxnSpPr>
                  <p:nvPr/>
                </p:nvCxnSpPr>
                <p:spPr>
                  <a:xfrm flipH="1">
                    <a:off x="6247150" y="3972759"/>
                    <a:ext cx="120029" cy="15771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6" name="Conector recto 165"/>
                  <p:cNvCxnSpPr>
                    <a:stCxn id="154" idx="3"/>
                    <a:endCxn id="156" idx="7"/>
                  </p:cNvCxnSpPr>
                  <p:nvPr/>
                </p:nvCxnSpPr>
                <p:spPr>
                  <a:xfrm flipH="1">
                    <a:off x="6092668" y="4198597"/>
                    <a:ext cx="85975" cy="13924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7" name="Conector recto 166"/>
                  <p:cNvCxnSpPr>
                    <a:stCxn id="154" idx="5"/>
                    <a:endCxn id="157" idx="1"/>
                  </p:cNvCxnSpPr>
                  <p:nvPr/>
                </p:nvCxnSpPr>
                <p:spPr>
                  <a:xfrm>
                    <a:off x="6247150" y="4198597"/>
                    <a:ext cx="91184" cy="13924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8" name="Conector recto 167"/>
                  <p:cNvCxnSpPr>
                    <a:stCxn id="155" idx="5"/>
                    <a:endCxn id="158" idx="1"/>
                  </p:cNvCxnSpPr>
                  <p:nvPr/>
                </p:nvCxnSpPr>
                <p:spPr>
                  <a:xfrm>
                    <a:off x="6627060" y="4198597"/>
                    <a:ext cx="90424" cy="14551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117" name="CuadroTexto 116"/>
                <p:cNvSpPr txBox="1"/>
                <p:nvPr/>
              </p:nvSpPr>
              <p:spPr>
                <a:xfrm>
                  <a:off x="7221178" y="1463485"/>
                  <a:ext cx="2564909" cy="466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Tx/>
                    <a:buFontTx/>
                    <a:buNone/>
                  </a:pPr>
                  <a:r>
                    <a:rPr lang="es-ES" sz="1100" b="1" kern="1200" dirty="0" err="1" smtClean="0">
                      <a:solidFill>
                        <a:schemeClr val="bg2"/>
                      </a:solidFill>
                      <a:latin typeface="Raleway" panose="020B0604020202020204" charset="0"/>
                      <a:ea typeface="+mn-ea"/>
                      <a:cs typeface="Times New Roman" panose="02020603050405020304" pitchFamily="18" charset="0"/>
                    </a:rPr>
                    <a:t>Model</a:t>
                  </a:r>
                  <a:r>
                    <a:rPr lang="es-ES" sz="1100" b="1" kern="1200" dirty="0" smtClean="0">
                      <a:solidFill>
                        <a:schemeClr val="bg2"/>
                      </a:solidFill>
                      <a:latin typeface="Raleway" panose="020B0604020202020204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lang="es-ES" sz="1100" b="1" kern="1200" dirty="0" err="1" smtClean="0">
                      <a:solidFill>
                        <a:schemeClr val="bg2"/>
                      </a:solidFill>
                      <a:latin typeface="Raleway" panose="020B0604020202020204" charset="0"/>
                      <a:ea typeface="+mn-ea"/>
                      <a:cs typeface="Times New Roman" panose="02020603050405020304" pitchFamily="18" charset="0"/>
                    </a:rPr>
                    <a:t>Selection</a:t>
                  </a:r>
                  <a:endParaRPr lang="es-ES" sz="1100" b="1" kern="1200" dirty="0" smtClean="0">
                    <a:solidFill>
                      <a:schemeClr val="bg2"/>
                    </a:solidFill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CuadroTexto 117"/>
                <p:cNvSpPr txBox="1"/>
                <p:nvPr/>
              </p:nvSpPr>
              <p:spPr>
                <a:xfrm>
                  <a:off x="8324197" y="2815978"/>
                  <a:ext cx="1771467" cy="389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Tx/>
                    <a:buFontTx/>
                    <a:buNone/>
                  </a:pPr>
                  <a:r>
                    <a:rPr lang="es-ES" sz="1100" b="1" kern="1200" dirty="0" smtClean="0">
                      <a:solidFill>
                        <a:schemeClr val="bg2"/>
                      </a:solidFill>
                      <a:latin typeface="Raleway" panose="020B0604020202020204" charset="0"/>
                      <a:ea typeface="+mn-ea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  <p:grpSp>
              <p:nvGrpSpPr>
                <p:cNvPr id="119" name="Grupo 118"/>
                <p:cNvGrpSpPr/>
                <p:nvPr/>
              </p:nvGrpSpPr>
              <p:grpSpPr>
                <a:xfrm>
                  <a:off x="2699344" y="2336027"/>
                  <a:ext cx="1048382" cy="1322739"/>
                  <a:chOff x="3065039" y="2858099"/>
                  <a:chExt cx="1048382" cy="1322739"/>
                </a:xfrm>
              </p:grpSpPr>
              <p:sp>
                <p:nvSpPr>
                  <p:cNvPr id="129" name="Disco magnético 128"/>
                  <p:cNvSpPr/>
                  <p:nvPr/>
                </p:nvSpPr>
                <p:spPr>
                  <a:xfrm>
                    <a:off x="3065039" y="3294390"/>
                    <a:ext cx="453964" cy="346709"/>
                  </a:xfrm>
                  <a:prstGeom prst="flowChartMagneticDisk">
                    <a:avLst/>
                  </a:prstGeom>
                  <a:solidFill>
                    <a:srgbClr val="E7E6E6">
                      <a:lumMod val="75000"/>
                    </a:srgbClr>
                  </a:solidFill>
                  <a:ln w="12700" cap="flat" cmpd="sng" algn="ctr">
                    <a:solidFill>
                      <a:sysClr val="window" lastClr="FFFFFF">
                        <a:lumMod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105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31" name="Conector recto de flecha 130"/>
                  <p:cNvCxnSpPr/>
                  <p:nvPr/>
                </p:nvCxnSpPr>
                <p:spPr>
                  <a:xfrm>
                    <a:off x="3630666" y="2858099"/>
                    <a:ext cx="482755" cy="405101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E7E6E6">
                        <a:lumMod val="50000"/>
                      </a:srgbClr>
                    </a:solidFill>
                    <a:prstDash val="dash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32" name="Conector recto de flecha 131"/>
                  <p:cNvCxnSpPr/>
                  <p:nvPr/>
                </p:nvCxnSpPr>
                <p:spPr>
                  <a:xfrm>
                    <a:off x="3630664" y="3467099"/>
                    <a:ext cx="482755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E7E6E6">
                        <a:lumMod val="50000"/>
                      </a:srgbClr>
                    </a:solidFill>
                    <a:prstDash val="dash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33" name="Conector recto de flecha 132"/>
                  <p:cNvCxnSpPr/>
                  <p:nvPr/>
                </p:nvCxnSpPr>
                <p:spPr>
                  <a:xfrm flipV="1">
                    <a:off x="3657158" y="3698405"/>
                    <a:ext cx="456263" cy="482433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E7E6E6">
                        <a:lumMod val="50000"/>
                      </a:srgbClr>
                    </a:solidFill>
                    <a:prstDash val="dash"/>
                    <a:miter lim="800000"/>
                    <a:tailEnd type="triangle"/>
                  </a:ln>
                  <a:effectLst/>
                </p:spPr>
              </p:cxnSp>
            </p:grpSp>
            <p:cxnSp>
              <p:nvCxnSpPr>
                <p:cNvPr id="121" name="Conector recto de flecha 120"/>
                <p:cNvCxnSpPr/>
                <p:nvPr/>
              </p:nvCxnSpPr>
              <p:spPr>
                <a:xfrm>
                  <a:off x="6375134" y="3002190"/>
                  <a:ext cx="896962" cy="1988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E7E6E6">
                      <a:lumMod val="50000"/>
                    </a:srgbClr>
                  </a:solidFill>
                  <a:prstDash val="dash"/>
                  <a:miter lim="800000"/>
                  <a:tailEnd type="triangle"/>
                </a:ln>
                <a:effectLst/>
              </p:spPr>
            </p:cxnSp>
            <p:cxnSp>
              <p:nvCxnSpPr>
                <p:cNvPr id="122" name="Conector recto de flecha 121"/>
                <p:cNvCxnSpPr/>
                <p:nvPr/>
              </p:nvCxnSpPr>
              <p:spPr>
                <a:xfrm>
                  <a:off x="5705868" y="2247468"/>
                  <a:ext cx="466915" cy="558526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E7E6E6">
                      <a:lumMod val="50000"/>
                    </a:srgbClr>
                  </a:solidFill>
                  <a:prstDash val="dash"/>
                  <a:miter lim="800000"/>
                  <a:tailEnd type="triangle"/>
                </a:ln>
                <a:effectLst/>
              </p:spPr>
            </p:cxnSp>
            <p:cxnSp>
              <p:nvCxnSpPr>
                <p:cNvPr id="123" name="Conector recto de flecha 122"/>
                <p:cNvCxnSpPr/>
                <p:nvPr/>
              </p:nvCxnSpPr>
              <p:spPr>
                <a:xfrm flipV="1">
                  <a:off x="5705868" y="3159329"/>
                  <a:ext cx="490949" cy="54037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E7E6E6">
                      <a:lumMod val="50000"/>
                    </a:srgbClr>
                  </a:solidFill>
                  <a:prstDash val="dash"/>
                  <a:miter lim="800000"/>
                  <a:tailEnd type="triangle"/>
                </a:ln>
                <a:effectLst/>
              </p:spPr>
            </p:cxnSp>
            <p:cxnSp>
              <p:nvCxnSpPr>
                <p:cNvPr id="124" name="Conector recto de flecha 123"/>
                <p:cNvCxnSpPr/>
                <p:nvPr/>
              </p:nvCxnSpPr>
              <p:spPr>
                <a:xfrm>
                  <a:off x="4284332" y="3104130"/>
                  <a:ext cx="452679" cy="56090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E7E6E6">
                      <a:lumMod val="50000"/>
                    </a:srgbClr>
                  </a:solidFill>
                  <a:prstDash val="dash"/>
                  <a:miter lim="800000"/>
                  <a:tailEnd type="triangle"/>
                </a:ln>
                <a:effectLst/>
              </p:spPr>
            </p:cxnSp>
            <p:cxnSp>
              <p:nvCxnSpPr>
                <p:cNvPr id="125" name="Conector recto de flecha 124"/>
                <p:cNvCxnSpPr/>
                <p:nvPr/>
              </p:nvCxnSpPr>
              <p:spPr>
                <a:xfrm flipV="1">
                  <a:off x="4316904" y="2278294"/>
                  <a:ext cx="459493" cy="49536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E7E6E6">
                      <a:lumMod val="50000"/>
                    </a:srgbClr>
                  </a:solidFill>
                  <a:prstDash val="dash"/>
                  <a:miter lim="800000"/>
                  <a:tailEnd type="triangle"/>
                </a:ln>
                <a:effectLst/>
              </p:spPr>
            </p:cxnSp>
            <p:cxnSp>
              <p:nvCxnSpPr>
                <p:cNvPr id="126" name="Conector recto de flecha 125"/>
                <p:cNvCxnSpPr/>
                <p:nvPr/>
              </p:nvCxnSpPr>
              <p:spPr>
                <a:xfrm>
                  <a:off x="7441338" y="3169359"/>
                  <a:ext cx="452679" cy="56090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E7E6E6">
                      <a:lumMod val="50000"/>
                    </a:srgbClr>
                  </a:solidFill>
                  <a:prstDash val="dash"/>
                  <a:miter lim="800000"/>
                  <a:tailEnd type="triangle"/>
                </a:ln>
                <a:effectLst/>
              </p:spPr>
            </p:cxnSp>
            <p:cxnSp>
              <p:nvCxnSpPr>
                <p:cNvPr id="127" name="Conector recto de flecha 126"/>
                <p:cNvCxnSpPr/>
                <p:nvPr/>
              </p:nvCxnSpPr>
              <p:spPr>
                <a:xfrm flipV="1">
                  <a:off x="7473910" y="2343523"/>
                  <a:ext cx="459493" cy="49536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E7E6E6">
                      <a:lumMod val="50000"/>
                    </a:srgbClr>
                  </a:solidFill>
                  <a:prstDash val="dash"/>
                  <a:miter lim="800000"/>
                  <a:tailEnd type="triangle"/>
                </a:ln>
                <a:effectLst/>
              </p:spPr>
            </p:cxnSp>
            <p:pic>
              <p:nvPicPr>
                <p:cNvPr id="128" name="Picture 4" descr="User Icon - Free Icons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57101" y="2364535"/>
                  <a:ext cx="957501" cy="9574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8" name="Rectángulo 107"/>
              <p:cNvSpPr/>
              <p:nvPr/>
            </p:nvSpPr>
            <p:spPr>
              <a:xfrm>
                <a:off x="4804096" y="840138"/>
                <a:ext cx="2908134" cy="437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latin typeface="Raleway" panose="020B0604020202020204" charset="0"/>
                  </a:rPr>
                  <a:t>ML pipeline</a:t>
                </a:r>
                <a:endParaRPr lang="es-ES" sz="1600" b="1" dirty="0">
                  <a:latin typeface="Raleway" panose="020B0604020202020204" charset="0"/>
                </a:endParaRPr>
              </a:p>
            </p:txBody>
          </p:sp>
        </p:grpSp>
        <p:sp>
          <p:nvSpPr>
            <p:cNvPr id="204" name="Disco magnético 203"/>
            <p:cNvSpPr/>
            <p:nvPr/>
          </p:nvSpPr>
          <p:spPr>
            <a:xfrm>
              <a:off x="4914805" y="2823163"/>
              <a:ext cx="238365" cy="173731"/>
            </a:xfrm>
            <a:prstGeom prst="flowChartMagneticDisk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06" name="Disco magnético 205"/>
            <p:cNvSpPr/>
            <p:nvPr/>
          </p:nvSpPr>
          <p:spPr>
            <a:xfrm>
              <a:off x="4897068" y="2093827"/>
              <a:ext cx="238365" cy="173731"/>
            </a:xfrm>
            <a:prstGeom prst="flowChartMagneticDisk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6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Motivation</a:t>
            </a:r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20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208" name="Grupo 207"/>
          <p:cNvGrpSpPr/>
          <p:nvPr/>
        </p:nvGrpSpPr>
        <p:grpSpPr>
          <a:xfrm>
            <a:off x="3617696" y="2000042"/>
            <a:ext cx="4849991" cy="2157935"/>
            <a:chOff x="771426" y="1293342"/>
            <a:chExt cx="7334250" cy="2961548"/>
          </a:xfrm>
        </p:grpSpPr>
        <p:sp>
          <p:nvSpPr>
            <p:cNvPr id="209" name="Rectángulo redondeado 208"/>
            <p:cNvSpPr/>
            <p:nvPr/>
          </p:nvSpPr>
          <p:spPr>
            <a:xfrm>
              <a:off x="3421855" y="1293342"/>
              <a:ext cx="4683821" cy="2961548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7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" name="Rectángulo redondeado 209"/>
            <p:cNvSpPr/>
            <p:nvPr/>
          </p:nvSpPr>
          <p:spPr>
            <a:xfrm>
              <a:off x="3807400" y="1639330"/>
              <a:ext cx="1546804" cy="2199618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" name="Rectángulo redondeado 210"/>
            <p:cNvSpPr/>
            <p:nvPr/>
          </p:nvSpPr>
          <p:spPr>
            <a:xfrm>
              <a:off x="6093495" y="1616604"/>
              <a:ext cx="1546804" cy="2199618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212" name="Grupo 211"/>
            <p:cNvGrpSpPr/>
            <p:nvPr/>
          </p:nvGrpSpPr>
          <p:grpSpPr>
            <a:xfrm>
              <a:off x="771426" y="1637510"/>
              <a:ext cx="7334250" cy="2061149"/>
              <a:chOff x="0" y="1312474"/>
              <a:chExt cx="10095664" cy="2838305"/>
            </a:xfrm>
          </p:grpSpPr>
          <p:sp>
            <p:nvSpPr>
              <p:cNvPr id="214" name="CuadroTexto 213"/>
              <p:cNvSpPr txBox="1"/>
              <p:nvPr/>
            </p:nvSpPr>
            <p:spPr>
              <a:xfrm>
                <a:off x="4121545" y="1312474"/>
                <a:ext cx="2464158" cy="465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es-ES" sz="1000" b="1" kern="1200" dirty="0" err="1" smtClean="0">
                    <a:solidFill>
                      <a:schemeClr val="bg2"/>
                    </a:solidFill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Preprocessing</a:t>
                </a:r>
                <a:endParaRPr lang="es-ES" sz="1000" b="1" kern="1200" dirty="0" smtClean="0">
                  <a:solidFill>
                    <a:schemeClr val="bg2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" name="Grupo 214"/>
              <p:cNvGrpSpPr/>
              <p:nvPr/>
            </p:nvGrpSpPr>
            <p:grpSpPr>
              <a:xfrm>
                <a:off x="4846739" y="1851173"/>
                <a:ext cx="804152" cy="838547"/>
                <a:chOff x="3827417" y="2727960"/>
                <a:chExt cx="804152" cy="838547"/>
              </a:xfrm>
            </p:grpSpPr>
            <p:sp>
              <p:nvSpPr>
                <p:cNvPr id="305" name="Rectángulo 304"/>
                <p:cNvSpPr/>
                <p:nvPr/>
              </p:nvSpPr>
              <p:spPr>
                <a:xfrm>
                  <a:off x="3827417" y="2727960"/>
                  <a:ext cx="179259" cy="838200"/>
                </a:xfrm>
                <a:prstGeom prst="rect">
                  <a:avLst/>
                </a:prstGeom>
                <a:solidFill>
                  <a:srgbClr val="70AD47"/>
                </a:solidFill>
                <a:ln w="3175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Rectángulo 305"/>
                <p:cNvSpPr/>
                <p:nvPr/>
              </p:nvSpPr>
              <p:spPr>
                <a:xfrm>
                  <a:off x="4035055" y="2929088"/>
                  <a:ext cx="179259" cy="637222"/>
                </a:xfrm>
                <a:prstGeom prst="rect">
                  <a:avLst/>
                </a:prstGeom>
                <a:solidFill>
                  <a:srgbClr val="5B9BD5">
                    <a:lumMod val="75000"/>
                  </a:srgbClr>
                </a:solidFill>
                <a:ln w="3175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Rectángulo 306"/>
                <p:cNvSpPr/>
                <p:nvPr/>
              </p:nvSpPr>
              <p:spPr>
                <a:xfrm>
                  <a:off x="4244672" y="3143597"/>
                  <a:ext cx="179259" cy="422910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3175" cap="flat" cmpd="sng" algn="ctr">
                  <a:solidFill>
                    <a:srgbClr val="FFC000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ectángulo 307"/>
                <p:cNvSpPr/>
                <p:nvPr/>
              </p:nvSpPr>
              <p:spPr>
                <a:xfrm>
                  <a:off x="4452310" y="3194373"/>
                  <a:ext cx="179259" cy="371787"/>
                </a:xfrm>
                <a:prstGeom prst="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3175" cap="flat" cmpd="sng" algn="ctr">
                  <a:solidFill>
                    <a:srgbClr val="ED7D31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6" name="Grupo 215"/>
              <p:cNvGrpSpPr/>
              <p:nvPr/>
            </p:nvGrpSpPr>
            <p:grpSpPr>
              <a:xfrm>
                <a:off x="4826963" y="3298074"/>
                <a:ext cx="864504" cy="838200"/>
                <a:chOff x="2962913" y="3247073"/>
                <a:chExt cx="864504" cy="838200"/>
              </a:xfrm>
            </p:grpSpPr>
            <p:grpSp>
              <p:nvGrpSpPr>
                <p:cNvPr id="289" name="Grupo 288"/>
                <p:cNvGrpSpPr/>
                <p:nvPr/>
              </p:nvGrpSpPr>
              <p:grpSpPr>
                <a:xfrm>
                  <a:off x="2962913" y="3247073"/>
                  <a:ext cx="864504" cy="838200"/>
                  <a:chOff x="2962913" y="3247073"/>
                  <a:chExt cx="864504" cy="838200"/>
                </a:xfrm>
              </p:grpSpPr>
              <p:cxnSp>
                <p:nvCxnSpPr>
                  <p:cNvPr id="303" name="Conector recto 302"/>
                  <p:cNvCxnSpPr/>
                  <p:nvPr/>
                </p:nvCxnSpPr>
                <p:spPr>
                  <a:xfrm>
                    <a:off x="2962914" y="3247073"/>
                    <a:ext cx="0" cy="83820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04" name="Conector recto 303"/>
                  <p:cNvCxnSpPr/>
                  <p:nvPr/>
                </p:nvCxnSpPr>
                <p:spPr>
                  <a:xfrm>
                    <a:off x="2962913" y="4085273"/>
                    <a:ext cx="864504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290" name="Elipse 289"/>
                <p:cNvSpPr/>
                <p:nvPr/>
              </p:nvSpPr>
              <p:spPr>
                <a:xfrm>
                  <a:off x="3298443" y="3426176"/>
                  <a:ext cx="96883" cy="96343"/>
                </a:xfrm>
                <a:prstGeom prst="ellipse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Elipse 290"/>
                <p:cNvSpPr/>
                <p:nvPr/>
              </p:nvSpPr>
              <p:spPr>
                <a:xfrm>
                  <a:off x="3578601" y="3836216"/>
                  <a:ext cx="96883" cy="96343"/>
                </a:xfrm>
                <a:prstGeom prst="ellipse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Elipse 291"/>
                <p:cNvSpPr/>
                <p:nvPr/>
              </p:nvSpPr>
              <p:spPr>
                <a:xfrm>
                  <a:off x="3119700" y="3724559"/>
                  <a:ext cx="96883" cy="96343"/>
                </a:xfrm>
                <a:prstGeom prst="ellipse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Elipse 292"/>
                <p:cNvSpPr/>
                <p:nvPr/>
              </p:nvSpPr>
              <p:spPr>
                <a:xfrm>
                  <a:off x="3329788" y="3820902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Elipse 293"/>
                <p:cNvSpPr/>
                <p:nvPr/>
              </p:nvSpPr>
              <p:spPr>
                <a:xfrm>
                  <a:off x="3420933" y="3607764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Elipse 294"/>
                <p:cNvSpPr/>
                <p:nvPr/>
              </p:nvSpPr>
              <p:spPr>
                <a:xfrm>
                  <a:off x="3113874" y="3878766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Elipse 295"/>
                <p:cNvSpPr/>
                <p:nvPr/>
              </p:nvSpPr>
              <p:spPr>
                <a:xfrm>
                  <a:off x="3046599" y="3479064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Elipse 296"/>
                <p:cNvSpPr/>
                <p:nvPr/>
              </p:nvSpPr>
              <p:spPr>
                <a:xfrm>
                  <a:off x="3489942" y="3386893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Elipse 297"/>
                <p:cNvSpPr/>
                <p:nvPr/>
              </p:nvSpPr>
              <p:spPr>
                <a:xfrm>
                  <a:off x="3627042" y="3704031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Elipse 298"/>
                <p:cNvSpPr/>
                <p:nvPr/>
              </p:nvSpPr>
              <p:spPr>
                <a:xfrm>
                  <a:off x="3201560" y="3592374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Elipse 299"/>
                <p:cNvSpPr/>
                <p:nvPr/>
              </p:nvSpPr>
              <p:spPr>
                <a:xfrm>
                  <a:off x="3622067" y="3486425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Elipse 300"/>
                <p:cNvSpPr/>
                <p:nvPr/>
              </p:nvSpPr>
              <p:spPr>
                <a:xfrm>
                  <a:off x="3121727" y="3279026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Elipse 301"/>
                <p:cNvSpPr/>
                <p:nvPr/>
              </p:nvSpPr>
              <p:spPr>
                <a:xfrm>
                  <a:off x="3441500" y="3959171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7" name="CuadroTexto 216"/>
              <p:cNvSpPr txBox="1"/>
              <p:nvPr/>
            </p:nvSpPr>
            <p:spPr>
              <a:xfrm>
                <a:off x="5065610" y="2777415"/>
                <a:ext cx="1771466" cy="54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es-ES" sz="1000" b="1" kern="1200" dirty="0" smtClean="0">
                    <a:solidFill>
                      <a:schemeClr val="bg2"/>
                    </a:solidFill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…</a:t>
                </a:r>
              </a:p>
            </p:txBody>
          </p:sp>
          <p:grpSp>
            <p:nvGrpSpPr>
              <p:cNvPr id="218" name="Grupo 217"/>
              <p:cNvGrpSpPr/>
              <p:nvPr/>
            </p:nvGrpSpPr>
            <p:grpSpPr>
              <a:xfrm>
                <a:off x="8000709" y="1992685"/>
                <a:ext cx="850922" cy="827804"/>
                <a:chOff x="5995568" y="2697720"/>
                <a:chExt cx="850922" cy="827804"/>
              </a:xfrm>
            </p:grpSpPr>
            <p:sp>
              <p:nvSpPr>
                <p:cNvPr id="274" name="Elipse 273"/>
                <p:cNvSpPr/>
                <p:nvPr/>
              </p:nvSpPr>
              <p:spPr>
                <a:xfrm>
                  <a:off x="6410518" y="2911001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Elipse 274"/>
                <p:cNvSpPr/>
                <p:nvPr/>
              </p:nvSpPr>
              <p:spPr>
                <a:xfrm>
                  <a:off x="6271904" y="3270964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>
                  <a:off x="6143551" y="2999424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Elipse 276"/>
                <p:cNvSpPr/>
                <p:nvPr/>
              </p:nvSpPr>
              <p:spPr>
                <a:xfrm>
                  <a:off x="6264435" y="2870862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Elipse 277"/>
                <p:cNvSpPr/>
                <p:nvPr/>
              </p:nvSpPr>
              <p:spPr>
                <a:xfrm>
                  <a:off x="6592808" y="2999425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Elipse 278"/>
                <p:cNvSpPr/>
                <p:nvPr/>
              </p:nvSpPr>
              <p:spPr>
                <a:xfrm>
                  <a:off x="6296256" y="3068458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Elipse 279"/>
                <p:cNvSpPr/>
                <p:nvPr/>
              </p:nvSpPr>
              <p:spPr>
                <a:xfrm>
                  <a:off x="6167552" y="3141918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Elipse 280"/>
                <p:cNvSpPr/>
                <p:nvPr/>
              </p:nvSpPr>
              <p:spPr>
                <a:xfrm>
                  <a:off x="6443181" y="3194177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Elipse 281"/>
                <p:cNvSpPr/>
                <p:nvPr/>
              </p:nvSpPr>
              <p:spPr>
                <a:xfrm>
                  <a:off x="6544366" y="3333133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Elipse 282"/>
                <p:cNvSpPr/>
                <p:nvPr/>
              </p:nvSpPr>
              <p:spPr>
                <a:xfrm>
                  <a:off x="6592808" y="2814658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4" name="Conector recto 283"/>
                <p:cNvCxnSpPr/>
                <p:nvPr/>
              </p:nvCxnSpPr>
              <p:spPr>
                <a:xfrm>
                  <a:off x="5995568" y="2851110"/>
                  <a:ext cx="850922" cy="43123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85" name="Elipse 284"/>
                <p:cNvSpPr/>
                <p:nvPr/>
              </p:nvSpPr>
              <p:spPr>
                <a:xfrm>
                  <a:off x="6443180" y="3429181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Elipse 285"/>
                <p:cNvSpPr/>
                <p:nvPr/>
              </p:nvSpPr>
              <p:spPr>
                <a:xfrm>
                  <a:off x="6729077" y="3087148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453221" y="2777866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Elipse 287"/>
                <p:cNvSpPr/>
                <p:nvPr/>
              </p:nvSpPr>
              <p:spPr>
                <a:xfrm>
                  <a:off x="6215993" y="2697720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9" name="Grupo 218"/>
              <p:cNvGrpSpPr/>
              <p:nvPr/>
            </p:nvGrpSpPr>
            <p:grpSpPr>
              <a:xfrm>
                <a:off x="8098702" y="3383870"/>
                <a:ext cx="796119" cy="766909"/>
                <a:chOff x="6009973" y="3890525"/>
                <a:chExt cx="796119" cy="766909"/>
              </a:xfrm>
            </p:grpSpPr>
            <p:sp>
              <p:nvSpPr>
                <p:cNvPr id="258" name="Elipse 257"/>
                <p:cNvSpPr/>
                <p:nvPr/>
              </p:nvSpPr>
              <p:spPr>
                <a:xfrm>
                  <a:off x="6352991" y="3890525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Elipse 258"/>
                <p:cNvSpPr/>
                <p:nvPr/>
              </p:nvSpPr>
              <p:spPr>
                <a:xfrm>
                  <a:off x="6164455" y="4116363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Elipse 259"/>
                <p:cNvSpPr/>
                <p:nvPr/>
              </p:nvSpPr>
              <p:spPr>
                <a:xfrm>
                  <a:off x="6544365" y="4116363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Elipse 260"/>
                <p:cNvSpPr/>
                <p:nvPr/>
              </p:nvSpPr>
              <p:spPr>
                <a:xfrm>
                  <a:off x="6009973" y="4323728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Elipse 261"/>
                <p:cNvSpPr/>
                <p:nvPr/>
              </p:nvSpPr>
              <p:spPr>
                <a:xfrm>
                  <a:off x="6324146" y="4323728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Elipse 262"/>
                <p:cNvSpPr/>
                <p:nvPr/>
              </p:nvSpPr>
              <p:spPr>
                <a:xfrm>
                  <a:off x="6703296" y="4330002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Elipse 263"/>
                <p:cNvSpPr/>
                <p:nvPr/>
              </p:nvSpPr>
              <p:spPr>
                <a:xfrm>
                  <a:off x="6324339" y="4448358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Elipse 264"/>
                <p:cNvSpPr/>
                <p:nvPr/>
              </p:nvSpPr>
              <p:spPr>
                <a:xfrm>
                  <a:off x="6324146" y="4561091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Elipse 265"/>
                <p:cNvSpPr/>
                <p:nvPr/>
              </p:nvSpPr>
              <p:spPr>
                <a:xfrm>
                  <a:off x="6709209" y="4448359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Elipse 266"/>
                <p:cNvSpPr/>
                <p:nvPr/>
              </p:nvSpPr>
              <p:spPr>
                <a:xfrm>
                  <a:off x="6013662" y="4434989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Elipse 267"/>
                <p:cNvSpPr/>
                <p:nvPr/>
              </p:nvSpPr>
              <p:spPr>
                <a:xfrm>
                  <a:off x="6017363" y="4555247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9" name="Conector recto 268"/>
                <p:cNvCxnSpPr>
                  <a:stCxn id="258" idx="5"/>
                  <a:endCxn id="260" idx="1"/>
                </p:cNvCxnSpPr>
                <p:nvPr/>
              </p:nvCxnSpPr>
              <p:spPr>
                <a:xfrm>
                  <a:off x="6435686" y="3972759"/>
                  <a:ext cx="122867" cy="15771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0" name="Conector recto 269"/>
                <p:cNvCxnSpPr>
                  <a:stCxn id="258" idx="3"/>
                  <a:endCxn id="259" idx="7"/>
                </p:cNvCxnSpPr>
                <p:nvPr/>
              </p:nvCxnSpPr>
              <p:spPr>
                <a:xfrm flipH="1">
                  <a:off x="6247150" y="3972759"/>
                  <a:ext cx="120029" cy="15771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1" name="Conector recto 270"/>
                <p:cNvCxnSpPr>
                  <a:stCxn id="259" idx="3"/>
                  <a:endCxn id="261" idx="7"/>
                </p:cNvCxnSpPr>
                <p:nvPr/>
              </p:nvCxnSpPr>
              <p:spPr>
                <a:xfrm flipH="1">
                  <a:off x="6092668" y="4198597"/>
                  <a:ext cx="85975" cy="1392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2" name="Conector recto 271"/>
                <p:cNvCxnSpPr>
                  <a:stCxn id="259" idx="5"/>
                  <a:endCxn id="262" idx="1"/>
                </p:cNvCxnSpPr>
                <p:nvPr/>
              </p:nvCxnSpPr>
              <p:spPr>
                <a:xfrm>
                  <a:off x="6247150" y="4198597"/>
                  <a:ext cx="91184" cy="1392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3" name="Conector recto 272"/>
                <p:cNvCxnSpPr>
                  <a:stCxn id="260" idx="5"/>
                  <a:endCxn id="263" idx="1"/>
                </p:cNvCxnSpPr>
                <p:nvPr/>
              </p:nvCxnSpPr>
              <p:spPr>
                <a:xfrm>
                  <a:off x="6627060" y="4198597"/>
                  <a:ext cx="90424" cy="14551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20" name="CuadroTexto 219"/>
              <p:cNvSpPr txBox="1"/>
              <p:nvPr/>
            </p:nvSpPr>
            <p:spPr>
              <a:xfrm>
                <a:off x="7183172" y="1339191"/>
                <a:ext cx="2613978" cy="465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es-ES" sz="1000" b="1" kern="1200" dirty="0" err="1" smtClean="0">
                    <a:solidFill>
                      <a:schemeClr val="bg2"/>
                    </a:solidFill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Model</a:t>
                </a:r>
                <a:r>
                  <a:rPr lang="es-ES" sz="1000" b="1" kern="1200" dirty="0" smtClean="0">
                    <a:solidFill>
                      <a:schemeClr val="bg2"/>
                    </a:solidFill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s-ES" sz="1000" b="1" kern="1200" dirty="0" err="1" smtClean="0">
                    <a:solidFill>
                      <a:schemeClr val="bg2"/>
                    </a:solidFill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Selection</a:t>
                </a:r>
                <a:endParaRPr lang="es-ES" sz="1000" b="1" kern="1200" dirty="0" smtClean="0">
                  <a:solidFill>
                    <a:schemeClr val="bg2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CuadroTexto 220"/>
              <p:cNvSpPr txBox="1"/>
              <p:nvPr/>
            </p:nvSpPr>
            <p:spPr>
              <a:xfrm>
                <a:off x="8324198" y="2815980"/>
                <a:ext cx="1771466" cy="54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es-ES" sz="1000" b="1" kern="1200" dirty="0" smtClean="0">
                    <a:solidFill>
                      <a:schemeClr val="bg2"/>
                    </a:solidFill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…</a:t>
                </a:r>
              </a:p>
            </p:txBody>
          </p:sp>
          <p:grpSp>
            <p:nvGrpSpPr>
              <p:cNvPr id="222" name="Grupo 221"/>
              <p:cNvGrpSpPr/>
              <p:nvPr/>
            </p:nvGrpSpPr>
            <p:grpSpPr>
              <a:xfrm>
                <a:off x="1260937" y="2158575"/>
                <a:ext cx="1866006" cy="1720944"/>
                <a:chOff x="1626632" y="2680647"/>
                <a:chExt cx="1866006" cy="1720944"/>
              </a:xfrm>
            </p:grpSpPr>
            <p:sp>
              <p:nvSpPr>
                <p:cNvPr id="232" name="Disco magnético 231"/>
                <p:cNvSpPr/>
                <p:nvPr/>
              </p:nvSpPr>
              <p:spPr>
                <a:xfrm>
                  <a:off x="1628173" y="3993790"/>
                  <a:ext cx="466726" cy="407801"/>
                </a:xfrm>
                <a:prstGeom prst="flowChartMagneticDisk">
                  <a:avLst/>
                </a:prstGeom>
                <a:solidFill>
                  <a:srgbClr val="E7E6E6">
                    <a:lumMod val="75000"/>
                  </a:srgbClr>
                </a:solidFill>
                <a:ln w="1270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Disco magnético 232"/>
                <p:cNvSpPr/>
                <p:nvPr/>
              </p:nvSpPr>
              <p:spPr>
                <a:xfrm>
                  <a:off x="1628173" y="3334693"/>
                  <a:ext cx="466726" cy="407801"/>
                </a:xfrm>
                <a:prstGeom prst="flowChartMagneticDisk">
                  <a:avLst/>
                </a:prstGeom>
                <a:solidFill>
                  <a:srgbClr val="E7E6E6">
                    <a:lumMod val="75000"/>
                  </a:srgbClr>
                </a:solidFill>
                <a:ln w="1270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Disco magnético 233"/>
                <p:cNvSpPr/>
                <p:nvPr/>
              </p:nvSpPr>
              <p:spPr>
                <a:xfrm>
                  <a:off x="1626632" y="2680647"/>
                  <a:ext cx="466726" cy="407801"/>
                </a:xfrm>
                <a:prstGeom prst="flowChartMagneticDisk">
                  <a:avLst/>
                </a:prstGeom>
                <a:solidFill>
                  <a:srgbClr val="E7E6E6">
                    <a:lumMod val="75000"/>
                  </a:srgbClr>
                </a:solidFill>
                <a:ln w="1270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235" name="Grupo 234"/>
                <p:cNvGrpSpPr/>
                <p:nvPr/>
              </p:nvGrpSpPr>
              <p:grpSpPr>
                <a:xfrm>
                  <a:off x="2786444" y="3093969"/>
                  <a:ext cx="706194" cy="863920"/>
                  <a:chOff x="2786444" y="3093969"/>
                  <a:chExt cx="706194" cy="863920"/>
                </a:xfrm>
              </p:grpSpPr>
              <p:sp>
                <p:nvSpPr>
                  <p:cNvPr id="239" name="Recortar rectángulo de esquina sencilla 238"/>
                  <p:cNvSpPr/>
                  <p:nvPr/>
                </p:nvSpPr>
                <p:spPr>
                  <a:xfrm rot="16200000" flipH="1" flipV="1">
                    <a:off x="2707581" y="3172832"/>
                    <a:ext cx="863920" cy="706194"/>
                  </a:xfrm>
                  <a:prstGeom prst="snip1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ES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40" name="Conector recto 239"/>
                  <p:cNvCxnSpPr/>
                  <p:nvPr/>
                </p:nvCxnSpPr>
                <p:spPr>
                  <a:xfrm>
                    <a:off x="2863870" y="3226092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41" name="Conector recto 240"/>
                  <p:cNvCxnSpPr/>
                  <p:nvPr/>
                </p:nvCxnSpPr>
                <p:spPr>
                  <a:xfrm>
                    <a:off x="3063618" y="3226092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42" name="Conector recto 241"/>
                  <p:cNvCxnSpPr/>
                  <p:nvPr/>
                </p:nvCxnSpPr>
                <p:spPr>
                  <a:xfrm>
                    <a:off x="3260745" y="3226092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43" name="Conector recto 242"/>
                  <p:cNvCxnSpPr/>
                  <p:nvPr/>
                </p:nvCxnSpPr>
                <p:spPr>
                  <a:xfrm>
                    <a:off x="2863870" y="3320248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44" name="Conector recto 243"/>
                  <p:cNvCxnSpPr/>
                  <p:nvPr/>
                </p:nvCxnSpPr>
                <p:spPr>
                  <a:xfrm>
                    <a:off x="3063618" y="3320248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45" name="Conector recto 244"/>
                  <p:cNvCxnSpPr/>
                  <p:nvPr/>
                </p:nvCxnSpPr>
                <p:spPr>
                  <a:xfrm>
                    <a:off x="3260745" y="3320248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46" name="Conector recto 245"/>
                  <p:cNvCxnSpPr/>
                  <p:nvPr/>
                </p:nvCxnSpPr>
                <p:spPr>
                  <a:xfrm>
                    <a:off x="2863870" y="3426147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47" name="Conector recto 246"/>
                  <p:cNvCxnSpPr/>
                  <p:nvPr/>
                </p:nvCxnSpPr>
                <p:spPr>
                  <a:xfrm>
                    <a:off x="3063618" y="3426147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48" name="Conector recto 247"/>
                  <p:cNvCxnSpPr/>
                  <p:nvPr/>
                </p:nvCxnSpPr>
                <p:spPr>
                  <a:xfrm>
                    <a:off x="3260745" y="3426147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49" name="Conector recto 248"/>
                  <p:cNvCxnSpPr/>
                  <p:nvPr/>
                </p:nvCxnSpPr>
                <p:spPr>
                  <a:xfrm>
                    <a:off x="2863870" y="3525928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50" name="Conector recto 249"/>
                  <p:cNvCxnSpPr/>
                  <p:nvPr/>
                </p:nvCxnSpPr>
                <p:spPr>
                  <a:xfrm>
                    <a:off x="3063618" y="3525928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51" name="Conector recto 250"/>
                  <p:cNvCxnSpPr/>
                  <p:nvPr/>
                </p:nvCxnSpPr>
                <p:spPr>
                  <a:xfrm>
                    <a:off x="3260745" y="3525928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52" name="Conector recto 251"/>
                  <p:cNvCxnSpPr/>
                  <p:nvPr/>
                </p:nvCxnSpPr>
                <p:spPr>
                  <a:xfrm>
                    <a:off x="2863870" y="3626202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53" name="Conector recto 252"/>
                  <p:cNvCxnSpPr/>
                  <p:nvPr/>
                </p:nvCxnSpPr>
                <p:spPr>
                  <a:xfrm>
                    <a:off x="3063618" y="3626202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54" name="Conector recto 253"/>
                  <p:cNvCxnSpPr/>
                  <p:nvPr/>
                </p:nvCxnSpPr>
                <p:spPr>
                  <a:xfrm>
                    <a:off x="3260745" y="3626202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55" name="Conector recto 254"/>
                  <p:cNvCxnSpPr/>
                  <p:nvPr/>
                </p:nvCxnSpPr>
                <p:spPr>
                  <a:xfrm>
                    <a:off x="2866788" y="3742494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56" name="Conector recto 255"/>
                  <p:cNvCxnSpPr/>
                  <p:nvPr/>
                </p:nvCxnSpPr>
                <p:spPr>
                  <a:xfrm>
                    <a:off x="3066536" y="3742494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57" name="Conector recto 256"/>
                  <p:cNvCxnSpPr/>
                  <p:nvPr/>
                </p:nvCxnSpPr>
                <p:spPr>
                  <a:xfrm>
                    <a:off x="3263663" y="3742494"/>
                    <a:ext cx="151846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cxnSp>
              <p:nvCxnSpPr>
                <p:cNvPr id="236" name="Conector recto de flecha 235"/>
                <p:cNvCxnSpPr/>
                <p:nvPr/>
              </p:nvCxnSpPr>
              <p:spPr>
                <a:xfrm>
                  <a:off x="2199485" y="2929592"/>
                  <a:ext cx="482755" cy="405101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E7E6E6">
                      <a:lumMod val="50000"/>
                    </a:srgbClr>
                  </a:solidFill>
                  <a:prstDash val="dash"/>
                  <a:miter lim="800000"/>
                  <a:tailEnd type="triangle"/>
                </a:ln>
                <a:effectLst/>
              </p:spPr>
            </p:cxnSp>
            <p:cxnSp>
              <p:nvCxnSpPr>
                <p:cNvPr id="237" name="Conector recto de flecha 236"/>
                <p:cNvCxnSpPr/>
                <p:nvPr/>
              </p:nvCxnSpPr>
              <p:spPr>
                <a:xfrm>
                  <a:off x="2199485" y="3538593"/>
                  <a:ext cx="482755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E7E6E6">
                      <a:lumMod val="50000"/>
                    </a:srgbClr>
                  </a:solidFill>
                  <a:prstDash val="dash"/>
                  <a:miter lim="800000"/>
                  <a:tailEnd type="triangle"/>
                </a:ln>
                <a:effectLst/>
              </p:spPr>
            </p:cxnSp>
            <p:cxnSp>
              <p:nvCxnSpPr>
                <p:cNvPr id="238" name="Conector recto de flecha 237"/>
                <p:cNvCxnSpPr/>
                <p:nvPr/>
              </p:nvCxnSpPr>
              <p:spPr>
                <a:xfrm flipV="1">
                  <a:off x="2225977" y="3769898"/>
                  <a:ext cx="456263" cy="48243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E7E6E6">
                      <a:lumMod val="50000"/>
                    </a:srgbClr>
                  </a:solidFill>
                  <a:prstDash val="dash"/>
                  <a:miter lim="800000"/>
                  <a:tailEnd type="triangle"/>
                </a:ln>
                <a:effectLst/>
              </p:spPr>
            </p:cxnSp>
          </p:grpSp>
          <p:cxnSp>
            <p:nvCxnSpPr>
              <p:cNvPr id="223" name="Conector recto de flecha 222"/>
              <p:cNvCxnSpPr/>
              <p:nvPr/>
            </p:nvCxnSpPr>
            <p:spPr>
              <a:xfrm>
                <a:off x="3222946" y="2989917"/>
                <a:ext cx="896962" cy="1988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224" name="Conector recto de flecha 223"/>
              <p:cNvCxnSpPr/>
              <p:nvPr/>
            </p:nvCxnSpPr>
            <p:spPr>
              <a:xfrm>
                <a:off x="6375134" y="3002190"/>
                <a:ext cx="896962" cy="1988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225" name="Conector recto de flecha 224"/>
              <p:cNvCxnSpPr/>
              <p:nvPr/>
            </p:nvCxnSpPr>
            <p:spPr>
              <a:xfrm>
                <a:off x="5705868" y="2247468"/>
                <a:ext cx="466915" cy="5585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226" name="Conector recto de flecha 225"/>
              <p:cNvCxnSpPr/>
              <p:nvPr/>
            </p:nvCxnSpPr>
            <p:spPr>
              <a:xfrm flipV="1">
                <a:off x="5705868" y="3159329"/>
                <a:ext cx="490949" cy="54037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227" name="Conector recto de flecha 226"/>
              <p:cNvCxnSpPr/>
              <p:nvPr/>
            </p:nvCxnSpPr>
            <p:spPr>
              <a:xfrm>
                <a:off x="4284332" y="3104130"/>
                <a:ext cx="452679" cy="56090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228" name="Conector recto de flecha 227"/>
              <p:cNvCxnSpPr/>
              <p:nvPr/>
            </p:nvCxnSpPr>
            <p:spPr>
              <a:xfrm flipV="1">
                <a:off x="4316904" y="2278294"/>
                <a:ext cx="459493" cy="49536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229" name="Conector recto de flecha 228"/>
              <p:cNvCxnSpPr/>
              <p:nvPr/>
            </p:nvCxnSpPr>
            <p:spPr>
              <a:xfrm>
                <a:off x="7441338" y="3169359"/>
                <a:ext cx="452679" cy="56090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230" name="Conector recto de flecha 229"/>
              <p:cNvCxnSpPr/>
              <p:nvPr/>
            </p:nvCxnSpPr>
            <p:spPr>
              <a:xfrm flipV="1">
                <a:off x="7473910" y="2343523"/>
                <a:ext cx="459493" cy="49536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pic>
            <p:nvPicPr>
              <p:cNvPr id="231" name="Picture 4" descr="User Icon - Free Icon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478691"/>
                <a:ext cx="819383" cy="819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Rectángulo 8"/>
          <p:cNvSpPr/>
          <p:nvPr/>
        </p:nvSpPr>
        <p:spPr>
          <a:xfrm>
            <a:off x="381528" y="2189932"/>
            <a:ext cx="33561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Raleway" panose="020B0604020202020204" charset="0"/>
              </a:rPr>
              <a:t>Reduces </a:t>
            </a:r>
            <a:r>
              <a:rPr lang="es-ES" sz="1600" dirty="0">
                <a:latin typeface="Raleway" panose="020B0604020202020204" charset="0"/>
              </a:rPr>
              <a:t>human </a:t>
            </a:r>
            <a:r>
              <a:rPr lang="es-ES" sz="1600" dirty="0" err="1">
                <a:latin typeface="Raleway" panose="020B0604020202020204" charset="0"/>
              </a:rPr>
              <a:t>effort</a:t>
            </a:r>
            <a:r>
              <a:rPr lang="es-ES" sz="1600" dirty="0">
                <a:latin typeface="Raleway" panose="020B0604020202020204" charset="0"/>
              </a:rPr>
              <a:t> and time </a:t>
            </a:r>
            <a:r>
              <a:rPr lang="es-ES" sz="1600" dirty="0" err="1" smtClean="0">
                <a:latin typeface="Raleway" panose="020B0604020202020204" charset="0"/>
              </a:rPr>
              <a:t>cost</a:t>
            </a:r>
            <a:r>
              <a:rPr lang="es-ES" sz="1600" dirty="0" smtClean="0">
                <a:latin typeface="Raleway" panose="020B060402020202020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Raleway" panose="020B0604020202020204" charset="0"/>
              </a:rPr>
              <a:t>Achieves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accuracy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without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being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>
                <a:latin typeface="Raleway" panose="020B0604020202020204" charset="0"/>
              </a:rPr>
              <a:t>specialised</a:t>
            </a:r>
            <a:r>
              <a:rPr lang="es-ES" sz="1600" dirty="0">
                <a:latin typeface="Raleway" panose="020B0604020202020204" charset="0"/>
              </a:rPr>
              <a:t> in </a:t>
            </a:r>
            <a:r>
              <a:rPr lang="es-ES" sz="1600" dirty="0" err="1">
                <a:latin typeface="Raleway" panose="020B0604020202020204" charset="0"/>
              </a:rPr>
              <a:t>the</a:t>
            </a:r>
            <a:r>
              <a:rPr lang="es-ES" sz="1600" dirty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problem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domain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b="1" dirty="0">
                <a:latin typeface="Raleway" panose="020B0604020202020204" charset="0"/>
              </a:rPr>
              <a:t>(general-</a:t>
            </a:r>
            <a:r>
              <a:rPr lang="es-ES" sz="1600" b="1" dirty="0" err="1">
                <a:latin typeface="Raleway" panose="020B0604020202020204" charset="0"/>
              </a:rPr>
              <a:t>purpose</a:t>
            </a:r>
            <a:r>
              <a:rPr lang="es-ES" sz="1600" b="1" dirty="0">
                <a:latin typeface="Raleway" panose="020B0604020202020204" charset="0"/>
              </a:rPr>
              <a:t>) </a:t>
            </a:r>
            <a:r>
              <a:rPr lang="es-ES" sz="1600" dirty="0" err="1" smtClean="0">
                <a:latin typeface="Raleway" panose="020B0604020202020204" charset="0"/>
              </a:rPr>
              <a:t>where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>
                <a:latin typeface="Raleway" panose="020B0604020202020204" charset="0"/>
              </a:rPr>
              <a:t>the</a:t>
            </a:r>
            <a:r>
              <a:rPr lang="es-ES" sz="1600" dirty="0">
                <a:latin typeface="Raleway" panose="020B0604020202020204" charset="0"/>
              </a:rPr>
              <a:t> data </a:t>
            </a:r>
            <a:r>
              <a:rPr lang="es-ES" sz="1600" dirty="0" smtClean="0">
                <a:latin typeface="Raleway" panose="020B0604020202020204" charset="0"/>
              </a:rPr>
              <a:t>comes.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43134" y="1203966"/>
            <a:ext cx="7328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 err="1" smtClean="0">
                <a:latin typeface="Raleway" panose="020B0604020202020204" charset="0"/>
              </a:rPr>
              <a:t>AutoML</a:t>
            </a:r>
            <a:r>
              <a:rPr lang="es-ES" sz="1600" b="1" dirty="0" smtClean="0">
                <a:latin typeface="Raleway" panose="020B0604020202020204" charset="0"/>
              </a:rPr>
              <a:t> </a:t>
            </a:r>
            <a:r>
              <a:rPr lang="es-ES" sz="1600" dirty="0">
                <a:latin typeface="Raleway" panose="020B0604020202020204" charset="0"/>
              </a:rPr>
              <a:t>to </a:t>
            </a:r>
            <a:r>
              <a:rPr lang="es-ES" sz="1600" b="1" dirty="0" err="1">
                <a:latin typeface="Raleway" panose="020B0604020202020204" charset="0"/>
              </a:rPr>
              <a:t>automatically</a:t>
            </a:r>
            <a:r>
              <a:rPr lang="es-ES" sz="1600" b="1" dirty="0">
                <a:latin typeface="Raleway" panose="020B0604020202020204" charset="0"/>
              </a:rPr>
              <a:t> </a:t>
            </a:r>
            <a:r>
              <a:rPr lang="es-ES" sz="1600" b="1" dirty="0" smtClean="0">
                <a:latin typeface="Raleway" panose="020B0604020202020204" charset="0"/>
              </a:rPr>
              <a:t>(</a:t>
            </a:r>
            <a:r>
              <a:rPr lang="es-ES" sz="1600" b="1" dirty="0" err="1" smtClean="0">
                <a:latin typeface="Raleway" panose="020B0604020202020204" charset="0"/>
              </a:rPr>
              <a:t>with</a:t>
            </a:r>
            <a:r>
              <a:rPr lang="es-ES" sz="1600" b="1" dirty="0" smtClean="0">
                <a:latin typeface="Raleway" panose="020B0604020202020204" charset="0"/>
              </a:rPr>
              <a:t> </a:t>
            </a:r>
            <a:r>
              <a:rPr lang="es-ES" sz="1600" b="1" dirty="0" err="1" smtClean="0">
                <a:latin typeface="Raleway" panose="020B0604020202020204" charset="0"/>
              </a:rPr>
              <a:t>few</a:t>
            </a:r>
            <a:r>
              <a:rPr lang="es-ES" sz="1600" b="1" dirty="0" smtClean="0">
                <a:latin typeface="Raleway" panose="020B0604020202020204" charset="0"/>
              </a:rPr>
              <a:t> </a:t>
            </a:r>
            <a:r>
              <a:rPr lang="es-ES" sz="1600" b="1" dirty="0" err="1" smtClean="0">
                <a:latin typeface="Raleway" panose="020B0604020202020204" charset="0"/>
              </a:rPr>
              <a:t>or</a:t>
            </a:r>
            <a:r>
              <a:rPr lang="es-ES" sz="1600" b="1" dirty="0" smtClean="0">
                <a:latin typeface="Raleway" panose="020B0604020202020204" charset="0"/>
              </a:rPr>
              <a:t> non </a:t>
            </a:r>
            <a:r>
              <a:rPr lang="es-ES" sz="1600" b="1" dirty="0" err="1" smtClean="0">
                <a:latin typeface="Raleway" panose="020B0604020202020204" charset="0"/>
              </a:rPr>
              <a:t>user</a:t>
            </a:r>
            <a:r>
              <a:rPr lang="es-ES" sz="1600" b="1" dirty="0" smtClean="0">
                <a:latin typeface="Raleway" panose="020B0604020202020204" charset="0"/>
              </a:rPr>
              <a:t> </a:t>
            </a:r>
            <a:r>
              <a:rPr lang="es-ES" sz="1600" b="1" dirty="0" err="1" smtClean="0">
                <a:latin typeface="Raleway" panose="020B0604020202020204" charset="0"/>
              </a:rPr>
              <a:t>intervention</a:t>
            </a:r>
            <a:r>
              <a:rPr lang="es-ES" sz="1600" b="1" dirty="0" smtClean="0">
                <a:latin typeface="Raleway" panose="020B0604020202020204" charset="0"/>
              </a:rPr>
              <a:t>) </a:t>
            </a:r>
            <a:r>
              <a:rPr lang="es-ES" sz="1600" b="1" dirty="0" err="1" smtClean="0">
                <a:latin typeface="Raleway" panose="020B0604020202020204" charset="0"/>
              </a:rPr>
              <a:t>find</a:t>
            </a:r>
            <a:r>
              <a:rPr lang="es-ES" sz="1600" b="1" dirty="0" smtClean="0">
                <a:latin typeface="Raleway" panose="020B0604020202020204" charset="0"/>
              </a:rPr>
              <a:t> </a:t>
            </a:r>
            <a:r>
              <a:rPr lang="es-ES" sz="1600" dirty="0" err="1">
                <a:latin typeface="Raleway" panose="020B0604020202020204" charset="0"/>
              </a:rPr>
              <a:t>competitive</a:t>
            </a:r>
            <a:r>
              <a:rPr lang="es-ES" sz="1600" dirty="0">
                <a:latin typeface="Raleway" panose="020B0604020202020204" charset="0"/>
              </a:rPr>
              <a:t> </a:t>
            </a:r>
            <a:r>
              <a:rPr lang="es-ES" sz="1600" b="1" dirty="0">
                <a:latin typeface="Raleway" panose="020B0604020202020204" charset="0"/>
              </a:rPr>
              <a:t>ML </a:t>
            </a:r>
            <a:r>
              <a:rPr lang="es-ES" sz="1600" b="1" dirty="0" smtClean="0">
                <a:latin typeface="Raleway" panose="020B0604020202020204" charset="0"/>
              </a:rPr>
              <a:t>pipelines.</a:t>
            </a:r>
            <a:endParaRPr lang="es-ES" sz="1600" b="1" dirty="0">
              <a:latin typeface="Raleway" panose="020B0604020202020204" charset="0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19" name="Elipse 118"/>
          <p:cNvSpPr/>
          <p:nvPr/>
        </p:nvSpPr>
        <p:spPr>
          <a:xfrm rot="16200000">
            <a:off x="5562564" y="1394696"/>
            <a:ext cx="2733399" cy="3431256"/>
          </a:xfrm>
          <a:prstGeom prst="ellipse">
            <a:avLst/>
          </a:prstGeom>
          <a:solidFill>
            <a:srgbClr val="FF0000">
              <a:alpha val="0"/>
            </a:srgb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Rectángulo 120"/>
          <p:cNvSpPr/>
          <p:nvPr/>
        </p:nvSpPr>
        <p:spPr>
          <a:xfrm>
            <a:off x="412445" y="4408169"/>
            <a:ext cx="77630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 smtClean="0">
                <a:latin typeface="Raleway" panose="020B0604020202020204" charset="0"/>
              </a:rPr>
              <a:t>Hutter</a:t>
            </a:r>
            <a:r>
              <a:rPr lang="en-US" sz="1050" dirty="0" smtClean="0">
                <a:latin typeface="Raleway" panose="020B0604020202020204" charset="0"/>
              </a:rPr>
              <a:t> et al. (2018)</a:t>
            </a:r>
            <a:r>
              <a:rPr lang="en-US" sz="1050" dirty="0">
                <a:latin typeface="Raleway" panose="020B0604020202020204" charset="0"/>
              </a:rPr>
              <a:t/>
            </a:r>
            <a:br>
              <a:rPr lang="en-US" sz="1050" dirty="0">
                <a:latin typeface="Raleway" panose="020B0604020202020204" charset="0"/>
              </a:rPr>
            </a:br>
            <a:endParaRPr lang="es-ES" sz="1050" dirty="0"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>
                <a:off x="1645638" y="1205783"/>
                <a:ext cx="265864" cy="217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38" y="1205783"/>
                <a:ext cx="265864" cy="217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>
                <a:off x="258040" y="4388073"/>
                <a:ext cx="265864" cy="217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" y="4388073"/>
                <a:ext cx="265864" cy="217624"/>
              </a:xfrm>
              <a:prstGeom prst="rect">
                <a:avLst/>
              </a:prstGeom>
              <a:blipFill>
                <a:blip r:embed="rId8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ángulo 119"/>
          <p:cNvSpPr/>
          <p:nvPr/>
        </p:nvSpPr>
        <p:spPr>
          <a:xfrm>
            <a:off x="6232364" y="4107725"/>
            <a:ext cx="2180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Raleway" panose="020B0604020202020204" charset="0"/>
              </a:rPr>
              <a:t>ML pipeline</a:t>
            </a:r>
            <a:endParaRPr lang="es-ES" sz="1600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Motivation: </a:t>
            </a:r>
            <a:r>
              <a:rPr lang="en-US" sz="1800" dirty="0" err="1" smtClean="0">
                <a:latin typeface="Raleway" panose="020B0604020202020204" charset="0"/>
              </a:rPr>
              <a:t>AutoML</a:t>
            </a:r>
            <a:r>
              <a:rPr lang="en-US" sz="1800" dirty="0" smtClean="0">
                <a:latin typeface="Raleway" panose="020B0604020202020204" charset="0"/>
              </a:rPr>
              <a:t> strategies</a:t>
            </a:r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20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116" name="Grupo 115"/>
          <p:cNvGrpSpPr/>
          <p:nvPr/>
        </p:nvGrpSpPr>
        <p:grpSpPr>
          <a:xfrm>
            <a:off x="3056577" y="1307584"/>
            <a:ext cx="5569263" cy="2823382"/>
            <a:chOff x="1977097" y="1229838"/>
            <a:chExt cx="9049856" cy="4532786"/>
          </a:xfrm>
        </p:grpSpPr>
        <p:sp>
          <p:nvSpPr>
            <p:cNvPr id="117" name="Rectángulo redondeado 116"/>
            <p:cNvSpPr/>
            <p:nvPr/>
          </p:nvSpPr>
          <p:spPr>
            <a:xfrm>
              <a:off x="3013552" y="4240827"/>
              <a:ext cx="1430777" cy="338555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" name="Rectángulo redondeado 117"/>
            <p:cNvSpPr/>
            <p:nvPr/>
          </p:nvSpPr>
          <p:spPr>
            <a:xfrm>
              <a:off x="5096893" y="1229838"/>
              <a:ext cx="5930060" cy="453278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" name="Rectángulo redondeado 118"/>
            <p:cNvSpPr/>
            <p:nvPr/>
          </p:nvSpPr>
          <p:spPr>
            <a:xfrm>
              <a:off x="5769800" y="4095650"/>
              <a:ext cx="1979267" cy="582760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Rectángulo redondeado 119"/>
            <p:cNvSpPr/>
            <p:nvPr/>
          </p:nvSpPr>
          <p:spPr>
            <a:xfrm>
              <a:off x="8345713" y="3742182"/>
              <a:ext cx="1979267" cy="582760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21" name="Conector recto de flecha 120"/>
            <p:cNvCxnSpPr/>
            <p:nvPr/>
          </p:nvCxnSpPr>
          <p:spPr>
            <a:xfrm>
              <a:off x="4081210" y="2175085"/>
              <a:ext cx="896962" cy="1988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grpSp>
          <p:nvGrpSpPr>
            <p:cNvPr id="122" name="Grupo 121"/>
            <p:cNvGrpSpPr/>
            <p:nvPr/>
          </p:nvGrpSpPr>
          <p:grpSpPr>
            <a:xfrm>
              <a:off x="8171840" y="4809770"/>
              <a:ext cx="2364668" cy="667059"/>
              <a:chOff x="8709735" y="4207839"/>
              <a:chExt cx="2364668" cy="667059"/>
            </a:xfrm>
          </p:grpSpPr>
          <p:sp>
            <p:nvSpPr>
              <p:cNvPr id="333" name="Rectángulo redondeado 332"/>
              <p:cNvSpPr/>
              <p:nvPr/>
            </p:nvSpPr>
            <p:spPr>
              <a:xfrm>
                <a:off x="8903035" y="4209854"/>
                <a:ext cx="1979267" cy="582760"/>
              </a:xfrm>
              <a:prstGeom prst="roundRect">
                <a:avLst/>
              </a:prstGeom>
              <a:solidFill>
                <a:srgbClr val="E7E6E6"/>
              </a:solidFill>
              <a:ln w="12700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4" name="CuadroTexto 333"/>
              <p:cNvSpPr txBox="1"/>
              <p:nvPr/>
            </p:nvSpPr>
            <p:spPr>
              <a:xfrm>
                <a:off x="8709735" y="4207839"/>
                <a:ext cx="2364668" cy="66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0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Train and </a:t>
                </a:r>
                <a:r>
                  <a:rPr kumimoji="0" lang="es-ES" sz="105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evaluate</a:t>
                </a:r>
                <a:r>
                  <a:rPr kumimoji="0" lang="es-ES" sz="10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05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Configuration</a:t>
                </a:r>
                <a:endParaRPr kumimoji="0" lang="es-ES" sz="105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CuadroTexto 122"/>
            <p:cNvSpPr txBox="1"/>
            <p:nvPr/>
          </p:nvSpPr>
          <p:spPr>
            <a:xfrm>
              <a:off x="8051550" y="3686752"/>
              <a:ext cx="2601136" cy="6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105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Propose</a:t>
              </a:r>
              <a:r>
                <a:rPr lang="es-ES" sz="105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buClrTx/>
                <a:buFontTx/>
                <a:buNone/>
              </a:pPr>
              <a:r>
                <a:rPr lang="es-ES" sz="105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Configuration</a:t>
              </a:r>
              <a:endParaRPr lang="es-ES" sz="105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5758166" y="4186260"/>
              <a:ext cx="2204807" cy="4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05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Time Budget </a:t>
              </a:r>
              <a:r>
                <a:rPr lang="es-ES" sz="105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left</a:t>
              </a:r>
              <a:r>
                <a:rPr lang="es-ES" sz="105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?</a:t>
              </a:r>
            </a:p>
          </p:txBody>
        </p:sp>
        <p:cxnSp>
          <p:nvCxnSpPr>
            <p:cNvPr id="125" name="Conector recto de flecha 124"/>
            <p:cNvCxnSpPr/>
            <p:nvPr/>
          </p:nvCxnSpPr>
          <p:spPr>
            <a:xfrm>
              <a:off x="9338648" y="3327368"/>
              <a:ext cx="2752" cy="343636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26" name="Conector recto de flecha 125"/>
            <p:cNvCxnSpPr/>
            <p:nvPr/>
          </p:nvCxnSpPr>
          <p:spPr>
            <a:xfrm flipH="1" flipV="1">
              <a:off x="7825970" y="4678410"/>
              <a:ext cx="465150" cy="171933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27" name="Conector recto de flecha 126"/>
            <p:cNvCxnSpPr/>
            <p:nvPr/>
          </p:nvCxnSpPr>
          <p:spPr>
            <a:xfrm flipV="1">
              <a:off x="6709798" y="3352983"/>
              <a:ext cx="1264" cy="670499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28" name="CuadroTexto 127"/>
            <p:cNvSpPr txBox="1"/>
            <p:nvPr/>
          </p:nvSpPr>
          <p:spPr>
            <a:xfrm>
              <a:off x="5988727" y="3552778"/>
              <a:ext cx="864918" cy="39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1000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4948850" y="4102743"/>
              <a:ext cx="864918" cy="39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1000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No</a:t>
              </a:r>
            </a:p>
          </p:txBody>
        </p:sp>
        <p:cxnSp>
          <p:nvCxnSpPr>
            <p:cNvPr id="130" name="Conector recto de flecha 129"/>
            <p:cNvCxnSpPr/>
            <p:nvPr/>
          </p:nvCxnSpPr>
          <p:spPr>
            <a:xfrm>
              <a:off x="9344843" y="4368501"/>
              <a:ext cx="2752" cy="343636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4488728" y="4410104"/>
              <a:ext cx="1222042" cy="416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32" name="CuadroTexto 131"/>
            <p:cNvSpPr txBox="1"/>
            <p:nvPr/>
          </p:nvSpPr>
          <p:spPr>
            <a:xfrm>
              <a:off x="2609909" y="4212255"/>
              <a:ext cx="2158472" cy="420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Final </a:t>
              </a:r>
              <a:r>
                <a:rPr lang="es-ES" sz="110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result</a:t>
              </a:r>
              <a:endParaRPr lang="es-ES" sz="11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33" name="Conector recto de flecha 132"/>
            <p:cNvCxnSpPr/>
            <p:nvPr/>
          </p:nvCxnSpPr>
          <p:spPr>
            <a:xfrm>
              <a:off x="4081210" y="3212172"/>
              <a:ext cx="896962" cy="1988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34" name="Rectángulo 133"/>
            <p:cNvSpPr/>
            <p:nvPr/>
          </p:nvSpPr>
          <p:spPr>
            <a:xfrm>
              <a:off x="2833016" y="1403216"/>
              <a:ext cx="3311417" cy="44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12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Input data</a:t>
              </a:r>
            </a:p>
          </p:txBody>
        </p:sp>
        <p:sp>
          <p:nvSpPr>
            <p:cNvPr id="135" name="Rectángulo 134"/>
            <p:cNvSpPr/>
            <p:nvPr/>
          </p:nvSpPr>
          <p:spPr>
            <a:xfrm>
              <a:off x="2753570" y="2511786"/>
              <a:ext cx="3311417" cy="44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12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Time budget</a:t>
              </a:r>
            </a:p>
          </p:txBody>
        </p:sp>
        <p:grpSp>
          <p:nvGrpSpPr>
            <p:cNvPr id="136" name="Grupo 135"/>
            <p:cNvGrpSpPr/>
            <p:nvPr/>
          </p:nvGrpSpPr>
          <p:grpSpPr>
            <a:xfrm>
              <a:off x="3213905" y="1895835"/>
              <a:ext cx="472298" cy="568040"/>
              <a:chOff x="2786444" y="3093969"/>
              <a:chExt cx="706194" cy="863920"/>
            </a:xfrm>
          </p:grpSpPr>
          <p:sp>
            <p:nvSpPr>
              <p:cNvPr id="314" name="Recortar rectángulo de esquina sencilla 313"/>
              <p:cNvSpPr/>
              <p:nvPr/>
            </p:nvSpPr>
            <p:spPr>
              <a:xfrm rot="16200000" flipH="1" flipV="1">
                <a:off x="2707581" y="3172832"/>
                <a:ext cx="863920" cy="706194"/>
              </a:xfrm>
              <a:prstGeom prst="snip1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5" name="Conector recto 314"/>
              <p:cNvCxnSpPr/>
              <p:nvPr/>
            </p:nvCxnSpPr>
            <p:spPr>
              <a:xfrm>
                <a:off x="2863870" y="3226092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6" name="Conector recto 315"/>
              <p:cNvCxnSpPr/>
              <p:nvPr/>
            </p:nvCxnSpPr>
            <p:spPr>
              <a:xfrm>
                <a:off x="3063618" y="3226092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7" name="Conector recto 316"/>
              <p:cNvCxnSpPr/>
              <p:nvPr/>
            </p:nvCxnSpPr>
            <p:spPr>
              <a:xfrm>
                <a:off x="3260745" y="3226092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8" name="Conector recto 317"/>
              <p:cNvCxnSpPr/>
              <p:nvPr/>
            </p:nvCxnSpPr>
            <p:spPr>
              <a:xfrm>
                <a:off x="2863870" y="3320248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9" name="Conector recto 318"/>
              <p:cNvCxnSpPr/>
              <p:nvPr/>
            </p:nvCxnSpPr>
            <p:spPr>
              <a:xfrm>
                <a:off x="3063618" y="3320248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0" name="Conector recto 319"/>
              <p:cNvCxnSpPr/>
              <p:nvPr/>
            </p:nvCxnSpPr>
            <p:spPr>
              <a:xfrm>
                <a:off x="3260745" y="3320248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1" name="Conector recto 320"/>
              <p:cNvCxnSpPr/>
              <p:nvPr/>
            </p:nvCxnSpPr>
            <p:spPr>
              <a:xfrm>
                <a:off x="2863870" y="3426147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2" name="Conector recto 321"/>
              <p:cNvCxnSpPr/>
              <p:nvPr/>
            </p:nvCxnSpPr>
            <p:spPr>
              <a:xfrm>
                <a:off x="3063618" y="3426147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3" name="Conector recto 322"/>
              <p:cNvCxnSpPr/>
              <p:nvPr/>
            </p:nvCxnSpPr>
            <p:spPr>
              <a:xfrm>
                <a:off x="3260745" y="3426147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4" name="Conector recto 323"/>
              <p:cNvCxnSpPr/>
              <p:nvPr/>
            </p:nvCxnSpPr>
            <p:spPr>
              <a:xfrm>
                <a:off x="2863870" y="3525928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5" name="Conector recto 324"/>
              <p:cNvCxnSpPr/>
              <p:nvPr/>
            </p:nvCxnSpPr>
            <p:spPr>
              <a:xfrm>
                <a:off x="3063618" y="3525928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6" name="Conector recto 325"/>
              <p:cNvCxnSpPr/>
              <p:nvPr/>
            </p:nvCxnSpPr>
            <p:spPr>
              <a:xfrm>
                <a:off x="3260745" y="3525928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7" name="Conector recto 326"/>
              <p:cNvCxnSpPr/>
              <p:nvPr/>
            </p:nvCxnSpPr>
            <p:spPr>
              <a:xfrm>
                <a:off x="2863870" y="3626202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8" name="Conector recto 327"/>
              <p:cNvCxnSpPr/>
              <p:nvPr/>
            </p:nvCxnSpPr>
            <p:spPr>
              <a:xfrm>
                <a:off x="3063618" y="3626202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9" name="Conector recto 328"/>
              <p:cNvCxnSpPr/>
              <p:nvPr/>
            </p:nvCxnSpPr>
            <p:spPr>
              <a:xfrm>
                <a:off x="3260745" y="3626202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0" name="Conector recto 329"/>
              <p:cNvCxnSpPr/>
              <p:nvPr/>
            </p:nvCxnSpPr>
            <p:spPr>
              <a:xfrm>
                <a:off x="2866788" y="3742494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1" name="Conector recto 330"/>
              <p:cNvCxnSpPr/>
              <p:nvPr/>
            </p:nvCxnSpPr>
            <p:spPr>
              <a:xfrm>
                <a:off x="3066536" y="3742494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2" name="Conector recto 331"/>
              <p:cNvCxnSpPr/>
              <p:nvPr/>
            </p:nvCxnSpPr>
            <p:spPr>
              <a:xfrm>
                <a:off x="3263663" y="3742494"/>
                <a:ext cx="151846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37" name="Grupo 136"/>
            <p:cNvGrpSpPr/>
            <p:nvPr/>
          </p:nvGrpSpPr>
          <p:grpSpPr>
            <a:xfrm>
              <a:off x="3229741" y="3123222"/>
              <a:ext cx="756554" cy="338229"/>
              <a:chOff x="1193800" y="3758323"/>
              <a:chExt cx="913390" cy="449455"/>
            </a:xfrm>
          </p:grpSpPr>
          <p:sp>
            <p:nvSpPr>
              <p:cNvPr id="309" name="Rectángulo 308"/>
              <p:cNvSpPr/>
              <p:nvPr/>
            </p:nvSpPr>
            <p:spPr>
              <a:xfrm>
                <a:off x="1325926" y="3758323"/>
                <a:ext cx="781264" cy="305318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1244130" y="3835700"/>
                <a:ext cx="781264" cy="305318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1193800" y="3902460"/>
                <a:ext cx="781264" cy="305318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2" name="Conector recto 311"/>
              <p:cNvCxnSpPr/>
              <p:nvPr/>
            </p:nvCxnSpPr>
            <p:spPr>
              <a:xfrm>
                <a:off x="1229757" y="4169669"/>
                <a:ext cx="109537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3" name="Elipse 312"/>
              <p:cNvSpPr/>
              <p:nvPr/>
            </p:nvSpPr>
            <p:spPr>
              <a:xfrm>
                <a:off x="1521435" y="3993432"/>
                <a:ext cx="133350" cy="123373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8" name="Picture 4" descr="User Icon - Free Icon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097" y="1996327"/>
              <a:ext cx="819384" cy="819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Rectángulo redondeado 138"/>
            <p:cNvSpPr/>
            <p:nvPr/>
          </p:nvSpPr>
          <p:spPr>
            <a:xfrm>
              <a:off x="5471160" y="1601524"/>
              <a:ext cx="5181527" cy="1671998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6134456" y="1831453"/>
              <a:ext cx="2212836" cy="4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05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Preprocessing</a:t>
              </a:r>
              <a:endParaRPr lang="es-ES" sz="105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6644610" y="2352743"/>
              <a:ext cx="1771467" cy="420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100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8640037" y="1851772"/>
              <a:ext cx="2055840" cy="4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05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ML </a:t>
              </a:r>
              <a:r>
                <a:rPr lang="es-ES" sz="105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methods</a:t>
              </a:r>
              <a:endParaRPr lang="es-ES" sz="105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8039145" y="2360656"/>
              <a:ext cx="178634" cy="494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7364469" y="1572252"/>
              <a:ext cx="2055840" cy="4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050" b="1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Search</a:t>
              </a:r>
              <a:r>
                <a:rPr lang="es-ES" sz="1050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s-ES" sz="1050" b="1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Space</a:t>
              </a:r>
              <a:endParaRPr lang="es-ES" sz="105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5942254" y="2214070"/>
              <a:ext cx="179259" cy="838200"/>
            </a:xfrm>
            <a:prstGeom prst="rect">
              <a:avLst/>
            </a:prstGeom>
            <a:solidFill>
              <a:srgbClr val="70AD47"/>
            </a:solidFill>
            <a:ln w="3175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6149892" y="2415198"/>
              <a:ext cx="179259" cy="637222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 w="3175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6359509" y="2629707"/>
              <a:ext cx="179259" cy="422910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3175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6567147" y="2680483"/>
              <a:ext cx="179259" cy="371787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3175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49" name="Grupo 148"/>
            <p:cNvGrpSpPr/>
            <p:nvPr/>
          </p:nvGrpSpPr>
          <p:grpSpPr>
            <a:xfrm>
              <a:off x="7041472" y="2236966"/>
              <a:ext cx="864504" cy="838200"/>
              <a:chOff x="2962913" y="3247073"/>
              <a:chExt cx="864504" cy="838200"/>
            </a:xfrm>
          </p:grpSpPr>
          <p:grpSp>
            <p:nvGrpSpPr>
              <p:cNvPr id="192" name="Grupo 191"/>
              <p:cNvGrpSpPr/>
              <p:nvPr/>
            </p:nvGrpSpPr>
            <p:grpSpPr>
              <a:xfrm>
                <a:off x="2962913" y="3247073"/>
                <a:ext cx="864504" cy="838200"/>
                <a:chOff x="2962913" y="3247073"/>
                <a:chExt cx="864504" cy="838200"/>
              </a:xfrm>
            </p:grpSpPr>
            <p:cxnSp>
              <p:nvCxnSpPr>
                <p:cNvPr id="206" name="Conector recto 205"/>
                <p:cNvCxnSpPr/>
                <p:nvPr/>
              </p:nvCxnSpPr>
              <p:spPr>
                <a:xfrm>
                  <a:off x="2962914" y="3247073"/>
                  <a:ext cx="0" cy="83820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7" name="Conector recto 206"/>
                <p:cNvCxnSpPr/>
                <p:nvPr/>
              </p:nvCxnSpPr>
              <p:spPr>
                <a:xfrm>
                  <a:off x="2962913" y="4085273"/>
                  <a:ext cx="864504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93" name="Elipse 192"/>
              <p:cNvSpPr/>
              <p:nvPr/>
            </p:nvSpPr>
            <p:spPr>
              <a:xfrm>
                <a:off x="3298443" y="3426176"/>
                <a:ext cx="96883" cy="96343"/>
              </a:xfrm>
              <a:prstGeom prst="ellipse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Elipse 193"/>
              <p:cNvSpPr/>
              <p:nvPr/>
            </p:nvSpPr>
            <p:spPr>
              <a:xfrm>
                <a:off x="3578601" y="3836216"/>
                <a:ext cx="96883" cy="96343"/>
              </a:xfrm>
              <a:prstGeom prst="ellipse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Elipse 194"/>
              <p:cNvSpPr/>
              <p:nvPr/>
            </p:nvSpPr>
            <p:spPr>
              <a:xfrm>
                <a:off x="3119700" y="3724559"/>
                <a:ext cx="96883" cy="96343"/>
              </a:xfrm>
              <a:prstGeom prst="ellipse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Elipse 195"/>
              <p:cNvSpPr/>
              <p:nvPr/>
            </p:nvSpPr>
            <p:spPr>
              <a:xfrm>
                <a:off x="3329788" y="3820902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Elipse 196"/>
              <p:cNvSpPr/>
              <p:nvPr/>
            </p:nvSpPr>
            <p:spPr>
              <a:xfrm>
                <a:off x="3420933" y="3607764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Elipse 197"/>
              <p:cNvSpPr/>
              <p:nvPr/>
            </p:nvSpPr>
            <p:spPr>
              <a:xfrm>
                <a:off x="3113874" y="3878766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Elipse 198"/>
              <p:cNvSpPr/>
              <p:nvPr/>
            </p:nvSpPr>
            <p:spPr>
              <a:xfrm>
                <a:off x="3046599" y="3479064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Elipse 199"/>
              <p:cNvSpPr/>
              <p:nvPr/>
            </p:nvSpPr>
            <p:spPr>
              <a:xfrm>
                <a:off x="3489942" y="3386893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Elipse 200"/>
              <p:cNvSpPr/>
              <p:nvPr/>
            </p:nvSpPr>
            <p:spPr>
              <a:xfrm>
                <a:off x="3627042" y="3704031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Elipse 201"/>
              <p:cNvSpPr/>
              <p:nvPr/>
            </p:nvSpPr>
            <p:spPr>
              <a:xfrm>
                <a:off x="3201560" y="3592374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Elipse 202"/>
              <p:cNvSpPr/>
              <p:nvPr/>
            </p:nvSpPr>
            <p:spPr>
              <a:xfrm>
                <a:off x="3622067" y="3486425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Elipse 203"/>
              <p:cNvSpPr/>
              <p:nvPr/>
            </p:nvSpPr>
            <p:spPr>
              <a:xfrm>
                <a:off x="3121727" y="3279026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Elipse 204"/>
              <p:cNvSpPr/>
              <p:nvPr/>
            </p:nvSpPr>
            <p:spPr>
              <a:xfrm>
                <a:off x="3441500" y="3959171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" name="Grupo 149"/>
            <p:cNvGrpSpPr/>
            <p:nvPr/>
          </p:nvGrpSpPr>
          <p:grpSpPr>
            <a:xfrm>
              <a:off x="8366390" y="2253056"/>
              <a:ext cx="850922" cy="827804"/>
              <a:chOff x="5995568" y="2697720"/>
              <a:chExt cx="850922" cy="827804"/>
            </a:xfrm>
          </p:grpSpPr>
          <p:sp>
            <p:nvSpPr>
              <p:cNvPr id="177" name="Elipse 176"/>
              <p:cNvSpPr/>
              <p:nvPr/>
            </p:nvSpPr>
            <p:spPr>
              <a:xfrm>
                <a:off x="6410518" y="291100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Elipse 177"/>
              <p:cNvSpPr/>
              <p:nvPr/>
            </p:nvSpPr>
            <p:spPr>
              <a:xfrm>
                <a:off x="6271904" y="3270964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Elipse 178"/>
              <p:cNvSpPr/>
              <p:nvPr/>
            </p:nvSpPr>
            <p:spPr>
              <a:xfrm>
                <a:off x="6143551" y="2999424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Elipse 179"/>
              <p:cNvSpPr/>
              <p:nvPr/>
            </p:nvSpPr>
            <p:spPr>
              <a:xfrm>
                <a:off x="6264435" y="2870862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Elipse 180"/>
              <p:cNvSpPr/>
              <p:nvPr/>
            </p:nvSpPr>
            <p:spPr>
              <a:xfrm>
                <a:off x="6592808" y="2999425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Elipse 181"/>
              <p:cNvSpPr/>
              <p:nvPr/>
            </p:nvSpPr>
            <p:spPr>
              <a:xfrm>
                <a:off x="6296256" y="306845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6167552" y="314191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6443181" y="3194177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6544366" y="3333133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Elipse 185"/>
              <p:cNvSpPr/>
              <p:nvPr/>
            </p:nvSpPr>
            <p:spPr>
              <a:xfrm>
                <a:off x="6592808" y="2814658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7" name="Conector recto 186"/>
              <p:cNvCxnSpPr/>
              <p:nvPr/>
            </p:nvCxnSpPr>
            <p:spPr>
              <a:xfrm>
                <a:off x="5995568" y="2851110"/>
                <a:ext cx="850922" cy="431234"/>
              </a:xfrm>
              <a:prstGeom prst="line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Elipse 187"/>
              <p:cNvSpPr/>
              <p:nvPr/>
            </p:nvSpPr>
            <p:spPr>
              <a:xfrm>
                <a:off x="6443180" y="342918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Elipse 188"/>
              <p:cNvSpPr/>
              <p:nvPr/>
            </p:nvSpPr>
            <p:spPr>
              <a:xfrm>
                <a:off x="6729077" y="3087148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Elipse 189"/>
              <p:cNvSpPr/>
              <p:nvPr/>
            </p:nvSpPr>
            <p:spPr>
              <a:xfrm>
                <a:off x="6453221" y="2777866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Elipse 190"/>
              <p:cNvSpPr/>
              <p:nvPr/>
            </p:nvSpPr>
            <p:spPr>
              <a:xfrm>
                <a:off x="6215993" y="2697720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9584800" y="2290260"/>
              <a:ext cx="796119" cy="766909"/>
              <a:chOff x="6009973" y="3890525"/>
              <a:chExt cx="796119" cy="766909"/>
            </a:xfrm>
          </p:grpSpPr>
          <p:sp>
            <p:nvSpPr>
              <p:cNvPr id="161" name="Elipse 160"/>
              <p:cNvSpPr/>
              <p:nvPr/>
            </p:nvSpPr>
            <p:spPr>
              <a:xfrm>
                <a:off x="6352991" y="3890525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Elipse 161"/>
              <p:cNvSpPr/>
              <p:nvPr/>
            </p:nvSpPr>
            <p:spPr>
              <a:xfrm>
                <a:off x="616445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Elipse 162"/>
              <p:cNvSpPr/>
              <p:nvPr/>
            </p:nvSpPr>
            <p:spPr>
              <a:xfrm>
                <a:off x="654436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Elipse 163"/>
              <p:cNvSpPr/>
              <p:nvPr/>
            </p:nvSpPr>
            <p:spPr>
              <a:xfrm>
                <a:off x="6009973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Elipse 164"/>
              <p:cNvSpPr/>
              <p:nvPr/>
            </p:nvSpPr>
            <p:spPr>
              <a:xfrm>
                <a:off x="6324146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Elipse 165"/>
              <p:cNvSpPr/>
              <p:nvPr/>
            </p:nvSpPr>
            <p:spPr>
              <a:xfrm>
                <a:off x="6703296" y="4330002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Elipse 166"/>
              <p:cNvSpPr/>
              <p:nvPr/>
            </p:nvSpPr>
            <p:spPr>
              <a:xfrm>
                <a:off x="6324339" y="444835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Elipse 167"/>
              <p:cNvSpPr/>
              <p:nvPr/>
            </p:nvSpPr>
            <p:spPr>
              <a:xfrm>
                <a:off x="6324146" y="456109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Elipse 168"/>
              <p:cNvSpPr/>
              <p:nvPr/>
            </p:nvSpPr>
            <p:spPr>
              <a:xfrm>
                <a:off x="6709209" y="444835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Elipse 169"/>
              <p:cNvSpPr/>
              <p:nvPr/>
            </p:nvSpPr>
            <p:spPr>
              <a:xfrm>
                <a:off x="6013662" y="443498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Elipse 170"/>
              <p:cNvSpPr/>
              <p:nvPr/>
            </p:nvSpPr>
            <p:spPr>
              <a:xfrm>
                <a:off x="6017363" y="4555247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2" name="Conector recto 171"/>
              <p:cNvCxnSpPr>
                <a:stCxn id="161" idx="5"/>
                <a:endCxn id="163" idx="1"/>
              </p:cNvCxnSpPr>
              <p:nvPr/>
            </p:nvCxnSpPr>
            <p:spPr>
              <a:xfrm>
                <a:off x="6435686" y="3972759"/>
                <a:ext cx="122867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3" name="Conector recto 172"/>
              <p:cNvCxnSpPr>
                <a:stCxn id="161" idx="3"/>
                <a:endCxn id="162" idx="7"/>
              </p:cNvCxnSpPr>
              <p:nvPr/>
            </p:nvCxnSpPr>
            <p:spPr>
              <a:xfrm flipH="1">
                <a:off x="6247150" y="3972759"/>
                <a:ext cx="120029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4" name="Conector recto 173"/>
              <p:cNvCxnSpPr>
                <a:stCxn id="162" idx="3"/>
                <a:endCxn id="164" idx="7"/>
              </p:cNvCxnSpPr>
              <p:nvPr/>
            </p:nvCxnSpPr>
            <p:spPr>
              <a:xfrm flipH="1">
                <a:off x="6092668" y="4198597"/>
                <a:ext cx="85975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5" name="Conector recto 174"/>
              <p:cNvCxnSpPr>
                <a:stCxn id="162" idx="5"/>
                <a:endCxn id="165" idx="1"/>
              </p:cNvCxnSpPr>
              <p:nvPr/>
            </p:nvCxnSpPr>
            <p:spPr>
              <a:xfrm>
                <a:off x="6247150" y="4198597"/>
                <a:ext cx="91184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6" name="Conector recto 175"/>
              <p:cNvCxnSpPr>
                <a:stCxn id="163" idx="5"/>
                <a:endCxn id="166" idx="1"/>
              </p:cNvCxnSpPr>
              <p:nvPr/>
            </p:nvCxnSpPr>
            <p:spPr>
              <a:xfrm>
                <a:off x="6627060" y="4198597"/>
                <a:ext cx="90424" cy="14551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52" name="Conector recto 151"/>
            <p:cNvCxnSpPr/>
            <p:nvPr/>
          </p:nvCxnSpPr>
          <p:spPr>
            <a:xfrm>
              <a:off x="3736834" y="3270116"/>
              <a:ext cx="90729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pic>
          <p:nvPicPr>
            <p:cNvPr id="159" name="Picture 2" descr="Alarm Clock Icon - Free Download, PNG and Vecto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858" y="2973870"/>
              <a:ext cx="529836" cy="52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CuadroTexto 159"/>
            <p:cNvSpPr txBox="1"/>
            <p:nvPr/>
          </p:nvSpPr>
          <p:spPr>
            <a:xfrm>
              <a:off x="9251881" y="2332116"/>
              <a:ext cx="1771467" cy="420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100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335" name="Rectángulo 334"/>
          <p:cNvSpPr/>
          <p:nvPr/>
        </p:nvSpPr>
        <p:spPr>
          <a:xfrm>
            <a:off x="289983" y="1762432"/>
            <a:ext cx="2479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>
                <a:latin typeface="Raleway" panose="020B0604020202020204" charset="0"/>
              </a:rPr>
              <a:t>AutoML</a:t>
            </a:r>
            <a:r>
              <a:rPr lang="en-US" sz="1600" dirty="0" smtClean="0">
                <a:latin typeface="Raleway" panose="020B0604020202020204" charset="0"/>
              </a:rPr>
              <a:t> purely based on </a:t>
            </a:r>
            <a:r>
              <a:rPr lang="en-US" sz="1600" b="1" dirty="0" err="1" smtClean="0">
                <a:latin typeface="Raleway" panose="020B0604020202020204" charset="0"/>
              </a:rPr>
              <a:t>optimisation</a:t>
            </a:r>
            <a:endParaRPr lang="en-US" sz="1600" b="1" dirty="0" smtClean="0">
              <a:latin typeface="Raleway" panose="020B0604020202020204" charset="0"/>
            </a:endParaRPr>
          </a:p>
          <a:p>
            <a:pPr algn="ctr"/>
            <a:r>
              <a:rPr lang="en-US" sz="1600" dirty="0" smtClean="0">
                <a:latin typeface="Raleway" panose="020B0604020202020204" charset="0"/>
              </a:rPr>
              <a:t>(e.g., </a:t>
            </a:r>
            <a:r>
              <a:rPr lang="en-US" sz="1600" dirty="0" err="1" smtClean="0">
                <a:latin typeface="Raleway" panose="020B0604020202020204" charset="0"/>
              </a:rPr>
              <a:t>AutoWEKA</a:t>
            </a:r>
            <a:r>
              <a:rPr lang="en-US" sz="1600" dirty="0" smtClean="0">
                <a:latin typeface="Raleway" panose="020B0604020202020204" charset="0"/>
              </a:rPr>
              <a:t>)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209" name="Rectángulo 208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01292" y="4424705"/>
            <a:ext cx="84690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Raleway" panose="020B0604020202020204" charset="0"/>
              </a:rPr>
              <a:t>Thornton et al. (2013)</a:t>
            </a:r>
            <a:endParaRPr lang="es-ES" sz="1100" dirty="0"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uadroTexto 207"/>
              <p:cNvSpPr txBox="1"/>
              <p:nvPr/>
            </p:nvSpPr>
            <p:spPr>
              <a:xfrm>
                <a:off x="246238" y="4396161"/>
                <a:ext cx="265864" cy="217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208" name="Cuadro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38" y="4396161"/>
                <a:ext cx="265864" cy="217624"/>
              </a:xfrm>
              <a:prstGeom prst="rect">
                <a:avLst/>
              </a:prstGeom>
              <a:blipFill>
                <a:blip r:embed="rId8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uadroTexto 209"/>
              <p:cNvSpPr txBox="1"/>
              <p:nvPr/>
            </p:nvSpPr>
            <p:spPr>
              <a:xfrm>
                <a:off x="2210201" y="2259445"/>
                <a:ext cx="265864" cy="217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210" name="Cuadro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01" y="2259445"/>
                <a:ext cx="265864" cy="217624"/>
              </a:xfrm>
              <a:prstGeom prst="rect">
                <a:avLst/>
              </a:prstGeom>
              <a:blipFill>
                <a:blip r:embed="rId9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ectángulo 210"/>
          <p:cNvSpPr/>
          <p:nvPr/>
        </p:nvSpPr>
        <p:spPr>
          <a:xfrm>
            <a:off x="403943" y="2684319"/>
            <a:ext cx="33943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604020202020204" charset="0"/>
              </a:rPr>
              <a:t>Complex search </a:t>
            </a:r>
            <a:r>
              <a:rPr lang="en-US" dirty="0" smtClean="0">
                <a:latin typeface="Raleway" panose="020B0604020202020204" charset="0"/>
              </a:rPr>
              <a:t>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604020202020204" charset="0"/>
              </a:rPr>
              <a:t>The user has to define the time </a:t>
            </a:r>
            <a:r>
              <a:rPr lang="en-US" dirty="0" smtClean="0">
                <a:latin typeface="Raleway" panose="020B0604020202020204" charset="0"/>
              </a:rPr>
              <a:t>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aleway" panose="020B0604020202020204" charset="0"/>
              </a:rPr>
              <a:t>Optimisation</a:t>
            </a:r>
            <a:r>
              <a:rPr lang="en-US" dirty="0" smtClean="0">
                <a:latin typeface="Raleway" panose="020B0604020202020204" charset="0"/>
              </a:rPr>
              <a:t> </a:t>
            </a:r>
            <a:r>
              <a:rPr lang="en-US" dirty="0">
                <a:latin typeface="Raleway" panose="020B0604020202020204" charset="0"/>
              </a:rPr>
              <a:t>of individual </a:t>
            </a:r>
            <a:r>
              <a:rPr lang="en-US" dirty="0" smtClean="0">
                <a:latin typeface="Raleway" panose="020B0604020202020204" charset="0"/>
              </a:rPr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aleway" panose="020B0604020202020204" charset="0"/>
              </a:rPr>
              <a:t>No consideration of previous learning experience</a:t>
            </a:r>
          </a:p>
        </p:txBody>
      </p:sp>
    </p:spTree>
    <p:extLst>
      <p:ext uri="{BB962C8B-B14F-4D97-AF65-F5344CB8AC3E}">
        <p14:creationId xmlns:p14="http://schemas.microsoft.com/office/powerpoint/2010/main" val="4177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Motivation: </a:t>
            </a:r>
            <a:r>
              <a:rPr lang="en-US" sz="1800" dirty="0" err="1" smtClean="0">
                <a:latin typeface="Raleway" panose="020B0604020202020204" charset="0"/>
              </a:rPr>
              <a:t>AutoML</a:t>
            </a:r>
            <a:r>
              <a:rPr lang="en-US" sz="1800" dirty="0" smtClean="0">
                <a:latin typeface="Raleway" panose="020B0604020202020204" charset="0"/>
              </a:rPr>
              <a:t> strategies</a:t>
            </a:r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20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35" name="Rectángulo 334"/>
          <p:cNvSpPr/>
          <p:nvPr/>
        </p:nvSpPr>
        <p:spPr>
          <a:xfrm>
            <a:off x="297594" y="1400683"/>
            <a:ext cx="2639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err="1" smtClean="0">
                <a:latin typeface="Raleway" panose="020B0604020202020204" charset="0"/>
              </a:rPr>
              <a:t>AutoML</a:t>
            </a:r>
            <a:r>
              <a:rPr lang="en-US" sz="1500" dirty="0" smtClean="0">
                <a:latin typeface="Raleway" panose="020B0604020202020204" charset="0"/>
              </a:rPr>
              <a:t> based </a:t>
            </a:r>
            <a:r>
              <a:rPr lang="en-US" sz="1500" dirty="0">
                <a:latin typeface="Raleway" panose="020B0604020202020204" charset="0"/>
              </a:rPr>
              <a:t>on </a:t>
            </a:r>
            <a:r>
              <a:rPr lang="en-US" sz="1500" b="1" dirty="0">
                <a:latin typeface="Raleway" panose="020B0604020202020204" charset="0"/>
              </a:rPr>
              <a:t>previous learning experience </a:t>
            </a:r>
            <a:r>
              <a:rPr lang="en-US" sz="1500" dirty="0">
                <a:latin typeface="Raleway" panose="020B0604020202020204" charset="0"/>
              </a:rPr>
              <a:t>and </a:t>
            </a:r>
            <a:r>
              <a:rPr lang="en-US" sz="1500" b="1" dirty="0" err="1" smtClean="0">
                <a:latin typeface="Raleway" panose="020B0604020202020204" charset="0"/>
              </a:rPr>
              <a:t>optimisation</a:t>
            </a:r>
            <a:endParaRPr lang="en-US" sz="1500" b="1" dirty="0" smtClean="0">
              <a:latin typeface="Raleway" panose="020B0604020202020204" charset="0"/>
            </a:endParaRPr>
          </a:p>
          <a:p>
            <a:pPr algn="ctr"/>
            <a:r>
              <a:rPr lang="en-US" sz="1500" dirty="0">
                <a:latin typeface="Raleway" panose="020B0604020202020204" charset="0"/>
              </a:rPr>
              <a:t>(e.g., </a:t>
            </a:r>
            <a:r>
              <a:rPr lang="en-US" sz="1500" dirty="0" smtClean="0">
                <a:latin typeface="Raleway" panose="020B0604020202020204" charset="0"/>
              </a:rPr>
              <a:t>Auto-</a:t>
            </a:r>
            <a:r>
              <a:rPr lang="en-US" sz="1500" dirty="0" err="1" smtClean="0">
                <a:latin typeface="Raleway" panose="020B0604020202020204" charset="0"/>
              </a:rPr>
              <a:t>Sklearn</a:t>
            </a:r>
            <a:r>
              <a:rPr lang="en-US" sz="1500" dirty="0" smtClean="0">
                <a:latin typeface="Raleway" panose="020B0604020202020204" charset="0"/>
              </a:rPr>
              <a:t>)</a:t>
            </a:r>
            <a:endParaRPr lang="es-ES" sz="1500" dirty="0">
              <a:latin typeface="Raleway" panose="020B0604020202020204" charset="0"/>
            </a:endParaRPr>
          </a:p>
          <a:p>
            <a:pPr algn="ctr"/>
            <a:endParaRPr lang="es-ES" sz="1500" b="1" dirty="0">
              <a:latin typeface="Raleway" panose="020B0604020202020204" charset="0"/>
            </a:endParaRPr>
          </a:p>
        </p:txBody>
      </p:sp>
      <p:grpSp>
        <p:nvGrpSpPr>
          <p:cNvPr id="208" name="Grupo 207"/>
          <p:cNvGrpSpPr/>
          <p:nvPr/>
        </p:nvGrpSpPr>
        <p:grpSpPr>
          <a:xfrm>
            <a:off x="2969301" y="1159687"/>
            <a:ext cx="5666128" cy="3034931"/>
            <a:chOff x="593253" y="452877"/>
            <a:chExt cx="10386985" cy="5865391"/>
          </a:xfrm>
        </p:grpSpPr>
        <p:sp>
          <p:nvSpPr>
            <p:cNvPr id="209" name="Rectángulo redondeado 208"/>
            <p:cNvSpPr/>
            <p:nvPr/>
          </p:nvSpPr>
          <p:spPr>
            <a:xfrm>
              <a:off x="7922556" y="5465349"/>
              <a:ext cx="1979266" cy="338554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210" name="Grupo 209"/>
            <p:cNvGrpSpPr/>
            <p:nvPr/>
          </p:nvGrpSpPr>
          <p:grpSpPr>
            <a:xfrm>
              <a:off x="6749188" y="1740988"/>
              <a:ext cx="4231050" cy="3716577"/>
              <a:chOff x="4944494" y="1043267"/>
              <a:chExt cx="5930060" cy="5351319"/>
            </a:xfrm>
          </p:grpSpPr>
          <p:sp>
            <p:nvSpPr>
              <p:cNvPr id="355" name="Rectángulo redondeado 354"/>
              <p:cNvSpPr/>
              <p:nvPr/>
            </p:nvSpPr>
            <p:spPr>
              <a:xfrm>
                <a:off x="4944494" y="1043267"/>
                <a:ext cx="5930060" cy="4566958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6" name="Rectángulo redondeado 355"/>
              <p:cNvSpPr/>
              <p:nvPr/>
            </p:nvSpPr>
            <p:spPr>
              <a:xfrm>
                <a:off x="5617400" y="3943250"/>
                <a:ext cx="1979267" cy="582760"/>
              </a:xfrm>
              <a:prstGeom prst="roundRect">
                <a:avLst/>
              </a:prstGeom>
              <a:solidFill>
                <a:srgbClr val="E7E6E6"/>
              </a:solidFill>
              <a:ln w="12700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7" name="Rectángulo redondeado 356"/>
              <p:cNvSpPr/>
              <p:nvPr/>
            </p:nvSpPr>
            <p:spPr>
              <a:xfrm>
                <a:off x="8193313" y="3589782"/>
                <a:ext cx="1979267" cy="582760"/>
              </a:xfrm>
              <a:prstGeom prst="roundRect">
                <a:avLst/>
              </a:prstGeom>
              <a:solidFill>
                <a:srgbClr val="E7E6E6"/>
              </a:solidFill>
              <a:ln w="12700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58" name="Grupo 357"/>
              <p:cNvGrpSpPr/>
              <p:nvPr/>
            </p:nvGrpSpPr>
            <p:grpSpPr>
              <a:xfrm>
                <a:off x="7853929" y="4554350"/>
                <a:ext cx="2619252" cy="770803"/>
                <a:chOff x="8544224" y="4104819"/>
                <a:chExt cx="2619252" cy="770803"/>
              </a:xfrm>
            </p:grpSpPr>
            <p:sp>
              <p:nvSpPr>
                <p:cNvPr id="428" name="Rectángulo redondeado 427"/>
                <p:cNvSpPr/>
                <p:nvPr/>
              </p:nvSpPr>
              <p:spPr>
                <a:xfrm>
                  <a:off x="8903035" y="4209854"/>
                  <a:ext cx="1979267" cy="582760"/>
                </a:xfrm>
                <a:prstGeom prst="roundRect">
                  <a:avLst/>
                </a:prstGeom>
                <a:solidFill>
                  <a:srgbClr val="E7E6E6"/>
                </a:solidFill>
                <a:ln w="12700" cap="flat" cmpd="sng" algn="ctr">
                  <a:solidFill>
                    <a:srgbClr val="E7E6E6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9" name="CuadroTexto 428"/>
                <p:cNvSpPr txBox="1"/>
                <p:nvPr/>
              </p:nvSpPr>
              <p:spPr>
                <a:xfrm>
                  <a:off x="8544224" y="4104819"/>
                  <a:ext cx="2619252" cy="7708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Times New Roman" panose="02020603050405020304" pitchFamily="18" charset="0"/>
                    </a:rPr>
                    <a:t>Train and </a:t>
                  </a:r>
                  <a:r>
                    <a:rPr kumimoji="0" lang="es-ES" sz="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Times New Roman" panose="02020603050405020304" pitchFamily="18" charset="0"/>
                    </a:rPr>
                    <a:t>evaluate</a:t>
                  </a:r>
                  <a:r>
                    <a:rPr kumimoji="0" lang="es-ES" sz="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aleway" panose="020B0604020202020204" charset="0"/>
                      <a:ea typeface="+mn-ea"/>
                      <a:cs typeface="Times New Roman" panose="02020603050405020304" pitchFamily="18" charset="0"/>
                    </a:rPr>
                    <a:t>Configuration</a:t>
                  </a:r>
                  <a:endParaRPr kumimoji="0" lang="es-ES" sz="6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9" name="CuadroTexto 358"/>
              <p:cNvSpPr txBox="1"/>
              <p:nvPr/>
            </p:nvSpPr>
            <p:spPr>
              <a:xfrm>
                <a:off x="7878678" y="3471062"/>
                <a:ext cx="2601137" cy="810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Propose</a:t>
                </a:r>
                <a:r>
                  <a:rPr kumimoji="0" lang="es-E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Configuration</a:t>
                </a:r>
                <a:endParaRPr kumimoji="0" lang="es-E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0" name="CuadroTexto 359"/>
              <p:cNvSpPr txBox="1"/>
              <p:nvPr/>
            </p:nvSpPr>
            <p:spPr>
              <a:xfrm>
                <a:off x="5585867" y="3994521"/>
                <a:ext cx="2167707" cy="486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Time Budget </a:t>
                </a:r>
                <a:r>
                  <a:rPr kumimoji="0" lang="es-ES" sz="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left</a:t>
                </a:r>
                <a:r>
                  <a:rPr kumimoji="0" lang="es-ES" sz="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?</a:t>
                </a:r>
              </a:p>
            </p:txBody>
          </p:sp>
          <p:cxnSp>
            <p:nvCxnSpPr>
              <p:cNvPr id="361" name="Conector recto de flecha 360"/>
              <p:cNvCxnSpPr/>
              <p:nvPr/>
            </p:nvCxnSpPr>
            <p:spPr>
              <a:xfrm>
                <a:off x="9186248" y="3174968"/>
                <a:ext cx="2752" cy="34363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362" name="Conector recto de flecha 361"/>
              <p:cNvCxnSpPr/>
              <p:nvPr/>
            </p:nvCxnSpPr>
            <p:spPr>
              <a:xfrm flipH="1" flipV="1">
                <a:off x="7673570" y="4526010"/>
                <a:ext cx="465150" cy="17193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363" name="Conector recto de flecha 362"/>
              <p:cNvCxnSpPr/>
              <p:nvPr/>
            </p:nvCxnSpPr>
            <p:spPr>
              <a:xfrm flipV="1">
                <a:off x="6557398" y="3200583"/>
                <a:ext cx="1264" cy="670499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sp>
            <p:nvSpPr>
              <p:cNvPr id="364" name="CuadroTexto 363"/>
              <p:cNvSpPr txBox="1"/>
              <p:nvPr/>
            </p:nvSpPr>
            <p:spPr>
              <a:xfrm>
                <a:off x="5934007" y="3432018"/>
                <a:ext cx="864915" cy="486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365" name="CuadroTexto 364"/>
              <p:cNvSpPr txBox="1"/>
              <p:nvPr/>
            </p:nvSpPr>
            <p:spPr>
              <a:xfrm>
                <a:off x="5969114" y="5007139"/>
                <a:ext cx="864915" cy="486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No</a:t>
                </a:r>
              </a:p>
            </p:txBody>
          </p:sp>
          <p:cxnSp>
            <p:nvCxnSpPr>
              <p:cNvPr id="366" name="Conector recto de flecha 365"/>
              <p:cNvCxnSpPr/>
              <p:nvPr/>
            </p:nvCxnSpPr>
            <p:spPr>
              <a:xfrm>
                <a:off x="9192443" y="4216101"/>
                <a:ext cx="2752" cy="34363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367" name="Conector recto de flecha 366"/>
              <p:cNvCxnSpPr/>
              <p:nvPr/>
            </p:nvCxnSpPr>
            <p:spPr>
              <a:xfrm>
                <a:off x="7927359" y="5024231"/>
                <a:ext cx="0" cy="1370355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sp>
            <p:nvSpPr>
              <p:cNvPr id="368" name="Rectángulo redondeado 367"/>
              <p:cNvSpPr/>
              <p:nvPr/>
            </p:nvSpPr>
            <p:spPr>
              <a:xfrm>
                <a:off x="5318760" y="1449124"/>
                <a:ext cx="5181527" cy="1671998"/>
              </a:xfrm>
              <a:prstGeom prst="roundRect">
                <a:avLst/>
              </a:prstGeom>
              <a:solidFill>
                <a:srgbClr val="E7E6E6"/>
              </a:solidFill>
              <a:ln w="12700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9" name="CuadroTexto 368"/>
              <p:cNvSpPr txBox="1"/>
              <p:nvPr/>
            </p:nvSpPr>
            <p:spPr>
              <a:xfrm>
                <a:off x="5793975" y="1632840"/>
                <a:ext cx="2212837" cy="545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Preprocessing</a:t>
                </a:r>
                <a:endParaRPr kumimoji="0" lang="es-E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0" name="CuadroTexto 369"/>
              <p:cNvSpPr txBox="1"/>
              <p:nvPr/>
            </p:nvSpPr>
            <p:spPr>
              <a:xfrm>
                <a:off x="6450497" y="2132228"/>
                <a:ext cx="1771465" cy="623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371" name="CuadroTexto 370"/>
              <p:cNvSpPr txBox="1"/>
              <p:nvPr/>
            </p:nvSpPr>
            <p:spPr>
              <a:xfrm>
                <a:off x="8628311" y="1663856"/>
                <a:ext cx="2055845" cy="545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ML </a:t>
                </a:r>
                <a:r>
                  <a:rPr kumimoji="0" lang="es-ES" sz="7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methods</a:t>
                </a:r>
                <a:endParaRPr kumimoji="0" lang="es-E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CuadroTexto 371"/>
              <p:cNvSpPr txBox="1"/>
              <p:nvPr/>
            </p:nvSpPr>
            <p:spPr>
              <a:xfrm>
                <a:off x="7886746" y="2208257"/>
                <a:ext cx="178638" cy="623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,</a:t>
                </a:r>
              </a:p>
            </p:txBody>
          </p:sp>
          <p:sp>
            <p:nvSpPr>
              <p:cNvPr id="373" name="CuadroTexto 372"/>
              <p:cNvSpPr txBox="1"/>
              <p:nvPr/>
            </p:nvSpPr>
            <p:spPr>
              <a:xfrm>
                <a:off x="7062845" y="1337732"/>
                <a:ext cx="2055845" cy="486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6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Search</a:t>
                </a:r>
                <a:r>
                  <a:rPr kumimoji="0" lang="es-ES" sz="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s-ES" sz="6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Space</a:t>
                </a:r>
                <a:endParaRPr kumimoji="0" lang="es-ES" sz="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4" name="Rectángulo 373"/>
              <p:cNvSpPr/>
              <p:nvPr/>
            </p:nvSpPr>
            <p:spPr>
              <a:xfrm>
                <a:off x="5789854" y="2061670"/>
                <a:ext cx="179259" cy="838200"/>
              </a:xfrm>
              <a:prstGeom prst="rect">
                <a:avLst/>
              </a:prstGeom>
              <a:solidFill>
                <a:srgbClr val="70AD47"/>
              </a:solidFill>
              <a:ln w="3175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5" name="Rectángulo 374"/>
              <p:cNvSpPr/>
              <p:nvPr/>
            </p:nvSpPr>
            <p:spPr>
              <a:xfrm>
                <a:off x="5997492" y="2262798"/>
                <a:ext cx="179259" cy="637222"/>
              </a:xfrm>
              <a:prstGeom prst="rect">
                <a:avLst/>
              </a:prstGeom>
              <a:solidFill>
                <a:srgbClr val="5B9BD5">
                  <a:lumMod val="75000"/>
                </a:srgbClr>
              </a:solidFill>
              <a:ln w="317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6" name="Rectángulo 375"/>
              <p:cNvSpPr/>
              <p:nvPr/>
            </p:nvSpPr>
            <p:spPr>
              <a:xfrm>
                <a:off x="6207109" y="2477307"/>
                <a:ext cx="179259" cy="42291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3175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7" name="Rectángulo 376"/>
              <p:cNvSpPr/>
              <p:nvPr/>
            </p:nvSpPr>
            <p:spPr>
              <a:xfrm>
                <a:off x="6414747" y="2528083"/>
                <a:ext cx="179259" cy="371787"/>
              </a:xfrm>
              <a:prstGeom prst="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3175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8" name="Grupo 377"/>
              <p:cNvGrpSpPr/>
              <p:nvPr/>
            </p:nvGrpSpPr>
            <p:grpSpPr>
              <a:xfrm>
                <a:off x="6889072" y="2084566"/>
                <a:ext cx="864504" cy="838200"/>
                <a:chOff x="2962913" y="3247073"/>
                <a:chExt cx="864504" cy="838200"/>
              </a:xfrm>
            </p:grpSpPr>
            <p:grpSp>
              <p:nvGrpSpPr>
                <p:cNvPr id="412" name="Grupo 411"/>
                <p:cNvGrpSpPr/>
                <p:nvPr/>
              </p:nvGrpSpPr>
              <p:grpSpPr>
                <a:xfrm>
                  <a:off x="2962913" y="3247073"/>
                  <a:ext cx="864504" cy="838200"/>
                  <a:chOff x="2962913" y="3247073"/>
                  <a:chExt cx="864504" cy="838200"/>
                </a:xfrm>
              </p:grpSpPr>
              <p:cxnSp>
                <p:nvCxnSpPr>
                  <p:cNvPr id="426" name="Conector recto 425"/>
                  <p:cNvCxnSpPr/>
                  <p:nvPr/>
                </p:nvCxnSpPr>
                <p:spPr>
                  <a:xfrm>
                    <a:off x="2962914" y="3247073"/>
                    <a:ext cx="0" cy="83820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7" name="Conector recto 426"/>
                  <p:cNvCxnSpPr/>
                  <p:nvPr/>
                </p:nvCxnSpPr>
                <p:spPr>
                  <a:xfrm>
                    <a:off x="2962913" y="4085273"/>
                    <a:ext cx="864504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413" name="Elipse 412"/>
                <p:cNvSpPr/>
                <p:nvPr/>
              </p:nvSpPr>
              <p:spPr>
                <a:xfrm>
                  <a:off x="3298443" y="3426176"/>
                  <a:ext cx="96883" cy="96343"/>
                </a:xfrm>
                <a:prstGeom prst="ellipse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" name="Elipse 413"/>
                <p:cNvSpPr/>
                <p:nvPr/>
              </p:nvSpPr>
              <p:spPr>
                <a:xfrm>
                  <a:off x="3578601" y="3836216"/>
                  <a:ext cx="96883" cy="96343"/>
                </a:xfrm>
                <a:prstGeom prst="ellipse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" name="Elipse 414"/>
                <p:cNvSpPr/>
                <p:nvPr/>
              </p:nvSpPr>
              <p:spPr>
                <a:xfrm>
                  <a:off x="3119700" y="3724559"/>
                  <a:ext cx="96883" cy="96343"/>
                </a:xfrm>
                <a:prstGeom prst="ellipse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Elipse 415"/>
                <p:cNvSpPr/>
                <p:nvPr/>
              </p:nvSpPr>
              <p:spPr>
                <a:xfrm>
                  <a:off x="3329788" y="3820902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7" name="Elipse 416"/>
                <p:cNvSpPr/>
                <p:nvPr/>
              </p:nvSpPr>
              <p:spPr>
                <a:xfrm>
                  <a:off x="3420933" y="3607764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Elipse 417"/>
                <p:cNvSpPr/>
                <p:nvPr/>
              </p:nvSpPr>
              <p:spPr>
                <a:xfrm>
                  <a:off x="3113874" y="3878766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9" name="Elipse 418"/>
                <p:cNvSpPr/>
                <p:nvPr/>
              </p:nvSpPr>
              <p:spPr>
                <a:xfrm>
                  <a:off x="3046599" y="3479064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" name="Elipse 419"/>
                <p:cNvSpPr/>
                <p:nvPr/>
              </p:nvSpPr>
              <p:spPr>
                <a:xfrm>
                  <a:off x="3489942" y="3386893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1" name="Elipse 420"/>
                <p:cNvSpPr/>
                <p:nvPr/>
              </p:nvSpPr>
              <p:spPr>
                <a:xfrm>
                  <a:off x="3627042" y="3704031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2" name="Elipse 421"/>
                <p:cNvSpPr/>
                <p:nvPr/>
              </p:nvSpPr>
              <p:spPr>
                <a:xfrm>
                  <a:off x="3201560" y="3592374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3" name="Elipse 422"/>
                <p:cNvSpPr/>
                <p:nvPr/>
              </p:nvSpPr>
              <p:spPr>
                <a:xfrm>
                  <a:off x="3622067" y="3486425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4" name="Elipse 423"/>
                <p:cNvSpPr/>
                <p:nvPr/>
              </p:nvSpPr>
              <p:spPr>
                <a:xfrm>
                  <a:off x="3121727" y="3279026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5" name="Elipse 424"/>
                <p:cNvSpPr/>
                <p:nvPr/>
              </p:nvSpPr>
              <p:spPr>
                <a:xfrm>
                  <a:off x="3441500" y="3959171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9" name="Grupo 378"/>
              <p:cNvGrpSpPr/>
              <p:nvPr/>
            </p:nvGrpSpPr>
            <p:grpSpPr>
              <a:xfrm>
                <a:off x="8213990" y="2100656"/>
                <a:ext cx="850922" cy="827804"/>
                <a:chOff x="5995568" y="2697720"/>
                <a:chExt cx="850922" cy="827804"/>
              </a:xfrm>
            </p:grpSpPr>
            <p:sp>
              <p:nvSpPr>
                <p:cNvPr id="397" name="Elipse 396"/>
                <p:cNvSpPr/>
                <p:nvPr/>
              </p:nvSpPr>
              <p:spPr>
                <a:xfrm>
                  <a:off x="6410518" y="2911001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8" name="Elipse 397"/>
                <p:cNvSpPr/>
                <p:nvPr/>
              </p:nvSpPr>
              <p:spPr>
                <a:xfrm>
                  <a:off x="6271904" y="3270964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9" name="Elipse 398"/>
                <p:cNvSpPr/>
                <p:nvPr/>
              </p:nvSpPr>
              <p:spPr>
                <a:xfrm>
                  <a:off x="6143551" y="2999424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Elipse 399"/>
                <p:cNvSpPr/>
                <p:nvPr/>
              </p:nvSpPr>
              <p:spPr>
                <a:xfrm>
                  <a:off x="6264435" y="2870862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Elipse 400"/>
                <p:cNvSpPr/>
                <p:nvPr/>
              </p:nvSpPr>
              <p:spPr>
                <a:xfrm>
                  <a:off x="6592808" y="2999425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2" name="Elipse 401"/>
                <p:cNvSpPr/>
                <p:nvPr/>
              </p:nvSpPr>
              <p:spPr>
                <a:xfrm>
                  <a:off x="6296256" y="3068458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3" name="Elipse 402"/>
                <p:cNvSpPr/>
                <p:nvPr/>
              </p:nvSpPr>
              <p:spPr>
                <a:xfrm>
                  <a:off x="6167552" y="3141918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4" name="Elipse 403"/>
                <p:cNvSpPr/>
                <p:nvPr/>
              </p:nvSpPr>
              <p:spPr>
                <a:xfrm>
                  <a:off x="6443181" y="3194177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5" name="Elipse 404"/>
                <p:cNvSpPr/>
                <p:nvPr/>
              </p:nvSpPr>
              <p:spPr>
                <a:xfrm>
                  <a:off x="6544366" y="3333133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6" name="Elipse 405"/>
                <p:cNvSpPr/>
                <p:nvPr/>
              </p:nvSpPr>
              <p:spPr>
                <a:xfrm>
                  <a:off x="6592808" y="2814658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7" name="Conector recto 406"/>
                <p:cNvCxnSpPr/>
                <p:nvPr/>
              </p:nvCxnSpPr>
              <p:spPr>
                <a:xfrm>
                  <a:off x="5995568" y="2851110"/>
                  <a:ext cx="850922" cy="43123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08" name="Elipse 407"/>
                <p:cNvSpPr/>
                <p:nvPr/>
              </p:nvSpPr>
              <p:spPr>
                <a:xfrm>
                  <a:off x="6443180" y="3429181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9" name="Elipse 408"/>
                <p:cNvSpPr/>
                <p:nvPr/>
              </p:nvSpPr>
              <p:spPr>
                <a:xfrm>
                  <a:off x="6729077" y="3087148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Elipse 409"/>
                <p:cNvSpPr/>
                <p:nvPr/>
              </p:nvSpPr>
              <p:spPr>
                <a:xfrm>
                  <a:off x="6453221" y="2777866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Elipse 410"/>
                <p:cNvSpPr/>
                <p:nvPr/>
              </p:nvSpPr>
              <p:spPr>
                <a:xfrm>
                  <a:off x="6215993" y="2697720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0" name="Grupo 379"/>
              <p:cNvGrpSpPr/>
              <p:nvPr/>
            </p:nvGrpSpPr>
            <p:grpSpPr>
              <a:xfrm>
                <a:off x="9432400" y="2137860"/>
                <a:ext cx="796119" cy="766909"/>
                <a:chOff x="6009973" y="3890525"/>
                <a:chExt cx="796119" cy="766909"/>
              </a:xfrm>
            </p:grpSpPr>
            <p:sp>
              <p:nvSpPr>
                <p:cNvPr id="381" name="Elipse 380"/>
                <p:cNvSpPr/>
                <p:nvPr/>
              </p:nvSpPr>
              <p:spPr>
                <a:xfrm>
                  <a:off x="6352991" y="3890525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Elipse 381"/>
                <p:cNvSpPr/>
                <p:nvPr/>
              </p:nvSpPr>
              <p:spPr>
                <a:xfrm>
                  <a:off x="6164455" y="4116363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3" name="Elipse 382"/>
                <p:cNvSpPr/>
                <p:nvPr/>
              </p:nvSpPr>
              <p:spPr>
                <a:xfrm>
                  <a:off x="6544365" y="4116363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4" name="Elipse 383"/>
                <p:cNvSpPr/>
                <p:nvPr/>
              </p:nvSpPr>
              <p:spPr>
                <a:xfrm>
                  <a:off x="6009973" y="4323728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5" name="Elipse 384"/>
                <p:cNvSpPr/>
                <p:nvPr/>
              </p:nvSpPr>
              <p:spPr>
                <a:xfrm>
                  <a:off x="6324146" y="4323728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Elipse 385"/>
                <p:cNvSpPr/>
                <p:nvPr/>
              </p:nvSpPr>
              <p:spPr>
                <a:xfrm>
                  <a:off x="6703296" y="4330002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Elipse 386"/>
                <p:cNvSpPr/>
                <p:nvPr/>
              </p:nvSpPr>
              <p:spPr>
                <a:xfrm>
                  <a:off x="6324339" y="4448358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Elipse 387"/>
                <p:cNvSpPr/>
                <p:nvPr/>
              </p:nvSpPr>
              <p:spPr>
                <a:xfrm>
                  <a:off x="6324146" y="4561091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Elipse 388"/>
                <p:cNvSpPr/>
                <p:nvPr/>
              </p:nvSpPr>
              <p:spPr>
                <a:xfrm>
                  <a:off x="6709209" y="4448359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Elipse 389"/>
                <p:cNvSpPr/>
                <p:nvPr/>
              </p:nvSpPr>
              <p:spPr>
                <a:xfrm>
                  <a:off x="6013662" y="4434989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1" name="Elipse 390"/>
                <p:cNvSpPr/>
                <p:nvPr/>
              </p:nvSpPr>
              <p:spPr>
                <a:xfrm>
                  <a:off x="6017363" y="4555247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2" name="Conector recto 391"/>
                <p:cNvCxnSpPr>
                  <a:stCxn id="381" idx="5"/>
                  <a:endCxn id="383" idx="1"/>
                </p:cNvCxnSpPr>
                <p:nvPr/>
              </p:nvCxnSpPr>
              <p:spPr>
                <a:xfrm>
                  <a:off x="6435686" y="3972759"/>
                  <a:ext cx="122867" cy="15771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3" name="Conector recto 392"/>
                <p:cNvCxnSpPr>
                  <a:stCxn id="381" idx="3"/>
                  <a:endCxn id="382" idx="7"/>
                </p:cNvCxnSpPr>
                <p:nvPr/>
              </p:nvCxnSpPr>
              <p:spPr>
                <a:xfrm flipH="1">
                  <a:off x="6247150" y="3972759"/>
                  <a:ext cx="120029" cy="15771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4" name="Conector recto 393"/>
                <p:cNvCxnSpPr>
                  <a:stCxn id="382" idx="3"/>
                  <a:endCxn id="384" idx="7"/>
                </p:cNvCxnSpPr>
                <p:nvPr/>
              </p:nvCxnSpPr>
              <p:spPr>
                <a:xfrm flipH="1">
                  <a:off x="6092668" y="4198597"/>
                  <a:ext cx="85975" cy="1392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5" name="Conector recto 394"/>
                <p:cNvCxnSpPr>
                  <a:stCxn id="382" idx="5"/>
                  <a:endCxn id="385" idx="1"/>
                </p:cNvCxnSpPr>
                <p:nvPr/>
              </p:nvCxnSpPr>
              <p:spPr>
                <a:xfrm>
                  <a:off x="6247150" y="4198597"/>
                  <a:ext cx="91184" cy="1392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6" name="Conector recto 395"/>
                <p:cNvCxnSpPr>
                  <a:stCxn id="383" idx="5"/>
                  <a:endCxn id="386" idx="1"/>
                </p:cNvCxnSpPr>
                <p:nvPr/>
              </p:nvCxnSpPr>
              <p:spPr>
                <a:xfrm>
                  <a:off x="6627060" y="4198597"/>
                  <a:ext cx="90424" cy="14551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grpSp>
          <p:nvGrpSpPr>
            <p:cNvPr id="211" name="Grupo 210"/>
            <p:cNvGrpSpPr/>
            <p:nvPr/>
          </p:nvGrpSpPr>
          <p:grpSpPr>
            <a:xfrm>
              <a:off x="593253" y="452877"/>
              <a:ext cx="6449699" cy="3273858"/>
              <a:chOff x="395689" y="1427691"/>
              <a:chExt cx="4736151" cy="2419987"/>
            </a:xfrm>
          </p:grpSpPr>
          <p:sp>
            <p:nvSpPr>
              <p:cNvPr id="259" name="Rectángulo redondeado 258"/>
              <p:cNvSpPr/>
              <p:nvPr/>
            </p:nvSpPr>
            <p:spPr>
              <a:xfrm>
                <a:off x="395689" y="1427691"/>
                <a:ext cx="4026842" cy="2419987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Rectángulo redondeado 259"/>
              <p:cNvSpPr/>
              <p:nvPr/>
            </p:nvSpPr>
            <p:spPr>
              <a:xfrm>
                <a:off x="713122" y="2808696"/>
                <a:ext cx="810071" cy="801066"/>
              </a:xfrm>
              <a:prstGeom prst="roundRect">
                <a:avLst/>
              </a:prstGeom>
              <a:solidFill>
                <a:srgbClr val="E7E6E6"/>
              </a:solidFill>
              <a:ln w="12700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Rectángulo redondeado 260"/>
              <p:cNvSpPr/>
              <p:nvPr/>
            </p:nvSpPr>
            <p:spPr>
              <a:xfrm>
                <a:off x="712083" y="1852790"/>
                <a:ext cx="810071" cy="801066"/>
              </a:xfrm>
              <a:prstGeom prst="roundRect">
                <a:avLst/>
              </a:prstGeom>
              <a:solidFill>
                <a:srgbClr val="E7E6E6"/>
              </a:solidFill>
              <a:ln w="12700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Rectángulo redondeado 261"/>
              <p:cNvSpPr/>
              <p:nvPr/>
            </p:nvSpPr>
            <p:spPr>
              <a:xfrm>
                <a:off x="1668384" y="2814998"/>
                <a:ext cx="2463895" cy="801066"/>
              </a:xfrm>
              <a:prstGeom prst="roundRect">
                <a:avLst/>
              </a:prstGeom>
              <a:solidFill>
                <a:srgbClr val="E7E6E6"/>
              </a:solidFill>
              <a:ln w="12700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Rectángulo redondeado 262"/>
              <p:cNvSpPr/>
              <p:nvPr/>
            </p:nvSpPr>
            <p:spPr>
              <a:xfrm>
                <a:off x="1683794" y="1871830"/>
                <a:ext cx="2448485" cy="801066"/>
              </a:xfrm>
              <a:prstGeom prst="roundRect">
                <a:avLst/>
              </a:prstGeom>
              <a:solidFill>
                <a:srgbClr val="E7E6E6"/>
              </a:solidFill>
              <a:ln w="12700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4" name="Conector recto de flecha 263"/>
              <p:cNvCxnSpPr/>
              <p:nvPr/>
            </p:nvCxnSpPr>
            <p:spPr>
              <a:xfrm>
                <a:off x="2485604" y="2235031"/>
                <a:ext cx="60083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265" name="Conector recto de flecha 264"/>
              <p:cNvCxnSpPr/>
              <p:nvPr/>
            </p:nvCxnSpPr>
            <p:spPr>
              <a:xfrm>
                <a:off x="2485604" y="3215722"/>
                <a:ext cx="600838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sp>
            <p:nvSpPr>
              <p:cNvPr id="266" name="CuadroTexto 265"/>
              <p:cNvSpPr txBox="1"/>
              <p:nvPr/>
            </p:nvSpPr>
            <p:spPr>
              <a:xfrm>
                <a:off x="2736498" y="2546933"/>
                <a:ext cx="1771466" cy="32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67" name="Disco magnético 266"/>
              <p:cNvSpPr/>
              <p:nvPr/>
            </p:nvSpPr>
            <p:spPr>
              <a:xfrm>
                <a:off x="921707" y="2056688"/>
                <a:ext cx="385583" cy="349588"/>
              </a:xfrm>
              <a:prstGeom prst="flowChartMagneticDisk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Disco magnético 267"/>
              <p:cNvSpPr/>
              <p:nvPr/>
            </p:nvSpPr>
            <p:spPr>
              <a:xfrm>
                <a:off x="922544" y="3055975"/>
                <a:ext cx="395201" cy="311821"/>
              </a:xfrm>
              <a:prstGeom prst="flowChartMagneticDisk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CuadroTexto 268"/>
              <p:cNvSpPr txBox="1"/>
              <p:nvPr/>
            </p:nvSpPr>
            <p:spPr>
              <a:xfrm>
                <a:off x="1518196" y="2075720"/>
                <a:ext cx="359488" cy="32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,</a:t>
                </a:r>
              </a:p>
            </p:txBody>
          </p:sp>
          <p:sp>
            <p:nvSpPr>
              <p:cNvPr id="270" name="CuadroTexto 269"/>
              <p:cNvSpPr txBox="1"/>
              <p:nvPr/>
            </p:nvSpPr>
            <p:spPr>
              <a:xfrm>
                <a:off x="1510724" y="3034091"/>
                <a:ext cx="359488" cy="32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,</a:t>
                </a:r>
              </a:p>
            </p:txBody>
          </p:sp>
          <p:sp>
            <p:nvSpPr>
              <p:cNvPr id="271" name="CuadroTexto 270"/>
              <p:cNvSpPr txBox="1"/>
              <p:nvPr/>
            </p:nvSpPr>
            <p:spPr>
              <a:xfrm>
                <a:off x="415563" y="1463607"/>
                <a:ext cx="4716277" cy="35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0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Previous</a:t>
                </a:r>
                <a:r>
                  <a:rPr kumimoji="0" lang="es-E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s-ES" sz="10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Learning</a:t>
                </a:r>
                <a:r>
                  <a:rPr kumimoji="0" lang="es-ES" sz="1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s-ES" sz="1000" b="1" kern="1200" dirty="0" smtClean="0">
                    <a:solidFill>
                      <a:prstClr val="black"/>
                    </a:solidFill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E</a:t>
                </a:r>
                <a:r>
                  <a:rPr kumimoji="0" lang="es-ES" sz="1000" b="1" i="0" u="none" strike="noStrike" kern="1200" cap="none" spc="0" normalizeH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xperience</a:t>
                </a:r>
                <a:r>
                  <a:rPr kumimoji="0" lang="es-ES" sz="1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 (meta-</a:t>
                </a:r>
                <a:r>
                  <a:rPr kumimoji="0" lang="es-ES" sz="1000" b="1" i="0" u="none" strike="noStrike" kern="1200" cap="none" spc="0" normalizeH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learning</a:t>
                </a:r>
                <a:r>
                  <a:rPr kumimoji="0" lang="es-ES" sz="1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)</a:t>
                </a:r>
                <a:endParaRPr kumimoji="0" lang="es-E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CuadroTexto 271"/>
              <p:cNvSpPr txBox="1"/>
              <p:nvPr/>
            </p:nvSpPr>
            <p:spPr>
              <a:xfrm>
                <a:off x="1005712" y="2539894"/>
                <a:ext cx="1771466" cy="32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…</a:t>
                </a:r>
              </a:p>
            </p:txBody>
          </p:sp>
          <p:grpSp>
            <p:nvGrpSpPr>
              <p:cNvPr id="273" name="Grupo 272"/>
              <p:cNvGrpSpPr/>
              <p:nvPr/>
            </p:nvGrpSpPr>
            <p:grpSpPr>
              <a:xfrm>
                <a:off x="1843426" y="1940241"/>
                <a:ext cx="552292" cy="646108"/>
                <a:chOff x="6575292" y="2161649"/>
                <a:chExt cx="804152" cy="838547"/>
              </a:xfrm>
            </p:grpSpPr>
            <p:sp>
              <p:nvSpPr>
                <p:cNvPr id="351" name="Rectángulo 350"/>
                <p:cNvSpPr/>
                <p:nvPr/>
              </p:nvSpPr>
              <p:spPr>
                <a:xfrm>
                  <a:off x="6575292" y="2161649"/>
                  <a:ext cx="179259" cy="838200"/>
                </a:xfrm>
                <a:prstGeom prst="rect">
                  <a:avLst/>
                </a:prstGeom>
                <a:solidFill>
                  <a:srgbClr val="70AD47"/>
                </a:solidFill>
                <a:ln w="3175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Rectángulo 351"/>
                <p:cNvSpPr/>
                <p:nvPr/>
              </p:nvSpPr>
              <p:spPr>
                <a:xfrm>
                  <a:off x="6782930" y="2362777"/>
                  <a:ext cx="179259" cy="637222"/>
                </a:xfrm>
                <a:prstGeom prst="rect">
                  <a:avLst/>
                </a:prstGeom>
                <a:solidFill>
                  <a:srgbClr val="5B9BD5">
                    <a:lumMod val="75000"/>
                  </a:srgbClr>
                </a:solidFill>
                <a:ln w="3175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3" name="Rectángulo 352"/>
                <p:cNvSpPr/>
                <p:nvPr/>
              </p:nvSpPr>
              <p:spPr>
                <a:xfrm>
                  <a:off x="6992547" y="2577286"/>
                  <a:ext cx="179259" cy="422910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3175" cap="flat" cmpd="sng" algn="ctr">
                  <a:solidFill>
                    <a:srgbClr val="FFC000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Rectángulo 353"/>
                <p:cNvSpPr/>
                <p:nvPr/>
              </p:nvSpPr>
              <p:spPr>
                <a:xfrm>
                  <a:off x="7200185" y="2628062"/>
                  <a:ext cx="179259" cy="371787"/>
                </a:xfrm>
                <a:prstGeom prst="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3175" cap="flat" cmpd="sng" algn="ctr">
                  <a:solidFill>
                    <a:srgbClr val="ED7D31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4" name="Grupo 273"/>
              <p:cNvGrpSpPr/>
              <p:nvPr/>
            </p:nvGrpSpPr>
            <p:grpSpPr>
              <a:xfrm>
                <a:off x="1825389" y="2873459"/>
                <a:ext cx="705803" cy="671689"/>
                <a:chOff x="2962913" y="3247073"/>
                <a:chExt cx="864504" cy="838200"/>
              </a:xfrm>
            </p:grpSpPr>
            <p:grpSp>
              <p:nvGrpSpPr>
                <p:cNvPr id="308" name="Grupo 307"/>
                <p:cNvGrpSpPr/>
                <p:nvPr/>
              </p:nvGrpSpPr>
              <p:grpSpPr>
                <a:xfrm>
                  <a:off x="2962913" y="3247073"/>
                  <a:ext cx="864504" cy="838200"/>
                  <a:chOff x="2962913" y="3247073"/>
                  <a:chExt cx="864504" cy="838200"/>
                </a:xfrm>
              </p:grpSpPr>
              <p:cxnSp>
                <p:nvCxnSpPr>
                  <p:cNvPr id="349" name="Conector recto 348"/>
                  <p:cNvCxnSpPr/>
                  <p:nvPr/>
                </p:nvCxnSpPr>
                <p:spPr>
                  <a:xfrm>
                    <a:off x="2962914" y="3247073"/>
                    <a:ext cx="0" cy="83820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0" name="Conector recto 349"/>
                  <p:cNvCxnSpPr/>
                  <p:nvPr/>
                </p:nvCxnSpPr>
                <p:spPr>
                  <a:xfrm>
                    <a:off x="2962913" y="4085273"/>
                    <a:ext cx="864504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336" name="Elipse 335"/>
                <p:cNvSpPr/>
                <p:nvPr/>
              </p:nvSpPr>
              <p:spPr>
                <a:xfrm>
                  <a:off x="3298443" y="3426176"/>
                  <a:ext cx="96883" cy="96343"/>
                </a:xfrm>
                <a:prstGeom prst="ellipse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7" name="Elipse 336"/>
                <p:cNvSpPr/>
                <p:nvPr/>
              </p:nvSpPr>
              <p:spPr>
                <a:xfrm>
                  <a:off x="3578601" y="3836216"/>
                  <a:ext cx="96883" cy="96343"/>
                </a:xfrm>
                <a:prstGeom prst="ellipse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Elipse 337"/>
                <p:cNvSpPr/>
                <p:nvPr/>
              </p:nvSpPr>
              <p:spPr>
                <a:xfrm>
                  <a:off x="3119700" y="3724559"/>
                  <a:ext cx="96883" cy="96343"/>
                </a:xfrm>
                <a:prstGeom prst="ellipse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Elipse 338"/>
                <p:cNvSpPr/>
                <p:nvPr/>
              </p:nvSpPr>
              <p:spPr>
                <a:xfrm>
                  <a:off x="3329788" y="3820902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Elipse 339"/>
                <p:cNvSpPr/>
                <p:nvPr/>
              </p:nvSpPr>
              <p:spPr>
                <a:xfrm>
                  <a:off x="3420933" y="3607764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Elipse 340"/>
                <p:cNvSpPr/>
                <p:nvPr/>
              </p:nvSpPr>
              <p:spPr>
                <a:xfrm>
                  <a:off x="3113874" y="3878766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Elipse 341"/>
                <p:cNvSpPr/>
                <p:nvPr/>
              </p:nvSpPr>
              <p:spPr>
                <a:xfrm>
                  <a:off x="3046599" y="3479064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Elipse 342"/>
                <p:cNvSpPr/>
                <p:nvPr/>
              </p:nvSpPr>
              <p:spPr>
                <a:xfrm>
                  <a:off x="3489942" y="3386893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Elipse 343"/>
                <p:cNvSpPr/>
                <p:nvPr/>
              </p:nvSpPr>
              <p:spPr>
                <a:xfrm>
                  <a:off x="3627042" y="3704031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Elipse 344"/>
                <p:cNvSpPr/>
                <p:nvPr/>
              </p:nvSpPr>
              <p:spPr>
                <a:xfrm>
                  <a:off x="3201560" y="3592374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Elipse 345"/>
                <p:cNvSpPr/>
                <p:nvPr/>
              </p:nvSpPr>
              <p:spPr>
                <a:xfrm>
                  <a:off x="3622067" y="3486425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Elipse 346"/>
                <p:cNvSpPr/>
                <p:nvPr/>
              </p:nvSpPr>
              <p:spPr>
                <a:xfrm>
                  <a:off x="3121727" y="3279026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Elipse 347"/>
                <p:cNvSpPr/>
                <p:nvPr/>
              </p:nvSpPr>
              <p:spPr>
                <a:xfrm>
                  <a:off x="3441500" y="3959171"/>
                  <a:ext cx="96883" cy="96343"/>
                </a:xfrm>
                <a:prstGeom prst="ellipse">
                  <a:avLst/>
                </a:prstGeom>
                <a:solidFill>
                  <a:srgbClr val="7030A0"/>
                </a:solidFill>
                <a:ln w="635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5" name="Grupo 274"/>
              <p:cNvGrpSpPr/>
              <p:nvPr/>
            </p:nvGrpSpPr>
            <p:grpSpPr>
              <a:xfrm>
                <a:off x="3107525" y="1935380"/>
                <a:ext cx="724874" cy="696248"/>
                <a:chOff x="5995568" y="2697720"/>
                <a:chExt cx="850922" cy="827804"/>
              </a:xfrm>
            </p:grpSpPr>
            <p:sp>
              <p:nvSpPr>
                <p:cNvPr id="293" name="Elipse 292"/>
                <p:cNvSpPr/>
                <p:nvPr/>
              </p:nvSpPr>
              <p:spPr>
                <a:xfrm>
                  <a:off x="6410518" y="2911001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" name="Elipse 293"/>
                <p:cNvSpPr/>
                <p:nvPr/>
              </p:nvSpPr>
              <p:spPr>
                <a:xfrm>
                  <a:off x="6271904" y="3270964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" name="Elipse 294"/>
                <p:cNvSpPr/>
                <p:nvPr/>
              </p:nvSpPr>
              <p:spPr>
                <a:xfrm>
                  <a:off x="6143551" y="2999424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" name="Elipse 295"/>
                <p:cNvSpPr/>
                <p:nvPr/>
              </p:nvSpPr>
              <p:spPr>
                <a:xfrm>
                  <a:off x="6264435" y="2870862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Elipse 296"/>
                <p:cNvSpPr/>
                <p:nvPr/>
              </p:nvSpPr>
              <p:spPr>
                <a:xfrm>
                  <a:off x="6592808" y="2999425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Elipse 297"/>
                <p:cNvSpPr/>
                <p:nvPr/>
              </p:nvSpPr>
              <p:spPr>
                <a:xfrm>
                  <a:off x="6296256" y="3068458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" name="Elipse 298"/>
                <p:cNvSpPr/>
                <p:nvPr/>
              </p:nvSpPr>
              <p:spPr>
                <a:xfrm>
                  <a:off x="6167552" y="3141918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" name="Elipse 299"/>
                <p:cNvSpPr/>
                <p:nvPr/>
              </p:nvSpPr>
              <p:spPr>
                <a:xfrm>
                  <a:off x="6443181" y="3194177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Elipse 300"/>
                <p:cNvSpPr/>
                <p:nvPr/>
              </p:nvSpPr>
              <p:spPr>
                <a:xfrm>
                  <a:off x="6544366" y="3333133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" name="Elipse 301"/>
                <p:cNvSpPr/>
                <p:nvPr/>
              </p:nvSpPr>
              <p:spPr>
                <a:xfrm>
                  <a:off x="6592808" y="2814658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3" name="Conector recto 302"/>
                <p:cNvCxnSpPr/>
                <p:nvPr/>
              </p:nvCxnSpPr>
              <p:spPr>
                <a:xfrm>
                  <a:off x="5995568" y="2851110"/>
                  <a:ext cx="850922" cy="43123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04" name="Elipse 303"/>
                <p:cNvSpPr/>
                <p:nvPr/>
              </p:nvSpPr>
              <p:spPr>
                <a:xfrm>
                  <a:off x="6443180" y="3429181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Elipse 304"/>
                <p:cNvSpPr/>
                <p:nvPr/>
              </p:nvSpPr>
              <p:spPr>
                <a:xfrm>
                  <a:off x="6729077" y="3087148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Elipse 305"/>
                <p:cNvSpPr/>
                <p:nvPr/>
              </p:nvSpPr>
              <p:spPr>
                <a:xfrm>
                  <a:off x="6453221" y="2777866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Elipse 306"/>
                <p:cNvSpPr/>
                <p:nvPr/>
              </p:nvSpPr>
              <p:spPr>
                <a:xfrm>
                  <a:off x="6215993" y="2697720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6" name="Grupo 275"/>
              <p:cNvGrpSpPr/>
              <p:nvPr/>
            </p:nvGrpSpPr>
            <p:grpSpPr>
              <a:xfrm>
                <a:off x="3218945" y="2904309"/>
                <a:ext cx="634851" cy="597872"/>
                <a:chOff x="6009973" y="3890525"/>
                <a:chExt cx="796119" cy="766909"/>
              </a:xfrm>
            </p:grpSpPr>
            <p:sp>
              <p:nvSpPr>
                <p:cNvPr id="277" name="Elipse 276"/>
                <p:cNvSpPr/>
                <p:nvPr/>
              </p:nvSpPr>
              <p:spPr>
                <a:xfrm>
                  <a:off x="6352991" y="3890525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Elipse 277"/>
                <p:cNvSpPr/>
                <p:nvPr/>
              </p:nvSpPr>
              <p:spPr>
                <a:xfrm>
                  <a:off x="6164455" y="4116363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Elipse 278"/>
                <p:cNvSpPr/>
                <p:nvPr/>
              </p:nvSpPr>
              <p:spPr>
                <a:xfrm>
                  <a:off x="6544365" y="4116363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Elipse 279"/>
                <p:cNvSpPr/>
                <p:nvPr/>
              </p:nvSpPr>
              <p:spPr>
                <a:xfrm>
                  <a:off x="6009973" y="4323728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1" name="Elipse 280"/>
                <p:cNvSpPr/>
                <p:nvPr/>
              </p:nvSpPr>
              <p:spPr>
                <a:xfrm>
                  <a:off x="6324146" y="4323728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Elipse 281"/>
                <p:cNvSpPr/>
                <p:nvPr/>
              </p:nvSpPr>
              <p:spPr>
                <a:xfrm>
                  <a:off x="6703296" y="4330002"/>
                  <a:ext cx="96883" cy="96343"/>
                </a:xfrm>
                <a:prstGeom prst="ellipse">
                  <a:avLst/>
                </a:prstGeom>
                <a:solidFill>
                  <a:srgbClr val="E7E6E6">
                    <a:lumMod val="1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3" name="Elipse 282"/>
                <p:cNvSpPr/>
                <p:nvPr/>
              </p:nvSpPr>
              <p:spPr>
                <a:xfrm>
                  <a:off x="6324339" y="4448358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4" name="Elipse 283"/>
                <p:cNvSpPr/>
                <p:nvPr/>
              </p:nvSpPr>
              <p:spPr>
                <a:xfrm>
                  <a:off x="6324146" y="4561091"/>
                  <a:ext cx="96883" cy="96343"/>
                </a:xfrm>
                <a:prstGeom prst="ellipse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Elipse 284"/>
                <p:cNvSpPr/>
                <p:nvPr/>
              </p:nvSpPr>
              <p:spPr>
                <a:xfrm>
                  <a:off x="6709209" y="4448359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Elipse 285"/>
                <p:cNvSpPr/>
                <p:nvPr/>
              </p:nvSpPr>
              <p:spPr>
                <a:xfrm>
                  <a:off x="6013662" y="4434989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017363" y="4555247"/>
                  <a:ext cx="96883" cy="96343"/>
                </a:xfrm>
                <a:prstGeom prst="ellipse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8" name="Conector recto 287"/>
                <p:cNvCxnSpPr>
                  <a:stCxn id="277" idx="5"/>
                  <a:endCxn id="279" idx="1"/>
                </p:cNvCxnSpPr>
                <p:nvPr/>
              </p:nvCxnSpPr>
              <p:spPr>
                <a:xfrm>
                  <a:off x="6435686" y="3972759"/>
                  <a:ext cx="122867" cy="15771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9" name="Conector recto 288"/>
                <p:cNvCxnSpPr>
                  <a:stCxn id="277" idx="3"/>
                  <a:endCxn id="278" idx="7"/>
                </p:cNvCxnSpPr>
                <p:nvPr/>
              </p:nvCxnSpPr>
              <p:spPr>
                <a:xfrm flipH="1">
                  <a:off x="6247150" y="3972759"/>
                  <a:ext cx="120029" cy="15771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0" name="Conector recto 289"/>
                <p:cNvCxnSpPr>
                  <a:stCxn id="278" idx="3"/>
                  <a:endCxn id="280" idx="7"/>
                </p:cNvCxnSpPr>
                <p:nvPr/>
              </p:nvCxnSpPr>
              <p:spPr>
                <a:xfrm flipH="1">
                  <a:off x="6092668" y="4198597"/>
                  <a:ext cx="85975" cy="1392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1" name="Conector recto 290"/>
                <p:cNvCxnSpPr>
                  <a:stCxn id="278" idx="5"/>
                  <a:endCxn id="281" idx="1"/>
                </p:cNvCxnSpPr>
                <p:nvPr/>
              </p:nvCxnSpPr>
              <p:spPr>
                <a:xfrm>
                  <a:off x="6247150" y="4198597"/>
                  <a:ext cx="91184" cy="1392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2" name="Conector recto 291"/>
                <p:cNvCxnSpPr>
                  <a:stCxn id="279" idx="5"/>
                  <a:endCxn id="282" idx="1"/>
                </p:cNvCxnSpPr>
                <p:nvPr/>
              </p:nvCxnSpPr>
              <p:spPr>
                <a:xfrm>
                  <a:off x="6627060" y="4198597"/>
                  <a:ext cx="90424" cy="14551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212" name="CuadroTexto 211"/>
            <p:cNvSpPr txBox="1"/>
            <p:nvPr/>
          </p:nvSpPr>
          <p:spPr>
            <a:xfrm>
              <a:off x="4254839" y="3787987"/>
              <a:ext cx="2479982" cy="71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Warm-start</a:t>
              </a:r>
              <a:endParaRPr lang="es-ES" sz="9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  <a:p>
              <a:pPr algn="ctr">
                <a:buClrTx/>
                <a:buFontTx/>
                <a:buNone/>
              </a:pPr>
              <a:r>
                <a:rPr lang="es-ES" sz="9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(pipeline </a:t>
              </a:r>
              <a:r>
                <a:rPr lang="es-ES" sz="90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suggestions</a:t>
              </a:r>
              <a:r>
                <a:rPr lang="es-ES" sz="9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213" name="Grupo 212"/>
            <p:cNvGrpSpPr/>
            <p:nvPr/>
          </p:nvGrpSpPr>
          <p:grpSpPr>
            <a:xfrm>
              <a:off x="2025079" y="5034692"/>
              <a:ext cx="3820588" cy="1283576"/>
              <a:chOff x="6014000" y="5558575"/>
              <a:chExt cx="3820588" cy="1283576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6014000" y="6409424"/>
                <a:ext cx="3068621" cy="432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Input data</a:t>
                </a:r>
              </a:p>
            </p:txBody>
          </p:sp>
          <p:grpSp>
            <p:nvGrpSpPr>
              <p:cNvPr id="228" name="Grupo 227"/>
              <p:cNvGrpSpPr/>
              <p:nvPr/>
            </p:nvGrpSpPr>
            <p:grpSpPr>
              <a:xfrm>
                <a:off x="6436020" y="5867377"/>
                <a:ext cx="472298" cy="529123"/>
                <a:chOff x="2776171" y="3109627"/>
                <a:chExt cx="706194" cy="804732"/>
              </a:xfrm>
            </p:grpSpPr>
            <p:sp>
              <p:nvSpPr>
                <p:cNvPr id="240" name="Recortar rectángulo de esquina sencilla 239"/>
                <p:cNvSpPr/>
                <p:nvPr/>
              </p:nvSpPr>
              <p:spPr>
                <a:xfrm rot="16200000" flipH="1" flipV="1">
                  <a:off x="2726902" y="3158896"/>
                  <a:ext cx="804732" cy="706194"/>
                </a:xfrm>
                <a:prstGeom prst="snip1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1" name="Conector recto 240"/>
                <p:cNvCxnSpPr/>
                <p:nvPr/>
              </p:nvCxnSpPr>
              <p:spPr>
                <a:xfrm>
                  <a:off x="2863870" y="322609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2" name="Conector recto 241"/>
                <p:cNvCxnSpPr/>
                <p:nvPr/>
              </p:nvCxnSpPr>
              <p:spPr>
                <a:xfrm>
                  <a:off x="3063618" y="322609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3" name="Conector recto 242"/>
                <p:cNvCxnSpPr/>
                <p:nvPr/>
              </p:nvCxnSpPr>
              <p:spPr>
                <a:xfrm>
                  <a:off x="3260745" y="322609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4" name="Conector recto 243"/>
                <p:cNvCxnSpPr/>
                <p:nvPr/>
              </p:nvCxnSpPr>
              <p:spPr>
                <a:xfrm>
                  <a:off x="2863870" y="332024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5" name="Conector recto 244"/>
                <p:cNvCxnSpPr/>
                <p:nvPr/>
              </p:nvCxnSpPr>
              <p:spPr>
                <a:xfrm>
                  <a:off x="3063618" y="332024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6" name="Conector recto 245"/>
                <p:cNvCxnSpPr/>
                <p:nvPr/>
              </p:nvCxnSpPr>
              <p:spPr>
                <a:xfrm>
                  <a:off x="3260745" y="332024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7" name="Conector recto 246"/>
                <p:cNvCxnSpPr/>
                <p:nvPr/>
              </p:nvCxnSpPr>
              <p:spPr>
                <a:xfrm>
                  <a:off x="2863870" y="3426147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8" name="Conector recto 247"/>
                <p:cNvCxnSpPr/>
                <p:nvPr/>
              </p:nvCxnSpPr>
              <p:spPr>
                <a:xfrm>
                  <a:off x="3063618" y="3426147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9" name="Conector recto 248"/>
                <p:cNvCxnSpPr/>
                <p:nvPr/>
              </p:nvCxnSpPr>
              <p:spPr>
                <a:xfrm>
                  <a:off x="3260745" y="3426147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0" name="Conector recto 249"/>
                <p:cNvCxnSpPr/>
                <p:nvPr/>
              </p:nvCxnSpPr>
              <p:spPr>
                <a:xfrm>
                  <a:off x="2863870" y="352592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1" name="Conector recto 250"/>
                <p:cNvCxnSpPr/>
                <p:nvPr/>
              </p:nvCxnSpPr>
              <p:spPr>
                <a:xfrm>
                  <a:off x="3063618" y="352592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2" name="Conector recto 251"/>
                <p:cNvCxnSpPr/>
                <p:nvPr/>
              </p:nvCxnSpPr>
              <p:spPr>
                <a:xfrm>
                  <a:off x="3260745" y="352592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3" name="Conector recto 252"/>
                <p:cNvCxnSpPr/>
                <p:nvPr/>
              </p:nvCxnSpPr>
              <p:spPr>
                <a:xfrm>
                  <a:off x="2863870" y="362620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4" name="Conector recto 253"/>
                <p:cNvCxnSpPr/>
                <p:nvPr/>
              </p:nvCxnSpPr>
              <p:spPr>
                <a:xfrm>
                  <a:off x="3063618" y="362620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5" name="Conector recto 254"/>
                <p:cNvCxnSpPr/>
                <p:nvPr/>
              </p:nvCxnSpPr>
              <p:spPr>
                <a:xfrm>
                  <a:off x="3260745" y="362620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6" name="Conector recto 255"/>
                <p:cNvCxnSpPr/>
                <p:nvPr/>
              </p:nvCxnSpPr>
              <p:spPr>
                <a:xfrm>
                  <a:off x="2866788" y="3742494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7" name="Conector recto 256"/>
                <p:cNvCxnSpPr/>
                <p:nvPr/>
              </p:nvCxnSpPr>
              <p:spPr>
                <a:xfrm>
                  <a:off x="3066536" y="3742494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8" name="Conector recto 257"/>
                <p:cNvCxnSpPr/>
                <p:nvPr/>
              </p:nvCxnSpPr>
              <p:spPr>
                <a:xfrm>
                  <a:off x="3263663" y="3742494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29" name="Rectángulo 228"/>
              <p:cNvSpPr/>
              <p:nvPr/>
            </p:nvSpPr>
            <p:spPr>
              <a:xfrm>
                <a:off x="6523170" y="6390488"/>
                <a:ext cx="3311418" cy="432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Time budget</a:t>
                </a:r>
              </a:p>
            </p:txBody>
          </p:sp>
          <p:pic>
            <p:nvPicPr>
              <p:cNvPr id="230" name="Picture 4" descr="User Icon - Free Icon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0147" y="5735664"/>
                <a:ext cx="819384" cy="819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1" name="Grupo 230"/>
              <p:cNvGrpSpPr/>
              <p:nvPr/>
            </p:nvGrpSpPr>
            <p:grpSpPr>
              <a:xfrm>
                <a:off x="7455311" y="5990963"/>
                <a:ext cx="756554" cy="338229"/>
                <a:chOff x="1193800" y="3758323"/>
                <a:chExt cx="913390" cy="449455"/>
              </a:xfrm>
            </p:grpSpPr>
            <p:sp>
              <p:nvSpPr>
                <p:cNvPr id="235" name="Rectángulo 234"/>
                <p:cNvSpPr/>
                <p:nvPr/>
              </p:nvSpPr>
              <p:spPr>
                <a:xfrm>
                  <a:off x="1325926" y="3758323"/>
                  <a:ext cx="781264" cy="305318"/>
                </a:xfrm>
                <a:prstGeom prst="rect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Rectángulo 235"/>
                <p:cNvSpPr/>
                <p:nvPr/>
              </p:nvSpPr>
              <p:spPr>
                <a:xfrm>
                  <a:off x="1244130" y="3835700"/>
                  <a:ext cx="781264" cy="305318"/>
                </a:xfrm>
                <a:prstGeom prst="rect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" name="Rectángulo 236"/>
                <p:cNvSpPr/>
                <p:nvPr/>
              </p:nvSpPr>
              <p:spPr>
                <a:xfrm>
                  <a:off x="1193800" y="3902460"/>
                  <a:ext cx="781264" cy="305318"/>
                </a:xfrm>
                <a:prstGeom prst="rect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8" name="Conector recto 237"/>
                <p:cNvCxnSpPr/>
                <p:nvPr/>
              </p:nvCxnSpPr>
              <p:spPr>
                <a:xfrm>
                  <a:off x="1260128" y="4156965"/>
                  <a:ext cx="109537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39" name="Elipse 238"/>
                <p:cNvSpPr/>
                <p:nvPr/>
              </p:nvSpPr>
              <p:spPr>
                <a:xfrm>
                  <a:off x="1521435" y="3993432"/>
                  <a:ext cx="133350" cy="123373"/>
                </a:xfrm>
                <a:prstGeom prst="ellipse">
                  <a:avLst/>
                </a:prstGeom>
                <a:solidFill>
                  <a:srgbClr val="70AD47">
                    <a:lumMod val="75000"/>
                  </a:srgbClr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32" name="Conector recto 231"/>
              <p:cNvCxnSpPr/>
              <p:nvPr/>
            </p:nvCxnSpPr>
            <p:spPr>
              <a:xfrm>
                <a:off x="7968815" y="6153666"/>
                <a:ext cx="90729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3" name="Conector recto de flecha 232"/>
              <p:cNvCxnSpPr/>
              <p:nvPr/>
            </p:nvCxnSpPr>
            <p:spPr>
              <a:xfrm flipH="1" flipV="1">
                <a:off x="6669695" y="5558575"/>
                <a:ext cx="1234" cy="255515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234" name="Conector recto de flecha 233"/>
              <p:cNvCxnSpPr/>
              <p:nvPr/>
            </p:nvCxnSpPr>
            <p:spPr>
              <a:xfrm flipH="1" flipV="1">
                <a:off x="7850388" y="5565285"/>
                <a:ext cx="1234" cy="255515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E7E6E6">
                    <a:lumMod val="5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</p:grpSp>
        <p:sp>
          <p:nvSpPr>
            <p:cNvPr id="214" name="Rectángulo redondeado 213"/>
            <p:cNvSpPr/>
            <p:nvPr/>
          </p:nvSpPr>
          <p:spPr>
            <a:xfrm>
              <a:off x="2127277" y="4147272"/>
              <a:ext cx="2191095" cy="766020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" name="CuadroTexto 214"/>
            <p:cNvSpPr txBox="1"/>
            <p:nvPr/>
          </p:nvSpPr>
          <p:spPr>
            <a:xfrm>
              <a:off x="2176340" y="4200139"/>
              <a:ext cx="2174603" cy="71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ML </a:t>
              </a:r>
              <a:r>
                <a:rPr lang="es-ES" sz="900" b="1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algorithm</a:t>
              </a:r>
              <a:r>
                <a:rPr lang="es-ES" sz="900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s-ES" sz="900" b="1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for</a:t>
              </a:r>
              <a:r>
                <a:rPr lang="es-ES" sz="900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buClrTx/>
                <a:buFontTx/>
                <a:buNone/>
              </a:pPr>
              <a:r>
                <a:rPr lang="es-ES" sz="900" b="1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Comparison</a:t>
              </a:r>
              <a:endParaRPr lang="es-ES" sz="9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16" name="Conector recto de flecha 215"/>
            <p:cNvCxnSpPr>
              <a:endCxn id="214" idx="0"/>
            </p:cNvCxnSpPr>
            <p:nvPr/>
          </p:nvCxnSpPr>
          <p:spPr>
            <a:xfrm flipH="1">
              <a:off x="3222824" y="3769123"/>
              <a:ext cx="1928" cy="378149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217" name="Conector angular 216"/>
            <p:cNvCxnSpPr>
              <a:stCxn id="214" idx="3"/>
              <a:endCxn id="315" idx="1"/>
            </p:cNvCxnSpPr>
            <p:nvPr/>
          </p:nvCxnSpPr>
          <p:spPr>
            <a:xfrm flipV="1">
              <a:off x="4318371" y="3317872"/>
              <a:ext cx="2415026" cy="121241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18" name="CuadroTexto 217"/>
            <p:cNvSpPr txBox="1"/>
            <p:nvPr/>
          </p:nvSpPr>
          <p:spPr>
            <a:xfrm>
              <a:off x="7798202" y="5428647"/>
              <a:ext cx="2158470" cy="47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10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Final </a:t>
              </a:r>
              <a:r>
                <a:rPr lang="es-ES" sz="100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result</a:t>
              </a:r>
              <a:endParaRPr lang="es-ES" sz="10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225" name="Picture 2" descr="Alarm Clock Icon - Free Download, PNG and Vecto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912" y="5294359"/>
              <a:ext cx="529836" cy="52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6" name="CuadroTexto 225"/>
            <p:cNvSpPr txBox="1"/>
            <p:nvPr/>
          </p:nvSpPr>
          <p:spPr>
            <a:xfrm>
              <a:off x="9652692" y="2484409"/>
              <a:ext cx="1263926" cy="378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700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309" name="Rectángulo 308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11" name="Rectángulo 310"/>
          <p:cNvSpPr/>
          <p:nvPr/>
        </p:nvSpPr>
        <p:spPr>
          <a:xfrm>
            <a:off x="401292" y="4397415"/>
            <a:ext cx="84690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 smtClean="0">
                <a:latin typeface="Raleway" panose="020B0604020202020204" charset="0"/>
              </a:rPr>
              <a:t>Feurer</a:t>
            </a:r>
            <a:r>
              <a:rPr lang="es-ES" sz="1100" dirty="0" smtClean="0">
                <a:latin typeface="Raleway" panose="020B0604020202020204" charset="0"/>
              </a:rPr>
              <a:t> </a:t>
            </a:r>
            <a:r>
              <a:rPr lang="es-ES" sz="1100" dirty="0">
                <a:latin typeface="Raleway" panose="020B0604020202020204" charset="0"/>
              </a:rPr>
              <a:t>et </a:t>
            </a:r>
            <a:r>
              <a:rPr lang="es-ES" sz="1100" dirty="0" smtClean="0">
                <a:latin typeface="Raleway" panose="020B0604020202020204" charset="0"/>
              </a:rPr>
              <a:t>al. (2015)</a:t>
            </a:r>
            <a:endParaRPr lang="es-ES" sz="1100" dirty="0"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CuadroTexto 311"/>
              <p:cNvSpPr txBox="1"/>
              <p:nvPr/>
            </p:nvSpPr>
            <p:spPr>
              <a:xfrm>
                <a:off x="246238" y="4384203"/>
                <a:ext cx="265864" cy="220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312" name="CuadroTexto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38" y="4384203"/>
                <a:ext cx="265864" cy="220381"/>
              </a:xfrm>
              <a:prstGeom prst="rect">
                <a:avLst/>
              </a:prstGeom>
              <a:blipFill>
                <a:blip r:embed="rId8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CuadroTexto 312"/>
              <p:cNvSpPr txBox="1"/>
              <p:nvPr/>
            </p:nvSpPr>
            <p:spPr>
              <a:xfrm>
                <a:off x="2320839" y="2107027"/>
                <a:ext cx="265864" cy="220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313" name="CuadroTexto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39" y="2107027"/>
                <a:ext cx="265864" cy="220381"/>
              </a:xfrm>
              <a:prstGeom prst="rect">
                <a:avLst/>
              </a:prstGeom>
              <a:blipFill>
                <a:blip r:embed="rId9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Rectángulo redondeado 314"/>
          <p:cNvSpPr/>
          <p:nvPr/>
        </p:nvSpPr>
        <p:spPr>
          <a:xfrm>
            <a:off x="6318766" y="1821522"/>
            <a:ext cx="2308049" cy="164119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6" name="CuadroTexto 315"/>
          <p:cNvSpPr txBox="1"/>
          <p:nvPr/>
        </p:nvSpPr>
        <p:spPr>
          <a:xfrm>
            <a:off x="6682240" y="2253387"/>
            <a:ext cx="14337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s-ES" sz="1000" kern="1200" dirty="0" err="1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Optimisation</a:t>
            </a:r>
            <a:r>
              <a:rPr lang="es-ES" sz="10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 of </a:t>
            </a:r>
            <a:r>
              <a:rPr lang="es-ES" sz="1000" kern="1200" dirty="0" err="1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suggested</a:t>
            </a:r>
            <a:r>
              <a:rPr lang="es-ES" sz="10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 pipelines</a:t>
            </a:r>
          </a:p>
        </p:txBody>
      </p:sp>
      <p:sp>
        <p:nvSpPr>
          <p:cNvPr id="317" name="CuadroTexto 316"/>
          <p:cNvSpPr txBox="1"/>
          <p:nvPr/>
        </p:nvSpPr>
        <p:spPr>
          <a:xfrm>
            <a:off x="6583475" y="1923871"/>
            <a:ext cx="1721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s-ES" sz="1000" b="1" kern="1200" dirty="0" err="1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Optimisation</a:t>
            </a:r>
            <a:r>
              <a:rPr lang="es-ES" sz="10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s-ES" sz="1000" b="1" kern="1200" dirty="0" err="1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Component</a:t>
            </a:r>
            <a:endParaRPr lang="es-ES" sz="1000" b="1" kern="1200" dirty="0" smtClean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8" name="Picture 4" descr="Ciclo par de flechas líneas dibujadas a mano - Iconos gratis de flecha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29" y="2709066"/>
            <a:ext cx="453663" cy="45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" name="Elipse 313"/>
          <p:cNvSpPr/>
          <p:nvPr/>
        </p:nvSpPr>
        <p:spPr>
          <a:xfrm rot="16200000">
            <a:off x="5356772" y="2455137"/>
            <a:ext cx="603108" cy="1320879"/>
          </a:xfrm>
          <a:prstGeom prst="ellipse">
            <a:avLst/>
          </a:prstGeom>
          <a:solidFill>
            <a:srgbClr val="FF0000">
              <a:alpha val="0"/>
            </a:srgb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0" name="Picture 2" descr="Alarm Clock Icon - Free Download, PNG and V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81" y="2713575"/>
            <a:ext cx="455540" cy="43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Rectángulo 218"/>
          <p:cNvSpPr/>
          <p:nvPr/>
        </p:nvSpPr>
        <p:spPr>
          <a:xfrm>
            <a:off x="230790" y="2958456"/>
            <a:ext cx="35018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aleway" panose="020B0604020202020204" charset="0"/>
              </a:rPr>
              <a:t>Meta-learning before </a:t>
            </a:r>
            <a:r>
              <a:rPr lang="en-US" dirty="0" err="1" smtClean="0">
                <a:latin typeface="Raleway" panose="020B0604020202020204" charset="0"/>
              </a:rPr>
              <a:t>optimisation</a:t>
            </a:r>
            <a:endParaRPr lang="en-US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604020202020204" charset="0"/>
              </a:rPr>
              <a:t>The user has to define the time </a:t>
            </a:r>
            <a:r>
              <a:rPr lang="en-US" dirty="0" smtClean="0">
                <a:latin typeface="Raleway" panose="020B0604020202020204" charset="0"/>
              </a:rPr>
              <a:t>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aleway" panose="020B0604020202020204" charset="0"/>
              </a:rPr>
              <a:t>Optimisation</a:t>
            </a:r>
            <a:r>
              <a:rPr lang="en-US" dirty="0" smtClean="0">
                <a:latin typeface="Raleway" panose="020B0604020202020204" charset="0"/>
              </a:rPr>
              <a:t> </a:t>
            </a:r>
            <a:r>
              <a:rPr lang="en-US" dirty="0">
                <a:latin typeface="Raleway" panose="020B0604020202020204" charset="0"/>
              </a:rPr>
              <a:t>of individual </a:t>
            </a:r>
            <a:r>
              <a:rPr lang="en-US" dirty="0" smtClean="0">
                <a:latin typeface="Raleway" panose="020B0604020202020204" charset="0"/>
              </a:rPr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aleway" panose="020B0604020202020204" charset="0"/>
              </a:rPr>
              <a:t>Does previous learning experience work in very diverse learning tasks?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redondeado 27"/>
          <p:cNvSpPr/>
          <p:nvPr/>
        </p:nvSpPr>
        <p:spPr>
          <a:xfrm>
            <a:off x="401292" y="2345861"/>
            <a:ext cx="8224548" cy="2006191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Motivation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-133426" y="1101723"/>
            <a:ext cx="87655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285750" algn="just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AutoML</a:t>
            </a:r>
            <a:r>
              <a:rPr lang="en-US" sz="1600" b="1" dirty="0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has been successfully applied in other research areas, </a:t>
            </a:r>
            <a:r>
              <a:rPr lang="en-US" sz="1600" b="1" dirty="0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but not in TF.</a:t>
            </a:r>
            <a:endParaRPr lang="en-US" sz="1600" b="1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457200" lvl="0" algn="just"/>
            <a:endParaRPr lang="en-US" sz="1600" b="1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742950" lvl="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Raleway" panose="020B0604020202020204" charset="0"/>
              </a:rPr>
              <a:t>To </a:t>
            </a:r>
            <a:r>
              <a:rPr lang="en-US" sz="1600" dirty="0">
                <a:solidFill>
                  <a:schemeClr val="bg2"/>
                </a:solidFill>
                <a:latin typeface="Raleway" panose="020B0604020202020204" charset="0"/>
              </a:rPr>
              <a:t>what extent general-purpose </a:t>
            </a:r>
            <a:r>
              <a:rPr lang="en-US" sz="1600" b="1" dirty="0" err="1">
                <a:solidFill>
                  <a:schemeClr val="bg2"/>
                </a:solidFill>
                <a:latin typeface="Raleway" panose="020B0604020202020204" charset="0"/>
              </a:rPr>
              <a:t>AutoML</a:t>
            </a:r>
            <a:r>
              <a:rPr lang="en-US" sz="1600" b="1" dirty="0">
                <a:solidFill>
                  <a:schemeClr val="bg2"/>
                </a:solidFill>
                <a:latin typeface="Raleway" panose="020B0604020202020204" charset="0"/>
              </a:rPr>
              <a:t> can be competitive in TF is far from being fully answered</a:t>
            </a:r>
            <a:r>
              <a:rPr lang="en-US" sz="1600" dirty="0">
                <a:solidFill>
                  <a:schemeClr val="bg2"/>
                </a:solidFill>
                <a:latin typeface="Raleway" panose="020B0604020202020204" charset="0"/>
              </a:rPr>
              <a:t>. </a:t>
            </a:r>
            <a:endParaRPr lang="en-US" sz="1600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457200" lvl="0" algn="just"/>
            <a:endParaRPr lang="en-US" sz="1600" dirty="0" smtClean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1292" y="2482564"/>
            <a:ext cx="9433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Raleway" panose="020B060402020202020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667" y="2387725"/>
            <a:ext cx="846335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algn="ctr"/>
            <a:endParaRPr lang="en-US" sz="1800" b="1" dirty="0" smtClean="0">
              <a:latin typeface="Raleway" panose="020B0604020202020204" charset="0"/>
              <a:ea typeface="Lato"/>
              <a:cs typeface="Lato"/>
              <a:sym typeface="Lato"/>
            </a:endParaRPr>
          </a:p>
          <a:p>
            <a:pPr marL="457200" algn="ctr"/>
            <a:endParaRPr lang="en-US" sz="1600" i="1" dirty="0" smtClean="0">
              <a:latin typeface="Raleway" panose="020B0604020202020204" charset="0"/>
            </a:endParaRPr>
          </a:p>
          <a:p>
            <a:pPr marL="457200" algn="ctr"/>
            <a:r>
              <a:rPr lang="en-US" sz="1600" i="1" dirty="0" smtClean="0">
                <a:latin typeface="Raleway" panose="020B0604020202020204" charset="0"/>
              </a:rPr>
              <a:t>Can </a:t>
            </a:r>
            <a:r>
              <a:rPr lang="en-US" sz="1600" i="1" dirty="0">
                <a:latin typeface="Raleway" panose="020B0604020202020204" charset="0"/>
              </a:rPr>
              <a:t>general-purpose </a:t>
            </a:r>
            <a:r>
              <a:rPr lang="en-US" sz="1600" i="1" dirty="0" err="1">
                <a:latin typeface="Raleway" panose="020B0604020202020204" charset="0"/>
              </a:rPr>
              <a:t>AutoML</a:t>
            </a:r>
            <a:r>
              <a:rPr lang="en-US" sz="1600" i="1" dirty="0">
                <a:latin typeface="Raleway" panose="020B0604020202020204" charset="0"/>
              </a:rPr>
              <a:t> properly work in TF? What are its </a:t>
            </a:r>
            <a:r>
              <a:rPr lang="en-US" sz="1600" i="1" dirty="0" smtClean="0">
                <a:latin typeface="Raleway" panose="020B0604020202020204" charset="0"/>
              </a:rPr>
              <a:t>strengths and </a:t>
            </a:r>
            <a:r>
              <a:rPr lang="en-US" sz="1600" i="1" dirty="0">
                <a:latin typeface="Raleway" panose="020B0604020202020204" charset="0"/>
              </a:rPr>
              <a:t>weaknesses dealing with supervised learning problems such as TF? </a:t>
            </a:r>
            <a:r>
              <a:rPr lang="en-US" sz="1600" dirty="0">
                <a:latin typeface="Raleway" panose="020B0604020202020204" charset="0"/>
              </a:rPr>
              <a:t/>
            </a:r>
            <a:br>
              <a:rPr lang="en-US" sz="1600" dirty="0">
                <a:latin typeface="Raleway" panose="020B0604020202020204" charset="0"/>
              </a:rPr>
            </a:br>
            <a:endParaRPr lang="en-US" sz="1600" dirty="0" smtClean="0">
              <a:latin typeface="Raleway" panose="020B0604020202020204" charset="0"/>
              <a:ea typeface="Lato"/>
              <a:cs typeface="Lato"/>
              <a:sym typeface="Lato"/>
            </a:endParaRPr>
          </a:p>
          <a:p>
            <a:pPr marL="457200" algn="ctr"/>
            <a:r>
              <a:rPr lang="en-US" sz="1600" dirty="0" smtClean="0">
                <a:latin typeface="Raleway" panose="020B0604020202020204" charset="0"/>
                <a:ea typeface="Lato"/>
                <a:cs typeface="Lato"/>
                <a:sym typeface="Lato"/>
              </a:rPr>
              <a:t>To </a:t>
            </a:r>
            <a:r>
              <a:rPr lang="en-US" sz="1600" dirty="0" err="1">
                <a:latin typeface="Raleway" panose="020B0604020202020204" charset="0"/>
                <a:ea typeface="Lato"/>
                <a:cs typeface="Lato"/>
                <a:sym typeface="Lato"/>
              </a:rPr>
              <a:t>characterise</a:t>
            </a:r>
            <a:r>
              <a:rPr lang="en-US" sz="1600" dirty="0">
                <a:latin typeface="Raleway" panose="020B0604020202020204" charset="0"/>
                <a:ea typeface="Lato"/>
                <a:cs typeface="Lato"/>
                <a:sym typeface="Lato"/>
              </a:rPr>
              <a:t> the performance of </a:t>
            </a:r>
            <a:r>
              <a:rPr lang="en-US" sz="1600" dirty="0" err="1">
                <a:latin typeface="Raleway" panose="020B0604020202020204" charset="0"/>
                <a:ea typeface="Lato"/>
                <a:cs typeface="Lato"/>
                <a:sym typeface="Lato"/>
              </a:rPr>
              <a:t>AutoML</a:t>
            </a:r>
            <a:r>
              <a:rPr lang="en-US" sz="1600" dirty="0">
                <a:latin typeface="Raleway" panose="020B0604020202020204" charset="0"/>
                <a:ea typeface="Lato"/>
                <a:cs typeface="Lato"/>
                <a:sym typeface="Lato"/>
              </a:rPr>
              <a:t> in supervised learning problems using TF as an application area.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86" y1="22286" x2="26286" y2="22286"/>
                        <a14:foregroundMark x1="45143" y1="11429" x2="45143" y2="11429"/>
                        <a14:foregroundMark x1="76000" y1="19429" x2="76000" y2="19429"/>
                        <a14:foregroundMark x1="87429" y1="49714" x2="87429" y2="49714"/>
                        <a14:foregroundMark x1="74857" y1="77714" x2="76000" y2="74857"/>
                        <a14:foregroundMark x1="25714" y1="74857" x2="25714" y2="74857"/>
                        <a14:foregroundMark x1="15429" y1="51429" x2="15429" y2="51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2519" y="2377870"/>
            <a:ext cx="510486" cy="510486"/>
          </a:xfrm>
          <a:prstGeom prst="rect">
            <a:avLst/>
          </a:prstGeom>
        </p:spPr>
      </p:pic>
      <p:sp>
        <p:nvSpPr>
          <p:cNvPr id="26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52519" y="2507650"/>
            <a:ext cx="2949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algn="ctr"/>
            <a:r>
              <a:rPr lang="en-US" sz="1600" b="1" dirty="0">
                <a:latin typeface="Raleway" panose="020B0604020202020204" charset="0"/>
                <a:ea typeface="Lato"/>
                <a:cs typeface="Lato"/>
                <a:sym typeface="Lato"/>
              </a:rPr>
              <a:t>Question and Objective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97322"/>
              </p:ext>
            </p:extLst>
          </p:nvPr>
        </p:nvGraphicFramePr>
        <p:xfrm>
          <a:off x="401292" y="1899295"/>
          <a:ext cx="8224549" cy="2499842"/>
        </p:xfrm>
        <a:graphic>
          <a:graphicData uri="http://schemas.openxmlformats.org/drawingml/2006/table">
            <a:tbl>
              <a:tblPr/>
              <a:tblGrid>
                <a:gridCol w="1448530">
                  <a:extLst>
                    <a:ext uri="{9D8B030D-6E8A-4147-A177-3AD203B41FA5}">
                      <a16:colId xmlns:a16="http://schemas.microsoft.com/office/drawing/2014/main" val="3663758281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1916215301"/>
                    </a:ext>
                  </a:extLst>
                </a:gridCol>
                <a:gridCol w="1135118">
                  <a:extLst>
                    <a:ext uri="{9D8B030D-6E8A-4147-A177-3AD203B41FA5}">
                      <a16:colId xmlns:a16="http://schemas.microsoft.com/office/drawing/2014/main" val="4047499962"/>
                    </a:ext>
                  </a:extLst>
                </a:gridCol>
                <a:gridCol w="777765">
                  <a:extLst>
                    <a:ext uri="{9D8B030D-6E8A-4147-A177-3AD203B41FA5}">
                      <a16:colId xmlns:a16="http://schemas.microsoft.com/office/drawing/2014/main" val="1333291162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4118728146"/>
                    </a:ext>
                  </a:extLst>
                </a:gridCol>
                <a:gridCol w="2161978">
                  <a:extLst>
                    <a:ext uri="{9D8B030D-6E8A-4147-A177-3AD203B41FA5}">
                      <a16:colId xmlns:a16="http://schemas.microsoft.com/office/drawing/2014/main" val="2264113422"/>
                    </a:ext>
                  </a:extLst>
                </a:gridCol>
              </a:tblGrid>
              <a:tr h="4244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Experimentation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AutoML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method</a:t>
                      </a:r>
                      <a:endParaRPr lang="es-E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Model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assessment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Time </a:t>
                      </a: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budget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of </a:t>
                      </a:r>
                      <a:r>
                        <a:rPr lang="es-E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AutoML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Baseline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10615"/>
                  </a:ext>
                </a:extLst>
              </a:tr>
              <a:tr h="86568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Study</a:t>
                      </a:r>
                      <a:r>
                        <a:rPr lang="es-E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1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AutoWEKA</a:t>
                      </a:r>
                      <a:endParaRPr lang="es-E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algn="ctr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(</a:t>
                      </a:r>
                      <a:r>
                        <a:rPr lang="es-E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pure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optimisation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RMSE, </a:t>
                      </a:r>
                      <a:r>
                        <a:rPr lang="es-E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Traffic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Speed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18 </a:t>
                      </a:r>
                      <a:r>
                        <a:rPr lang="es-E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15, 150, 300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Random Forest, </a:t>
                      </a: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Neural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Network,</a:t>
                      </a: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Support Vector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Machine</a:t>
                      </a: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kNN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832877"/>
                  </a:ext>
                </a:extLst>
              </a:tr>
              <a:tr h="78408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Study</a:t>
                      </a:r>
                      <a:r>
                        <a:rPr lang="es-ES" sz="1400" b="1" i="1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2</a:t>
                      </a:r>
                      <a:endParaRPr lang="es-ES" sz="1400" b="1" i="1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100" b="0" i="0" u="none" strike="noStrike" dirty="0" smtClean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Auto-</a:t>
                      </a:r>
                      <a:r>
                        <a:rPr lang="es-E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sklearn</a:t>
                      </a:r>
                      <a:r>
                        <a:rPr lang="es-E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(meta-</a:t>
                      </a:r>
                      <a:r>
                        <a:rPr lang="es-E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learning</a:t>
                      </a:r>
                      <a:r>
                        <a:rPr lang="es-E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, </a:t>
                      </a:r>
                      <a:r>
                        <a:rPr lang="es-E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optimisation</a:t>
                      </a:r>
                      <a:r>
                        <a:rPr lang="es-E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,</a:t>
                      </a:r>
                      <a:r>
                        <a:rPr lang="es-E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ensemble</a:t>
                      </a:r>
                      <a:r>
                        <a:rPr lang="es-E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)</a:t>
                      </a:r>
                      <a:endParaRPr lang="es-ES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algn="ctr" fontAlgn="ctr"/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Geometric</a:t>
                      </a:r>
                      <a:r>
                        <a:rPr lang="es-E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Mean, </a:t>
                      </a:r>
                      <a:r>
                        <a:rPr lang="es-ES" sz="11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Traffic</a:t>
                      </a:r>
                      <a:r>
                        <a:rPr lang="es-E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1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Level</a:t>
                      </a:r>
                      <a:r>
                        <a:rPr lang="es-E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of </a:t>
                      </a:r>
                      <a:r>
                        <a:rPr lang="es-ES" sz="11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Service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Auto-</a:t>
                      </a:r>
                      <a:r>
                        <a:rPr lang="es-ES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sklearn</a:t>
                      </a:r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(</a:t>
                      </a:r>
                      <a:r>
                        <a:rPr lang="es-ES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optimisation</a:t>
                      </a:r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+ meta-</a:t>
                      </a:r>
                      <a:r>
                        <a:rPr lang="es-ES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learning</a:t>
                      </a:r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)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15, 60, 120</a:t>
                      </a:r>
                    </a:p>
                    <a:p>
                      <a:pPr algn="ctr" fontAlgn="ctr"/>
                      <a:r>
                        <a:rPr lang="sv-SE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minutes</a:t>
                      </a:r>
                      <a:endParaRPr lang="sv-SE" sz="11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Auto-</a:t>
                      </a:r>
                      <a:r>
                        <a:rPr lang="es-E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sklearn’s</a:t>
                      </a:r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s-E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components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3964"/>
                  </a:ext>
                </a:extLst>
              </a:tr>
            </a:tbl>
          </a:graphicData>
        </a:graphic>
      </p:graphicFrame>
      <p:sp>
        <p:nvSpPr>
          <p:cNvPr id="27" name="Rectángulo 26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Experimental</a:t>
            </a:r>
            <a:r>
              <a:rPr lang="en-US" sz="1600" dirty="0" smtClean="0">
                <a:latin typeface="Raleway" panose="020B0604020202020204" charset="0"/>
              </a:rPr>
              <a:t> framework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28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580111" y="1237415"/>
            <a:ext cx="65048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Raleway" panose="020B0604020202020204" charset="0"/>
              </a:rPr>
              <a:t>Caltrans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System</a:t>
            </a:r>
            <a:r>
              <a:rPr lang="es-ES" dirty="0" smtClean="0">
                <a:latin typeface="Raleway" panose="020B0604020202020204" charset="0"/>
              </a:rPr>
              <a:t> (California </a:t>
            </a:r>
            <a:r>
              <a:rPr lang="es-ES" dirty="0" err="1" smtClean="0">
                <a:latin typeface="Raleway" panose="020B0604020202020204" charset="0"/>
              </a:rPr>
              <a:t>State</a:t>
            </a:r>
            <a:r>
              <a:rPr lang="es-ES" dirty="0" smtClean="0">
                <a:latin typeface="Raleway" panose="020B0604020202020204" charset="0"/>
              </a:rPr>
              <a:t>, 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Raleway" panose="020B0604020202020204" charset="0"/>
              </a:rPr>
              <a:t>Madrid </a:t>
            </a:r>
            <a:r>
              <a:rPr lang="es-ES" dirty="0">
                <a:latin typeface="Raleway" panose="020B0604020202020204" charset="0"/>
              </a:rPr>
              <a:t>Open Data Portal  (Madrid City Council, </a:t>
            </a:r>
            <a:r>
              <a:rPr lang="es-ES" dirty="0" err="1">
                <a:latin typeface="Raleway" panose="020B0604020202020204" charset="0"/>
              </a:rPr>
              <a:t>Spain</a:t>
            </a:r>
            <a:r>
              <a:rPr lang="es-ES" dirty="0">
                <a:latin typeface="Raleway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901687" y="1313390"/>
            <a:ext cx="1775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>
                <a:latin typeface="Raleway" panose="020B0604020202020204" charset="0"/>
              </a:rPr>
              <a:t>Traffic</a:t>
            </a:r>
            <a:r>
              <a:rPr lang="es-ES" b="1" dirty="0" smtClean="0">
                <a:latin typeface="Raleway" panose="020B0604020202020204" charset="0"/>
              </a:rPr>
              <a:t> data </a:t>
            </a:r>
            <a:r>
              <a:rPr lang="es-ES" dirty="0" err="1" smtClean="0">
                <a:latin typeface="Raleway" panose="020B0604020202020204" charset="0"/>
              </a:rPr>
              <a:t>from</a:t>
            </a:r>
            <a:endParaRPr lang="es-E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051"/>
              </p:ext>
            </p:extLst>
          </p:nvPr>
        </p:nvGraphicFramePr>
        <p:xfrm>
          <a:off x="471319" y="1337188"/>
          <a:ext cx="4936104" cy="2810498"/>
        </p:xfrm>
        <a:graphic>
          <a:graphicData uri="http://schemas.openxmlformats.org/drawingml/2006/table">
            <a:tbl>
              <a:tblPr/>
              <a:tblGrid>
                <a:gridCol w="712439">
                  <a:extLst>
                    <a:ext uri="{9D8B030D-6E8A-4147-A177-3AD203B41FA5}">
                      <a16:colId xmlns:a16="http://schemas.microsoft.com/office/drawing/2014/main" val="1337862346"/>
                    </a:ext>
                  </a:extLst>
                </a:gridCol>
                <a:gridCol w="946525">
                  <a:extLst>
                    <a:ext uri="{9D8B030D-6E8A-4147-A177-3AD203B41FA5}">
                      <a16:colId xmlns:a16="http://schemas.microsoft.com/office/drawing/2014/main" val="3926560800"/>
                    </a:ext>
                  </a:extLst>
                </a:gridCol>
                <a:gridCol w="829482">
                  <a:extLst>
                    <a:ext uri="{9D8B030D-6E8A-4147-A177-3AD203B41FA5}">
                      <a16:colId xmlns:a16="http://schemas.microsoft.com/office/drawing/2014/main" val="2082407773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4267317013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810640392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2039569267"/>
                    </a:ext>
                  </a:extLst>
                </a:gridCol>
              </a:tblGrid>
              <a:tr h="232081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AutoWEKA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04081"/>
                  </a:ext>
                </a:extLst>
              </a:tr>
              <a:tr h="420067">
                <a:tc gridSpan="3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150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300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000281"/>
                  </a:ext>
                </a:extLst>
              </a:tr>
              <a:tr h="21583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Freeway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Temporal </a:t>
                      </a:r>
                      <a:r>
                        <a:rPr lang="es-E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Traffic</a:t>
                      </a:r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data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2.87 (0.08)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2.87 (0.08)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2.91 (0.06)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689512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5.81 (0.33)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5.80 (0.28)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5.82 (0.34)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96677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7.35 (0.85)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6.76 (0.41)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6.99 (0.68)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3338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8.30 (1.09)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7.83 (1.12)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8.53 (0.30)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77088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9.12 (1.87)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9.01 (1.67)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9.61 (1.70)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168821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Temporal-</a:t>
                      </a:r>
                      <a:r>
                        <a:rPr lang="es-E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Spatial</a:t>
                      </a:r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Traffic</a:t>
                      </a:r>
                      <a:r>
                        <a:rPr lang="es-E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data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1.19 (0.05)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1.16 (0.01)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1.17 (0.03)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55871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1.92 </a:t>
                      </a:r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2.00 (0.47)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2.01 (0.55)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32094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2.12 (0.37)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2.37 (0.47)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1.90 (0.41)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67973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2.50 (0.48)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2.33 (0.49)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2.14 (0.49)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1930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3.17 (0.63)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2.82 (0.69)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2.26 (0.49)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8095"/>
                  </a:ext>
                </a:extLst>
              </a:tr>
            </a:tbl>
          </a:graphicData>
        </a:graphic>
      </p:graphicFrame>
      <p:sp>
        <p:nvSpPr>
          <p:cNvPr id="89" name="Rectángulo 88"/>
          <p:cNvSpPr/>
          <p:nvPr/>
        </p:nvSpPr>
        <p:spPr>
          <a:xfrm>
            <a:off x="6014194" y="2265383"/>
            <a:ext cx="21499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b="1" dirty="0" err="1" smtClean="0">
                <a:latin typeface="Raleway" panose="020B0604020202020204" charset="0"/>
                <a:cs typeface="Arial" panose="020B0604020202020204" pitchFamily="34" charset="0"/>
              </a:rPr>
              <a:t>Expected</a:t>
            </a:r>
            <a:r>
              <a:rPr lang="es-ES" sz="1600" b="1" dirty="0" smtClean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b="1" dirty="0" err="1" smtClean="0">
                <a:latin typeface="Raleway" panose="020B0604020202020204" charset="0"/>
                <a:cs typeface="Arial" panose="020B0604020202020204" pitchFamily="34" charset="0"/>
              </a:rPr>
              <a:t>Behavior</a:t>
            </a:r>
            <a:endParaRPr lang="es-ES" sz="1600" b="1" dirty="0" smtClean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endParaRPr lang="es-ES" sz="1600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“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Longer</a:t>
            </a:r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 time 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budgets</a:t>
            </a:r>
            <a:endParaRPr lang="es-ES" sz="1600" i="1" dirty="0" smtClean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lead to 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better</a:t>
            </a:r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results</a:t>
            </a:r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”</a:t>
            </a:r>
            <a:endParaRPr lang="es-ES" sz="1600" i="1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1333200" y="2012578"/>
            <a:ext cx="754375" cy="1020549"/>
            <a:chOff x="6665776" y="1202378"/>
            <a:chExt cx="1400616" cy="2152650"/>
          </a:xfrm>
        </p:grpSpPr>
        <p:sp>
          <p:nvSpPr>
            <p:cNvPr id="21" name="Rectángulo 20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22" name="Grupo 21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33" name="Grupo 32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35" name="Rectángulo 34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Elipse 35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" name="Rectángulo 33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1297812" y="3104678"/>
            <a:ext cx="808654" cy="1012098"/>
            <a:chOff x="2360114" y="867667"/>
            <a:chExt cx="1269101" cy="1897523"/>
          </a:xfrm>
        </p:grpSpPr>
        <p:grpSp>
          <p:nvGrpSpPr>
            <p:cNvPr id="38" name="Grupo 37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43" name="Rectángulo 42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44" name="Grupo 43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47" name="Rectángulo 46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Elipse 47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" name="Elipse 44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Rectángulo 38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2949456" y="1626950"/>
            <a:ext cx="811272" cy="2456911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Results Study 1: </a:t>
            </a:r>
            <a:r>
              <a:rPr lang="en-US" sz="1800" dirty="0" err="1" smtClean="0">
                <a:latin typeface="Raleway" panose="020B0604020202020204" charset="0"/>
              </a:rPr>
              <a:t>AutoWEKA</a:t>
            </a:r>
            <a:r>
              <a:rPr lang="en-US" sz="1800" dirty="0" smtClean="0">
                <a:latin typeface="Raleway" panose="020B0604020202020204" charset="0"/>
              </a:rPr>
              <a:t>, RMSE (</a:t>
            </a:r>
            <a:r>
              <a:rPr lang="en-US" sz="1800" dirty="0" err="1" smtClean="0">
                <a:latin typeface="Raleway" panose="020B0604020202020204" charset="0"/>
              </a:rPr>
              <a:t>maximisation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08642E-6 L 0.08958 0.0009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58 0.00092 L 0.17986 0.00092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5252"/>
              </p:ext>
            </p:extLst>
          </p:nvPr>
        </p:nvGraphicFramePr>
        <p:xfrm>
          <a:off x="471319" y="1337188"/>
          <a:ext cx="4936104" cy="2810498"/>
        </p:xfrm>
        <a:graphic>
          <a:graphicData uri="http://schemas.openxmlformats.org/drawingml/2006/table">
            <a:tbl>
              <a:tblPr/>
              <a:tblGrid>
                <a:gridCol w="705351">
                  <a:extLst>
                    <a:ext uri="{9D8B030D-6E8A-4147-A177-3AD203B41FA5}">
                      <a16:colId xmlns:a16="http://schemas.microsoft.com/office/drawing/2014/main" val="1337862346"/>
                    </a:ext>
                  </a:extLst>
                </a:gridCol>
                <a:gridCol w="953613">
                  <a:extLst>
                    <a:ext uri="{9D8B030D-6E8A-4147-A177-3AD203B41FA5}">
                      <a16:colId xmlns:a16="http://schemas.microsoft.com/office/drawing/2014/main" val="3926560800"/>
                    </a:ext>
                  </a:extLst>
                </a:gridCol>
                <a:gridCol w="829482">
                  <a:extLst>
                    <a:ext uri="{9D8B030D-6E8A-4147-A177-3AD203B41FA5}">
                      <a16:colId xmlns:a16="http://schemas.microsoft.com/office/drawing/2014/main" val="2082407773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4267317013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810640392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2039569267"/>
                    </a:ext>
                  </a:extLst>
                </a:gridCol>
              </a:tblGrid>
              <a:tr h="232081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AutoWEKA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04081"/>
                  </a:ext>
                </a:extLst>
              </a:tr>
              <a:tr h="420067">
                <a:tc gridSpan="3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150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300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000281"/>
                  </a:ext>
                </a:extLst>
              </a:tr>
              <a:tr h="21583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Freeway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Tempora</a:t>
                      </a:r>
                      <a:r>
                        <a:rPr lang="es-E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l </a:t>
                      </a:r>
                      <a:r>
                        <a:rPr lang="es-ES" sz="11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traffic</a:t>
                      </a:r>
                      <a:r>
                        <a:rPr lang="es-E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data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2.87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2.87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2.91 (0.06)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689512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5.81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5.80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5.82 (0.34)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96677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7.35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6.76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6.99 (0.68)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3338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8.30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7.83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8.53 (0.30)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77088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9.12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9.01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9.61 (1.70)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168821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Temporal-</a:t>
                      </a:r>
                      <a:r>
                        <a:rPr lang="es-E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Spatial</a:t>
                      </a:r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traffic</a:t>
                      </a:r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data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1.19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1.16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1.17 (0.03)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55871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1.92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2.01 (0.55)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32094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2.37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1.90 (0.41)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67973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2.14 (0.49)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1930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3.17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2.26 (0.49)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8095"/>
                  </a:ext>
                </a:extLst>
              </a:tr>
            </a:tbl>
          </a:graphicData>
        </a:graphic>
      </p:graphicFrame>
      <p:grpSp>
        <p:nvGrpSpPr>
          <p:cNvPr id="33" name="Grupo 32"/>
          <p:cNvGrpSpPr/>
          <p:nvPr/>
        </p:nvGrpSpPr>
        <p:grpSpPr>
          <a:xfrm>
            <a:off x="6053416" y="1916615"/>
            <a:ext cx="2079459" cy="555215"/>
            <a:chOff x="740681" y="5413434"/>
            <a:chExt cx="1738111" cy="555215"/>
          </a:xfrm>
        </p:grpSpPr>
        <p:grpSp>
          <p:nvGrpSpPr>
            <p:cNvPr id="34" name="Grupo 33"/>
            <p:cNvGrpSpPr/>
            <p:nvPr/>
          </p:nvGrpSpPr>
          <p:grpSpPr>
            <a:xfrm>
              <a:off x="740681" y="5413434"/>
              <a:ext cx="1738111" cy="555215"/>
              <a:chOff x="740681" y="5413434"/>
              <a:chExt cx="1738111" cy="555215"/>
            </a:xfrm>
          </p:grpSpPr>
          <p:sp>
            <p:nvSpPr>
              <p:cNvPr id="36" name="Rectángulo 35"/>
              <p:cNvSpPr/>
              <p:nvPr/>
            </p:nvSpPr>
            <p:spPr>
              <a:xfrm>
                <a:off x="740681" y="5413434"/>
                <a:ext cx="1738111" cy="555215"/>
              </a:xfrm>
              <a:prstGeom prst="rect">
                <a:avLst/>
              </a:prstGeom>
              <a:solidFill>
                <a:schemeClr val="lt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2000">
                  <a:latin typeface="Raleway" panose="020B0604020202020204" charset="0"/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740681" y="5444827"/>
                <a:ext cx="12155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200" i="1" dirty="0" err="1" smtClean="0">
                    <a:latin typeface="Raleway" panose="020B0604020202020204" charset="0"/>
                    <a:cs typeface="Arial" panose="020B0604020202020204" pitchFamily="34" charset="0"/>
                  </a:rPr>
                  <a:t>Expected</a:t>
                </a:r>
                <a:r>
                  <a:rPr lang="es-ES" sz="1200" i="1" dirty="0" smtClean="0">
                    <a:latin typeface="Raleway" panose="020B0604020202020204" charset="0"/>
                    <a:cs typeface="Arial" panose="020B0604020202020204" pitchFamily="34" charset="0"/>
                  </a:rPr>
                  <a:t> </a:t>
                </a:r>
                <a:r>
                  <a:rPr lang="es-ES" sz="1200" i="1" dirty="0" err="1" smtClean="0">
                    <a:latin typeface="Raleway" panose="020B0604020202020204" charset="0"/>
                    <a:cs typeface="Arial" panose="020B0604020202020204" pitchFamily="34" charset="0"/>
                  </a:rPr>
                  <a:t>behavior</a:t>
                </a:r>
                <a:endParaRPr lang="es-ES" sz="1200" i="1" dirty="0">
                  <a:latin typeface="Raleway" panose="020B060402020202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ángulo 37"/>
              <p:cNvSpPr/>
              <p:nvPr/>
            </p:nvSpPr>
            <p:spPr>
              <a:xfrm>
                <a:off x="841903" y="5663867"/>
                <a:ext cx="115523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200" i="1" dirty="0" err="1">
                    <a:latin typeface="Raleway" panose="020B0604020202020204" charset="0"/>
                    <a:cs typeface="Arial" panose="020B0604020202020204" pitchFamily="34" charset="0"/>
                  </a:rPr>
                  <a:t>Atypical</a:t>
                </a:r>
                <a:r>
                  <a:rPr lang="es-ES" sz="1200" i="1" dirty="0">
                    <a:latin typeface="Raleway" panose="020B0604020202020204" charset="0"/>
                    <a:cs typeface="Arial" panose="020B0604020202020204" pitchFamily="34" charset="0"/>
                  </a:rPr>
                  <a:t> </a:t>
                </a:r>
                <a:r>
                  <a:rPr lang="es-ES" sz="1200" i="1" dirty="0" err="1">
                    <a:latin typeface="Raleway" panose="020B0604020202020204" charset="0"/>
                    <a:cs typeface="Arial" panose="020B0604020202020204" pitchFamily="34" charset="0"/>
                  </a:rPr>
                  <a:t>behavior</a:t>
                </a:r>
                <a:endParaRPr lang="es-ES" sz="1200" i="1" dirty="0">
                  <a:latin typeface="Raleway" panose="020B060402020202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1966533" y="5537608"/>
                <a:ext cx="419772" cy="457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Raleway" panose="020B0604020202020204" charset="0"/>
                </a:endParaRPr>
              </a:p>
            </p:txBody>
          </p:sp>
        </p:grpSp>
        <p:sp>
          <p:nvSpPr>
            <p:cNvPr id="35" name="Rectángulo 34"/>
            <p:cNvSpPr/>
            <p:nvPr/>
          </p:nvSpPr>
          <p:spPr>
            <a:xfrm>
              <a:off x="1965938" y="5808149"/>
              <a:ext cx="420367" cy="4571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latin typeface="Raleway" panose="020B0604020202020204" charset="0"/>
              </a:endParaRPr>
            </a:p>
          </p:txBody>
        </p:sp>
      </p:grpSp>
      <p:sp>
        <p:nvSpPr>
          <p:cNvPr id="40" name="Rectángulo 39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2960324" y="3265057"/>
            <a:ext cx="1640811" cy="4816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" name="Grupo 23"/>
          <p:cNvGrpSpPr/>
          <p:nvPr/>
        </p:nvGrpSpPr>
        <p:grpSpPr>
          <a:xfrm>
            <a:off x="1333200" y="2012578"/>
            <a:ext cx="754375" cy="1020549"/>
            <a:chOff x="6665776" y="1202378"/>
            <a:chExt cx="1400616" cy="2152650"/>
          </a:xfrm>
        </p:grpSpPr>
        <p:sp>
          <p:nvSpPr>
            <p:cNvPr id="25" name="Rectángulo 24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28" name="Grupo 27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47" name="Grupo 46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49" name="Rectángulo 48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8" name="Rectángulo 47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1297812" y="3104678"/>
            <a:ext cx="808654" cy="1012098"/>
            <a:chOff x="2360114" y="867667"/>
            <a:chExt cx="1269101" cy="1897523"/>
          </a:xfrm>
        </p:grpSpPr>
        <p:grpSp>
          <p:nvGrpSpPr>
            <p:cNvPr id="52" name="Grupo 51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57" name="Rectángulo 56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61" name="Rectángulo 60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Elipse 58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60" name="Elipse 59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3" name="Rectángulo 52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55" name="Elipse 54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56" name="CuadroTexto 55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5982927" y="2588329"/>
            <a:ext cx="21499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b="1" dirty="0" err="1" smtClean="0">
                <a:latin typeface="Raleway" panose="020B0604020202020204" charset="0"/>
                <a:cs typeface="Arial" panose="020B0604020202020204" pitchFamily="34" charset="0"/>
              </a:rPr>
              <a:t>Expected</a:t>
            </a:r>
            <a:r>
              <a:rPr lang="es-ES" sz="1600" b="1" dirty="0" smtClean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b="1" dirty="0" err="1" smtClean="0">
                <a:latin typeface="Raleway" panose="020B0604020202020204" charset="0"/>
                <a:cs typeface="Arial" panose="020B0604020202020204" pitchFamily="34" charset="0"/>
              </a:rPr>
              <a:t>Behavior</a:t>
            </a:r>
            <a:endParaRPr lang="es-ES" sz="1600" b="1" dirty="0" smtClean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endParaRPr lang="es-ES" sz="1600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“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Longer</a:t>
            </a:r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 time 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budgets</a:t>
            </a:r>
            <a:endParaRPr lang="es-ES" sz="1600" i="1" dirty="0" smtClean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lead to 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better</a:t>
            </a:r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results</a:t>
            </a:r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”</a:t>
            </a:r>
            <a:endParaRPr lang="es-ES" sz="1600" i="1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65" name="Elipse 64"/>
          <p:cNvSpPr/>
          <p:nvPr/>
        </p:nvSpPr>
        <p:spPr>
          <a:xfrm rot="16200000">
            <a:off x="3593746" y="951181"/>
            <a:ext cx="373967" cy="1640811"/>
          </a:xfrm>
          <a:prstGeom prst="ellipse">
            <a:avLst/>
          </a:prstGeom>
          <a:solidFill>
            <a:srgbClr val="FF0000">
              <a:alpha val="0"/>
            </a:srgb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Results Study 1: </a:t>
            </a:r>
            <a:r>
              <a:rPr lang="en-US" sz="1800" dirty="0" err="1" smtClean="0">
                <a:latin typeface="Raleway" panose="020B0604020202020204" charset="0"/>
              </a:rPr>
              <a:t>AutoWEKA</a:t>
            </a:r>
            <a:r>
              <a:rPr lang="en-US" sz="1800" dirty="0" smtClean="0">
                <a:latin typeface="Raleway" panose="020B0604020202020204" charset="0"/>
              </a:rPr>
              <a:t>, RMSE (</a:t>
            </a:r>
            <a:r>
              <a:rPr lang="en-US" sz="1800" dirty="0" err="1" smtClean="0">
                <a:latin typeface="Raleway" panose="020B0604020202020204" charset="0"/>
              </a:rPr>
              <a:t>maximisation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5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abla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61539"/>
              </p:ext>
            </p:extLst>
          </p:nvPr>
        </p:nvGraphicFramePr>
        <p:xfrm>
          <a:off x="468419" y="1337188"/>
          <a:ext cx="4936104" cy="2810498"/>
        </p:xfrm>
        <a:graphic>
          <a:graphicData uri="http://schemas.openxmlformats.org/drawingml/2006/table">
            <a:tbl>
              <a:tblPr/>
              <a:tblGrid>
                <a:gridCol w="719528">
                  <a:extLst>
                    <a:ext uri="{9D8B030D-6E8A-4147-A177-3AD203B41FA5}">
                      <a16:colId xmlns:a16="http://schemas.microsoft.com/office/drawing/2014/main" val="1337862346"/>
                    </a:ext>
                  </a:extLst>
                </a:gridCol>
                <a:gridCol w="939436">
                  <a:extLst>
                    <a:ext uri="{9D8B030D-6E8A-4147-A177-3AD203B41FA5}">
                      <a16:colId xmlns:a16="http://schemas.microsoft.com/office/drawing/2014/main" val="3926560800"/>
                    </a:ext>
                  </a:extLst>
                </a:gridCol>
                <a:gridCol w="829482">
                  <a:extLst>
                    <a:ext uri="{9D8B030D-6E8A-4147-A177-3AD203B41FA5}">
                      <a16:colId xmlns:a16="http://schemas.microsoft.com/office/drawing/2014/main" val="2082407773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4267317013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810640392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2039569267"/>
                    </a:ext>
                  </a:extLst>
                </a:gridCol>
              </a:tblGrid>
              <a:tr h="232081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AutoWEKA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04081"/>
                  </a:ext>
                </a:extLst>
              </a:tr>
              <a:tr h="420067">
                <a:tc gridSpan="3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150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300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000281"/>
                  </a:ext>
                </a:extLst>
              </a:tr>
              <a:tr h="21583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Freeway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2.87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2.87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2.91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689512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5.81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5.80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5.82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96677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7.35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6.76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6.99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3338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8.30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7.83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8.53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977088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9.12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9.01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9.61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68821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1.19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1.16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1.17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5871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1.92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094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2.12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2.37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1.90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7973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1930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3.17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2.82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2.26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68095"/>
                  </a:ext>
                </a:extLst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060113" y="2455648"/>
            <a:ext cx="2149948" cy="1077218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s-ES" sz="1600" b="1" dirty="0" err="1">
                <a:latin typeface="Raleway" panose="020B0604020202020204" charset="0"/>
                <a:cs typeface="Arial" panose="020B0604020202020204" pitchFamily="34" charset="0"/>
              </a:rPr>
              <a:t>Expected</a:t>
            </a:r>
            <a:r>
              <a:rPr lang="es-ES" sz="1600" b="1" dirty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Raleway" panose="020B0604020202020204" charset="0"/>
                <a:cs typeface="Arial" panose="020B0604020202020204" pitchFamily="34" charset="0"/>
              </a:rPr>
              <a:t>Behavior</a:t>
            </a:r>
            <a:endParaRPr lang="es-ES" sz="1600" b="1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endParaRPr lang="es-ES" sz="1600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“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Longer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 time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budgets</a:t>
            </a:r>
            <a:endParaRPr lang="es-ES" sz="1600" i="1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lead to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better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results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233916" y="3647927"/>
            <a:ext cx="1802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  <a:cs typeface="Arial" panose="020B0604020202020204" pitchFamily="34" charset="0"/>
              </a:rPr>
              <a:t>Overfitting</a:t>
            </a:r>
            <a:endParaRPr lang="en-US" sz="1600" b="1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6069965" y="1718862"/>
            <a:ext cx="2079459" cy="555215"/>
            <a:chOff x="740681" y="5413434"/>
            <a:chExt cx="1738111" cy="555215"/>
          </a:xfrm>
        </p:grpSpPr>
        <p:grpSp>
          <p:nvGrpSpPr>
            <p:cNvPr id="38" name="Grupo 37"/>
            <p:cNvGrpSpPr/>
            <p:nvPr/>
          </p:nvGrpSpPr>
          <p:grpSpPr>
            <a:xfrm>
              <a:off x="740681" y="5413434"/>
              <a:ext cx="1738111" cy="555215"/>
              <a:chOff x="740681" y="5413434"/>
              <a:chExt cx="1738111" cy="555215"/>
            </a:xfrm>
          </p:grpSpPr>
          <p:sp>
            <p:nvSpPr>
              <p:cNvPr id="40" name="Rectángulo 39"/>
              <p:cNvSpPr/>
              <p:nvPr/>
            </p:nvSpPr>
            <p:spPr>
              <a:xfrm>
                <a:off x="740681" y="5413434"/>
                <a:ext cx="1738111" cy="555215"/>
              </a:xfrm>
              <a:prstGeom prst="rect">
                <a:avLst/>
              </a:prstGeom>
              <a:solidFill>
                <a:schemeClr val="lt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2000">
                  <a:latin typeface="Raleway" panose="020B0604020202020204" charset="0"/>
                </a:endParaRPr>
              </a:p>
            </p:txBody>
          </p:sp>
          <p:sp>
            <p:nvSpPr>
              <p:cNvPr id="41" name="Rectángulo 40"/>
              <p:cNvSpPr/>
              <p:nvPr/>
            </p:nvSpPr>
            <p:spPr>
              <a:xfrm>
                <a:off x="740681" y="5444827"/>
                <a:ext cx="12155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200" i="1" dirty="0" err="1" smtClean="0">
                    <a:latin typeface="Raleway" panose="020B0604020202020204" charset="0"/>
                    <a:cs typeface="Arial" panose="020B0604020202020204" pitchFamily="34" charset="0"/>
                  </a:rPr>
                  <a:t>Expected</a:t>
                </a:r>
                <a:r>
                  <a:rPr lang="es-ES" sz="1200" i="1" dirty="0" smtClean="0">
                    <a:latin typeface="Raleway" panose="020B0604020202020204" charset="0"/>
                    <a:cs typeface="Arial" panose="020B0604020202020204" pitchFamily="34" charset="0"/>
                  </a:rPr>
                  <a:t> </a:t>
                </a:r>
                <a:r>
                  <a:rPr lang="es-ES" sz="1200" i="1" dirty="0" err="1" smtClean="0">
                    <a:latin typeface="Raleway" panose="020B0604020202020204" charset="0"/>
                    <a:cs typeface="Arial" panose="020B0604020202020204" pitchFamily="34" charset="0"/>
                  </a:rPr>
                  <a:t>behavior</a:t>
                </a:r>
                <a:endParaRPr lang="es-ES" sz="1200" i="1" dirty="0">
                  <a:latin typeface="Raleway" panose="020B060402020202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841903" y="5663867"/>
                <a:ext cx="115523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200" i="1" dirty="0" err="1">
                    <a:latin typeface="Raleway" panose="020B0604020202020204" charset="0"/>
                    <a:cs typeface="Arial" panose="020B0604020202020204" pitchFamily="34" charset="0"/>
                  </a:rPr>
                  <a:t>Atypical</a:t>
                </a:r>
                <a:r>
                  <a:rPr lang="es-ES" sz="1200" i="1" dirty="0">
                    <a:latin typeface="Raleway" panose="020B0604020202020204" charset="0"/>
                    <a:cs typeface="Arial" panose="020B0604020202020204" pitchFamily="34" charset="0"/>
                  </a:rPr>
                  <a:t> </a:t>
                </a:r>
                <a:r>
                  <a:rPr lang="es-ES" sz="1200" i="1" dirty="0" err="1">
                    <a:latin typeface="Raleway" panose="020B0604020202020204" charset="0"/>
                    <a:cs typeface="Arial" panose="020B0604020202020204" pitchFamily="34" charset="0"/>
                  </a:rPr>
                  <a:t>behavior</a:t>
                </a:r>
                <a:endParaRPr lang="es-ES" sz="1200" i="1" dirty="0">
                  <a:latin typeface="Raleway" panose="020B060402020202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1966533" y="5537608"/>
                <a:ext cx="419772" cy="457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Raleway" panose="020B0604020202020204" charset="0"/>
                </a:endParaRPr>
              </a:p>
            </p:txBody>
          </p:sp>
        </p:grpSp>
        <p:sp>
          <p:nvSpPr>
            <p:cNvPr id="39" name="Rectángulo 38"/>
            <p:cNvSpPr/>
            <p:nvPr/>
          </p:nvSpPr>
          <p:spPr>
            <a:xfrm>
              <a:off x="1965938" y="5808149"/>
              <a:ext cx="420367" cy="4571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latin typeface="Raleway" panose="020B0604020202020204" charset="0"/>
              </a:endParaRPr>
            </a:p>
          </p:txBody>
        </p:sp>
      </p:grpSp>
      <p:grpSp>
        <p:nvGrpSpPr>
          <p:cNvPr id="141" name="Grupo 140"/>
          <p:cNvGrpSpPr/>
          <p:nvPr/>
        </p:nvGrpSpPr>
        <p:grpSpPr>
          <a:xfrm>
            <a:off x="1333200" y="2012578"/>
            <a:ext cx="754375" cy="1020549"/>
            <a:chOff x="6665776" y="1202378"/>
            <a:chExt cx="1400616" cy="2152650"/>
          </a:xfrm>
        </p:grpSpPr>
        <p:sp>
          <p:nvSpPr>
            <p:cNvPr id="142" name="Rectángulo 141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143" name="Grupo 142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148" name="Grupo 147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150" name="Rectángulo 149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Elipse 150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9" name="Rectángulo 148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2" name="Grupo 151"/>
          <p:cNvGrpSpPr/>
          <p:nvPr/>
        </p:nvGrpSpPr>
        <p:grpSpPr>
          <a:xfrm>
            <a:off x="1297812" y="3104678"/>
            <a:ext cx="808654" cy="1012098"/>
            <a:chOff x="2360114" y="867667"/>
            <a:chExt cx="1269101" cy="1897523"/>
          </a:xfrm>
        </p:grpSpPr>
        <p:grpSp>
          <p:nvGrpSpPr>
            <p:cNvPr id="153" name="Grupo 152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160" name="Rectángulo 159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161" name="Grupo 160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164" name="Rectángulo 163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Elipse 164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2" name="Elipse 161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63" name="Elipse 162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6" name="Rectángulo 155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57" name="Rectángulo 156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58" name="Elipse 157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59" name="CuadroTexto 158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44" name="Rectángulo 43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Results Study 1: </a:t>
            </a:r>
            <a:r>
              <a:rPr lang="en-US" sz="1800" dirty="0" err="1" smtClean="0">
                <a:latin typeface="Raleway" panose="020B0604020202020204" charset="0"/>
              </a:rPr>
              <a:t>AutoWEKA</a:t>
            </a:r>
            <a:r>
              <a:rPr lang="en-US" sz="1800" dirty="0" smtClean="0">
                <a:latin typeface="Raleway" panose="020B0604020202020204" charset="0"/>
              </a:rPr>
              <a:t>, RMSE (</a:t>
            </a:r>
            <a:r>
              <a:rPr lang="en-US" sz="1800" dirty="0" err="1" smtClean="0">
                <a:latin typeface="Raleway" panose="020B0604020202020204" charset="0"/>
              </a:rPr>
              <a:t>maximisation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23" y="1232963"/>
            <a:ext cx="343751" cy="2534642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 Imagen" descr="Universidad de Deusto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36" name="Picture 4" descr="University of Nottingham Malays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137" y="1050598"/>
            <a:ext cx="2882657" cy="2872885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773207" y="1192383"/>
            <a:ext cx="3350906" cy="2691772"/>
            <a:chOff x="401292" y="937489"/>
            <a:chExt cx="5159392" cy="3739776"/>
          </a:xfrm>
        </p:grpSpPr>
        <p:pic>
          <p:nvPicPr>
            <p:cNvPr id="16" name="Google Shape;571;p70"/>
            <p:cNvPicPr preferRelativeResize="0"/>
            <p:nvPr/>
          </p:nvPicPr>
          <p:blipFill rotWithShape="1">
            <a:blip r:embed="rId8">
              <a:alphaModFix/>
            </a:blip>
            <a:srcRect l="-1065" t="37146" r="45305"/>
            <a:stretch/>
          </p:blipFill>
          <p:spPr>
            <a:xfrm>
              <a:off x="1258355" y="937489"/>
              <a:ext cx="4302329" cy="3739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574;p70"/>
            <p:cNvPicPr preferRelativeResize="0"/>
            <p:nvPr/>
          </p:nvPicPr>
          <p:blipFill rotWithShape="1">
            <a:blip r:embed="rId9">
              <a:alphaModFix/>
            </a:blip>
            <a:srcRect l="27703" t="37162" r="51123"/>
            <a:stretch/>
          </p:blipFill>
          <p:spPr>
            <a:xfrm>
              <a:off x="401292" y="1846889"/>
              <a:ext cx="726274" cy="14965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Rectángulo 17"/>
          <p:cNvSpPr/>
          <p:nvPr/>
        </p:nvSpPr>
        <p:spPr>
          <a:xfrm>
            <a:off x="326869" y="685692"/>
            <a:ext cx="81541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Vast and complex volumes of data in diverse problem domains</a:t>
            </a:r>
            <a:endParaRPr lang="en-US" sz="1800" dirty="0">
              <a:latin typeface="Raleway" panose="020B0604020202020204" charset="0"/>
            </a:endParaRPr>
          </a:p>
          <a:p>
            <a:r>
              <a:rPr lang="en-US" sz="1800" dirty="0">
                <a:latin typeface="Raleway" panose="020B0604020202020204" charset="0"/>
              </a:rPr>
              <a:t/>
            </a:r>
            <a:br>
              <a:rPr lang="en-US" sz="1800" dirty="0">
                <a:latin typeface="Raleway" panose="020B0604020202020204" charset="0"/>
              </a:rPr>
            </a:b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93150" y="1156001"/>
            <a:ext cx="262598" cy="21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401292" y="3929612"/>
            <a:ext cx="81541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Raleway" panose="020B0604020202020204" charset="0"/>
              </a:rPr>
              <a:t>Expert </a:t>
            </a:r>
            <a:r>
              <a:rPr lang="en-US" sz="1600" b="1" dirty="0" smtClean="0">
                <a:latin typeface="Raleway" panose="020B0604020202020204" charset="0"/>
              </a:rPr>
              <a:t>Machine Learning (ML) knowledge</a:t>
            </a:r>
            <a:r>
              <a:rPr lang="en-US" sz="1600" dirty="0" smtClean="0">
                <a:latin typeface="Raleway" panose="020B0604020202020204" charset="0"/>
              </a:rPr>
              <a:t> is required to </a:t>
            </a:r>
            <a:r>
              <a:rPr lang="en-US" sz="1600" dirty="0" err="1" smtClean="0">
                <a:latin typeface="Raleway" panose="020B0604020202020204" charset="0"/>
              </a:rPr>
              <a:t>analyse</a:t>
            </a:r>
            <a:r>
              <a:rPr lang="en-US" sz="1600" dirty="0" smtClean="0">
                <a:latin typeface="Raleway" panose="020B0604020202020204" charset="0"/>
              </a:rPr>
              <a:t> and mine this data.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25" name="Google Shape;244;p41"/>
          <p:cNvSpPr txBox="1">
            <a:spLocks/>
          </p:cNvSpPr>
          <p:nvPr/>
        </p:nvSpPr>
        <p:spPr>
          <a:xfrm>
            <a:off x="328969" y="3300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Preliminaries</a:t>
            </a:r>
            <a:endParaRPr lang="en-GB" sz="2600" b="1" dirty="0">
              <a:latin typeface="Raleway" panose="020B060402020202020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158904" y="3407208"/>
            <a:ext cx="37822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b="1" dirty="0" smtClean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Prada-Medida C, USP, (2019)</a:t>
            </a:r>
            <a:endParaRPr lang="es-ES" sz="700" b="1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01292" y="4430174"/>
            <a:ext cx="77630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Raleway" panose="020B0604020202020204" charset="0"/>
              </a:rPr>
              <a:t>Hutter</a:t>
            </a:r>
            <a:r>
              <a:rPr lang="en-US" sz="1100" dirty="0" smtClean="0">
                <a:latin typeface="Raleway" panose="020B0604020202020204" charset="0"/>
              </a:rPr>
              <a:t> et al. (2018 )</a:t>
            </a:r>
            <a:r>
              <a:rPr lang="en-US" sz="1100" dirty="0">
                <a:latin typeface="Raleway" panose="020B0604020202020204" charset="0"/>
              </a:rPr>
              <a:t/>
            </a:r>
            <a:br>
              <a:rPr lang="en-US" sz="1100" dirty="0">
                <a:latin typeface="Raleway" panose="020B0604020202020204" charset="0"/>
              </a:rPr>
            </a:br>
            <a:endParaRPr lang="es-ES" sz="1100" dirty="0">
              <a:latin typeface="Raleway" panose="020B060402020202020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578362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Raleway" panose="020B0604020202020204" charset="0"/>
              </a:rPr>
              <a:t>Introduction</a:t>
            </a:r>
            <a:endParaRPr lang="es-ES" sz="900" b="1" dirty="0">
              <a:latin typeface="Raleway" panose="020B060402020202020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575661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76029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79185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8215158" y="3923483"/>
                <a:ext cx="265864" cy="217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158" y="3923483"/>
                <a:ext cx="265864" cy="217624"/>
              </a:xfrm>
              <a:prstGeom prst="rect">
                <a:avLst/>
              </a:prstGeom>
              <a:blipFill>
                <a:blip r:embed="rId10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237216" y="4417158"/>
                <a:ext cx="265864" cy="217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6" y="4417158"/>
                <a:ext cx="265864" cy="2176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390"/>
              </p:ext>
            </p:extLst>
          </p:nvPr>
        </p:nvGraphicFramePr>
        <p:xfrm>
          <a:off x="471319" y="1337188"/>
          <a:ext cx="4936104" cy="2810498"/>
        </p:xfrm>
        <a:graphic>
          <a:graphicData uri="http://schemas.openxmlformats.org/drawingml/2006/table">
            <a:tbl>
              <a:tblPr/>
              <a:tblGrid>
                <a:gridCol w="719528">
                  <a:extLst>
                    <a:ext uri="{9D8B030D-6E8A-4147-A177-3AD203B41FA5}">
                      <a16:colId xmlns:a16="http://schemas.microsoft.com/office/drawing/2014/main" val="1337862346"/>
                    </a:ext>
                  </a:extLst>
                </a:gridCol>
                <a:gridCol w="939436">
                  <a:extLst>
                    <a:ext uri="{9D8B030D-6E8A-4147-A177-3AD203B41FA5}">
                      <a16:colId xmlns:a16="http://schemas.microsoft.com/office/drawing/2014/main" val="3926560800"/>
                    </a:ext>
                  </a:extLst>
                </a:gridCol>
                <a:gridCol w="829482">
                  <a:extLst>
                    <a:ext uri="{9D8B030D-6E8A-4147-A177-3AD203B41FA5}">
                      <a16:colId xmlns:a16="http://schemas.microsoft.com/office/drawing/2014/main" val="2082407773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4267317013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810640392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2039569267"/>
                    </a:ext>
                  </a:extLst>
                </a:gridCol>
              </a:tblGrid>
              <a:tr h="232081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AutoWEKA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04081"/>
                  </a:ext>
                </a:extLst>
              </a:tr>
              <a:tr h="420067">
                <a:tc gridSpan="3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150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300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000281"/>
                  </a:ext>
                </a:extLst>
              </a:tr>
              <a:tr h="21583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Freeway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2.87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2.87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2.91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689512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5.81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5.80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5.82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96677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7.35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6.76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6.99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3338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8.30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7.83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8.53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977088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9.12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9.01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9.61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68821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1.19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1.16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1.17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5871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1.92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2.00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2.01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094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2.12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2.37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1.90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7973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2.50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2.33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1930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3.17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2.26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68095"/>
                  </a:ext>
                </a:extLst>
              </a:tr>
            </a:tbl>
          </a:graphicData>
        </a:graphic>
      </p:graphicFrame>
      <p:sp>
        <p:nvSpPr>
          <p:cNvPr id="34" name="Rectángulo 33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1333200" y="2012578"/>
            <a:ext cx="754375" cy="1020549"/>
            <a:chOff x="6665776" y="1202378"/>
            <a:chExt cx="1400616" cy="2152650"/>
          </a:xfrm>
        </p:grpSpPr>
        <p:sp>
          <p:nvSpPr>
            <p:cNvPr id="28" name="Rectángulo 27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33" name="Grupo 32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44" name="Grupo 43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46" name="Rectángulo 45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" name="Rectángulo 44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" name="Grupo 47"/>
          <p:cNvGrpSpPr/>
          <p:nvPr/>
        </p:nvGrpSpPr>
        <p:grpSpPr>
          <a:xfrm>
            <a:off x="1297812" y="3104678"/>
            <a:ext cx="808654" cy="1012098"/>
            <a:chOff x="2360114" y="867667"/>
            <a:chExt cx="1269101" cy="1897523"/>
          </a:xfrm>
        </p:grpSpPr>
        <p:grpSp>
          <p:nvGrpSpPr>
            <p:cNvPr id="49" name="Grupo 48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55" name="Rectángulo 54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59" name="Rectángulo 58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7" name="Elipse 56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ángulo 49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52" name="Rectángulo 51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61" name="Rectángulo 60"/>
          <p:cNvSpPr/>
          <p:nvPr/>
        </p:nvSpPr>
        <p:spPr>
          <a:xfrm>
            <a:off x="6060113" y="2455648"/>
            <a:ext cx="2149948" cy="1077218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s-ES" sz="1600" b="1" dirty="0" err="1">
                <a:latin typeface="Raleway" panose="020B0604020202020204" charset="0"/>
                <a:cs typeface="Arial" panose="020B0604020202020204" pitchFamily="34" charset="0"/>
              </a:rPr>
              <a:t>Expected</a:t>
            </a:r>
            <a:r>
              <a:rPr lang="es-ES" sz="1600" b="1" dirty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Raleway" panose="020B0604020202020204" charset="0"/>
                <a:cs typeface="Arial" panose="020B0604020202020204" pitchFamily="34" charset="0"/>
              </a:rPr>
              <a:t>Behavior</a:t>
            </a:r>
            <a:endParaRPr lang="es-ES" sz="1600" b="1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endParaRPr lang="es-ES" sz="1600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“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Longer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 time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budgets</a:t>
            </a:r>
            <a:endParaRPr lang="es-ES" sz="1600" i="1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lead to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better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results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6233916" y="3647927"/>
            <a:ext cx="1802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  <a:cs typeface="Arial" panose="020B0604020202020204" pitchFamily="34" charset="0"/>
              </a:rPr>
              <a:t>Overfitting</a:t>
            </a:r>
            <a:endParaRPr lang="en-US" sz="1600" b="1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63" name="Grupo 62"/>
          <p:cNvGrpSpPr/>
          <p:nvPr/>
        </p:nvGrpSpPr>
        <p:grpSpPr>
          <a:xfrm>
            <a:off x="6069965" y="1718862"/>
            <a:ext cx="2079459" cy="555215"/>
            <a:chOff x="740681" y="5413434"/>
            <a:chExt cx="1738111" cy="555215"/>
          </a:xfrm>
        </p:grpSpPr>
        <p:grpSp>
          <p:nvGrpSpPr>
            <p:cNvPr id="65" name="Grupo 64"/>
            <p:cNvGrpSpPr/>
            <p:nvPr/>
          </p:nvGrpSpPr>
          <p:grpSpPr>
            <a:xfrm>
              <a:off x="740681" y="5413434"/>
              <a:ext cx="1738111" cy="555215"/>
              <a:chOff x="740681" y="5413434"/>
              <a:chExt cx="1738111" cy="555215"/>
            </a:xfrm>
          </p:grpSpPr>
          <p:sp>
            <p:nvSpPr>
              <p:cNvPr id="67" name="Rectángulo 66"/>
              <p:cNvSpPr/>
              <p:nvPr/>
            </p:nvSpPr>
            <p:spPr>
              <a:xfrm>
                <a:off x="740681" y="5413434"/>
                <a:ext cx="1738111" cy="555215"/>
              </a:xfrm>
              <a:prstGeom prst="rect">
                <a:avLst/>
              </a:prstGeom>
              <a:solidFill>
                <a:schemeClr val="lt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2000">
                  <a:latin typeface="Raleway" panose="020B0604020202020204" charset="0"/>
                </a:endParaRPr>
              </a:p>
            </p:txBody>
          </p:sp>
          <p:sp>
            <p:nvSpPr>
              <p:cNvPr id="68" name="Rectángulo 67"/>
              <p:cNvSpPr/>
              <p:nvPr/>
            </p:nvSpPr>
            <p:spPr>
              <a:xfrm>
                <a:off x="740681" y="5444827"/>
                <a:ext cx="12155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200" i="1" dirty="0" err="1" smtClean="0">
                    <a:latin typeface="Raleway" panose="020B0604020202020204" charset="0"/>
                    <a:cs typeface="Arial" panose="020B0604020202020204" pitchFamily="34" charset="0"/>
                  </a:rPr>
                  <a:t>Expected</a:t>
                </a:r>
                <a:r>
                  <a:rPr lang="es-ES" sz="1200" i="1" dirty="0" smtClean="0">
                    <a:latin typeface="Raleway" panose="020B0604020202020204" charset="0"/>
                    <a:cs typeface="Arial" panose="020B0604020202020204" pitchFamily="34" charset="0"/>
                  </a:rPr>
                  <a:t> </a:t>
                </a:r>
                <a:r>
                  <a:rPr lang="es-ES" sz="1200" i="1" dirty="0" err="1" smtClean="0">
                    <a:latin typeface="Raleway" panose="020B0604020202020204" charset="0"/>
                    <a:cs typeface="Arial" panose="020B0604020202020204" pitchFamily="34" charset="0"/>
                  </a:rPr>
                  <a:t>behavior</a:t>
                </a:r>
                <a:endParaRPr lang="es-ES" sz="1200" i="1" dirty="0">
                  <a:latin typeface="Raleway" panose="020B060402020202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ángulo 68"/>
              <p:cNvSpPr/>
              <p:nvPr/>
            </p:nvSpPr>
            <p:spPr>
              <a:xfrm>
                <a:off x="841903" y="5663867"/>
                <a:ext cx="115523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200" i="1" dirty="0" err="1">
                    <a:latin typeface="Raleway" panose="020B0604020202020204" charset="0"/>
                    <a:cs typeface="Arial" panose="020B0604020202020204" pitchFamily="34" charset="0"/>
                  </a:rPr>
                  <a:t>Atypical</a:t>
                </a:r>
                <a:r>
                  <a:rPr lang="es-ES" sz="1200" i="1" dirty="0">
                    <a:latin typeface="Raleway" panose="020B0604020202020204" charset="0"/>
                    <a:cs typeface="Arial" panose="020B0604020202020204" pitchFamily="34" charset="0"/>
                  </a:rPr>
                  <a:t> </a:t>
                </a:r>
                <a:r>
                  <a:rPr lang="es-ES" sz="1200" i="1" dirty="0" err="1">
                    <a:latin typeface="Raleway" panose="020B0604020202020204" charset="0"/>
                    <a:cs typeface="Arial" panose="020B0604020202020204" pitchFamily="34" charset="0"/>
                  </a:rPr>
                  <a:t>behavior</a:t>
                </a:r>
                <a:endParaRPr lang="es-ES" sz="1200" i="1" dirty="0">
                  <a:latin typeface="Raleway" panose="020B060402020202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ángulo 69"/>
              <p:cNvSpPr/>
              <p:nvPr/>
            </p:nvSpPr>
            <p:spPr>
              <a:xfrm>
                <a:off x="1966533" y="5537608"/>
                <a:ext cx="419772" cy="457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Raleway" panose="020B0604020202020204" charset="0"/>
                </a:endParaRPr>
              </a:p>
            </p:txBody>
          </p:sp>
        </p:grpSp>
        <p:sp>
          <p:nvSpPr>
            <p:cNvPr id="66" name="Rectángulo 65"/>
            <p:cNvSpPr/>
            <p:nvPr/>
          </p:nvSpPr>
          <p:spPr>
            <a:xfrm>
              <a:off x="1965938" y="5808149"/>
              <a:ext cx="420367" cy="4571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latin typeface="Raleway" panose="020B0604020202020204" charset="0"/>
              </a:endParaRPr>
            </a:p>
          </p:txBody>
        </p:sp>
      </p:grpSp>
      <p:sp>
        <p:nvSpPr>
          <p:cNvPr id="71" name="Rectángulo 70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Results Study 1: </a:t>
            </a:r>
            <a:r>
              <a:rPr lang="en-US" sz="1800" dirty="0" err="1" smtClean="0">
                <a:latin typeface="Raleway" panose="020B0604020202020204" charset="0"/>
              </a:rPr>
              <a:t>AutoWEKA</a:t>
            </a:r>
            <a:r>
              <a:rPr lang="en-US" sz="1800" dirty="0" smtClean="0">
                <a:latin typeface="Raleway" panose="020B0604020202020204" charset="0"/>
              </a:rPr>
              <a:t>, RMSE (</a:t>
            </a:r>
            <a:r>
              <a:rPr lang="en-US" sz="1800" dirty="0" err="1" smtClean="0">
                <a:latin typeface="Raleway" panose="020B0604020202020204" charset="0"/>
              </a:rPr>
              <a:t>maximisation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2073364" y="4082630"/>
            <a:ext cx="5245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Raleway" panose="020B0604020202020204" charset="0"/>
                <a:cs typeface="Arial" panose="020B0604020202020204" pitchFamily="34" charset="0"/>
              </a:rPr>
              <a:t>Trade-off</a:t>
            </a:r>
            <a:r>
              <a:rPr lang="en-US" dirty="0" smtClean="0">
                <a:latin typeface="Raleway" panose="020B0604020202020204" charset="0"/>
                <a:cs typeface="Arial" panose="020B0604020202020204" pitchFamily="34" charset="0"/>
              </a:rPr>
              <a:t> between </a:t>
            </a:r>
            <a:r>
              <a:rPr lang="en-US" b="1" dirty="0" smtClean="0">
                <a:latin typeface="Raleway" panose="020B0604020202020204" charset="0"/>
                <a:cs typeface="Arial" panose="020B0604020202020204" pitchFamily="34" charset="0"/>
              </a:rPr>
              <a:t>human effort </a:t>
            </a:r>
            <a:r>
              <a:rPr lang="en-US" dirty="0" smtClean="0">
                <a:latin typeface="Raleway" panose="020B0604020202020204" charset="0"/>
                <a:cs typeface="Arial" panose="020B0604020202020204" pitchFamily="34" charset="0"/>
              </a:rPr>
              <a:t>and </a:t>
            </a:r>
            <a:r>
              <a:rPr lang="en-US" b="1" dirty="0" smtClean="0">
                <a:latin typeface="Raleway" panose="020B0604020202020204" charset="0"/>
                <a:cs typeface="Arial" panose="020B0604020202020204" pitchFamily="34" charset="0"/>
              </a:rPr>
              <a:t>performance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Raleway" panose="020B0604020202020204" charset="0"/>
                <a:cs typeface="Arial" panose="020B0604020202020204" pitchFamily="34" charset="0"/>
              </a:rPr>
              <a:t>The </a:t>
            </a:r>
            <a:r>
              <a:rPr lang="en-US" b="1" dirty="0" smtClean="0">
                <a:latin typeface="Raleway" panose="020B0604020202020204" charset="0"/>
                <a:cs typeface="Arial" panose="020B0604020202020204" pitchFamily="34" charset="0"/>
              </a:rPr>
              <a:t>user</a:t>
            </a:r>
            <a:r>
              <a:rPr lang="en-US" dirty="0" smtClean="0">
                <a:latin typeface="Raleway" panose="020B0604020202020204" charset="0"/>
                <a:cs typeface="Arial" panose="020B0604020202020204" pitchFamily="34" charset="0"/>
              </a:rPr>
              <a:t> has to </a:t>
            </a:r>
            <a:r>
              <a:rPr lang="en-US" b="1" dirty="0" smtClean="0">
                <a:latin typeface="Raleway" panose="020B0604020202020204" charset="0"/>
                <a:cs typeface="Arial" panose="020B0604020202020204" pitchFamily="34" charset="0"/>
              </a:rPr>
              <a:t>try different time budgets </a:t>
            </a:r>
            <a:r>
              <a:rPr lang="en-US" dirty="0" smtClean="0">
                <a:latin typeface="Raleway" panose="020B0604020202020204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latin typeface="Raleway" panose="020B0604020202020204" charset="0"/>
                <a:cs typeface="Arial" panose="020B0604020202020204" pitchFamily="34" charset="0"/>
              </a:rPr>
              <a:t>AutoWEKA</a:t>
            </a:r>
            <a:endParaRPr lang="en-US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Results Study 1: </a:t>
            </a:r>
            <a:r>
              <a:rPr lang="en-US" sz="1800" dirty="0" err="1" smtClean="0">
                <a:latin typeface="Raleway" panose="020B0604020202020204" charset="0"/>
              </a:rPr>
              <a:t>AutoWEKA</a:t>
            </a:r>
            <a:r>
              <a:rPr lang="en-US" sz="1800" dirty="0" smtClean="0">
                <a:latin typeface="Raleway" panose="020B0604020202020204" charset="0"/>
              </a:rPr>
              <a:t>, RMSE (</a:t>
            </a:r>
            <a:r>
              <a:rPr lang="en-US" sz="1800" dirty="0" err="1" smtClean="0">
                <a:latin typeface="Raleway" panose="020B0604020202020204" charset="0"/>
              </a:rPr>
              <a:t>maximisation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2697"/>
              </p:ext>
            </p:extLst>
          </p:nvPr>
        </p:nvGraphicFramePr>
        <p:xfrm>
          <a:off x="426192" y="1186626"/>
          <a:ext cx="8199648" cy="2787068"/>
        </p:xfrm>
        <a:graphic>
          <a:graphicData uri="http://schemas.openxmlformats.org/drawingml/2006/table">
            <a:tbl>
              <a:tblPr/>
              <a:tblGrid>
                <a:gridCol w="719528">
                  <a:extLst>
                    <a:ext uri="{9D8B030D-6E8A-4147-A177-3AD203B41FA5}">
                      <a16:colId xmlns:a16="http://schemas.microsoft.com/office/drawing/2014/main" val="1337862346"/>
                    </a:ext>
                  </a:extLst>
                </a:gridCol>
                <a:gridCol w="939436">
                  <a:extLst>
                    <a:ext uri="{9D8B030D-6E8A-4147-A177-3AD203B41FA5}">
                      <a16:colId xmlns:a16="http://schemas.microsoft.com/office/drawing/2014/main" val="3926560800"/>
                    </a:ext>
                  </a:extLst>
                </a:gridCol>
                <a:gridCol w="829482">
                  <a:extLst>
                    <a:ext uri="{9D8B030D-6E8A-4147-A177-3AD203B41FA5}">
                      <a16:colId xmlns:a16="http://schemas.microsoft.com/office/drawing/2014/main" val="2082407773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4267317013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810640392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2039569267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3615732355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2971280590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3122348345"/>
                    </a:ext>
                  </a:extLst>
                </a:gridCol>
                <a:gridCol w="815886">
                  <a:extLst>
                    <a:ext uri="{9D8B030D-6E8A-4147-A177-3AD203B41FA5}">
                      <a16:colId xmlns:a16="http://schemas.microsoft.com/office/drawing/2014/main" val="287616811"/>
                    </a:ext>
                  </a:extLst>
                </a:gridCol>
              </a:tblGrid>
              <a:tr h="232081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2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AutoWEKA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Baseline</a:t>
                      </a:r>
                      <a:endParaRPr lang="es-ES" sz="12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04081"/>
                  </a:ext>
                </a:extLst>
              </a:tr>
              <a:tr h="420067">
                <a:tc gridSpan="3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15 </a:t>
                      </a:r>
                      <a:r>
                        <a:rPr lang="es-ES" sz="12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150 </a:t>
                      </a:r>
                      <a:r>
                        <a:rPr lang="es-ES" sz="12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300 </a:t>
                      </a:r>
                      <a:r>
                        <a:rPr lang="es-ES" sz="12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mET</a:t>
                      </a:r>
                      <a:endParaRPr lang="es-ES" sz="12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kNN</a:t>
                      </a:r>
                      <a:endParaRPr lang="es-ES" sz="24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NN</a:t>
                      </a:r>
                      <a:endParaRPr lang="es-ES" sz="2400" b="1" i="0" u="none" strike="noStrike" dirty="0" smtClean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RF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SVM</a:t>
                      </a:r>
                      <a:endParaRPr lang="es-ES" sz="2400" b="1" i="0" u="none" strike="noStrike" dirty="0" smtClean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00281"/>
                  </a:ext>
                </a:extLst>
              </a:tr>
              <a:tr h="21583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Freeway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2.87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2.87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2.91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4.25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2.93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2.86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2.90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689512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5.81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5.80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5.82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6.66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5.90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5.16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5.68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96677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7.35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6.76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6.99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8.30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9.05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7.06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8.19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3338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8.30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7.83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8.53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8.72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10.26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7.70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9.65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77088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9.12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9.01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9.61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9.01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10.90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7.99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10.56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168821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1.19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1.16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1.17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1.46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1.44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1.13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1.11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55871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1.92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2.00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2.01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1.78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2.16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1.64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1.86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320940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2.12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2.37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1.90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1.95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2.60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1.91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2.43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67973"/>
                  </a:ext>
                </a:extLst>
              </a:tr>
              <a:tr h="21583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2.50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2.33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2.14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2.05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2.92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2.06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19300"/>
                  </a:ext>
                </a:extLst>
              </a:tr>
              <a:tr h="15929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3.17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2.82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2.26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2.16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2.89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2.16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3.10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8095"/>
                  </a:ext>
                </a:extLst>
              </a:tr>
            </a:tbl>
          </a:graphicData>
        </a:graphic>
      </p:graphicFrame>
      <p:grpSp>
        <p:nvGrpSpPr>
          <p:cNvPr id="20" name="Grupo 19"/>
          <p:cNvGrpSpPr/>
          <p:nvPr/>
        </p:nvGrpSpPr>
        <p:grpSpPr>
          <a:xfrm>
            <a:off x="1333200" y="1889978"/>
            <a:ext cx="754375" cy="1020549"/>
            <a:chOff x="6665776" y="1202378"/>
            <a:chExt cx="1400616" cy="2152650"/>
          </a:xfrm>
        </p:grpSpPr>
        <p:sp>
          <p:nvSpPr>
            <p:cNvPr id="21" name="Rectángulo 20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22" name="Grupo 21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33" name="Rectángulo 32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" name="Rectángulo 27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5" name="Grupo 34"/>
          <p:cNvGrpSpPr/>
          <p:nvPr/>
        </p:nvGrpSpPr>
        <p:grpSpPr>
          <a:xfrm>
            <a:off x="1306060" y="2947492"/>
            <a:ext cx="808654" cy="1012098"/>
            <a:chOff x="2360114" y="867667"/>
            <a:chExt cx="1269101" cy="1897523"/>
          </a:xfrm>
        </p:grpSpPr>
        <p:grpSp>
          <p:nvGrpSpPr>
            <p:cNvPr id="36" name="Grupo 35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41" name="Rectángulo 40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46" name="Rectángulo 45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3" name="Elipse 42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44" name="Elipse 43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7" name="Rectángulo 36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6997148" y="1466903"/>
            <a:ext cx="803082" cy="2491551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2912755" y="1127080"/>
            <a:ext cx="2451725" cy="2885815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2912755" y="1843360"/>
            <a:ext cx="2451726" cy="20996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0" y="-1"/>
            <a:ext cx="9144000" cy="5143451"/>
          </a:xfrm>
          <a:prstGeom prst="rect">
            <a:avLst/>
          </a:prstGeom>
          <a:solidFill>
            <a:srgbClr val="95FDBF">
              <a:alpha val="56000"/>
            </a:srgbClr>
          </a:solidFill>
          <a:ln>
            <a:solidFill>
              <a:srgbClr val="95F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32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Conclusions of Study 1</a:t>
            </a:r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18270" y="1253646"/>
            <a:ext cx="82746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Test the performance of </a:t>
            </a:r>
            <a:r>
              <a:rPr lang="en-US" sz="1600" b="1" dirty="0" err="1" smtClean="0">
                <a:latin typeface="Raleway" panose="020B0604020202020204" charset="0"/>
              </a:rPr>
              <a:t>AutoML</a:t>
            </a:r>
            <a:r>
              <a:rPr lang="en-US" sz="1600" dirty="0" smtClean="0">
                <a:latin typeface="Raleway" panose="020B0604020202020204" charset="0"/>
              </a:rPr>
              <a:t>, purely based on </a:t>
            </a:r>
            <a:r>
              <a:rPr lang="en-US" sz="1600" b="1" dirty="0" err="1" smtClean="0">
                <a:latin typeface="Raleway" panose="020B0604020202020204" charset="0"/>
              </a:rPr>
              <a:t>optimisation</a:t>
            </a:r>
            <a:r>
              <a:rPr lang="en-US" sz="1600" dirty="0" smtClean="0">
                <a:latin typeface="Raleway" panose="020B0604020202020204" charset="0"/>
              </a:rPr>
              <a:t>, in supervised </a:t>
            </a:r>
            <a:r>
              <a:rPr lang="en-US" sz="1600" b="1" dirty="0" smtClean="0">
                <a:latin typeface="Raleway" panose="020B0604020202020204" charset="0"/>
              </a:rPr>
              <a:t>TF</a:t>
            </a:r>
            <a:r>
              <a:rPr lang="en-US" sz="1600" dirty="0" smtClean="0">
                <a:latin typeface="Raleway" panose="020B060402020202020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aleway" panose="020B0604020202020204" charset="0"/>
              </a:rPr>
              <a:t>With </a:t>
            </a:r>
            <a:r>
              <a:rPr lang="en-US" sz="1600" dirty="0">
                <a:latin typeface="Raleway" panose="020B0604020202020204" charset="0"/>
              </a:rPr>
              <a:t>a </a:t>
            </a:r>
            <a:r>
              <a:rPr lang="en-US" sz="1600" b="1" dirty="0">
                <a:latin typeface="Raleway" panose="020B0604020202020204" charset="0"/>
              </a:rPr>
              <a:t>lower human effort</a:t>
            </a:r>
            <a:r>
              <a:rPr lang="en-US" sz="1600" dirty="0">
                <a:latin typeface="Raleway" panose="020B0604020202020204" charset="0"/>
              </a:rPr>
              <a:t>, the transportation user can expect </a:t>
            </a:r>
            <a:r>
              <a:rPr lang="en-US" sz="1600" b="1" dirty="0">
                <a:latin typeface="Raleway" panose="020B0604020202020204" charset="0"/>
              </a:rPr>
              <a:t>similar or even better results</a:t>
            </a:r>
            <a:r>
              <a:rPr lang="en-US" sz="1600" dirty="0">
                <a:latin typeface="Raleway" panose="020B0604020202020204" charset="0"/>
              </a:rPr>
              <a:t> than </a:t>
            </a:r>
            <a:r>
              <a:rPr lang="en-US" sz="1600" b="1" dirty="0">
                <a:latin typeface="Raleway" panose="020B0604020202020204" charset="0"/>
              </a:rPr>
              <a:t>the best </a:t>
            </a:r>
            <a:r>
              <a:rPr lang="en-US" sz="1600" b="1" dirty="0" smtClean="0">
                <a:latin typeface="Raleway" panose="020B0604020202020204" charset="0"/>
              </a:rPr>
              <a:t>baseline algorithm</a:t>
            </a:r>
            <a:r>
              <a:rPr lang="en-US" sz="1600" dirty="0" smtClean="0">
                <a:latin typeface="Raleway" panose="020B060402020202020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Raleway" panose="020B0604020202020204" charset="0"/>
              </a:rPr>
              <a:t>It is </a:t>
            </a:r>
            <a:r>
              <a:rPr lang="en-US" sz="1600" b="1" dirty="0">
                <a:latin typeface="Raleway" panose="020B0604020202020204" charset="0"/>
              </a:rPr>
              <a:t>difficult to establish a priori the best time budget</a:t>
            </a:r>
            <a:r>
              <a:rPr lang="en-US" sz="1600" dirty="0">
                <a:latin typeface="Raleway" panose="020B0604020202020204" charset="0"/>
              </a:rPr>
              <a:t> for the </a:t>
            </a:r>
            <a:r>
              <a:rPr lang="en-US" sz="1600" dirty="0" err="1">
                <a:latin typeface="Raleway" panose="020B0604020202020204" charset="0"/>
              </a:rPr>
              <a:t>optimisation</a:t>
            </a:r>
            <a:r>
              <a:rPr lang="en-US" sz="1600" dirty="0">
                <a:latin typeface="Raleway" panose="020B0604020202020204" charset="0"/>
              </a:rPr>
              <a:t> </a:t>
            </a:r>
            <a:r>
              <a:rPr lang="en-US" sz="1600" dirty="0" smtClean="0">
                <a:latin typeface="Raleway" panose="020B0604020202020204" charset="0"/>
              </a:rPr>
              <a:t>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 err="1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Overfitting</a:t>
            </a:r>
            <a:r>
              <a:rPr lang="es-ES" sz="1600" b="1" dirty="0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 </a:t>
            </a:r>
            <a:r>
              <a:rPr lang="es-ES" sz="1600" dirty="0" err="1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issues</a:t>
            </a:r>
            <a:r>
              <a:rPr lang="es-ES" sz="1600" dirty="0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 </a:t>
            </a:r>
            <a:r>
              <a:rPr lang="es-ES" sz="1600" dirty="0" err="1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with</a:t>
            </a:r>
            <a:r>
              <a:rPr lang="es-ES" sz="1600" dirty="0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 </a:t>
            </a:r>
            <a:r>
              <a:rPr lang="es-ES" sz="1600" b="1" dirty="0" err="1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long</a:t>
            </a:r>
            <a:r>
              <a:rPr lang="es-ES" sz="1600" b="1" dirty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 </a:t>
            </a:r>
            <a:r>
              <a:rPr lang="es-ES" sz="1600" b="1" dirty="0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time </a:t>
            </a:r>
            <a:r>
              <a:rPr lang="es-ES" sz="1600" b="1" dirty="0" err="1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budgets</a:t>
            </a:r>
            <a:r>
              <a:rPr lang="es-ES" sz="1600" dirty="0" smtClean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.</a:t>
            </a:r>
            <a:endParaRPr lang="en-US" sz="1600" b="1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15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410"/>
              </p:ext>
            </p:extLst>
          </p:nvPr>
        </p:nvGraphicFramePr>
        <p:xfrm>
          <a:off x="401292" y="1737673"/>
          <a:ext cx="8224549" cy="2801754"/>
        </p:xfrm>
        <a:graphic>
          <a:graphicData uri="http://schemas.openxmlformats.org/drawingml/2006/table">
            <a:tbl>
              <a:tblPr/>
              <a:tblGrid>
                <a:gridCol w="1590451">
                  <a:extLst>
                    <a:ext uri="{9D8B030D-6E8A-4147-A177-3AD203B41FA5}">
                      <a16:colId xmlns:a16="http://schemas.microsoft.com/office/drawing/2014/main" val="3663758281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91621530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4047499962"/>
                    </a:ext>
                  </a:extLst>
                </a:gridCol>
                <a:gridCol w="853712">
                  <a:extLst>
                    <a:ext uri="{9D8B030D-6E8A-4147-A177-3AD203B41FA5}">
                      <a16:colId xmlns:a16="http://schemas.microsoft.com/office/drawing/2014/main" val="1333291162"/>
                    </a:ext>
                  </a:extLst>
                </a:gridCol>
                <a:gridCol w="1309347">
                  <a:extLst>
                    <a:ext uri="{9D8B030D-6E8A-4147-A177-3AD203B41FA5}">
                      <a16:colId xmlns:a16="http://schemas.microsoft.com/office/drawing/2014/main" val="4118728146"/>
                    </a:ext>
                  </a:extLst>
                </a:gridCol>
                <a:gridCol w="1518289">
                  <a:extLst>
                    <a:ext uri="{9D8B030D-6E8A-4147-A177-3AD203B41FA5}">
                      <a16:colId xmlns:a16="http://schemas.microsoft.com/office/drawing/2014/main" val="2264113422"/>
                    </a:ext>
                  </a:extLst>
                </a:gridCol>
              </a:tblGrid>
              <a:tr h="4244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Experimentation</a:t>
                      </a:r>
                      <a:endParaRPr lang="es-ES" sz="14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AutoML</a:t>
                      </a:r>
                      <a:r>
                        <a:rPr lang="es-ES" sz="14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method</a:t>
                      </a:r>
                      <a:endParaRPr lang="es-ES" sz="1400" b="1" i="0" u="none" strike="noStrike" dirty="0" smtClean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Model</a:t>
                      </a:r>
                      <a:r>
                        <a:rPr lang="es-ES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assessment</a:t>
                      </a:r>
                      <a:endParaRPr lang="es-ES" sz="14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4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Time </a:t>
                      </a:r>
                      <a:r>
                        <a:rPr lang="es-ES" sz="14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budget</a:t>
                      </a:r>
                      <a:r>
                        <a:rPr lang="es-ES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of </a:t>
                      </a:r>
                      <a:r>
                        <a:rPr lang="es-ES" sz="14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AutoML</a:t>
                      </a:r>
                      <a:endParaRPr lang="es-ES" sz="14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Baseline</a:t>
                      </a:r>
                      <a:endParaRPr lang="es-ES" sz="14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10615"/>
                  </a:ext>
                </a:extLst>
              </a:tr>
              <a:tr h="100085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Study</a:t>
                      </a:r>
                      <a:r>
                        <a:rPr lang="es-E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1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AutoWEKA</a:t>
                      </a:r>
                      <a:endParaRPr lang="es-ES" sz="1400" b="1" i="0" u="none" strike="noStrike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algn="ctr" fontAlgn="ctr"/>
                      <a:r>
                        <a:rPr lang="es-ES" sz="1400" b="1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(</a:t>
                      </a:r>
                      <a:r>
                        <a:rPr lang="es-ES" sz="1400" b="1" i="0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pure</a:t>
                      </a:r>
                      <a:r>
                        <a:rPr lang="es-ES" sz="1400" b="1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optimisation</a:t>
                      </a:r>
                      <a:r>
                        <a:rPr lang="es-ES" sz="1400" b="1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)</a:t>
                      </a:r>
                      <a:endParaRPr lang="es-ES" sz="14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RMSE, </a:t>
                      </a:r>
                      <a:r>
                        <a:rPr lang="es-ES" sz="1400" b="1" i="0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Traffic</a:t>
                      </a:r>
                      <a:r>
                        <a:rPr lang="es-ES" sz="1400" b="1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Speed</a:t>
                      </a:r>
                      <a:endParaRPr lang="es-ES" sz="14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18 </a:t>
                      </a:r>
                      <a:r>
                        <a:rPr lang="es-ES" sz="1400" b="0" i="0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4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15, 150, 300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minutes</a:t>
                      </a:r>
                      <a:endParaRPr lang="en-US" sz="14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Random Forest, </a:t>
                      </a: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Neural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Network,</a:t>
                      </a: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Support Vector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 Machine</a:t>
                      </a: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kNN</a:t>
                      </a:r>
                      <a:endParaRPr lang="en-US" sz="14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832877"/>
                  </a:ext>
                </a:extLst>
              </a:tr>
              <a:tr h="78408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Study</a:t>
                      </a:r>
                      <a:r>
                        <a:rPr lang="es-ES" sz="1400" b="1" i="1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2</a:t>
                      </a:r>
                      <a:endParaRPr lang="es-ES" sz="1400" b="1" i="1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400" b="0" i="0" u="none" strike="noStrike" dirty="0" smtClean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Auto-</a:t>
                      </a:r>
                      <a:r>
                        <a:rPr lang="es-ES" sz="14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sklearn</a:t>
                      </a:r>
                      <a:r>
                        <a:rPr lang="es-ES" sz="14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(meta-</a:t>
                      </a:r>
                      <a:r>
                        <a:rPr lang="es-ES" sz="14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learning</a:t>
                      </a:r>
                      <a:r>
                        <a:rPr lang="es-ES" sz="14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, </a:t>
                      </a:r>
                      <a:r>
                        <a:rPr lang="es-ES" sz="14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optimisation</a:t>
                      </a:r>
                      <a:r>
                        <a:rPr lang="es-ES" sz="14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,</a:t>
                      </a:r>
                      <a:r>
                        <a:rPr lang="es-ES" sz="1400" b="1" i="0" u="none" strike="noStrike" baseline="0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baseline="0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ensemble</a:t>
                      </a:r>
                      <a:r>
                        <a:rPr lang="es-ES" sz="14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)</a:t>
                      </a:r>
                      <a:endParaRPr lang="es-ES" sz="1400" b="0" i="0" u="none" strike="noStrike" dirty="0" smtClean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400" b="1" i="0" u="none" strike="noStrike" dirty="0" smtClean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Geometric</a:t>
                      </a:r>
                      <a:r>
                        <a:rPr lang="es-ES" sz="1400" b="0" i="0" u="none" strike="noStrike" baseline="0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Mean, </a:t>
                      </a:r>
                      <a:r>
                        <a:rPr lang="es-ES" sz="1400" b="1" i="0" u="none" strike="noStrike" baseline="0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Traffic</a:t>
                      </a:r>
                      <a:r>
                        <a:rPr lang="es-ES" sz="1400" b="1" i="0" u="none" strike="noStrike" baseline="0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0" u="none" strike="noStrike" baseline="0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Level</a:t>
                      </a:r>
                      <a:r>
                        <a:rPr lang="es-ES" sz="1400" b="1" i="0" u="none" strike="noStrike" baseline="0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of </a:t>
                      </a:r>
                      <a:r>
                        <a:rPr lang="es-ES" sz="1400" b="1" i="0" u="none" strike="noStrike" baseline="0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Service</a:t>
                      </a:r>
                      <a:endParaRPr lang="es-ES" sz="14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36 </a:t>
                      </a:r>
                      <a:r>
                        <a:rPr lang="es-ES" sz="1400" b="0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4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4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15, 60, 120</a:t>
                      </a:r>
                    </a:p>
                    <a:p>
                      <a:pPr algn="ctr" fontAlgn="ctr"/>
                      <a:r>
                        <a:rPr lang="sv-SE" sz="14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minutes</a:t>
                      </a:r>
                      <a:endParaRPr lang="sv-SE" sz="14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Auto-</a:t>
                      </a:r>
                      <a:r>
                        <a:rPr lang="es-ES" sz="1400" b="0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sklearn’s</a:t>
                      </a:r>
                      <a:r>
                        <a:rPr lang="es-ES" sz="14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s-ES" sz="1400" b="0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components</a:t>
                      </a:r>
                      <a:endParaRPr lang="es-ES" sz="14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3964"/>
                  </a:ext>
                </a:extLst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56483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318270" y="692619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Experimental</a:t>
            </a:r>
            <a:r>
              <a:rPr lang="en-US" sz="1600" dirty="0" smtClean="0">
                <a:latin typeface="Raleway" panose="020B0604020202020204" charset="0"/>
              </a:rPr>
              <a:t> framework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28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01292" y="3420932"/>
            <a:ext cx="8224548" cy="9847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2608801" y="1123223"/>
            <a:ext cx="65048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Raleway" panose="020B0604020202020204" charset="0"/>
              </a:rPr>
              <a:t>Caltrans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System</a:t>
            </a:r>
            <a:r>
              <a:rPr lang="es-ES" dirty="0" smtClean="0">
                <a:latin typeface="Raleway" panose="020B0604020202020204" charset="0"/>
              </a:rPr>
              <a:t> (California </a:t>
            </a:r>
            <a:r>
              <a:rPr lang="es-ES" dirty="0" err="1" smtClean="0">
                <a:latin typeface="Raleway" panose="020B0604020202020204" charset="0"/>
              </a:rPr>
              <a:t>State</a:t>
            </a:r>
            <a:r>
              <a:rPr lang="es-ES" dirty="0" smtClean="0">
                <a:latin typeface="Raleway" panose="020B0604020202020204" charset="0"/>
              </a:rPr>
              <a:t>, 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Raleway" panose="020B0604020202020204" charset="0"/>
              </a:rPr>
              <a:t>Madrid </a:t>
            </a:r>
            <a:r>
              <a:rPr lang="es-ES" dirty="0">
                <a:latin typeface="Raleway" panose="020B0604020202020204" charset="0"/>
              </a:rPr>
              <a:t>Open Data Portal  (Madrid City Council, </a:t>
            </a:r>
            <a:r>
              <a:rPr lang="es-ES" dirty="0" err="1">
                <a:latin typeface="Raleway" panose="020B0604020202020204" charset="0"/>
              </a:rPr>
              <a:t>Spain</a:t>
            </a:r>
            <a:r>
              <a:rPr lang="es-ES" dirty="0">
                <a:latin typeface="Raleway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Raleway" panose="020B060402020202020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901687" y="1210110"/>
            <a:ext cx="1775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>
                <a:latin typeface="Raleway" panose="020B0604020202020204" charset="0"/>
              </a:rPr>
              <a:t>Traffic</a:t>
            </a:r>
            <a:r>
              <a:rPr lang="es-ES" b="1" dirty="0" smtClean="0">
                <a:latin typeface="Raleway" panose="020B0604020202020204" charset="0"/>
              </a:rPr>
              <a:t> data </a:t>
            </a:r>
            <a:r>
              <a:rPr lang="es-ES" b="1" dirty="0" err="1" smtClean="0">
                <a:latin typeface="Raleway" panose="020B0604020202020204" charset="0"/>
              </a:rPr>
              <a:t>from</a:t>
            </a:r>
            <a:endParaRPr lang="es-E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34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1092964" y="1240248"/>
            <a:ext cx="6024880" cy="1095741"/>
            <a:chOff x="852024" y="1952624"/>
            <a:chExt cx="11263449" cy="2895599"/>
          </a:xfrm>
        </p:grpSpPr>
        <p:sp>
          <p:nvSpPr>
            <p:cNvPr id="62" name="Rectángulo redondeado 61"/>
            <p:cNvSpPr/>
            <p:nvPr/>
          </p:nvSpPr>
          <p:spPr>
            <a:xfrm>
              <a:off x="890132" y="1952624"/>
              <a:ext cx="11225341" cy="2895599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70AD47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63" name="Rectángulo redondeado 62"/>
            <p:cNvSpPr/>
            <p:nvPr/>
          </p:nvSpPr>
          <p:spPr>
            <a:xfrm>
              <a:off x="3278633" y="2260243"/>
              <a:ext cx="6297761" cy="2327877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3175" cap="flat" cmpd="sng" algn="ctr">
              <a:solidFill>
                <a:srgbClr val="70AD47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64" name="Rectángulo redondeado 63"/>
            <p:cNvSpPr/>
            <p:nvPr/>
          </p:nvSpPr>
          <p:spPr>
            <a:xfrm>
              <a:off x="1177287" y="2974616"/>
              <a:ext cx="1756535" cy="906280"/>
            </a:xfrm>
            <a:prstGeom prst="roundRect">
              <a:avLst/>
            </a:prstGeom>
            <a:solidFill>
              <a:srgbClr val="E7E6E6"/>
            </a:solidFill>
            <a:ln w="3175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852024" y="2882690"/>
              <a:ext cx="2410869" cy="1136091"/>
            </a:xfrm>
            <a:prstGeom prst="rect">
              <a:avLst/>
            </a:prstGeom>
            <a:noFill/>
            <a:ln w="12700" cap="rnd" cmpd="sng" algn="ctr">
              <a:noFill/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1200" noProof="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meta-learning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" name="Flecha derecha 65"/>
            <p:cNvSpPr/>
            <p:nvPr/>
          </p:nvSpPr>
          <p:spPr>
            <a:xfrm>
              <a:off x="2983960" y="3287507"/>
              <a:ext cx="237980" cy="222179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" name="Rectángulo redondeado 66"/>
            <p:cNvSpPr/>
            <p:nvPr/>
          </p:nvSpPr>
          <p:spPr>
            <a:xfrm>
              <a:off x="3525328" y="3450737"/>
              <a:ext cx="1737197" cy="798330"/>
            </a:xfrm>
            <a:prstGeom prst="roundRect">
              <a:avLst/>
            </a:prstGeom>
            <a:solidFill>
              <a:srgbClr val="E7E6E6"/>
            </a:solidFill>
            <a:ln w="3175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3201423" y="3281856"/>
              <a:ext cx="2410868" cy="1136092"/>
            </a:xfrm>
            <a:prstGeom prst="rect">
              <a:avLst/>
            </a:prstGeom>
            <a:noFill/>
            <a:ln w="12700" cap="rnd" cmpd="sng" algn="ctr">
              <a:noFill/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Preprocessing</a:t>
              </a:r>
            </a:p>
          </p:txBody>
        </p:sp>
        <p:sp>
          <p:nvSpPr>
            <p:cNvPr id="69" name="Rectángulo redondeado 68"/>
            <p:cNvSpPr/>
            <p:nvPr/>
          </p:nvSpPr>
          <p:spPr>
            <a:xfrm>
              <a:off x="5652136" y="3450737"/>
              <a:ext cx="1697352" cy="798330"/>
            </a:xfrm>
            <a:prstGeom prst="roundRect">
              <a:avLst/>
            </a:prstGeom>
            <a:solidFill>
              <a:srgbClr val="E7E6E6"/>
            </a:solidFill>
            <a:ln w="3175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5262525" y="3281856"/>
              <a:ext cx="2410868" cy="1136092"/>
            </a:xfrm>
            <a:prstGeom prst="rect">
              <a:avLst/>
            </a:prstGeom>
            <a:noFill/>
            <a:ln w="12700" cap="rnd" cmpd="sng" algn="ctr">
              <a:noFill/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Feature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Preprocessing</a:t>
              </a:r>
            </a:p>
          </p:txBody>
        </p:sp>
        <p:sp>
          <p:nvSpPr>
            <p:cNvPr id="71" name="Rectángulo redondeado 70"/>
            <p:cNvSpPr/>
            <p:nvPr/>
          </p:nvSpPr>
          <p:spPr>
            <a:xfrm>
              <a:off x="7713238" y="3450737"/>
              <a:ext cx="1631646" cy="798330"/>
            </a:xfrm>
            <a:prstGeom prst="roundRect">
              <a:avLst/>
            </a:prstGeom>
            <a:solidFill>
              <a:srgbClr val="E7E6E6"/>
            </a:solidFill>
            <a:ln w="3175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7323627" y="3281856"/>
              <a:ext cx="2410868" cy="1136092"/>
            </a:xfrm>
            <a:prstGeom prst="rect">
              <a:avLst/>
            </a:prstGeom>
            <a:noFill/>
            <a:ln w="12700" cap="rnd" cmpd="sng" algn="ctr">
              <a:noFill/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Classifier</a:t>
              </a:r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5652136" y="2369968"/>
              <a:ext cx="1671492" cy="798330"/>
            </a:xfrm>
            <a:prstGeom prst="roundRect">
              <a:avLst/>
            </a:prstGeom>
            <a:solidFill>
              <a:srgbClr val="E7E6E6"/>
            </a:solidFill>
            <a:ln w="3175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5222680" y="2201087"/>
              <a:ext cx="2410868" cy="1136092"/>
            </a:xfrm>
            <a:prstGeom prst="rect">
              <a:avLst/>
            </a:prstGeom>
            <a:noFill/>
            <a:ln w="12700" cap="rnd" cmpd="sng" algn="ctr">
              <a:noFill/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Bayesian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Optimiser</a:t>
              </a:r>
              <a:endPara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" name="Rectángulo redondeado 74"/>
            <p:cNvSpPr/>
            <p:nvPr/>
          </p:nvSpPr>
          <p:spPr>
            <a:xfrm>
              <a:off x="10105055" y="3051572"/>
              <a:ext cx="1711337" cy="798330"/>
            </a:xfrm>
            <a:prstGeom prst="roundRect">
              <a:avLst/>
            </a:prstGeom>
            <a:solidFill>
              <a:srgbClr val="E7E6E6"/>
            </a:solidFill>
            <a:ln w="3175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9704604" y="2879307"/>
              <a:ext cx="2410868" cy="1136092"/>
            </a:xfrm>
            <a:prstGeom prst="rect">
              <a:avLst/>
            </a:prstGeom>
            <a:noFill/>
            <a:ln w="12700" cap="rnd" cmpd="sng" algn="ctr">
              <a:noFill/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Build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Ensemble</a:t>
              </a:r>
            </a:p>
          </p:txBody>
        </p:sp>
        <p:sp>
          <p:nvSpPr>
            <p:cNvPr id="77" name="Flecha derecha 76"/>
            <p:cNvSpPr/>
            <p:nvPr/>
          </p:nvSpPr>
          <p:spPr>
            <a:xfrm>
              <a:off x="9803851" y="3313091"/>
              <a:ext cx="237980" cy="222179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" name="Flecha derecha 77"/>
            <p:cNvSpPr/>
            <p:nvPr/>
          </p:nvSpPr>
          <p:spPr>
            <a:xfrm>
              <a:off x="5344800" y="3736343"/>
              <a:ext cx="237980" cy="222179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" name="Flecha derecha 78"/>
            <p:cNvSpPr/>
            <p:nvPr/>
          </p:nvSpPr>
          <p:spPr>
            <a:xfrm>
              <a:off x="7415778" y="3735675"/>
              <a:ext cx="237980" cy="222179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" name="Flecha derecha 79"/>
            <p:cNvSpPr/>
            <p:nvPr/>
          </p:nvSpPr>
          <p:spPr>
            <a:xfrm rot="5400000">
              <a:off x="4326169" y="3118475"/>
              <a:ext cx="237980" cy="222179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Flecha derecha 80"/>
            <p:cNvSpPr/>
            <p:nvPr/>
          </p:nvSpPr>
          <p:spPr>
            <a:xfrm rot="10800000">
              <a:off x="7383547" y="2659960"/>
              <a:ext cx="237980" cy="222179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" name="Rectángulo 81"/>
            <p:cNvSpPr/>
            <p:nvPr/>
          </p:nvSpPr>
          <p:spPr>
            <a:xfrm rot="16200000">
              <a:off x="4273410" y="2884366"/>
              <a:ext cx="341441" cy="110973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4388644" y="2708157"/>
              <a:ext cx="1203573" cy="110973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84" name="Rectángulo 83"/>
            <p:cNvSpPr/>
            <p:nvPr/>
          </p:nvSpPr>
          <p:spPr>
            <a:xfrm rot="16200000">
              <a:off x="8264348" y="3028355"/>
              <a:ext cx="529425" cy="110973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85" name="Rectángulo 84"/>
            <p:cNvSpPr/>
            <p:nvPr/>
          </p:nvSpPr>
          <p:spPr>
            <a:xfrm rot="10800000">
              <a:off x="7629283" y="2715561"/>
              <a:ext cx="955263" cy="110973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1126328" y="3716279"/>
            <a:ext cx="1289587" cy="662941"/>
            <a:chOff x="7684336" y="2535171"/>
            <a:chExt cx="2410869" cy="1751884"/>
          </a:xfrm>
        </p:grpSpPr>
        <p:sp>
          <p:nvSpPr>
            <p:cNvPr id="94" name="Rectángulo redondeado 93"/>
            <p:cNvSpPr/>
            <p:nvPr/>
          </p:nvSpPr>
          <p:spPr>
            <a:xfrm>
              <a:off x="7727856" y="2535171"/>
              <a:ext cx="2307443" cy="1751884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70AD47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95" name="Rectángulo redondeado 94"/>
            <p:cNvSpPr/>
            <p:nvPr/>
          </p:nvSpPr>
          <p:spPr>
            <a:xfrm>
              <a:off x="7953479" y="2945923"/>
              <a:ext cx="1860323" cy="94270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7684336" y="2873257"/>
              <a:ext cx="2410869" cy="1136091"/>
            </a:xfrm>
            <a:prstGeom prst="rect">
              <a:avLst/>
            </a:prstGeom>
            <a:noFill/>
            <a:ln w="12700" cap="rnd" cmpd="sng" algn="ctr">
              <a:noFill/>
              <a:prstDash val="solid"/>
              <a:bevel/>
            </a:ln>
            <a:effectLst/>
          </p:spPr>
          <p:txBody>
            <a:bodyPr rtlCol="0" anchor="ctr"/>
            <a:lstStyle/>
            <a:p>
              <a:pPr lvl="0" algn="ctr">
                <a:buClrTx/>
                <a:defRPr/>
              </a:pPr>
              <a:r>
                <a:rPr lang="en-US" sz="900" kern="1200" dirty="0" smtClean="0">
                  <a:solidFill>
                    <a:prstClr val="black"/>
                  </a:solidFill>
                  <a:latin typeface="Raleway" panose="020B0604020202020204" charset="0"/>
                  <a:cs typeface="Times New Roman" panose="02020603050405020304" pitchFamily="18" charset="0"/>
                </a:rPr>
                <a:t>meta-learning</a:t>
              </a:r>
              <a:endParaRPr lang="en-US" sz="900" kern="1200" dirty="0">
                <a:solidFill>
                  <a:prstClr val="black"/>
                </a:solidFill>
                <a:latin typeface="Raleway" panose="020B060402020202020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Rectángulo 96"/>
          <p:cNvSpPr/>
          <p:nvPr/>
        </p:nvSpPr>
        <p:spPr>
          <a:xfrm>
            <a:off x="421355" y="1589634"/>
            <a:ext cx="370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Raleway" panose="020B0604020202020204" charset="0"/>
              </a:rPr>
              <a:t>a)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445310" y="2838582"/>
            <a:ext cx="370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aleway" panose="020B0604020202020204" charset="0"/>
              </a:rPr>
              <a:t>b</a:t>
            </a:r>
            <a:r>
              <a:rPr lang="en-US" sz="1600" dirty="0" smtClean="0">
                <a:latin typeface="Raleway" panose="020B0604020202020204" charset="0"/>
              </a:rPr>
              <a:t>)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018" y="3886781"/>
            <a:ext cx="370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aleway" panose="020B0604020202020204" charset="0"/>
              </a:rPr>
              <a:t>c</a:t>
            </a:r>
            <a:r>
              <a:rPr lang="en-US" sz="1600" dirty="0" smtClean="0">
                <a:latin typeface="Raleway" panose="020B0604020202020204" charset="0"/>
              </a:rPr>
              <a:t>)</a:t>
            </a:r>
            <a:endParaRPr lang="es-ES" sz="1600" dirty="0">
              <a:latin typeface="Raleway" panose="020B0604020202020204" charset="0"/>
            </a:endParaRPr>
          </a:p>
        </p:txBody>
      </p:sp>
      <p:cxnSp>
        <p:nvCxnSpPr>
          <p:cNvPr id="100" name="Conector recto de flecha 99"/>
          <p:cNvCxnSpPr/>
          <p:nvPr/>
        </p:nvCxnSpPr>
        <p:spPr>
          <a:xfrm flipV="1">
            <a:off x="3465689" y="2789134"/>
            <a:ext cx="629713" cy="28748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01" name="Conector recto de flecha 100"/>
          <p:cNvCxnSpPr/>
          <p:nvPr/>
        </p:nvCxnSpPr>
        <p:spPr>
          <a:xfrm>
            <a:off x="3465689" y="3076622"/>
            <a:ext cx="629713" cy="209552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102" name="Rectángulo 101"/>
          <p:cNvSpPr/>
          <p:nvPr/>
        </p:nvSpPr>
        <p:spPr>
          <a:xfrm>
            <a:off x="4099560" y="2586209"/>
            <a:ext cx="4855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Raleway" panose="020B0604020202020204" charset="0"/>
              </a:rPr>
              <a:t>25</a:t>
            </a:r>
            <a:r>
              <a:rPr lang="en-US" sz="1600" dirty="0" smtClean="0">
                <a:latin typeface="Raleway" panose="020B0604020202020204" charset="0"/>
              </a:rPr>
              <a:t> recommendations -&gt; ensemble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4099560" y="3129786"/>
            <a:ext cx="4401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Raleway" panose="020B0604020202020204" charset="0"/>
              </a:rPr>
              <a:t>all (121) </a:t>
            </a:r>
            <a:r>
              <a:rPr lang="en-US" sz="1600" dirty="0" smtClean="0">
                <a:latin typeface="Raleway" panose="020B0604020202020204" charset="0"/>
              </a:rPr>
              <a:t>recommendations -&gt; ensemble</a:t>
            </a:r>
            <a:endParaRPr lang="en-US" sz="1600" b="1" i="1" dirty="0" smtClean="0">
              <a:latin typeface="Raleway" panose="020B0604020202020204" charset="0"/>
            </a:endParaRPr>
          </a:p>
        </p:txBody>
      </p:sp>
      <p:cxnSp>
        <p:nvCxnSpPr>
          <p:cNvPr id="104" name="Conector recto de flecha 103"/>
          <p:cNvCxnSpPr>
            <a:stCxn id="96" idx="3"/>
          </p:cNvCxnSpPr>
          <p:nvPr/>
        </p:nvCxnSpPr>
        <p:spPr>
          <a:xfrm flipV="1">
            <a:off x="2415915" y="4059173"/>
            <a:ext cx="568806" cy="1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105" name="Rectángulo 104"/>
          <p:cNvSpPr/>
          <p:nvPr/>
        </p:nvSpPr>
        <p:spPr>
          <a:xfrm>
            <a:off x="2945305" y="3868599"/>
            <a:ext cx="50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Raleway" panose="020B0604020202020204" charset="0"/>
              </a:rPr>
              <a:t>Use the </a:t>
            </a:r>
            <a:r>
              <a:rPr lang="en-US" sz="1600" b="1" dirty="0" smtClean="0">
                <a:latin typeface="Raleway" panose="020B0604020202020204" charset="0"/>
              </a:rPr>
              <a:t>best pipeline </a:t>
            </a:r>
            <a:r>
              <a:rPr lang="en-US" sz="1600" dirty="0" smtClean="0">
                <a:latin typeface="Raleway" panose="020B0604020202020204" charset="0"/>
              </a:rPr>
              <a:t>from the knowledge base</a:t>
            </a:r>
            <a:endParaRPr lang="es-ES" sz="1600" b="1" i="1" dirty="0">
              <a:latin typeface="Raleway" panose="020B0604020202020204" charset="0"/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810458" y="1217894"/>
            <a:ext cx="187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>
                <a:solidFill>
                  <a:schemeClr val="bg2"/>
                </a:solidFill>
                <a:latin typeface="Raleway" panose="020B0604020202020204" charset="0"/>
                <a:cs typeface="Arial" panose="020B0604020202020204" pitchFamily="34" charset="0"/>
              </a:rPr>
              <a:t>121 pipelines,</a:t>
            </a:r>
          </a:p>
          <a:p>
            <a:pPr algn="ctr"/>
            <a:r>
              <a:rPr lang="es-ES" sz="900" b="1" dirty="0" smtClean="0">
                <a:solidFill>
                  <a:schemeClr val="bg2"/>
                </a:solidFill>
                <a:latin typeface="Raleway" panose="020B0604020202020204" charset="0"/>
                <a:cs typeface="Arial" panose="020B0604020202020204" pitchFamily="34" charset="0"/>
              </a:rPr>
              <a:t>25 </a:t>
            </a:r>
            <a:r>
              <a:rPr lang="es-ES" sz="900" b="1" dirty="0" err="1" smtClean="0">
                <a:solidFill>
                  <a:schemeClr val="bg2"/>
                </a:solidFill>
                <a:latin typeface="Raleway" panose="020B0604020202020204" charset="0"/>
                <a:cs typeface="Arial" panose="020B0604020202020204" pitchFamily="34" charset="0"/>
              </a:rPr>
              <a:t>recommendations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989367" y="1185451"/>
            <a:ext cx="1604797" cy="439955"/>
          </a:xfrm>
          <a:prstGeom prst="ellipse">
            <a:avLst/>
          </a:prstGeom>
          <a:solidFill>
            <a:srgbClr val="FF0000">
              <a:alpha val="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8" name="Grupo 107"/>
          <p:cNvGrpSpPr/>
          <p:nvPr/>
        </p:nvGrpSpPr>
        <p:grpSpPr>
          <a:xfrm>
            <a:off x="1092964" y="2723322"/>
            <a:ext cx="2376883" cy="662941"/>
            <a:chOff x="7727856" y="2535171"/>
            <a:chExt cx="4387616" cy="1751884"/>
          </a:xfrm>
        </p:grpSpPr>
        <p:sp>
          <p:nvSpPr>
            <p:cNvPr id="109" name="Rectángulo redondeado 108"/>
            <p:cNvSpPr/>
            <p:nvPr/>
          </p:nvSpPr>
          <p:spPr>
            <a:xfrm>
              <a:off x="7727856" y="2535171"/>
              <a:ext cx="4321268" cy="1751884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70AD47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12" name="Rectángulo redondeado 111"/>
            <p:cNvSpPr/>
            <p:nvPr/>
          </p:nvSpPr>
          <p:spPr>
            <a:xfrm>
              <a:off x="10105055" y="2968657"/>
              <a:ext cx="1711338" cy="9514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9704603" y="2879308"/>
              <a:ext cx="2410869" cy="1136091"/>
            </a:xfrm>
            <a:prstGeom prst="rect">
              <a:avLst/>
            </a:prstGeom>
            <a:noFill/>
            <a:ln w="12700" cap="rnd" cmpd="sng" algn="ctr">
              <a:noFill/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Build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Ensemble</a:t>
              </a:r>
            </a:p>
          </p:txBody>
        </p:sp>
        <p:sp>
          <p:nvSpPr>
            <p:cNvPr id="114" name="Flecha derecha 113"/>
            <p:cNvSpPr/>
            <p:nvPr/>
          </p:nvSpPr>
          <p:spPr>
            <a:xfrm>
              <a:off x="9826109" y="3333829"/>
              <a:ext cx="237980" cy="222179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Rectángulo redondeado 116"/>
          <p:cNvSpPr/>
          <p:nvPr/>
        </p:nvSpPr>
        <p:spPr>
          <a:xfrm>
            <a:off x="1196974" y="2879725"/>
            <a:ext cx="1000883" cy="3596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041749" y="2842632"/>
            <a:ext cx="1289587" cy="429915"/>
          </a:xfrm>
          <a:prstGeom prst="rect">
            <a:avLst/>
          </a:prstGeom>
          <a:noFill/>
          <a:ln w="12700" cap="rnd" cmpd="sng" algn="ctr">
            <a:noFill/>
            <a:prstDash val="solid"/>
            <a:bevel/>
          </a:ln>
          <a:effectLst/>
        </p:spPr>
        <p:txBody>
          <a:bodyPr rtlCol="0" anchor="ctr"/>
          <a:lstStyle/>
          <a:p>
            <a:pPr lvl="0" algn="ctr">
              <a:buClrTx/>
              <a:defRPr/>
            </a:pPr>
            <a:r>
              <a:rPr lang="en-US" sz="900" kern="1200" dirty="0" smtClean="0">
                <a:solidFill>
                  <a:prstClr val="black"/>
                </a:solidFill>
                <a:latin typeface="Raleway" panose="020B0604020202020204" charset="0"/>
                <a:cs typeface="Times New Roman" panose="02020603050405020304" pitchFamily="18" charset="0"/>
              </a:rPr>
              <a:t>meta-learning</a:t>
            </a:r>
            <a:endParaRPr lang="en-US" sz="900" kern="1200" dirty="0">
              <a:solidFill>
                <a:prstClr val="black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830207" y="4219268"/>
            <a:ext cx="2490232" cy="285930"/>
            <a:chOff x="3757258" y="3543579"/>
            <a:chExt cx="2490232" cy="285930"/>
          </a:xfrm>
        </p:grpSpPr>
        <p:sp>
          <p:nvSpPr>
            <p:cNvPr id="115" name="Rectángulo 114"/>
            <p:cNvSpPr/>
            <p:nvPr/>
          </p:nvSpPr>
          <p:spPr>
            <a:xfrm>
              <a:off x="5542108" y="3543579"/>
              <a:ext cx="654117" cy="285930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3757258" y="3543579"/>
              <a:ext cx="1784850" cy="285930"/>
            </a:xfrm>
            <a:prstGeom prst="rect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ED7D31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988804" y="3554126"/>
              <a:ext cx="13217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105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Training set</a:t>
              </a:r>
              <a:endParaRPr lang="en-US" sz="1050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5524010" y="3554126"/>
              <a:ext cx="7234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05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Test set</a:t>
              </a:r>
              <a:endParaRPr lang="en-US" sz="1050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359004" y="4216678"/>
            <a:ext cx="2714189" cy="287017"/>
            <a:chOff x="5320439" y="4207153"/>
            <a:chExt cx="2714189" cy="287017"/>
          </a:xfrm>
        </p:grpSpPr>
        <p:grpSp>
          <p:nvGrpSpPr>
            <p:cNvPr id="6" name="Grupo 5"/>
            <p:cNvGrpSpPr/>
            <p:nvPr/>
          </p:nvGrpSpPr>
          <p:grpSpPr>
            <a:xfrm>
              <a:off x="5500721" y="4207153"/>
              <a:ext cx="2482367" cy="287017"/>
              <a:chOff x="5500721" y="4207153"/>
              <a:chExt cx="2482367" cy="287017"/>
            </a:xfrm>
          </p:grpSpPr>
          <p:sp>
            <p:nvSpPr>
              <p:cNvPr id="91" name="Rectángulo 90"/>
              <p:cNvSpPr/>
              <p:nvPr/>
            </p:nvSpPr>
            <p:spPr>
              <a:xfrm>
                <a:off x="5500721" y="4207153"/>
                <a:ext cx="1833994" cy="285930"/>
              </a:xfrm>
              <a:prstGeom prst="rect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rgbClr val="ED7D31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11" name="Rectángulo 110"/>
              <p:cNvSpPr/>
              <p:nvPr/>
            </p:nvSpPr>
            <p:spPr>
              <a:xfrm>
                <a:off x="6411498" y="4207153"/>
                <a:ext cx="917474" cy="285930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116" name="Rectángulo 115"/>
              <p:cNvSpPr/>
              <p:nvPr/>
            </p:nvSpPr>
            <p:spPr>
              <a:xfrm>
                <a:off x="7328971" y="4208240"/>
                <a:ext cx="654117" cy="285930"/>
              </a:xfrm>
              <a:prstGeom prst="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9" name="CuadroTexto 88"/>
            <p:cNvSpPr txBox="1"/>
            <p:nvPr/>
          </p:nvSpPr>
          <p:spPr>
            <a:xfrm>
              <a:off x="6348259" y="4220233"/>
              <a:ext cx="13217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05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Validation</a:t>
              </a:r>
              <a:r>
                <a:rPr lang="es-ES" sz="105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 set</a:t>
              </a:r>
              <a:endParaRPr lang="en-US" sz="1050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7311148" y="4229815"/>
              <a:ext cx="7234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05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Test set</a:t>
              </a:r>
              <a:endParaRPr lang="en-US" sz="1050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CuadroTexto 119"/>
            <p:cNvSpPr txBox="1"/>
            <p:nvPr/>
          </p:nvSpPr>
          <p:spPr>
            <a:xfrm>
              <a:off x="5320439" y="4223160"/>
              <a:ext cx="13217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105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Training set</a:t>
              </a:r>
              <a:endParaRPr lang="en-US" sz="1050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Flecha derecha 121"/>
          <p:cNvSpPr/>
          <p:nvPr/>
        </p:nvSpPr>
        <p:spPr>
          <a:xfrm>
            <a:off x="5335298" y="4306588"/>
            <a:ext cx="127297" cy="84076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318270" y="692619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mtClean="0">
                <a:latin typeface="Raleway" panose="020B0604020202020204" charset="0"/>
              </a:rPr>
              <a:t>Experimental</a:t>
            </a:r>
            <a:r>
              <a:rPr lang="en-US" sz="1600" smtClean="0">
                <a:latin typeface="Raleway" panose="020B0604020202020204" charset="0"/>
              </a:rPr>
              <a:t> framework: Study 2</a:t>
            </a:r>
            <a:endParaRPr lang="es-ES" sz="16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35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47686"/>
              </p:ext>
            </p:extLst>
          </p:nvPr>
        </p:nvGraphicFramePr>
        <p:xfrm>
          <a:off x="401291" y="1215826"/>
          <a:ext cx="5514599" cy="3013842"/>
        </p:xfrm>
        <a:graphic>
          <a:graphicData uri="http://schemas.openxmlformats.org/drawingml/2006/table">
            <a:tbl>
              <a:tblPr/>
              <a:tblGrid>
                <a:gridCol w="302347">
                  <a:extLst>
                    <a:ext uri="{9D8B030D-6E8A-4147-A177-3AD203B41FA5}">
                      <a16:colId xmlns:a16="http://schemas.microsoft.com/office/drawing/2014/main" val="3558256849"/>
                    </a:ext>
                  </a:extLst>
                </a:gridCol>
                <a:gridCol w="736331">
                  <a:extLst>
                    <a:ext uri="{9D8B030D-6E8A-4147-A177-3AD203B41FA5}">
                      <a16:colId xmlns:a16="http://schemas.microsoft.com/office/drawing/2014/main" val="1712571211"/>
                    </a:ext>
                  </a:extLst>
                </a:gridCol>
                <a:gridCol w="631182">
                  <a:extLst>
                    <a:ext uri="{9D8B030D-6E8A-4147-A177-3AD203B41FA5}">
                      <a16:colId xmlns:a16="http://schemas.microsoft.com/office/drawing/2014/main" val="2886639221"/>
                    </a:ext>
                  </a:extLst>
                </a:gridCol>
                <a:gridCol w="1260867">
                  <a:extLst>
                    <a:ext uri="{9D8B030D-6E8A-4147-A177-3AD203B41FA5}">
                      <a16:colId xmlns:a16="http://schemas.microsoft.com/office/drawing/2014/main" val="2336599560"/>
                    </a:ext>
                  </a:extLst>
                </a:gridCol>
                <a:gridCol w="1267691">
                  <a:extLst>
                    <a:ext uri="{9D8B030D-6E8A-4147-A177-3AD203B41FA5}">
                      <a16:colId xmlns:a16="http://schemas.microsoft.com/office/drawing/2014/main" val="1574453978"/>
                    </a:ext>
                  </a:extLst>
                </a:gridCol>
                <a:gridCol w="1316181">
                  <a:extLst>
                    <a:ext uri="{9D8B030D-6E8A-4147-A177-3AD203B41FA5}">
                      <a16:colId xmlns:a16="http://schemas.microsoft.com/office/drawing/2014/main" val="477808695"/>
                    </a:ext>
                  </a:extLst>
                </a:gridCol>
              </a:tblGrid>
              <a:tr h="28739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Auto-Sklearn_15m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Auto-Sklearn_60m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Auto-Sklearn_120m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675688"/>
                  </a:ext>
                </a:extLst>
              </a:tr>
              <a:tr h="27264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Freeway</a:t>
                      </a:r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0.87  </a:t>
                      </a:r>
                      <a:endParaRPr lang="es-ES" sz="9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0.88  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0.88  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76930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0.75 </a:t>
                      </a:r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(0.01)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0.75 </a:t>
                      </a:r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(0.01)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0.76 </a:t>
                      </a:r>
                      <a:r>
                        <a:rPr lang="es-E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(0.01)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602711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0.67  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0.67 </a:t>
                      </a:r>
                      <a:r>
                        <a:rPr lang="es-E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(0.01)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0.67 </a:t>
                      </a:r>
                      <a:r>
                        <a:rPr lang="es-E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(0.01)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18345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0.60  </a:t>
                      </a:r>
                      <a:endParaRPr lang="es-ES" sz="9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0.61  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0.61  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098058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0.58  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0.58  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&lt;0.57  </a:t>
                      </a:r>
                      <a:endParaRPr lang="es-ES" sz="9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73880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0.66 </a:t>
                      </a:r>
                      <a:r>
                        <a:rPr lang="es-E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(0.01)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0.65 </a:t>
                      </a:r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(0.02)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0.65 </a:t>
                      </a:r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(0.01)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187958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0.41 </a:t>
                      </a:r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(0.03)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0.42 </a:t>
                      </a:r>
                      <a:r>
                        <a:rPr lang="es-E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(0.01)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0.42 </a:t>
                      </a:r>
                      <a:r>
                        <a:rPr lang="es-E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(0.02)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175147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0.32 </a:t>
                      </a:r>
                      <a:r>
                        <a:rPr lang="es-E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(0.02)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0.32 </a:t>
                      </a:r>
                      <a:r>
                        <a:rPr lang="es-E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(0.01)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0.31 </a:t>
                      </a:r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(0.02)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645196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0.27 </a:t>
                      </a:r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(0.01)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0.28 </a:t>
                      </a:r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(0.03)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0.29 </a:t>
                      </a:r>
                      <a:r>
                        <a:rPr lang="es-E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(0.01)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620929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0.27 </a:t>
                      </a:r>
                      <a:r>
                        <a:rPr lang="es-E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(0.02)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0.25 </a:t>
                      </a:r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(0.02)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0.27 </a:t>
                      </a:r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(0.02)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61311"/>
                  </a:ext>
                </a:extLst>
              </a:tr>
            </a:tbl>
          </a:graphicData>
        </a:graphic>
      </p:graphicFrame>
      <p:sp>
        <p:nvSpPr>
          <p:cNvPr id="60" name="Rectángulo 59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Results Study 2: </a:t>
            </a:r>
            <a:r>
              <a:rPr lang="en-US" sz="1800" dirty="0" smtClean="0">
                <a:latin typeface="Raleway" panose="020B0604020202020204" charset="0"/>
              </a:rPr>
              <a:t>Auto-</a:t>
            </a:r>
            <a:r>
              <a:rPr lang="en-US" sz="1800" dirty="0" err="1" smtClean="0">
                <a:latin typeface="Raleway" panose="020B0604020202020204" charset="0"/>
              </a:rPr>
              <a:t>Sklearn</a:t>
            </a:r>
            <a:r>
              <a:rPr lang="en-US" sz="1800" dirty="0" smtClean="0">
                <a:latin typeface="Raleway" panose="020B0604020202020204" charset="0"/>
              </a:rPr>
              <a:t>, Geometric mean (</a:t>
            </a:r>
            <a:r>
              <a:rPr lang="en-US" sz="1800" dirty="0" err="1" smtClean="0">
                <a:latin typeface="Raleway" panose="020B0604020202020204" charset="0"/>
              </a:rPr>
              <a:t>minimisation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61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076451" y="1272082"/>
            <a:ext cx="1238250" cy="2901329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Grupo 17"/>
          <p:cNvGrpSpPr/>
          <p:nvPr/>
        </p:nvGrpSpPr>
        <p:grpSpPr>
          <a:xfrm>
            <a:off x="736775" y="1660948"/>
            <a:ext cx="754375" cy="1020549"/>
            <a:chOff x="6665776" y="1202378"/>
            <a:chExt cx="1400616" cy="2152650"/>
          </a:xfrm>
        </p:grpSpPr>
        <p:sp>
          <p:nvSpPr>
            <p:cNvPr id="19" name="Rectángulo 18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20" name="Grupo 19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23" name="Rectángulo 22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Elipse 23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Rectángulo 21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709635" y="3068426"/>
            <a:ext cx="808654" cy="1012098"/>
            <a:chOff x="2360114" y="867667"/>
            <a:chExt cx="1269101" cy="1897523"/>
          </a:xfrm>
        </p:grpSpPr>
        <p:grpSp>
          <p:nvGrpSpPr>
            <p:cNvPr id="26" name="Grupo 25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31" name="Rectángulo 30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35" name="Rectángulo 34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Elipse 35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Elipse 32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ángulo 26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8" name="Rectángulo 27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37" name="Rectángulo 36"/>
          <p:cNvSpPr/>
          <p:nvPr/>
        </p:nvSpPr>
        <p:spPr>
          <a:xfrm>
            <a:off x="6135066" y="2327535"/>
            <a:ext cx="21499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b="1" dirty="0" err="1" smtClean="0">
                <a:latin typeface="Raleway" panose="020B0604020202020204" charset="0"/>
                <a:cs typeface="Arial" panose="020B0604020202020204" pitchFamily="34" charset="0"/>
              </a:rPr>
              <a:t>Expected</a:t>
            </a:r>
            <a:r>
              <a:rPr lang="es-ES" sz="1600" b="1" dirty="0" smtClean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b="1" dirty="0" err="1" smtClean="0">
                <a:latin typeface="Raleway" panose="020B0604020202020204" charset="0"/>
                <a:cs typeface="Arial" panose="020B0604020202020204" pitchFamily="34" charset="0"/>
              </a:rPr>
              <a:t>Behavior</a:t>
            </a:r>
            <a:endParaRPr lang="es-ES" sz="1600" b="1" dirty="0" smtClean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endParaRPr lang="es-ES" sz="1600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“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Longer</a:t>
            </a:r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 time 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budgets</a:t>
            </a:r>
            <a:endParaRPr lang="es-ES" sz="1600" i="1" dirty="0" smtClean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lead to 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better</a:t>
            </a:r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i="1" dirty="0" err="1" smtClean="0">
                <a:latin typeface="Raleway" panose="020B0604020202020204" charset="0"/>
                <a:cs typeface="Arial" panose="020B0604020202020204" pitchFamily="34" charset="0"/>
              </a:rPr>
              <a:t>results</a:t>
            </a:r>
            <a:r>
              <a:rPr lang="es-ES" sz="1600" i="1" dirty="0" smtClean="0">
                <a:latin typeface="Raleway" panose="020B0604020202020204" charset="0"/>
                <a:cs typeface="Arial" panose="020B0604020202020204" pitchFamily="34" charset="0"/>
              </a:rPr>
              <a:t>”</a:t>
            </a:r>
            <a:endParaRPr lang="es-ES" sz="1600" i="1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9.87654E-7 L 0.13611 -0.001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1 -0.00123 L 0.28021 -0.0021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38286"/>
              </p:ext>
            </p:extLst>
          </p:nvPr>
        </p:nvGraphicFramePr>
        <p:xfrm>
          <a:off x="401291" y="1215826"/>
          <a:ext cx="5514599" cy="3013842"/>
        </p:xfrm>
        <a:graphic>
          <a:graphicData uri="http://schemas.openxmlformats.org/drawingml/2006/table">
            <a:tbl>
              <a:tblPr/>
              <a:tblGrid>
                <a:gridCol w="302347">
                  <a:extLst>
                    <a:ext uri="{9D8B030D-6E8A-4147-A177-3AD203B41FA5}">
                      <a16:colId xmlns:a16="http://schemas.microsoft.com/office/drawing/2014/main" val="3558256849"/>
                    </a:ext>
                  </a:extLst>
                </a:gridCol>
                <a:gridCol w="736331">
                  <a:extLst>
                    <a:ext uri="{9D8B030D-6E8A-4147-A177-3AD203B41FA5}">
                      <a16:colId xmlns:a16="http://schemas.microsoft.com/office/drawing/2014/main" val="1712571211"/>
                    </a:ext>
                  </a:extLst>
                </a:gridCol>
                <a:gridCol w="631182">
                  <a:extLst>
                    <a:ext uri="{9D8B030D-6E8A-4147-A177-3AD203B41FA5}">
                      <a16:colId xmlns:a16="http://schemas.microsoft.com/office/drawing/2014/main" val="2886639221"/>
                    </a:ext>
                  </a:extLst>
                </a:gridCol>
                <a:gridCol w="1260867">
                  <a:extLst>
                    <a:ext uri="{9D8B030D-6E8A-4147-A177-3AD203B41FA5}">
                      <a16:colId xmlns:a16="http://schemas.microsoft.com/office/drawing/2014/main" val="2336599560"/>
                    </a:ext>
                  </a:extLst>
                </a:gridCol>
                <a:gridCol w="1267691">
                  <a:extLst>
                    <a:ext uri="{9D8B030D-6E8A-4147-A177-3AD203B41FA5}">
                      <a16:colId xmlns:a16="http://schemas.microsoft.com/office/drawing/2014/main" val="1574453978"/>
                    </a:ext>
                  </a:extLst>
                </a:gridCol>
                <a:gridCol w="1316181">
                  <a:extLst>
                    <a:ext uri="{9D8B030D-6E8A-4147-A177-3AD203B41FA5}">
                      <a16:colId xmlns:a16="http://schemas.microsoft.com/office/drawing/2014/main" val="477808695"/>
                    </a:ext>
                  </a:extLst>
                </a:gridCol>
              </a:tblGrid>
              <a:tr h="28739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Auto-Sklearn_15m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Auto-Sklearn_60m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Auto-Sklearn_120m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675688"/>
                  </a:ext>
                </a:extLst>
              </a:tr>
              <a:tr h="27264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Freeway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0.87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0.88  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0.88  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76930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0.75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0.75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0.76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02711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0.67  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0.67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0.67 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8345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0.60  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0.61  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0.61  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98058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0.58  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0.58  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0.57  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73880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0.66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187958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0.41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0.42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0.42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75147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0.32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0.32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0.31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45196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0.28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0.29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0929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0.25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61311"/>
                  </a:ext>
                </a:extLst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36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736775" y="1660948"/>
            <a:ext cx="754375" cy="1020549"/>
            <a:chOff x="6665776" y="1202378"/>
            <a:chExt cx="1400616" cy="2152650"/>
          </a:xfrm>
        </p:grpSpPr>
        <p:sp>
          <p:nvSpPr>
            <p:cNvPr id="26" name="Rectángulo 25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27" name="Grupo 26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Elipse 40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" name="Rectángulo 28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Grupo 42"/>
          <p:cNvGrpSpPr/>
          <p:nvPr/>
        </p:nvGrpSpPr>
        <p:grpSpPr>
          <a:xfrm>
            <a:off x="709635" y="3068426"/>
            <a:ext cx="808654" cy="1012098"/>
            <a:chOff x="2360114" y="867667"/>
            <a:chExt cx="1269101" cy="1897523"/>
          </a:xfrm>
        </p:grpSpPr>
        <p:grpSp>
          <p:nvGrpSpPr>
            <p:cNvPr id="44" name="Grupo 43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49" name="Rectángulo 48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" name="Elipse 54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062708" y="2036303"/>
            <a:ext cx="3853182" cy="1685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2062708" y="1503304"/>
            <a:ext cx="3853182" cy="269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2062708" y="3946165"/>
            <a:ext cx="3853182" cy="269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Results Study 2: </a:t>
            </a:r>
            <a:r>
              <a:rPr lang="en-US" sz="1800" dirty="0" smtClean="0">
                <a:latin typeface="Raleway" panose="020B0604020202020204" charset="0"/>
              </a:rPr>
              <a:t>Auto-</a:t>
            </a:r>
            <a:r>
              <a:rPr lang="en-US" sz="1800" dirty="0" err="1" smtClean="0">
                <a:latin typeface="Raleway" panose="020B0604020202020204" charset="0"/>
              </a:rPr>
              <a:t>Sklearn</a:t>
            </a:r>
            <a:r>
              <a:rPr lang="en-US" sz="1800" dirty="0" smtClean="0">
                <a:latin typeface="Raleway" panose="020B0604020202020204" charset="0"/>
              </a:rPr>
              <a:t>, Geometric mean (</a:t>
            </a:r>
            <a:r>
              <a:rPr lang="en-US" sz="1800" dirty="0" err="1" smtClean="0">
                <a:latin typeface="Raleway" panose="020B0604020202020204" charset="0"/>
              </a:rPr>
              <a:t>minimisation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6224234" y="2452415"/>
            <a:ext cx="2149948" cy="1077218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s-ES" sz="1600" b="1" dirty="0" err="1">
                <a:latin typeface="Raleway" panose="020B0604020202020204" charset="0"/>
                <a:cs typeface="Arial" panose="020B0604020202020204" pitchFamily="34" charset="0"/>
              </a:rPr>
              <a:t>Expected</a:t>
            </a:r>
            <a:r>
              <a:rPr lang="es-ES" sz="1600" b="1" dirty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Raleway" panose="020B0604020202020204" charset="0"/>
                <a:cs typeface="Arial" panose="020B0604020202020204" pitchFamily="34" charset="0"/>
              </a:rPr>
              <a:t>Behavior</a:t>
            </a:r>
            <a:endParaRPr lang="es-ES" sz="1600" b="1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endParaRPr lang="es-ES" sz="1600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“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Longer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 time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budgets</a:t>
            </a:r>
            <a:endParaRPr lang="es-ES" sz="1600" i="1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lead to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better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results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6398037" y="3644694"/>
            <a:ext cx="1802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  <a:cs typeface="Arial" panose="020B0604020202020204" pitchFamily="34" charset="0"/>
              </a:rPr>
              <a:t>Overfitting</a:t>
            </a:r>
            <a:endParaRPr lang="en-US" sz="1600" b="1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68" name="Grupo 67"/>
          <p:cNvGrpSpPr/>
          <p:nvPr/>
        </p:nvGrpSpPr>
        <p:grpSpPr>
          <a:xfrm>
            <a:off x="6234086" y="1715629"/>
            <a:ext cx="2079459" cy="555215"/>
            <a:chOff x="740681" y="5413434"/>
            <a:chExt cx="1738111" cy="555215"/>
          </a:xfrm>
        </p:grpSpPr>
        <p:grpSp>
          <p:nvGrpSpPr>
            <p:cNvPr id="69" name="Grupo 68"/>
            <p:cNvGrpSpPr/>
            <p:nvPr/>
          </p:nvGrpSpPr>
          <p:grpSpPr>
            <a:xfrm>
              <a:off x="740681" y="5413434"/>
              <a:ext cx="1738111" cy="555215"/>
              <a:chOff x="740681" y="5413434"/>
              <a:chExt cx="1738111" cy="555215"/>
            </a:xfrm>
          </p:grpSpPr>
          <p:sp>
            <p:nvSpPr>
              <p:cNvPr id="71" name="Rectángulo 70"/>
              <p:cNvSpPr/>
              <p:nvPr/>
            </p:nvSpPr>
            <p:spPr>
              <a:xfrm>
                <a:off x="740681" y="5413434"/>
                <a:ext cx="1738111" cy="555215"/>
              </a:xfrm>
              <a:prstGeom prst="rect">
                <a:avLst/>
              </a:prstGeom>
              <a:solidFill>
                <a:schemeClr val="lt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2000">
                  <a:latin typeface="Raleway" panose="020B0604020202020204" charset="0"/>
                </a:endParaRPr>
              </a:p>
            </p:txBody>
          </p:sp>
          <p:sp>
            <p:nvSpPr>
              <p:cNvPr id="72" name="Rectángulo 71"/>
              <p:cNvSpPr/>
              <p:nvPr/>
            </p:nvSpPr>
            <p:spPr>
              <a:xfrm>
                <a:off x="740681" y="5444827"/>
                <a:ext cx="12155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200" i="1" dirty="0" err="1" smtClean="0">
                    <a:latin typeface="Raleway" panose="020B0604020202020204" charset="0"/>
                    <a:cs typeface="Arial" panose="020B0604020202020204" pitchFamily="34" charset="0"/>
                  </a:rPr>
                  <a:t>Expected</a:t>
                </a:r>
                <a:r>
                  <a:rPr lang="es-ES" sz="1200" i="1" dirty="0" smtClean="0">
                    <a:latin typeface="Raleway" panose="020B0604020202020204" charset="0"/>
                    <a:cs typeface="Arial" panose="020B0604020202020204" pitchFamily="34" charset="0"/>
                  </a:rPr>
                  <a:t> </a:t>
                </a:r>
                <a:r>
                  <a:rPr lang="es-ES" sz="1200" i="1" dirty="0" err="1" smtClean="0">
                    <a:latin typeface="Raleway" panose="020B0604020202020204" charset="0"/>
                    <a:cs typeface="Arial" panose="020B0604020202020204" pitchFamily="34" charset="0"/>
                  </a:rPr>
                  <a:t>behavior</a:t>
                </a:r>
                <a:endParaRPr lang="es-ES" sz="1200" i="1" dirty="0">
                  <a:latin typeface="Raleway" panose="020B060402020202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841903" y="5663867"/>
                <a:ext cx="115523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200" i="1" dirty="0" err="1">
                    <a:latin typeface="Raleway" panose="020B0604020202020204" charset="0"/>
                    <a:cs typeface="Arial" panose="020B0604020202020204" pitchFamily="34" charset="0"/>
                  </a:rPr>
                  <a:t>Atypical</a:t>
                </a:r>
                <a:r>
                  <a:rPr lang="es-ES" sz="1200" i="1" dirty="0">
                    <a:latin typeface="Raleway" panose="020B0604020202020204" charset="0"/>
                    <a:cs typeface="Arial" panose="020B0604020202020204" pitchFamily="34" charset="0"/>
                  </a:rPr>
                  <a:t> </a:t>
                </a:r>
                <a:r>
                  <a:rPr lang="es-ES" sz="1200" i="1" dirty="0" err="1">
                    <a:latin typeface="Raleway" panose="020B0604020202020204" charset="0"/>
                    <a:cs typeface="Arial" panose="020B0604020202020204" pitchFamily="34" charset="0"/>
                  </a:rPr>
                  <a:t>behavior</a:t>
                </a:r>
                <a:endParaRPr lang="es-ES" sz="1200" i="1" dirty="0">
                  <a:latin typeface="Raleway" panose="020B060402020202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ángulo 73"/>
              <p:cNvSpPr/>
              <p:nvPr/>
            </p:nvSpPr>
            <p:spPr>
              <a:xfrm>
                <a:off x="1966533" y="5537608"/>
                <a:ext cx="419772" cy="457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Raleway" panose="020B0604020202020204" charset="0"/>
                </a:endParaRPr>
              </a:p>
            </p:txBody>
          </p:sp>
        </p:grpSp>
        <p:sp>
          <p:nvSpPr>
            <p:cNvPr id="70" name="Rectángulo 69"/>
            <p:cNvSpPr/>
            <p:nvPr/>
          </p:nvSpPr>
          <p:spPr>
            <a:xfrm>
              <a:off x="1965938" y="5808149"/>
              <a:ext cx="420367" cy="4571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latin typeface="Raleway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05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42561"/>
              </p:ext>
            </p:extLst>
          </p:nvPr>
        </p:nvGraphicFramePr>
        <p:xfrm>
          <a:off x="401291" y="1215826"/>
          <a:ext cx="5514599" cy="3013842"/>
        </p:xfrm>
        <a:graphic>
          <a:graphicData uri="http://schemas.openxmlformats.org/drawingml/2006/table">
            <a:tbl>
              <a:tblPr/>
              <a:tblGrid>
                <a:gridCol w="302347">
                  <a:extLst>
                    <a:ext uri="{9D8B030D-6E8A-4147-A177-3AD203B41FA5}">
                      <a16:colId xmlns:a16="http://schemas.microsoft.com/office/drawing/2014/main" val="3558256849"/>
                    </a:ext>
                  </a:extLst>
                </a:gridCol>
                <a:gridCol w="736331">
                  <a:extLst>
                    <a:ext uri="{9D8B030D-6E8A-4147-A177-3AD203B41FA5}">
                      <a16:colId xmlns:a16="http://schemas.microsoft.com/office/drawing/2014/main" val="1712571211"/>
                    </a:ext>
                  </a:extLst>
                </a:gridCol>
                <a:gridCol w="631182">
                  <a:extLst>
                    <a:ext uri="{9D8B030D-6E8A-4147-A177-3AD203B41FA5}">
                      <a16:colId xmlns:a16="http://schemas.microsoft.com/office/drawing/2014/main" val="2886639221"/>
                    </a:ext>
                  </a:extLst>
                </a:gridCol>
                <a:gridCol w="1260867">
                  <a:extLst>
                    <a:ext uri="{9D8B030D-6E8A-4147-A177-3AD203B41FA5}">
                      <a16:colId xmlns:a16="http://schemas.microsoft.com/office/drawing/2014/main" val="2336599560"/>
                    </a:ext>
                  </a:extLst>
                </a:gridCol>
                <a:gridCol w="1267691">
                  <a:extLst>
                    <a:ext uri="{9D8B030D-6E8A-4147-A177-3AD203B41FA5}">
                      <a16:colId xmlns:a16="http://schemas.microsoft.com/office/drawing/2014/main" val="1574453978"/>
                    </a:ext>
                  </a:extLst>
                </a:gridCol>
                <a:gridCol w="1316181">
                  <a:extLst>
                    <a:ext uri="{9D8B030D-6E8A-4147-A177-3AD203B41FA5}">
                      <a16:colId xmlns:a16="http://schemas.microsoft.com/office/drawing/2014/main" val="477808695"/>
                    </a:ext>
                  </a:extLst>
                </a:gridCol>
              </a:tblGrid>
              <a:tr h="28739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Auto-Sklearn_15m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Auto-Sklearn_60m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Auto-Sklearn_120m</a:t>
                      </a:r>
                      <a:endParaRPr lang="es-ES" sz="105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675688"/>
                  </a:ext>
                </a:extLst>
              </a:tr>
              <a:tr h="27264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Freeway</a:t>
                      </a:r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0.87  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0.88  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0.88  </a:t>
                      </a:r>
                      <a:endParaRPr lang="es-E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76930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0.75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0.75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0.76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02711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0.67  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0.67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0.67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8345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0.60  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0.61  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0.61  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98058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0.58  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0.58  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0.57  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73880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0.66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187958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0.41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0.42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0.42</a:t>
                      </a:r>
                      <a:endParaRPr lang="es-E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75147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0.32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0.32</a:t>
                      </a:r>
                      <a:endParaRPr lang="es-E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0.31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45196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0.28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0.29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0929"/>
                  </a:ext>
                </a:extLst>
              </a:tr>
              <a:tr h="27264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0.27</a:t>
                      </a:r>
                      <a:endParaRPr lang="es-ES" sz="11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0.25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61311"/>
                  </a:ext>
                </a:extLst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37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736775" y="1660948"/>
            <a:ext cx="754375" cy="1020549"/>
            <a:chOff x="6665776" y="1202378"/>
            <a:chExt cx="1400616" cy="2152650"/>
          </a:xfrm>
        </p:grpSpPr>
        <p:sp>
          <p:nvSpPr>
            <p:cNvPr id="26" name="Rectángulo 25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27" name="Grupo 26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Elipse 40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" name="Rectángulo 28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Grupo 42"/>
          <p:cNvGrpSpPr/>
          <p:nvPr/>
        </p:nvGrpSpPr>
        <p:grpSpPr>
          <a:xfrm>
            <a:off x="709635" y="3068426"/>
            <a:ext cx="808654" cy="1012098"/>
            <a:chOff x="2360114" y="867667"/>
            <a:chExt cx="1269101" cy="1897523"/>
          </a:xfrm>
        </p:grpSpPr>
        <p:grpSp>
          <p:nvGrpSpPr>
            <p:cNvPr id="44" name="Grupo 43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49" name="Rectángulo 48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" name="Elipse 54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Results Study 2: </a:t>
            </a:r>
            <a:r>
              <a:rPr lang="en-US" sz="1800" dirty="0" smtClean="0">
                <a:latin typeface="Raleway" panose="020B0604020202020204" charset="0"/>
              </a:rPr>
              <a:t>Auto-</a:t>
            </a:r>
            <a:r>
              <a:rPr lang="en-US" sz="1800" dirty="0" err="1" smtClean="0">
                <a:latin typeface="Raleway" panose="020B0604020202020204" charset="0"/>
              </a:rPr>
              <a:t>Sklearn</a:t>
            </a:r>
            <a:r>
              <a:rPr lang="en-US" sz="1800" dirty="0" smtClean="0">
                <a:latin typeface="Raleway" panose="020B0604020202020204" charset="0"/>
              </a:rPr>
              <a:t>, Geometric mean (</a:t>
            </a:r>
            <a:r>
              <a:rPr lang="en-US" sz="1800" dirty="0" err="1" smtClean="0">
                <a:latin typeface="Raleway" panose="020B0604020202020204" charset="0"/>
              </a:rPr>
              <a:t>minimisation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224234" y="2452415"/>
            <a:ext cx="2149948" cy="1077218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s-ES" sz="1600" b="1" dirty="0" err="1">
                <a:latin typeface="Raleway" panose="020B0604020202020204" charset="0"/>
                <a:cs typeface="Arial" panose="020B0604020202020204" pitchFamily="34" charset="0"/>
              </a:rPr>
              <a:t>Expected</a:t>
            </a:r>
            <a:r>
              <a:rPr lang="es-ES" sz="1600" b="1" dirty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Raleway" panose="020B0604020202020204" charset="0"/>
                <a:cs typeface="Arial" panose="020B0604020202020204" pitchFamily="34" charset="0"/>
              </a:rPr>
              <a:t>Behavior</a:t>
            </a:r>
            <a:endParaRPr lang="es-ES" sz="1600" b="1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endParaRPr lang="es-ES" sz="1600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“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Longer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 time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budgets</a:t>
            </a:r>
            <a:endParaRPr lang="es-ES" sz="1600" i="1" dirty="0">
              <a:latin typeface="Raleway" panose="020B060402020202020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lead to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better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s-ES" sz="1600" i="1" dirty="0" err="1">
                <a:latin typeface="Raleway" panose="020B0604020202020204" charset="0"/>
                <a:cs typeface="Arial" panose="020B0604020202020204" pitchFamily="34" charset="0"/>
              </a:rPr>
              <a:t>results</a:t>
            </a:r>
            <a:r>
              <a:rPr lang="es-ES" sz="1600" i="1" dirty="0">
                <a:latin typeface="Raleway" panose="020B060402020202020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6398037" y="3644694"/>
            <a:ext cx="1802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  <a:cs typeface="Arial" panose="020B0604020202020204" pitchFamily="34" charset="0"/>
              </a:rPr>
              <a:t>Overfitting</a:t>
            </a:r>
            <a:endParaRPr lang="en-US" sz="1600" b="1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65" name="Grupo 64"/>
          <p:cNvGrpSpPr/>
          <p:nvPr/>
        </p:nvGrpSpPr>
        <p:grpSpPr>
          <a:xfrm>
            <a:off x="6234086" y="1715629"/>
            <a:ext cx="2079459" cy="555215"/>
            <a:chOff x="740681" y="5413434"/>
            <a:chExt cx="1738111" cy="555215"/>
          </a:xfrm>
        </p:grpSpPr>
        <p:grpSp>
          <p:nvGrpSpPr>
            <p:cNvPr id="66" name="Grupo 65"/>
            <p:cNvGrpSpPr/>
            <p:nvPr/>
          </p:nvGrpSpPr>
          <p:grpSpPr>
            <a:xfrm>
              <a:off x="740681" y="5413434"/>
              <a:ext cx="1738111" cy="555215"/>
              <a:chOff x="740681" y="5413434"/>
              <a:chExt cx="1738111" cy="555215"/>
            </a:xfrm>
          </p:grpSpPr>
          <p:sp>
            <p:nvSpPr>
              <p:cNvPr id="68" name="Rectángulo 67"/>
              <p:cNvSpPr/>
              <p:nvPr/>
            </p:nvSpPr>
            <p:spPr>
              <a:xfrm>
                <a:off x="740681" y="5413434"/>
                <a:ext cx="1738111" cy="555215"/>
              </a:xfrm>
              <a:prstGeom prst="rect">
                <a:avLst/>
              </a:prstGeom>
              <a:solidFill>
                <a:schemeClr val="lt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2000">
                  <a:latin typeface="Raleway" panose="020B0604020202020204" charset="0"/>
                </a:endParaRPr>
              </a:p>
            </p:txBody>
          </p:sp>
          <p:sp>
            <p:nvSpPr>
              <p:cNvPr id="69" name="Rectángulo 68"/>
              <p:cNvSpPr/>
              <p:nvPr/>
            </p:nvSpPr>
            <p:spPr>
              <a:xfrm>
                <a:off x="740681" y="5444827"/>
                <a:ext cx="12155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200" i="1" dirty="0" err="1" smtClean="0">
                    <a:latin typeface="Raleway" panose="020B0604020202020204" charset="0"/>
                    <a:cs typeface="Arial" panose="020B0604020202020204" pitchFamily="34" charset="0"/>
                  </a:rPr>
                  <a:t>Expected</a:t>
                </a:r>
                <a:r>
                  <a:rPr lang="es-ES" sz="1200" i="1" dirty="0" smtClean="0">
                    <a:latin typeface="Raleway" panose="020B0604020202020204" charset="0"/>
                    <a:cs typeface="Arial" panose="020B0604020202020204" pitchFamily="34" charset="0"/>
                  </a:rPr>
                  <a:t> </a:t>
                </a:r>
                <a:r>
                  <a:rPr lang="es-ES" sz="1200" i="1" dirty="0" err="1" smtClean="0">
                    <a:latin typeface="Raleway" panose="020B0604020202020204" charset="0"/>
                    <a:cs typeface="Arial" panose="020B0604020202020204" pitchFamily="34" charset="0"/>
                  </a:rPr>
                  <a:t>behavior</a:t>
                </a:r>
                <a:endParaRPr lang="es-ES" sz="1200" i="1" dirty="0">
                  <a:latin typeface="Raleway" panose="020B060402020202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ángulo 69"/>
              <p:cNvSpPr/>
              <p:nvPr/>
            </p:nvSpPr>
            <p:spPr>
              <a:xfrm>
                <a:off x="841903" y="5663867"/>
                <a:ext cx="115523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200" i="1" dirty="0" err="1">
                    <a:latin typeface="Raleway" panose="020B0604020202020204" charset="0"/>
                    <a:cs typeface="Arial" panose="020B0604020202020204" pitchFamily="34" charset="0"/>
                  </a:rPr>
                  <a:t>Atypical</a:t>
                </a:r>
                <a:r>
                  <a:rPr lang="es-ES" sz="1200" i="1" dirty="0">
                    <a:latin typeface="Raleway" panose="020B0604020202020204" charset="0"/>
                    <a:cs typeface="Arial" panose="020B0604020202020204" pitchFamily="34" charset="0"/>
                  </a:rPr>
                  <a:t> </a:t>
                </a:r>
                <a:r>
                  <a:rPr lang="es-ES" sz="1200" i="1" dirty="0" err="1">
                    <a:latin typeface="Raleway" panose="020B0604020202020204" charset="0"/>
                    <a:cs typeface="Arial" panose="020B0604020202020204" pitchFamily="34" charset="0"/>
                  </a:rPr>
                  <a:t>behavior</a:t>
                </a:r>
                <a:endParaRPr lang="es-ES" sz="1200" i="1" dirty="0">
                  <a:latin typeface="Raleway" panose="020B060402020202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ángulo 70"/>
              <p:cNvSpPr/>
              <p:nvPr/>
            </p:nvSpPr>
            <p:spPr>
              <a:xfrm>
                <a:off x="1966533" y="5537608"/>
                <a:ext cx="419772" cy="457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Raleway" panose="020B0604020202020204" charset="0"/>
                </a:endParaRPr>
              </a:p>
            </p:txBody>
          </p:sp>
        </p:grpSp>
        <p:sp>
          <p:nvSpPr>
            <p:cNvPr id="67" name="Rectángulo 66"/>
            <p:cNvSpPr/>
            <p:nvPr/>
          </p:nvSpPr>
          <p:spPr>
            <a:xfrm>
              <a:off x="1965938" y="5808149"/>
              <a:ext cx="420367" cy="4571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latin typeface="Raleway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1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38532"/>
              </p:ext>
            </p:extLst>
          </p:nvPr>
        </p:nvGraphicFramePr>
        <p:xfrm>
          <a:off x="430877" y="1081298"/>
          <a:ext cx="8194963" cy="3156263"/>
        </p:xfrm>
        <a:graphic>
          <a:graphicData uri="http://schemas.openxmlformats.org/drawingml/2006/table">
            <a:tbl>
              <a:tblPr/>
              <a:tblGrid>
                <a:gridCol w="262074">
                  <a:extLst>
                    <a:ext uri="{9D8B030D-6E8A-4147-A177-3AD203B41FA5}">
                      <a16:colId xmlns:a16="http://schemas.microsoft.com/office/drawing/2014/main" val="3558256849"/>
                    </a:ext>
                  </a:extLst>
                </a:gridCol>
                <a:gridCol w="797798">
                  <a:extLst>
                    <a:ext uri="{9D8B030D-6E8A-4147-A177-3AD203B41FA5}">
                      <a16:colId xmlns:a16="http://schemas.microsoft.com/office/drawing/2014/main" val="1712571211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886639221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2307776844"/>
                    </a:ext>
                  </a:extLst>
                </a:gridCol>
                <a:gridCol w="1044633">
                  <a:extLst>
                    <a:ext uri="{9D8B030D-6E8A-4147-A177-3AD203B41FA5}">
                      <a16:colId xmlns:a16="http://schemas.microsoft.com/office/drawing/2014/main" val="1350045078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1380703152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336599560"/>
                    </a:ext>
                  </a:extLst>
                </a:gridCol>
                <a:gridCol w="1181966">
                  <a:extLst>
                    <a:ext uri="{9D8B030D-6E8A-4147-A177-3AD203B41FA5}">
                      <a16:colId xmlns:a16="http://schemas.microsoft.com/office/drawing/2014/main" val="1574453978"/>
                    </a:ext>
                  </a:extLst>
                </a:gridCol>
                <a:gridCol w="1243965">
                  <a:extLst>
                    <a:ext uri="{9D8B030D-6E8A-4147-A177-3AD203B41FA5}">
                      <a16:colId xmlns:a16="http://schemas.microsoft.com/office/drawing/2014/main" val="477808695"/>
                    </a:ext>
                  </a:extLst>
                </a:gridCol>
              </a:tblGrid>
              <a:tr h="2146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BestPipeVal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Meta-</a:t>
                      </a:r>
                      <a:r>
                        <a:rPr lang="es-ES" sz="105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learning</a:t>
                      </a:r>
                      <a:endParaRPr lang="es-ES" sz="1050" b="1" i="0" u="none" strike="noStrike" dirty="0" smtClean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Ensemble_25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Meta-</a:t>
                      </a:r>
                      <a:r>
                        <a:rPr lang="es-ES" sz="105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learning</a:t>
                      </a:r>
                      <a:endParaRPr lang="es-ES" sz="1050" b="1" i="0" u="none" strike="noStrike" dirty="0" smtClean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ensemble_25-121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Auto-Sklearn_15m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Auto-Sklearn_60m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Auto-Sklearn_120m</a:t>
                      </a:r>
                      <a:endParaRPr lang="es-ES" sz="2000" b="1" i="0" u="none" strike="noStrike" dirty="0" smtClean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675688"/>
                  </a:ext>
                </a:extLst>
              </a:tr>
              <a:tr h="28284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Freeway</a:t>
                      </a:r>
                      <a:endParaRPr lang="es-ES" sz="11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0.97  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0.87  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0.88  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0.87  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0.88  </a:t>
                      </a:r>
                      <a:endParaRPr lang="es-ES" sz="10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0.88  </a:t>
                      </a:r>
                      <a:endParaRPr lang="es-ES" sz="10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76930"/>
                  </a:ext>
                </a:extLst>
              </a:tr>
              <a:tr h="2828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0.96  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0.76  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0.76  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0.75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0.75</a:t>
                      </a:r>
                      <a:endParaRPr lang="es-E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0.76</a:t>
                      </a:r>
                      <a:endParaRPr lang="es-E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02711"/>
                  </a:ext>
                </a:extLst>
              </a:tr>
              <a:tr h="2828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0.94  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0.66  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0.66  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0.67  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0.67</a:t>
                      </a:r>
                      <a:endParaRPr lang="es-ES" sz="10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0.67</a:t>
                      </a:r>
                      <a:endParaRPr lang="es-ES" sz="10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8345"/>
                  </a:ext>
                </a:extLst>
              </a:tr>
              <a:tr h="2828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0.60  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0.61  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0.61  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0.60  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0.61  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0.61  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98058"/>
                  </a:ext>
                </a:extLst>
              </a:tr>
              <a:tr h="2828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0.56  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0.57  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0.57  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0.58  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0.58  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0.57  </a:t>
                      </a:r>
                      <a:endParaRPr lang="es-ES" sz="10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73880"/>
                  </a:ext>
                </a:extLst>
              </a:tr>
              <a:tr h="2828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s-ES" dirty="0"/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0.91  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0.65  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0.66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0.66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0.65</a:t>
                      </a:r>
                      <a:endParaRPr lang="es-E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0.65</a:t>
                      </a:r>
                      <a:endParaRPr lang="es-E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187958"/>
                  </a:ext>
                </a:extLst>
              </a:tr>
              <a:tr h="2828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0.47  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0.41  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0.42  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0.41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0.42</a:t>
                      </a:r>
                      <a:endParaRPr lang="es-ES" sz="10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0.42</a:t>
                      </a:r>
                      <a:endParaRPr lang="es-ES" sz="10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75147"/>
                  </a:ext>
                </a:extLst>
              </a:tr>
              <a:tr h="2828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0.46  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0.31  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0.34  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0.32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0.32</a:t>
                      </a:r>
                      <a:endParaRPr lang="es-ES" sz="10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0.31</a:t>
                      </a:r>
                      <a:endParaRPr lang="es-ES" sz="10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645196"/>
                  </a:ext>
                </a:extLst>
              </a:tr>
              <a:tr h="2828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0.44  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0.25  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0.39 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0.27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0.28</a:t>
                      </a:r>
                      <a:endParaRPr lang="es-E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0.29</a:t>
                      </a:r>
                      <a:endParaRPr lang="es-E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620929"/>
                  </a:ext>
                </a:extLst>
              </a:tr>
              <a:tr h="2828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0.41  </a:t>
                      </a:r>
                      <a:endParaRPr lang="es-ES" sz="105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0.22  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0.23</a:t>
                      </a:r>
                      <a:endParaRPr lang="es-E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5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0.27</a:t>
                      </a:r>
                      <a:endParaRPr lang="es-ES" sz="105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0.25</a:t>
                      </a:r>
                      <a:endParaRPr lang="es-E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0.27</a:t>
                      </a:r>
                      <a:endParaRPr lang="es-ES" sz="10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813" marR="7813" marT="78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161311"/>
                  </a:ext>
                </a:extLst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38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714380" y="1782929"/>
            <a:ext cx="754375" cy="1020549"/>
            <a:chOff x="6665776" y="1202378"/>
            <a:chExt cx="1400616" cy="2152650"/>
          </a:xfrm>
        </p:grpSpPr>
        <p:sp>
          <p:nvSpPr>
            <p:cNvPr id="25" name="Rectángulo 24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26" name="Grupo 25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33" name="Rectángulo 32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" name="Rectángulo 31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upo 35"/>
          <p:cNvGrpSpPr/>
          <p:nvPr/>
        </p:nvGrpSpPr>
        <p:grpSpPr>
          <a:xfrm>
            <a:off x="680360" y="3185807"/>
            <a:ext cx="808654" cy="1012098"/>
            <a:chOff x="2360114" y="867667"/>
            <a:chExt cx="1269101" cy="1897523"/>
          </a:xfrm>
        </p:grpSpPr>
        <p:grpSp>
          <p:nvGrpSpPr>
            <p:cNvPr id="37" name="Grupo 36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42" name="Rectángulo 41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43" name="Grupo 42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46" name="Rectángulo 45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4" name="Elipse 43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ángulo 37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48" name="Rectángulo 47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Results Study 2: </a:t>
            </a:r>
            <a:r>
              <a:rPr lang="en-US" sz="1800" dirty="0" smtClean="0">
                <a:latin typeface="Raleway" panose="020B0604020202020204" charset="0"/>
              </a:rPr>
              <a:t>Auto-</a:t>
            </a:r>
            <a:r>
              <a:rPr lang="en-US" sz="1800" dirty="0" err="1" smtClean="0">
                <a:latin typeface="Raleway" panose="020B0604020202020204" charset="0"/>
              </a:rPr>
              <a:t>Sklearn</a:t>
            </a:r>
            <a:r>
              <a:rPr lang="en-US" sz="1800" dirty="0" smtClean="0">
                <a:latin typeface="Raleway" panose="020B0604020202020204" charset="0"/>
              </a:rPr>
              <a:t>, Geometric mean (</a:t>
            </a:r>
            <a:r>
              <a:rPr lang="en-US" sz="1800" dirty="0" err="1" smtClean="0">
                <a:latin typeface="Raleway" panose="020B0604020202020204" charset="0"/>
              </a:rPr>
              <a:t>minimisation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56775" y="4311495"/>
            <a:ext cx="5245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Raleway" panose="020B0604020202020204" charset="0"/>
                <a:cs typeface="Arial" panose="020B0604020202020204" pitchFamily="34" charset="0"/>
              </a:rPr>
              <a:t>Better results with a less complex </a:t>
            </a:r>
            <a:r>
              <a:rPr lang="en-US" b="1" dirty="0" err="1" smtClean="0">
                <a:latin typeface="Raleway" panose="020B0604020202020204" charset="0"/>
                <a:cs typeface="Arial" panose="020B0604020202020204" pitchFamily="34" charset="0"/>
              </a:rPr>
              <a:t>AutoML</a:t>
            </a:r>
            <a:r>
              <a:rPr lang="en-US" b="1" dirty="0" smtClean="0">
                <a:latin typeface="Raleway" panose="020B0604020202020204" charset="0"/>
                <a:cs typeface="Arial" panose="020B0604020202020204" pitchFamily="34" charset="0"/>
              </a:rPr>
              <a:t> strategy  </a:t>
            </a:r>
            <a:endParaRPr lang="en-US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957031" y="1055024"/>
            <a:ext cx="829200" cy="3227639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2840141" y="1055025"/>
            <a:ext cx="2150959" cy="394602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5021366" y="1055025"/>
            <a:ext cx="3634740" cy="394602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5626465" y="4328917"/>
            <a:ext cx="3978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Raleway" panose="020B0604020202020204" charset="0"/>
                <a:cs typeface="Arial" panose="020B0604020202020204" pitchFamily="34" charset="0"/>
              </a:rPr>
              <a:t>No predefined time budget</a:t>
            </a:r>
            <a:endParaRPr lang="en-US" b="1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0" y="-411"/>
            <a:ext cx="9144000" cy="5143451"/>
          </a:xfrm>
          <a:prstGeom prst="rect">
            <a:avLst/>
          </a:prstGeom>
          <a:solidFill>
            <a:srgbClr val="95FDBF">
              <a:alpha val="56000"/>
            </a:srgbClr>
          </a:solidFill>
          <a:ln>
            <a:solidFill>
              <a:srgbClr val="95F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39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41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Conclusions of Study 2: </a:t>
            </a:r>
            <a:r>
              <a:rPr lang="en-US" sz="1800" dirty="0" err="1" smtClean="0">
                <a:latin typeface="Raleway" panose="020B0604020202020204" charset="0"/>
              </a:rPr>
              <a:t>AutoML</a:t>
            </a:r>
            <a:r>
              <a:rPr lang="en-US" sz="1800" dirty="0" smtClean="0">
                <a:latin typeface="Raleway" panose="020B0604020202020204" charset="0"/>
              </a:rPr>
              <a:t> based on previous experience + </a:t>
            </a:r>
            <a:r>
              <a:rPr lang="en-US" sz="1800" dirty="0" err="1" smtClean="0">
                <a:latin typeface="Raleway" panose="020B0604020202020204" charset="0"/>
              </a:rPr>
              <a:t>optimisation</a:t>
            </a:r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01292" y="1410779"/>
            <a:ext cx="82245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aleway" panose="020B0604020202020204" charset="0"/>
              </a:rPr>
              <a:t>Test the </a:t>
            </a:r>
            <a:r>
              <a:rPr lang="en-US" sz="1600" b="1" dirty="0">
                <a:latin typeface="Raleway" panose="020B0604020202020204" charset="0"/>
              </a:rPr>
              <a:t>performance of </a:t>
            </a:r>
            <a:r>
              <a:rPr lang="en-US" sz="1600" b="1" dirty="0" err="1">
                <a:latin typeface="Raleway" panose="020B0604020202020204" charset="0"/>
              </a:rPr>
              <a:t>AutoML</a:t>
            </a:r>
            <a:r>
              <a:rPr lang="en-US" sz="1600" dirty="0">
                <a:latin typeface="Raleway" panose="020B0604020202020204" charset="0"/>
              </a:rPr>
              <a:t>, </a:t>
            </a:r>
            <a:r>
              <a:rPr lang="en-US" sz="1600" dirty="0" smtClean="0">
                <a:latin typeface="Raleway" panose="020B0604020202020204" charset="0"/>
              </a:rPr>
              <a:t>based </a:t>
            </a:r>
            <a:r>
              <a:rPr lang="en-US" sz="1600" dirty="0">
                <a:latin typeface="Raleway" panose="020B0604020202020204" charset="0"/>
              </a:rPr>
              <a:t>on </a:t>
            </a:r>
            <a:r>
              <a:rPr lang="en-US" sz="1600" b="1" dirty="0" smtClean="0">
                <a:latin typeface="Raleway" panose="020B0604020202020204" charset="0"/>
              </a:rPr>
              <a:t>meta-learning (previous learning experience)</a:t>
            </a:r>
            <a:r>
              <a:rPr lang="en-US" sz="1600" dirty="0" smtClean="0">
                <a:latin typeface="Raleway" panose="020B0604020202020204" charset="0"/>
              </a:rPr>
              <a:t>, </a:t>
            </a:r>
            <a:r>
              <a:rPr lang="en-US" sz="1600" b="1" dirty="0" err="1" smtClean="0">
                <a:latin typeface="Raleway" panose="020B0604020202020204" charset="0"/>
              </a:rPr>
              <a:t>optimisation</a:t>
            </a:r>
            <a:r>
              <a:rPr lang="en-US" sz="1600" dirty="0" smtClean="0">
                <a:latin typeface="Raleway" panose="020B0604020202020204" charset="0"/>
              </a:rPr>
              <a:t> and </a:t>
            </a:r>
            <a:r>
              <a:rPr lang="en-US" sz="1600" b="1" dirty="0" smtClean="0">
                <a:latin typeface="Raleway" panose="020B0604020202020204" charset="0"/>
              </a:rPr>
              <a:t>ensemble learning</a:t>
            </a:r>
            <a:r>
              <a:rPr lang="en-US" sz="1600" dirty="0" smtClean="0">
                <a:latin typeface="Raleway" panose="020B0604020202020204" charset="0"/>
              </a:rPr>
              <a:t>,  </a:t>
            </a:r>
            <a:r>
              <a:rPr lang="en-US" sz="1600" dirty="0">
                <a:latin typeface="Raleway" panose="020B0604020202020204" charset="0"/>
              </a:rPr>
              <a:t>in supervised </a:t>
            </a:r>
            <a:r>
              <a:rPr lang="en-US" sz="1600" b="1" dirty="0">
                <a:latin typeface="Raleway" panose="020B0604020202020204" charset="0"/>
              </a:rPr>
              <a:t>TF</a:t>
            </a:r>
            <a:r>
              <a:rPr lang="en-US" sz="1600" dirty="0" smtClean="0">
                <a:latin typeface="Raleway" panose="020B060402020202020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 smtClean="0"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Long execution times </a:t>
            </a:r>
            <a:r>
              <a:rPr lang="en-US" sz="1600" dirty="0" smtClean="0">
                <a:latin typeface="Raleway" panose="020B0604020202020204" charset="0"/>
              </a:rPr>
              <a:t>can cause </a:t>
            </a:r>
            <a:r>
              <a:rPr lang="en-US" sz="1600" b="1" dirty="0">
                <a:latin typeface="Raleway" panose="020B0604020202020204" charset="0"/>
              </a:rPr>
              <a:t>o</a:t>
            </a:r>
            <a:r>
              <a:rPr lang="en-US" sz="1600" b="1" dirty="0" smtClean="0">
                <a:latin typeface="Raleway" panose="020B0604020202020204" charset="0"/>
              </a:rPr>
              <a:t>verfitting </a:t>
            </a:r>
            <a:r>
              <a:rPr lang="en-US" sz="1600" dirty="0" smtClean="0">
                <a:latin typeface="Raleway" panose="020B0604020202020204" charset="0"/>
              </a:rPr>
              <a:t>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Hard to define </a:t>
            </a:r>
            <a:r>
              <a:rPr lang="en-US" sz="1600" dirty="0" smtClean="0">
                <a:latin typeface="Raleway" panose="020B0604020202020204" charset="0"/>
              </a:rPr>
              <a:t>beforehand a competitive </a:t>
            </a:r>
            <a:r>
              <a:rPr lang="en-US" sz="1600" b="1" dirty="0" smtClean="0">
                <a:latin typeface="Raleway" panose="020B0604020202020204" charset="0"/>
              </a:rPr>
              <a:t>time budget</a:t>
            </a:r>
            <a:r>
              <a:rPr lang="en-US" sz="1600" dirty="0" smtClean="0">
                <a:latin typeface="Raleway" panose="020B06040202020202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aleway" panose="020B0604020202020204" charset="0"/>
              </a:rPr>
              <a:t>A </a:t>
            </a:r>
            <a:r>
              <a:rPr lang="en-US" sz="1600" b="1" dirty="0" smtClean="0">
                <a:latin typeface="Raleway" panose="020B0604020202020204" charset="0"/>
              </a:rPr>
              <a:t>less complex </a:t>
            </a:r>
            <a:r>
              <a:rPr lang="en-US" sz="1600" b="1" dirty="0" err="1" smtClean="0">
                <a:latin typeface="Raleway" panose="020B0604020202020204" charset="0"/>
              </a:rPr>
              <a:t>AutoML</a:t>
            </a:r>
            <a:r>
              <a:rPr lang="en-US" sz="1600" b="1" dirty="0" smtClean="0">
                <a:latin typeface="Raleway" panose="020B0604020202020204" charset="0"/>
              </a:rPr>
              <a:t> strategy </a:t>
            </a:r>
            <a:r>
              <a:rPr lang="en-US" sz="1600" dirty="0" smtClean="0">
                <a:latin typeface="Raleway" panose="020B0604020202020204" charset="0"/>
              </a:rPr>
              <a:t>can have </a:t>
            </a:r>
            <a:r>
              <a:rPr lang="en-US" sz="1600" b="1" dirty="0" smtClean="0">
                <a:latin typeface="Raleway" panose="020B0604020202020204" charset="0"/>
              </a:rPr>
              <a:t>competitive results</a:t>
            </a:r>
            <a:r>
              <a:rPr lang="en-US" sz="1600" dirty="0" smtClean="0">
                <a:latin typeface="Raleway" panose="020B0604020202020204" charset="0"/>
              </a:rPr>
              <a:t>.</a:t>
            </a: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15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2056" name="Picture 8" descr="Barcelona, centro de la movilidad inteligente con la SM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0912"/>
            <a:ext cx="9144000" cy="52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244;p41"/>
          <p:cNvSpPr txBox="1">
            <a:spLocks/>
          </p:cNvSpPr>
          <p:nvPr/>
        </p:nvSpPr>
        <p:spPr>
          <a:xfrm>
            <a:off x="0" y="4108673"/>
            <a:ext cx="554387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800" b="1" dirty="0" smtClean="0">
                <a:solidFill>
                  <a:schemeClr val="bg1"/>
                </a:solidFill>
                <a:latin typeface="Raleway" panose="020B0604020202020204" charset="0"/>
              </a:rPr>
              <a:t>Intelligent </a:t>
            </a:r>
          </a:p>
          <a:p>
            <a:pPr>
              <a:buSzPts val="2600"/>
            </a:pPr>
            <a:r>
              <a:rPr lang="en-GB" sz="2800" b="1" dirty="0" smtClean="0">
                <a:solidFill>
                  <a:schemeClr val="bg1"/>
                </a:solidFill>
                <a:latin typeface="Raleway" panose="020B0604020202020204" charset="0"/>
              </a:rPr>
              <a:t>Transportation Systems</a:t>
            </a:r>
            <a:endParaRPr lang="en-GB" sz="28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940919" y="-20569"/>
            <a:ext cx="41440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00" b="1" dirty="0" smtClean="0">
                <a:latin typeface="Raleway" panose="020B0604020202020204" charset="0"/>
              </a:rPr>
              <a:t>www.viaempresa.cat/es/territorio/barcelona-smart-mobility-congress_2074887_102.html</a:t>
            </a:r>
            <a:endParaRPr lang="es-ES" sz="700" b="1" dirty="0">
              <a:latin typeface="Raleway" panose="020B0604020202020204" charset="0"/>
            </a:endParaRPr>
          </a:p>
        </p:txBody>
      </p:sp>
      <p:sp>
        <p:nvSpPr>
          <p:cNvPr id="6" name="Google Shape;244;p41"/>
          <p:cNvSpPr txBox="1">
            <a:spLocks/>
          </p:cNvSpPr>
          <p:nvPr/>
        </p:nvSpPr>
        <p:spPr>
          <a:xfrm>
            <a:off x="0" y="-80912"/>
            <a:ext cx="554387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800" b="1" dirty="0" smtClean="0">
                <a:solidFill>
                  <a:schemeClr val="bg1"/>
                </a:solidFill>
                <a:latin typeface="Raleway" panose="020B0604020202020204" charset="0"/>
              </a:rPr>
              <a:t>Traffic</a:t>
            </a:r>
          </a:p>
          <a:p>
            <a:pPr>
              <a:buSzPts val="2600"/>
            </a:pPr>
            <a:r>
              <a:rPr lang="en-GB" sz="2800" b="1" dirty="0" smtClean="0">
                <a:solidFill>
                  <a:schemeClr val="bg1"/>
                </a:solidFill>
                <a:latin typeface="Raleway" panose="020B0604020202020204" charset="0"/>
              </a:rPr>
              <a:t>Forecasting (TF)</a:t>
            </a:r>
            <a:endParaRPr lang="en-GB" sz="28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40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Publications: </a:t>
            </a:r>
            <a:r>
              <a:rPr lang="en-US" sz="1800" b="1" dirty="0" smtClean="0">
                <a:latin typeface="Raleway" panose="020B0604020202020204" charset="0"/>
              </a:rPr>
              <a:t>Conference papers</a:t>
            </a:r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617946" y="1303894"/>
            <a:ext cx="6487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>
                <a:latin typeface="Raleway" panose="020B0604020202020204" charset="0"/>
              </a:rPr>
              <a:t>Angarita-Zapata JS, </a:t>
            </a:r>
            <a:r>
              <a:rPr lang="es-ES" sz="1200" dirty="0" err="1">
                <a:latin typeface="Raleway" panose="020B0604020202020204" charset="0"/>
              </a:rPr>
              <a:t>Masegosa</a:t>
            </a:r>
            <a:r>
              <a:rPr lang="es-ES" sz="1200" dirty="0">
                <a:latin typeface="Raleway" panose="020B0604020202020204" charset="0"/>
              </a:rPr>
              <a:t> AD, Triguero I. </a:t>
            </a:r>
            <a:r>
              <a:rPr lang="en-US" sz="1200" b="1" dirty="0" smtClean="0">
                <a:latin typeface="Raleway" panose="020B0604020202020204" charset="0"/>
              </a:rPr>
              <a:t>General-Purpose </a:t>
            </a:r>
            <a:r>
              <a:rPr lang="en-US" sz="1200" b="1" dirty="0">
                <a:latin typeface="Raleway" panose="020B0604020202020204" charset="0"/>
              </a:rPr>
              <a:t>Automated Machine Learning for Transportation: A Case Study of Auto-</a:t>
            </a:r>
            <a:r>
              <a:rPr lang="en-US" sz="1200" b="1" dirty="0" err="1">
                <a:latin typeface="Raleway" panose="020B0604020202020204" charset="0"/>
              </a:rPr>
              <a:t>sklearn</a:t>
            </a:r>
            <a:r>
              <a:rPr lang="en-US" sz="1200" b="1" dirty="0">
                <a:latin typeface="Raleway" panose="020B0604020202020204" charset="0"/>
              </a:rPr>
              <a:t> for Traffic </a:t>
            </a:r>
            <a:r>
              <a:rPr lang="en-US" sz="1200" b="1" dirty="0" smtClean="0">
                <a:latin typeface="Raleway" panose="020B0604020202020204" charset="0"/>
              </a:rPr>
              <a:t>Forecasting</a:t>
            </a:r>
            <a:r>
              <a:rPr lang="en-US" sz="1200" dirty="0">
                <a:latin typeface="Raleway" panose="020B0604020202020204" charset="0"/>
              </a:rPr>
              <a:t>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617946" y="1805558"/>
            <a:ext cx="6405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Raleway" panose="020B0604020202020204" charset="0"/>
              </a:rPr>
              <a:t>18th </a:t>
            </a:r>
            <a:r>
              <a:rPr lang="en-US" sz="1200" dirty="0">
                <a:latin typeface="Raleway" panose="020B0604020202020204" charset="0"/>
              </a:rPr>
              <a:t>International Conference on Information </a:t>
            </a:r>
            <a:r>
              <a:rPr lang="en-US" sz="1200" dirty="0" smtClean="0">
                <a:latin typeface="Raleway" panose="020B0604020202020204" charset="0"/>
              </a:rPr>
              <a:t>Processing and </a:t>
            </a:r>
            <a:r>
              <a:rPr lang="en-US" sz="1200" dirty="0">
                <a:latin typeface="Raleway" panose="020B0604020202020204" charset="0"/>
              </a:rPr>
              <a:t>Management of Uncertainty in Knowledge-Based </a:t>
            </a:r>
            <a:r>
              <a:rPr lang="en-US" sz="1200" dirty="0" smtClean="0">
                <a:latin typeface="Raleway" panose="020B0604020202020204" charset="0"/>
              </a:rPr>
              <a:t>Systems</a:t>
            </a:r>
          </a:p>
          <a:p>
            <a:r>
              <a:rPr lang="en-US" sz="1200" dirty="0" smtClean="0">
                <a:latin typeface="Raleway" panose="020B0604020202020204" charset="0"/>
              </a:rPr>
              <a:t>Place: Lisbon, Portugal</a:t>
            </a:r>
            <a:endParaRPr lang="es-ES" sz="1200" dirty="0" smtClean="0">
              <a:latin typeface="Raleway" panose="020B0604020202020204" charset="0"/>
            </a:endParaRPr>
          </a:p>
          <a:p>
            <a:r>
              <a:rPr lang="es-ES" sz="1200" dirty="0" err="1" smtClean="0">
                <a:latin typeface="Raleway" panose="020B0604020202020204" charset="0"/>
              </a:rPr>
              <a:t>Year</a:t>
            </a:r>
            <a:r>
              <a:rPr lang="es-ES" sz="1200" dirty="0" smtClean="0">
                <a:latin typeface="Raleway" panose="020B0604020202020204" charset="0"/>
              </a:rPr>
              <a:t>: 2020</a:t>
            </a:r>
            <a:endParaRPr lang="es-ES" sz="1200" dirty="0">
              <a:latin typeface="Raleway" panose="020B0604020202020204" charset="0"/>
            </a:endParaRPr>
          </a:p>
        </p:txBody>
      </p:sp>
      <p:sp>
        <p:nvSpPr>
          <p:cNvPr id="18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1026" name="Picture 2" descr="Information Processing and Management of Uncertainty in Knowledge-Based  Systems: 18th International Conference, IPMU 2020, Lisbon, Portugal, June  ... in Computer and Information Science: Amazon.es: Lesot, Marie-Jeanne,  Vieira, Susana, Reformat, Marek Z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9" y="1303894"/>
            <a:ext cx="854432" cy="128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ángulo 33"/>
          <p:cNvSpPr/>
          <p:nvPr/>
        </p:nvSpPr>
        <p:spPr>
          <a:xfrm>
            <a:off x="1617946" y="2743060"/>
            <a:ext cx="6487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>
                <a:latin typeface="Raleway" panose="020B0604020202020204" charset="0"/>
              </a:rPr>
              <a:t>Angarita-Zapata JS, </a:t>
            </a:r>
            <a:r>
              <a:rPr lang="es-ES" sz="1200" dirty="0" smtClean="0">
                <a:latin typeface="Raleway" panose="020B0604020202020204" charset="0"/>
              </a:rPr>
              <a:t>Triguero I, </a:t>
            </a:r>
            <a:r>
              <a:rPr lang="es-ES" sz="1200" dirty="0" err="1">
                <a:latin typeface="Raleway" panose="020B0604020202020204" charset="0"/>
              </a:rPr>
              <a:t>Masegosa</a:t>
            </a:r>
            <a:r>
              <a:rPr lang="es-ES" sz="1200" dirty="0">
                <a:latin typeface="Raleway" panose="020B0604020202020204" charset="0"/>
              </a:rPr>
              <a:t> </a:t>
            </a:r>
            <a:r>
              <a:rPr lang="es-ES" sz="1200" dirty="0" smtClean="0">
                <a:latin typeface="Raleway" panose="020B0604020202020204" charset="0"/>
              </a:rPr>
              <a:t>AD. </a:t>
            </a:r>
            <a:r>
              <a:rPr lang="en-US" sz="1200" b="1" dirty="0">
                <a:latin typeface="Raleway" panose="020B0604020202020204" charset="0"/>
              </a:rPr>
              <a:t>A preliminary study on automatic algorithm selection for short-term traffic </a:t>
            </a:r>
            <a:r>
              <a:rPr lang="en-US" sz="1200" b="1" dirty="0" smtClean="0">
                <a:latin typeface="Raleway" panose="020B0604020202020204" charset="0"/>
              </a:rPr>
              <a:t>forecasting.</a:t>
            </a:r>
            <a:endParaRPr lang="en-US" sz="1200" b="1" dirty="0">
              <a:latin typeface="Raleway" panose="020B060402020202020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17946" y="3266354"/>
            <a:ext cx="6405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Raleway" panose="020B0604020202020204" charset="0"/>
              </a:rPr>
              <a:t>XII </a:t>
            </a:r>
            <a:r>
              <a:rPr lang="en-US" sz="1200" dirty="0">
                <a:latin typeface="Raleway" panose="020B0604020202020204" charset="0"/>
              </a:rPr>
              <a:t>International Symposium on Intelligent and </a:t>
            </a:r>
            <a:r>
              <a:rPr lang="en-US" sz="1200" dirty="0" smtClean="0">
                <a:latin typeface="Raleway" panose="020B0604020202020204" charset="0"/>
              </a:rPr>
              <a:t>Distributed Computing </a:t>
            </a:r>
            <a:r>
              <a:rPr lang="en-US" sz="1200" dirty="0">
                <a:latin typeface="Raleway" panose="020B0604020202020204" charset="0"/>
              </a:rPr>
              <a:t/>
            </a:r>
            <a:br>
              <a:rPr lang="en-US" sz="1200" dirty="0">
                <a:latin typeface="Raleway" panose="020B0604020202020204" charset="0"/>
              </a:rPr>
            </a:br>
            <a:r>
              <a:rPr lang="en-US" sz="1200" dirty="0" smtClean="0">
                <a:latin typeface="Raleway" panose="020B0604020202020204" charset="0"/>
              </a:rPr>
              <a:t>Place: </a:t>
            </a:r>
            <a:r>
              <a:rPr lang="es-ES" sz="1200" dirty="0" smtClean="0">
                <a:latin typeface="Raleway" panose="020B0604020202020204" charset="0"/>
              </a:rPr>
              <a:t>Bilbao, </a:t>
            </a:r>
            <a:r>
              <a:rPr lang="es-ES" sz="1200" dirty="0" err="1" smtClean="0">
                <a:latin typeface="Raleway" panose="020B0604020202020204" charset="0"/>
              </a:rPr>
              <a:t>Spain</a:t>
            </a:r>
            <a:endParaRPr lang="es-ES" sz="1200" dirty="0" smtClean="0">
              <a:latin typeface="Raleway" panose="020B0604020202020204" charset="0"/>
            </a:endParaRPr>
          </a:p>
          <a:p>
            <a:r>
              <a:rPr lang="es-ES" sz="1200" dirty="0" err="1" smtClean="0">
                <a:latin typeface="Raleway" panose="020B0604020202020204" charset="0"/>
              </a:rPr>
              <a:t>Year</a:t>
            </a:r>
            <a:r>
              <a:rPr lang="es-ES" sz="1200" dirty="0" smtClean="0">
                <a:latin typeface="Raleway" panose="020B0604020202020204" charset="0"/>
              </a:rPr>
              <a:t>: 2018</a:t>
            </a:r>
            <a:endParaRPr lang="es-ES" sz="1200" dirty="0">
              <a:latin typeface="Raleway" panose="020B0604020202020204" charset="0"/>
            </a:endParaRPr>
          </a:p>
        </p:txBody>
      </p:sp>
      <p:pic>
        <p:nvPicPr>
          <p:cNvPr id="37" name="Picture 4" descr="Intelligent Distributed Computing XII | SpringerLi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" y="2784872"/>
            <a:ext cx="864464" cy="129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41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Publications: </a:t>
            </a:r>
            <a:r>
              <a:rPr lang="en-US" sz="1800" b="1" dirty="0" smtClean="0">
                <a:latin typeface="Raleway" panose="020B0604020202020204" charset="0"/>
              </a:rPr>
              <a:t>Book Chapter</a:t>
            </a:r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521567" y="2084788"/>
            <a:ext cx="6842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Raleway" panose="020B0604020202020204" charset="0"/>
              </a:rPr>
              <a:t>Angarita-Zapata JS, </a:t>
            </a:r>
            <a:r>
              <a:rPr lang="es-ES" dirty="0" err="1">
                <a:latin typeface="Raleway" panose="020B0604020202020204" charset="0"/>
              </a:rPr>
              <a:t>Masegosa</a:t>
            </a:r>
            <a:r>
              <a:rPr lang="es-ES" dirty="0">
                <a:latin typeface="Raleway" panose="020B0604020202020204" charset="0"/>
              </a:rPr>
              <a:t> AD, Triguero I. </a:t>
            </a:r>
            <a:r>
              <a:rPr lang="en-US" b="1" dirty="0">
                <a:latin typeface="Raleway" panose="020B0604020202020204" charset="0"/>
              </a:rPr>
              <a:t>Evaluating automated machine learning on supervised regression traffic forecasting problems</a:t>
            </a:r>
            <a:r>
              <a:rPr lang="en-US" dirty="0" smtClean="0">
                <a:latin typeface="Raleway" panose="020B0604020202020204" charset="0"/>
              </a:rPr>
              <a:t>.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21567" y="2586452"/>
            <a:ext cx="67553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Raleway" panose="020B0604020202020204" charset="0"/>
              </a:rPr>
              <a:t>Book Title: </a:t>
            </a:r>
            <a:r>
              <a:rPr lang="es-ES" dirty="0" err="1" smtClean="0">
                <a:latin typeface="Raleway" panose="020B0604020202020204" charset="0"/>
              </a:rPr>
              <a:t>Studies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>
                <a:latin typeface="Raleway" panose="020B0604020202020204" charset="0"/>
              </a:rPr>
              <a:t>in </a:t>
            </a:r>
            <a:r>
              <a:rPr lang="es-ES" dirty="0" err="1">
                <a:latin typeface="Raleway" panose="020B0604020202020204" charset="0"/>
              </a:rPr>
              <a:t>Computational</a:t>
            </a:r>
            <a:r>
              <a:rPr lang="es-ES" dirty="0">
                <a:latin typeface="Raleway" panose="020B0604020202020204" charset="0"/>
              </a:rPr>
              <a:t> </a:t>
            </a:r>
            <a:r>
              <a:rPr lang="es-ES" dirty="0" err="1">
                <a:latin typeface="Raleway" panose="020B0604020202020204" charset="0"/>
              </a:rPr>
              <a:t>Intelligence</a:t>
            </a:r>
            <a:r>
              <a:rPr lang="es-ES" dirty="0">
                <a:latin typeface="Raleway" panose="020B0604020202020204" charset="0"/>
              </a:rPr>
              <a:t>, </a:t>
            </a:r>
            <a:r>
              <a:rPr lang="es-ES" dirty="0" err="1">
                <a:latin typeface="Raleway" panose="020B0604020202020204" charset="0"/>
              </a:rPr>
              <a:t>vol</a:t>
            </a:r>
            <a:r>
              <a:rPr lang="es-ES" dirty="0">
                <a:latin typeface="Raleway" panose="020B0604020202020204" charset="0"/>
              </a:rPr>
              <a:t> </a:t>
            </a:r>
            <a:r>
              <a:rPr lang="es-ES" dirty="0" smtClean="0">
                <a:latin typeface="Raleway" panose="020B0604020202020204" charset="0"/>
              </a:rPr>
              <a:t>872.Springer </a:t>
            </a:r>
            <a:r>
              <a:rPr lang="es-ES" dirty="0" err="1">
                <a:latin typeface="Raleway" panose="020B0604020202020204" charset="0"/>
              </a:rPr>
              <a:t>Cham</a:t>
            </a:r>
            <a:r>
              <a:rPr lang="es-ES" dirty="0">
                <a:latin typeface="Raleway" panose="020B0604020202020204" charset="0"/>
              </a:rPr>
              <a:t>, </a:t>
            </a:r>
            <a:r>
              <a:rPr lang="es-ES" dirty="0" smtClean="0">
                <a:latin typeface="Raleway" panose="020B0604020202020204" charset="0"/>
              </a:rPr>
              <a:t>2020</a:t>
            </a:r>
          </a:p>
          <a:p>
            <a:r>
              <a:rPr lang="es-ES" dirty="0" smtClean="0">
                <a:latin typeface="Raleway" panose="020B0604020202020204" charset="0"/>
              </a:rPr>
              <a:t>Status: </a:t>
            </a:r>
            <a:r>
              <a:rPr lang="es-ES" dirty="0" err="1" smtClean="0">
                <a:latin typeface="Raleway" panose="020B0604020202020204" charset="0"/>
              </a:rPr>
              <a:t>Published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>
                <a:latin typeface="Raleway" panose="020B0604020202020204" charset="0"/>
              </a:rPr>
              <a:t/>
            </a:r>
            <a:br>
              <a:rPr lang="es-ES" dirty="0">
                <a:latin typeface="Raleway" panose="020B0604020202020204" charset="0"/>
              </a:rPr>
            </a:br>
            <a:endParaRPr lang="es-ES" dirty="0">
              <a:latin typeface="Raleway" panose="020B0604020202020204" charset="0"/>
            </a:endParaRPr>
          </a:p>
        </p:txBody>
      </p:sp>
      <p:sp>
        <p:nvSpPr>
          <p:cNvPr id="18" name="Google Shape;244;p41"/>
          <p:cNvSpPr txBox="1">
            <a:spLocks/>
          </p:cNvSpPr>
          <p:nvPr/>
        </p:nvSpPr>
        <p:spPr>
          <a:xfrm>
            <a:off x="312793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2. Study of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in Supervised Traffic Forecasting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2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17" y="1935746"/>
            <a:ext cx="855064" cy="1291503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42</a:t>
            </a:fld>
            <a:endParaRPr lang="en-GB"/>
          </a:p>
        </p:txBody>
      </p:sp>
      <p:sp>
        <p:nvSpPr>
          <p:cNvPr id="28" name="Google Shape;244;p41"/>
          <p:cNvSpPr txBox="1">
            <a:spLocks/>
          </p:cNvSpPr>
          <p:nvPr/>
        </p:nvSpPr>
        <p:spPr>
          <a:xfrm>
            <a:off x="328969" y="3300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Outline</a:t>
            </a:r>
            <a:endParaRPr lang="en-GB" sz="2600" b="1" dirty="0">
              <a:latin typeface="Raleway" panose="020B0604020202020204" charset="0"/>
            </a:endParaRPr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36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401292" y="894024"/>
            <a:ext cx="7863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Introduction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-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Preliminaries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and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Objectives</a:t>
            </a: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Contributions</a:t>
            </a:r>
            <a:endParaRPr lang="es-ES" sz="1800" b="1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Conclusions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and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Future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Work</a:t>
            </a: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09769" y="1869191"/>
            <a:ext cx="8186723" cy="1671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lnSpc>
                <a:spcPct val="200000"/>
              </a:lnSpc>
            </a:pP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1 -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Taxonomy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of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Traffic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Forecasting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Problems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lvl="8">
              <a:lnSpc>
                <a:spcPct val="200000"/>
              </a:lnSpc>
            </a:pP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2 -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Study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of general-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purpose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AutoML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in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Traffic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Forecasting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lvl="8">
              <a:lnSpc>
                <a:spcPct val="200000"/>
              </a:lnSpc>
            </a:pP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3 -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AutoEn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: a new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AutoML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method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Learning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problems</a:t>
            </a:r>
            <a:endParaRPr lang="es-ES" sz="1800" b="1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redondeado 27"/>
          <p:cNvSpPr/>
          <p:nvPr/>
        </p:nvSpPr>
        <p:spPr>
          <a:xfrm>
            <a:off x="401292" y="1508523"/>
            <a:ext cx="8224548" cy="2198696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43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3 Imagen" descr="Universidad de Deust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155" name="Picture 4" descr="University of Nottingham Malays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Motivation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1292" y="2482564"/>
            <a:ext cx="9433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Raleway" panose="020B060402020202020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112022" y="1570152"/>
            <a:ext cx="88789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algn="ctr"/>
            <a:endParaRPr lang="en-US" sz="1600" b="1" dirty="0" smtClean="0">
              <a:latin typeface="Raleway" panose="020B0604020202020204" charset="0"/>
              <a:ea typeface="Lato"/>
              <a:cs typeface="Lato"/>
              <a:sym typeface="Lato"/>
            </a:endParaRPr>
          </a:p>
          <a:p>
            <a:pPr marL="457200" algn="ctr"/>
            <a:endParaRPr lang="en-US" sz="1600" dirty="0" smtClean="0">
              <a:latin typeface="Raleway" panose="020B0604020202020204" charset="0"/>
            </a:endParaRPr>
          </a:p>
          <a:p>
            <a:pPr marL="457200" algn="ctr"/>
            <a:r>
              <a:rPr lang="en-US" sz="1600" i="1" dirty="0" smtClean="0">
                <a:latin typeface="Raleway" panose="020B0604020202020204" charset="0"/>
              </a:rPr>
              <a:t>Is </a:t>
            </a:r>
            <a:r>
              <a:rPr lang="en-US" sz="1600" i="1" dirty="0">
                <a:latin typeface="Raleway" panose="020B0604020202020204" charset="0"/>
              </a:rPr>
              <a:t>it possible </a:t>
            </a:r>
            <a:r>
              <a:rPr lang="en-US" sz="1600" i="1" dirty="0" smtClean="0">
                <a:latin typeface="Raleway" panose="020B0604020202020204" charset="0"/>
              </a:rPr>
              <a:t>to </a:t>
            </a:r>
            <a:r>
              <a:rPr lang="en-US" sz="1600" i="1" dirty="0">
                <a:latin typeface="Raleway" panose="020B0604020202020204" charset="0"/>
              </a:rPr>
              <a:t>build a new general-purpose </a:t>
            </a:r>
            <a:r>
              <a:rPr lang="en-US" sz="1600" i="1" dirty="0" err="1">
                <a:latin typeface="Raleway" panose="020B0604020202020204" charset="0"/>
              </a:rPr>
              <a:t>AutoML</a:t>
            </a:r>
            <a:r>
              <a:rPr lang="en-US" sz="1600" i="1" dirty="0">
                <a:latin typeface="Raleway" panose="020B0604020202020204" charset="0"/>
              </a:rPr>
              <a:t> approach that mitigates</a:t>
            </a:r>
            <a:br>
              <a:rPr lang="en-US" sz="1600" i="1" dirty="0">
                <a:latin typeface="Raleway" panose="020B0604020202020204" charset="0"/>
              </a:rPr>
            </a:br>
            <a:r>
              <a:rPr lang="en-US" sz="1600" i="1" dirty="0">
                <a:latin typeface="Raleway" panose="020B0604020202020204" charset="0"/>
              </a:rPr>
              <a:t>current </a:t>
            </a:r>
            <a:r>
              <a:rPr lang="en-US" sz="1600" i="1" dirty="0" err="1">
                <a:latin typeface="Raleway" panose="020B0604020202020204" charset="0"/>
              </a:rPr>
              <a:t>AutoML’s</a:t>
            </a:r>
            <a:r>
              <a:rPr lang="en-US" sz="1600" i="1" dirty="0">
                <a:latin typeface="Raleway" panose="020B0604020202020204" charset="0"/>
              </a:rPr>
              <a:t> drawbacks and better adapts to specific learning tasks such</a:t>
            </a:r>
            <a:br>
              <a:rPr lang="en-US" sz="1600" i="1" dirty="0">
                <a:latin typeface="Raleway" panose="020B0604020202020204" charset="0"/>
              </a:rPr>
            </a:br>
            <a:r>
              <a:rPr lang="en-US" sz="1600" i="1" dirty="0">
                <a:latin typeface="Raleway" panose="020B0604020202020204" charset="0"/>
              </a:rPr>
              <a:t>as TF?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latin typeface="Raleway" panose="020B0604020202020204" charset="0"/>
              </a:rPr>
              <a:t/>
            </a:r>
            <a:br>
              <a:rPr lang="en-US" sz="1600" dirty="0" smtClean="0">
                <a:latin typeface="Raleway" panose="020B0604020202020204" charset="0"/>
              </a:rPr>
            </a:br>
            <a:r>
              <a:rPr lang="en-US" sz="1600" dirty="0" smtClean="0">
                <a:latin typeface="Raleway" panose="020B0604020202020204" charset="0"/>
              </a:rPr>
              <a:t>To improve the performance of </a:t>
            </a:r>
            <a:r>
              <a:rPr lang="en-US" sz="1600" dirty="0" err="1" smtClean="0">
                <a:latin typeface="Raleway" panose="020B0604020202020204" charset="0"/>
              </a:rPr>
              <a:t>AutoML</a:t>
            </a:r>
            <a:r>
              <a:rPr lang="en-US" sz="1600" dirty="0" smtClean="0">
                <a:latin typeface="Raleway" panose="020B0604020202020204" charset="0"/>
              </a:rPr>
              <a:t> in supervised learning problems, including </a:t>
            </a:r>
          </a:p>
          <a:p>
            <a:pPr marL="457200" algn="ctr"/>
            <a:r>
              <a:rPr lang="en-US" sz="1600" dirty="0" smtClean="0">
                <a:latin typeface="Raleway" panose="020B0604020202020204" charset="0"/>
              </a:rPr>
              <a:t>supervised TF.</a:t>
            </a:r>
            <a:endParaRPr lang="en-US" sz="1800" dirty="0">
              <a:latin typeface="Raleway" panose="020B0604020202020204" charset="0"/>
              <a:ea typeface="Lato"/>
              <a:cs typeface="Lato"/>
              <a:sym typeface="Lato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6286" y1="22286" x2="26286" y2="22286"/>
                        <a14:foregroundMark x1="45143" y1="11429" x2="45143" y2="11429"/>
                        <a14:foregroundMark x1="76000" y1="19429" x2="76000" y2="19429"/>
                        <a14:foregroundMark x1="87429" y1="49714" x2="87429" y2="49714"/>
                        <a14:foregroundMark x1="74857" y1="77714" x2="76000" y2="74857"/>
                        <a14:foregroundMark x1="25714" y1="74857" x2="25714" y2="74857"/>
                        <a14:foregroundMark x1="15429" y1="51429" x2="15429" y2="51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2519" y="1599582"/>
            <a:ext cx="510486" cy="510486"/>
          </a:xfrm>
          <a:prstGeom prst="rect">
            <a:avLst/>
          </a:prstGeom>
        </p:spPr>
      </p:pic>
      <p:sp>
        <p:nvSpPr>
          <p:cNvPr id="26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52519" y="1729362"/>
            <a:ext cx="2949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algn="ctr"/>
            <a:r>
              <a:rPr lang="en-US" sz="1600" b="1" dirty="0">
                <a:latin typeface="Raleway" panose="020B0604020202020204" charset="0"/>
                <a:ea typeface="Lato"/>
                <a:cs typeface="Lato"/>
                <a:sym typeface="Lato"/>
              </a:rPr>
              <a:t>Question and Objective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44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Raleway" panose="020B0604020202020204" charset="0"/>
              </a:rPr>
              <a:t>AutoEn</a:t>
            </a:r>
            <a:r>
              <a:rPr lang="en-US" sz="1800" dirty="0" smtClean="0">
                <a:latin typeface="Raleway" panose="020B0604020202020204" charset="0"/>
              </a:rPr>
              <a:t>: general overview</a:t>
            </a:r>
            <a:endParaRPr lang="es-ES" sz="1800" dirty="0">
              <a:latin typeface="Raleway" panose="020B060402020202020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99686" y="1303849"/>
            <a:ext cx="4315214" cy="3204858"/>
            <a:chOff x="3647454" y="1412311"/>
            <a:chExt cx="6194532" cy="4387092"/>
          </a:xfrm>
        </p:grpSpPr>
        <p:sp>
          <p:nvSpPr>
            <p:cNvPr id="303" name="Rectángulo redondeado 302"/>
            <p:cNvSpPr/>
            <p:nvPr/>
          </p:nvSpPr>
          <p:spPr>
            <a:xfrm>
              <a:off x="3647454" y="1412311"/>
              <a:ext cx="6106146" cy="3209838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" name="Rectángulo redondeado 303"/>
            <p:cNvSpPr/>
            <p:nvPr/>
          </p:nvSpPr>
          <p:spPr>
            <a:xfrm>
              <a:off x="4053801" y="1813174"/>
              <a:ext cx="2628900" cy="2370013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05" name="Conector recto de flecha 304"/>
            <p:cNvCxnSpPr/>
            <p:nvPr/>
          </p:nvCxnSpPr>
          <p:spPr>
            <a:xfrm>
              <a:off x="5075919" y="2584994"/>
              <a:ext cx="6008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306" name="Conector recto de flecha 305"/>
            <p:cNvCxnSpPr/>
            <p:nvPr/>
          </p:nvCxnSpPr>
          <p:spPr>
            <a:xfrm>
              <a:off x="5084461" y="3490586"/>
              <a:ext cx="6008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307" name="CuadroTexto 306"/>
            <p:cNvSpPr txBox="1"/>
            <p:nvPr/>
          </p:nvSpPr>
          <p:spPr>
            <a:xfrm>
              <a:off x="5181056" y="3048476"/>
              <a:ext cx="1771466" cy="42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08" name="CuadroTexto 307"/>
            <p:cNvSpPr txBox="1"/>
            <p:nvPr/>
          </p:nvSpPr>
          <p:spPr>
            <a:xfrm>
              <a:off x="4473522" y="1898331"/>
              <a:ext cx="2156820" cy="35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Base of pipelines</a:t>
              </a:r>
            </a:p>
          </p:txBody>
        </p:sp>
        <p:sp>
          <p:nvSpPr>
            <p:cNvPr id="309" name="Rectángulo redondeado 308"/>
            <p:cNvSpPr/>
            <p:nvPr/>
          </p:nvSpPr>
          <p:spPr>
            <a:xfrm>
              <a:off x="7257460" y="1628639"/>
              <a:ext cx="1979267" cy="700323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" name="CuadroTexto 309"/>
            <p:cNvSpPr txBox="1"/>
            <p:nvPr/>
          </p:nvSpPr>
          <p:spPr>
            <a:xfrm>
              <a:off x="7220528" y="1685634"/>
              <a:ext cx="2053125" cy="58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Train and </a:t>
              </a:r>
              <a:r>
                <a:rPr lang="es-ES" sz="110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Validate</a:t>
              </a:r>
              <a:endParaRPr lang="es-ES" sz="11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  <a:p>
              <a:pPr algn="ctr">
                <a:buClrTx/>
                <a:buFontTx/>
                <a:buNone/>
              </a:pP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Pipelines</a:t>
              </a:r>
            </a:p>
          </p:txBody>
        </p:sp>
        <p:cxnSp>
          <p:nvCxnSpPr>
            <p:cNvPr id="311" name="Conector recto de flecha 310"/>
            <p:cNvCxnSpPr/>
            <p:nvPr/>
          </p:nvCxnSpPr>
          <p:spPr>
            <a:xfrm>
              <a:off x="8247092" y="2367357"/>
              <a:ext cx="2" cy="260826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312" name="Conector recto de flecha 311"/>
            <p:cNvCxnSpPr/>
            <p:nvPr/>
          </p:nvCxnSpPr>
          <p:spPr>
            <a:xfrm>
              <a:off x="6745545" y="2011469"/>
              <a:ext cx="41395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313" name="Rectángulo redondeado 312"/>
            <p:cNvSpPr/>
            <p:nvPr/>
          </p:nvSpPr>
          <p:spPr>
            <a:xfrm>
              <a:off x="6952523" y="4942339"/>
              <a:ext cx="2516407" cy="725962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" name="CuadroTexto 313"/>
            <p:cNvSpPr txBox="1"/>
            <p:nvPr/>
          </p:nvSpPr>
          <p:spPr>
            <a:xfrm>
              <a:off x="6845450" y="4981685"/>
              <a:ext cx="2754572" cy="58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Final </a:t>
              </a:r>
              <a:r>
                <a:rPr lang="es-ES" sz="110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Result</a:t>
              </a: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buClrTx/>
                <a:buFontTx/>
                <a:buNone/>
              </a:pP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s-ES" sz="110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Ensemble</a:t>
              </a: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 of pipelines)</a:t>
              </a:r>
            </a:p>
          </p:txBody>
        </p:sp>
        <p:sp>
          <p:nvSpPr>
            <p:cNvPr id="315" name="Rectángulo redondeado 314"/>
            <p:cNvSpPr/>
            <p:nvPr/>
          </p:nvSpPr>
          <p:spPr>
            <a:xfrm>
              <a:off x="7257460" y="2680576"/>
              <a:ext cx="1979267" cy="700323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" name="CuadroTexto 315"/>
            <p:cNvSpPr txBox="1"/>
            <p:nvPr/>
          </p:nvSpPr>
          <p:spPr>
            <a:xfrm>
              <a:off x="7135002" y="2637308"/>
              <a:ext cx="2203894" cy="821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110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Ensemble</a:t>
              </a: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s-ES" sz="110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Construction</a:t>
              </a:r>
              <a:endParaRPr lang="es-ES" sz="11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  <a:p>
              <a:pPr algn="ctr">
                <a:buClrTx/>
                <a:buFontTx/>
                <a:buNone/>
              </a:pP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s-ES" sz="110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stepwise</a:t>
              </a: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s-ES" sz="110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selection</a:t>
              </a:r>
              <a:r>
                <a:rPr lang="es-ES" sz="11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317" name="Conector recto de flecha 316"/>
            <p:cNvCxnSpPr/>
            <p:nvPr/>
          </p:nvCxnSpPr>
          <p:spPr>
            <a:xfrm>
              <a:off x="8182393" y="4475064"/>
              <a:ext cx="0" cy="401736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318" name="Rectángulo redondeado 317"/>
            <p:cNvSpPr/>
            <p:nvPr/>
          </p:nvSpPr>
          <p:spPr>
            <a:xfrm>
              <a:off x="7257460" y="3719468"/>
              <a:ext cx="1979267" cy="700323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" name="CuadroTexto 318"/>
            <p:cNvSpPr txBox="1"/>
            <p:nvPr/>
          </p:nvSpPr>
          <p:spPr>
            <a:xfrm>
              <a:off x="7638092" y="3883629"/>
              <a:ext cx="2203894" cy="35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s-ES" sz="1100" kern="1200" dirty="0" err="1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Evaluation</a:t>
              </a:r>
              <a:endParaRPr lang="es-ES" sz="11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320" name="Grupo 319"/>
            <p:cNvGrpSpPr/>
            <p:nvPr/>
          </p:nvGrpSpPr>
          <p:grpSpPr>
            <a:xfrm>
              <a:off x="4342956" y="3200854"/>
              <a:ext cx="747716" cy="668838"/>
              <a:chOff x="2962913" y="3247073"/>
              <a:chExt cx="864504" cy="838200"/>
            </a:xfrm>
          </p:grpSpPr>
          <p:grpSp>
            <p:nvGrpSpPr>
              <p:cNvPr id="321" name="Grupo 320"/>
              <p:cNvGrpSpPr/>
              <p:nvPr/>
            </p:nvGrpSpPr>
            <p:grpSpPr>
              <a:xfrm>
                <a:off x="2962913" y="3247073"/>
                <a:ext cx="864504" cy="838200"/>
                <a:chOff x="2962913" y="3247073"/>
                <a:chExt cx="864504" cy="838200"/>
              </a:xfrm>
            </p:grpSpPr>
            <p:cxnSp>
              <p:nvCxnSpPr>
                <p:cNvPr id="335" name="Conector recto 334"/>
                <p:cNvCxnSpPr/>
                <p:nvPr/>
              </p:nvCxnSpPr>
              <p:spPr>
                <a:xfrm>
                  <a:off x="2962914" y="3247073"/>
                  <a:ext cx="0" cy="83820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6" name="Conector recto 335"/>
                <p:cNvCxnSpPr/>
                <p:nvPr/>
              </p:nvCxnSpPr>
              <p:spPr>
                <a:xfrm>
                  <a:off x="2962913" y="4085273"/>
                  <a:ext cx="864504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22" name="Elipse 321"/>
              <p:cNvSpPr/>
              <p:nvPr/>
            </p:nvSpPr>
            <p:spPr>
              <a:xfrm>
                <a:off x="3298443" y="3426176"/>
                <a:ext cx="96883" cy="96343"/>
              </a:xfrm>
              <a:prstGeom prst="ellipse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3" name="Elipse 322"/>
              <p:cNvSpPr/>
              <p:nvPr/>
            </p:nvSpPr>
            <p:spPr>
              <a:xfrm>
                <a:off x="3578601" y="3836216"/>
                <a:ext cx="96883" cy="96343"/>
              </a:xfrm>
              <a:prstGeom prst="ellipse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4" name="Elipse 323"/>
              <p:cNvSpPr/>
              <p:nvPr/>
            </p:nvSpPr>
            <p:spPr>
              <a:xfrm>
                <a:off x="3119700" y="3724559"/>
                <a:ext cx="96883" cy="96343"/>
              </a:xfrm>
              <a:prstGeom prst="ellipse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" name="Elipse 324"/>
              <p:cNvSpPr/>
              <p:nvPr/>
            </p:nvSpPr>
            <p:spPr>
              <a:xfrm>
                <a:off x="3329788" y="3820902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Elipse 325"/>
              <p:cNvSpPr/>
              <p:nvPr/>
            </p:nvSpPr>
            <p:spPr>
              <a:xfrm>
                <a:off x="3420933" y="3607764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" name="Elipse 326"/>
              <p:cNvSpPr/>
              <p:nvPr/>
            </p:nvSpPr>
            <p:spPr>
              <a:xfrm>
                <a:off x="3113874" y="3878766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Elipse 327"/>
              <p:cNvSpPr/>
              <p:nvPr/>
            </p:nvSpPr>
            <p:spPr>
              <a:xfrm>
                <a:off x="3046599" y="3479064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Elipse 328"/>
              <p:cNvSpPr/>
              <p:nvPr/>
            </p:nvSpPr>
            <p:spPr>
              <a:xfrm>
                <a:off x="3489942" y="3386893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" name="Elipse 329"/>
              <p:cNvSpPr/>
              <p:nvPr/>
            </p:nvSpPr>
            <p:spPr>
              <a:xfrm>
                <a:off x="3627042" y="3704031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Elipse 330"/>
              <p:cNvSpPr/>
              <p:nvPr/>
            </p:nvSpPr>
            <p:spPr>
              <a:xfrm>
                <a:off x="3201560" y="3592374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2" name="Elipse 331"/>
              <p:cNvSpPr/>
              <p:nvPr/>
            </p:nvSpPr>
            <p:spPr>
              <a:xfrm>
                <a:off x="3622067" y="3486425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Elipse 332"/>
              <p:cNvSpPr/>
              <p:nvPr/>
            </p:nvSpPr>
            <p:spPr>
              <a:xfrm>
                <a:off x="3121727" y="3279026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4" name="Elipse 333"/>
              <p:cNvSpPr/>
              <p:nvPr/>
            </p:nvSpPr>
            <p:spPr>
              <a:xfrm>
                <a:off x="3441500" y="3959171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7" name="Grupo 336"/>
            <p:cNvGrpSpPr/>
            <p:nvPr/>
          </p:nvGrpSpPr>
          <p:grpSpPr>
            <a:xfrm>
              <a:off x="4434775" y="2229083"/>
              <a:ext cx="552292" cy="646108"/>
              <a:chOff x="6575292" y="2161649"/>
              <a:chExt cx="804152" cy="838547"/>
            </a:xfrm>
          </p:grpSpPr>
          <p:sp>
            <p:nvSpPr>
              <p:cNvPr id="338" name="Rectángulo 337"/>
              <p:cNvSpPr/>
              <p:nvPr/>
            </p:nvSpPr>
            <p:spPr>
              <a:xfrm>
                <a:off x="6575292" y="2161649"/>
                <a:ext cx="179259" cy="838200"/>
              </a:xfrm>
              <a:prstGeom prst="rect">
                <a:avLst/>
              </a:prstGeom>
              <a:solidFill>
                <a:srgbClr val="70AD47"/>
              </a:solidFill>
              <a:ln w="3175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Rectángulo 338"/>
              <p:cNvSpPr/>
              <p:nvPr/>
            </p:nvSpPr>
            <p:spPr>
              <a:xfrm>
                <a:off x="6782930" y="2362777"/>
                <a:ext cx="179259" cy="637222"/>
              </a:xfrm>
              <a:prstGeom prst="rect">
                <a:avLst/>
              </a:prstGeom>
              <a:solidFill>
                <a:srgbClr val="5B9BD5">
                  <a:lumMod val="75000"/>
                </a:srgbClr>
              </a:solidFill>
              <a:ln w="317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0" name="Rectángulo 339"/>
              <p:cNvSpPr/>
              <p:nvPr/>
            </p:nvSpPr>
            <p:spPr>
              <a:xfrm>
                <a:off x="6992547" y="2577286"/>
                <a:ext cx="179259" cy="42291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3175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Rectángulo 340"/>
              <p:cNvSpPr/>
              <p:nvPr/>
            </p:nvSpPr>
            <p:spPr>
              <a:xfrm>
                <a:off x="7200185" y="2628062"/>
                <a:ext cx="179259" cy="371787"/>
              </a:xfrm>
              <a:prstGeom prst="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3175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2" name="Grupo 341"/>
            <p:cNvGrpSpPr/>
            <p:nvPr/>
          </p:nvGrpSpPr>
          <p:grpSpPr>
            <a:xfrm>
              <a:off x="5678314" y="2222842"/>
              <a:ext cx="794102" cy="764259"/>
              <a:chOff x="5995568" y="2697720"/>
              <a:chExt cx="850922" cy="827804"/>
            </a:xfrm>
          </p:grpSpPr>
          <p:sp>
            <p:nvSpPr>
              <p:cNvPr id="343" name="Elipse 342"/>
              <p:cNvSpPr/>
              <p:nvPr/>
            </p:nvSpPr>
            <p:spPr>
              <a:xfrm>
                <a:off x="6410518" y="291100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Elipse 343"/>
              <p:cNvSpPr/>
              <p:nvPr/>
            </p:nvSpPr>
            <p:spPr>
              <a:xfrm>
                <a:off x="6271904" y="3270964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5" name="Elipse 344"/>
              <p:cNvSpPr/>
              <p:nvPr/>
            </p:nvSpPr>
            <p:spPr>
              <a:xfrm>
                <a:off x="6143551" y="2999424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6" name="Elipse 345"/>
              <p:cNvSpPr/>
              <p:nvPr/>
            </p:nvSpPr>
            <p:spPr>
              <a:xfrm>
                <a:off x="6264435" y="2870862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7" name="Elipse 346"/>
              <p:cNvSpPr/>
              <p:nvPr/>
            </p:nvSpPr>
            <p:spPr>
              <a:xfrm>
                <a:off x="6592808" y="2999425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" name="Elipse 347"/>
              <p:cNvSpPr/>
              <p:nvPr/>
            </p:nvSpPr>
            <p:spPr>
              <a:xfrm>
                <a:off x="6296256" y="306845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9" name="Elipse 348"/>
              <p:cNvSpPr/>
              <p:nvPr/>
            </p:nvSpPr>
            <p:spPr>
              <a:xfrm>
                <a:off x="6167552" y="314191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Elipse 349"/>
              <p:cNvSpPr/>
              <p:nvPr/>
            </p:nvSpPr>
            <p:spPr>
              <a:xfrm>
                <a:off x="6443181" y="3194177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1" name="Elipse 350"/>
              <p:cNvSpPr/>
              <p:nvPr/>
            </p:nvSpPr>
            <p:spPr>
              <a:xfrm>
                <a:off x="6544366" y="3333133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Elipse 351"/>
              <p:cNvSpPr/>
              <p:nvPr/>
            </p:nvSpPr>
            <p:spPr>
              <a:xfrm>
                <a:off x="6592808" y="2814658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Conector recto 352"/>
              <p:cNvCxnSpPr/>
              <p:nvPr/>
            </p:nvCxnSpPr>
            <p:spPr>
              <a:xfrm>
                <a:off x="5995568" y="2851110"/>
                <a:ext cx="850922" cy="431234"/>
              </a:xfrm>
              <a:prstGeom prst="line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4" name="Elipse 353"/>
              <p:cNvSpPr/>
              <p:nvPr/>
            </p:nvSpPr>
            <p:spPr>
              <a:xfrm>
                <a:off x="6443180" y="342918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5" name="Elipse 354"/>
              <p:cNvSpPr/>
              <p:nvPr/>
            </p:nvSpPr>
            <p:spPr>
              <a:xfrm>
                <a:off x="6729077" y="3087148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6" name="Elipse 355"/>
              <p:cNvSpPr/>
              <p:nvPr/>
            </p:nvSpPr>
            <p:spPr>
              <a:xfrm>
                <a:off x="6453221" y="2777866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7" name="Elipse 356"/>
              <p:cNvSpPr/>
              <p:nvPr/>
            </p:nvSpPr>
            <p:spPr>
              <a:xfrm>
                <a:off x="6215993" y="2697720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8" name="Grupo 357"/>
            <p:cNvGrpSpPr/>
            <p:nvPr/>
          </p:nvGrpSpPr>
          <p:grpSpPr>
            <a:xfrm>
              <a:off x="5801705" y="3245939"/>
              <a:ext cx="634851" cy="597872"/>
              <a:chOff x="6009973" y="3890525"/>
              <a:chExt cx="796119" cy="766909"/>
            </a:xfrm>
          </p:grpSpPr>
          <p:sp>
            <p:nvSpPr>
              <p:cNvPr id="359" name="Elipse 358"/>
              <p:cNvSpPr/>
              <p:nvPr/>
            </p:nvSpPr>
            <p:spPr>
              <a:xfrm>
                <a:off x="6352991" y="3890525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0" name="Elipse 359"/>
              <p:cNvSpPr/>
              <p:nvPr/>
            </p:nvSpPr>
            <p:spPr>
              <a:xfrm>
                <a:off x="616445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1" name="Elipse 360"/>
              <p:cNvSpPr/>
              <p:nvPr/>
            </p:nvSpPr>
            <p:spPr>
              <a:xfrm>
                <a:off x="654436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2" name="Elipse 361"/>
              <p:cNvSpPr/>
              <p:nvPr/>
            </p:nvSpPr>
            <p:spPr>
              <a:xfrm>
                <a:off x="6009973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3" name="Elipse 362"/>
              <p:cNvSpPr/>
              <p:nvPr/>
            </p:nvSpPr>
            <p:spPr>
              <a:xfrm>
                <a:off x="6324146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4" name="Elipse 363"/>
              <p:cNvSpPr/>
              <p:nvPr/>
            </p:nvSpPr>
            <p:spPr>
              <a:xfrm>
                <a:off x="6703296" y="4330002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5" name="Elipse 364"/>
              <p:cNvSpPr/>
              <p:nvPr/>
            </p:nvSpPr>
            <p:spPr>
              <a:xfrm>
                <a:off x="6324339" y="444835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6" name="Elipse 365"/>
              <p:cNvSpPr/>
              <p:nvPr/>
            </p:nvSpPr>
            <p:spPr>
              <a:xfrm>
                <a:off x="6324146" y="456109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Elipse 366"/>
              <p:cNvSpPr/>
              <p:nvPr/>
            </p:nvSpPr>
            <p:spPr>
              <a:xfrm>
                <a:off x="6709209" y="444835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8" name="Elipse 367"/>
              <p:cNvSpPr/>
              <p:nvPr/>
            </p:nvSpPr>
            <p:spPr>
              <a:xfrm>
                <a:off x="6013662" y="443498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9" name="Elipse 368"/>
              <p:cNvSpPr/>
              <p:nvPr/>
            </p:nvSpPr>
            <p:spPr>
              <a:xfrm>
                <a:off x="6017363" y="4555247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0" name="Conector recto 369"/>
              <p:cNvCxnSpPr>
                <a:stCxn id="359" idx="5"/>
                <a:endCxn id="361" idx="1"/>
              </p:cNvCxnSpPr>
              <p:nvPr/>
            </p:nvCxnSpPr>
            <p:spPr>
              <a:xfrm>
                <a:off x="6435686" y="3972759"/>
                <a:ext cx="122867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1" name="Conector recto 370"/>
              <p:cNvCxnSpPr>
                <a:stCxn id="359" idx="3"/>
                <a:endCxn id="360" idx="7"/>
              </p:cNvCxnSpPr>
              <p:nvPr/>
            </p:nvCxnSpPr>
            <p:spPr>
              <a:xfrm flipH="1">
                <a:off x="6247150" y="3972759"/>
                <a:ext cx="120029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2" name="Conector recto 371"/>
              <p:cNvCxnSpPr>
                <a:stCxn id="360" idx="3"/>
                <a:endCxn id="362" idx="7"/>
              </p:cNvCxnSpPr>
              <p:nvPr/>
            </p:nvCxnSpPr>
            <p:spPr>
              <a:xfrm flipH="1">
                <a:off x="6092668" y="4198597"/>
                <a:ext cx="85975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3" name="Conector recto 372"/>
              <p:cNvCxnSpPr>
                <a:stCxn id="360" idx="5"/>
                <a:endCxn id="363" idx="1"/>
              </p:cNvCxnSpPr>
              <p:nvPr/>
            </p:nvCxnSpPr>
            <p:spPr>
              <a:xfrm>
                <a:off x="6247150" y="4198597"/>
                <a:ext cx="91184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4" name="Conector recto 373"/>
              <p:cNvCxnSpPr>
                <a:stCxn id="361" idx="5"/>
                <a:endCxn id="364" idx="1"/>
              </p:cNvCxnSpPr>
              <p:nvPr/>
            </p:nvCxnSpPr>
            <p:spPr>
              <a:xfrm>
                <a:off x="6627060" y="4198597"/>
                <a:ext cx="90424" cy="14551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5" name="Grupo 374"/>
            <p:cNvGrpSpPr/>
            <p:nvPr/>
          </p:nvGrpSpPr>
          <p:grpSpPr>
            <a:xfrm>
              <a:off x="4339023" y="4698696"/>
              <a:ext cx="3883714" cy="1100707"/>
              <a:chOff x="584476" y="2220010"/>
              <a:chExt cx="3883714" cy="1100707"/>
            </a:xfrm>
          </p:grpSpPr>
          <p:sp>
            <p:nvSpPr>
              <p:cNvPr id="376" name="Rectángulo 375"/>
              <p:cNvSpPr/>
              <p:nvPr/>
            </p:nvSpPr>
            <p:spPr>
              <a:xfrm>
                <a:off x="1399567" y="2941536"/>
                <a:ext cx="3068623" cy="379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rPr>
                  <a:t>Input data</a:t>
                </a:r>
              </a:p>
            </p:txBody>
          </p:sp>
          <p:grpSp>
            <p:nvGrpSpPr>
              <p:cNvPr id="377" name="Grupo 376"/>
              <p:cNvGrpSpPr/>
              <p:nvPr/>
            </p:nvGrpSpPr>
            <p:grpSpPr>
              <a:xfrm>
                <a:off x="1771828" y="2412416"/>
                <a:ext cx="472298" cy="529123"/>
                <a:chOff x="2776171" y="3109627"/>
                <a:chExt cx="706194" cy="804732"/>
              </a:xfrm>
            </p:grpSpPr>
            <p:sp>
              <p:nvSpPr>
                <p:cNvPr id="379" name="Recortar rectángulo de esquina sencilla 378"/>
                <p:cNvSpPr/>
                <p:nvPr/>
              </p:nvSpPr>
              <p:spPr>
                <a:xfrm rot="16200000" flipH="1" flipV="1">
                  <a:off x="2726902" y="3158896"/>
                  <a:ext cx="804732" cy="706194"/>
                </a:xfrm>
                <a:prstGeom prst="snip1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0" name="Conector recto 379"/>
                <p:cNvCxnSpPr/>
                <p:nvPr/>
              </p:nvCxnSpPr>
              <p:spPr>
                <a:xfrm>
                  <a:off x="2863870" y="322609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1" name="Conector recto 380"/>
                <p:cNvCxnSpPr/>
                <p:nvPr/>
              </p:nvCxnSpPr>
              <p:spPr>
                <a:xfrm>
                  <a:off x="3063618" y="322609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2" name="Conector recto 381"/>
                <p:cNvCxnSpPr/>
                <p:nvPr/>
              </p:nvCxnSpPr>
              <p:spPr>
                <a:xfrm>
                  <a:off x="3260745" y="322609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3" name="Conector recto 382"/>
                <p:cNvCxnSpPr/>
                <p:nvPr/>
              </p:nvCxnSpPr>
              <p:spPr>
                <a:xfrm>
                  <a:off x="2863870" y="332024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4" name="Conector recto 383"/>
                <p:cNvCxnSpPr/>
                <p:nvPr/>
              </p:nvCxnSpPr>
              <p:spPr>
                <a:xfrm>
                  <a:off x="3063618" y="332024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5" name="Conector recto 384"/>
                <p:cNvCxnSpPr/>
                <p:nvPr/>
              </p:nvCxnSpPr>
              <p:spPr>
                <a:xfrm>
                  <a:off x="3260745" y="332024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6" name="Conector recto 385"/>
                <p:cNvCxnSpPr/>
                <p:nvPr/>
              </p:nvCxnSpPr>
              <p:spPr>
                <a:xfrm>
                  <a:off x="2863870" y="3426147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7" name="Conector recto 386"/>
                <p:cNvCxnSpPr/>
                <p:nvPr/>
              </p:nvCxnSpPr>
              <p:spPr>
                <a:xfrm>
                  <a:off x="3063618" y="3426147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8" name="Conector recto 387"/>
                <p:cNvCxnSpPr/>
                <p:nvPr/>
              </p:nvCxnSpPr>
              <p:spPr>
                <a:xfrm>
                  <a:off x="3260745" y="3426147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9" name="Conector recto 388"/>
                <p:cNvCxnSpPr/>
                <p:nvPr/>
              </p:nvCxnSpPr>
              <p:spPr>
                <a:xfrm>
                  <a:off x="2863870" y="352592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0" name="Conector recto 389"/>
                <p:cNvCxnSpPr/>
                <p:nvPr/>
              </p:nvCxnSpPr>
              <p:spPr>
                <a:xfrm>
                  <a:off x="3063618" y="352592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1" name="Conector recto 390"/>
                <p:cNvCxnSpPr/>
                <p:nvPr/>
              </p:nvCxnSpPr>
              <p:spPr>
                <a:xfrm>
                  <a:off x="3260745" y="3525928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2" name="Conector recto 391"/>
                <p:cNvCxnSpPr/>
                <p:nvPr/>
              </p:nvCxnSpPr>
              <p:spPr>
                <a:xfrm>
                  <a:off x="2863870" y="362620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3" name="Conector recto 392"/>
                <p:cNvCxnSpPr/>
                <p:nvPr/>
              </p:nvCxnSpPr>
              <p:spPr>
                <a:xfrm>
                  <a:off x="3063618" y="362620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4" name="Conector recto 393"/>
                <p:cNvCxnSpPr/>
                <p:nvPr/>
              </p:nvCxnSpPr>
              <p:spPr>
                <a:xfrm>
                  <a:off x="3260745" y="3626202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5" name="Conector recto 394"/>
                <p:cNvCxnSpPr/>
                <p:nvPr/>
              </p:nvCxnSpPr>
              <p:spPr>
                <a:xfrm>
                  <a:off x="2866788" y="3742494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6" name="Conector recto 395"/>
                <p:cNvCxnSpPr/>
                <p:nvPr/>
              </p:nvCxnSpPr>
              <p:spPr>
                <a:xfrm>
                  <a:off x="3066536" y="3742494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7" name="Conector recto 396"/>
                <p:cNvCxnSpPr/>
                <p:nvPr/>
              </p:nvCxnSpPr>
              <p:spPr>
                <a:xfrm>
                  <a:off x="3263663" y="3742494"/>
                  <a:ext cx="15184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pic>
            <p:nvPicPr>
              <p:cNvPr id="378" name="Picture 4" descr="User Icon - Free Icon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476" y="2220010"/>
                <a:ext cx="819383" cy="819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98" name="Conector recto de flecha 397"/>
            <p:cNvCxnSpPr/>
            <p:nvPr/>
          </p:nvCxnSpPr>
          <p:spPr>
            <a:xfrm flipH="1" flipV="1">
              <a:off x="5364959" y="4333237"/>
              <a:ext cx="3292" cy="422303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399" name="Conector recto de flecha 398"/>
            <p:cNvCxnSpPr/>
            <p:nvPr/>
          </p:nvCxnSpPr>
          <p:spPr>
            <a:xfrm>
              <a:off x="8236950" y="3430207"/>
              <a:ext cx="2" cy="260826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</p:grpSp>
      <p:sp>
        <p:nvSpPr>
          <p:cNvPr id="400" name="Rectángulo 399"/>
          <p:cNvSpPr/>
          <p:nvPr/>
        </p:nvSpPr>
        <p:spPr>
          <a:xfrm>
            <a:off x="5118533" y="737735"/>
            <a:ext cx="370229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dirty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Portfolio of pipelines </a:t>
            </a:r>
            <a:r>
              <a:rPr lang="en-US" sz="1600" dirty="0" smtClean="0">
                <a:latin typeface="Raleway" panose="020B0604020202020204" charset="0"/>
              </a:rPr>
              <a:t>(~100 pipelines):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aleway" panose="020B0604020202020204" charset="0"/>
              </a:rPr>
              <a:t>No predefined time budget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aleway" panose="020B0604020202020204" charset="0"/>
              </a:rPr>
              <a:t>Ensemble to deal with overfitting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aleway" panose="020B0604020202020204" charset="0"/>
              </a:rPr>
              <a:t>Less complex </a:t>
            </a:r>
            <a:r>
              <a:rPr lang="en-US" sz="1600" dirty="0" err="1" smtClean="0">
                <a:latin typeface="Raleway" panose="020B0604020202020204" charset="0"/>
              </a:rPr>
              <a:t>AutoML</a:t>
            </a:r>
            <a:r>
              <a:rPr lang="en-US" sz="1600" dirty="0" smtClean="0">
                <a:latin typeface="Raleway" panose="020B0604020202020204" charset="0"/>
              </a:rPr>
              <a:t> strategy</a:t>
            </a:r>
            <a:endParaRPr lang="en-US" sz="1600" dirty="0">
              <a:latin typeface="Raleway" panose="020B0604020202020204" charset="0"/>
            </a:endParaRPr>
          </a:p>
          <a:p>
            <a:r>
              <a:rPr lang="es-ES" sz="1600" dirty="0">
                <a:latin typeface="Raleway" panose="020B0604020202020204" charset="0"/>
              </a:rPr>
              <a:t/>
            </a:r>
            <a:br>
              <a:rPr lang="es-ES" sz="1600" dirty="0">
                <a:latin typeface="Raleway" panose="020B0604020202020204" charset="0"/>
              </a:rPr>
            </a:b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108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109" name="Rectángulo 108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14" name="Rectángulo 113"/>
          <p:cNvSpPr/>
          <p:nvPr/>
        </p:nvSpPr>
        <p:spPr>
          <a:xfrm>
            <a:off x="5499864" y="1459559"/>
            <a:ext cx="25030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 smtClean="0">
                <a:latin typeface="Raleway" panose="020B0604020202020204" charset="0"/>
              </a:rPr>
              <a:t>Decision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tree-based</a:t>
            </a:r>
            <a:endParaRPr lang="es-ES" dirty="0" smtClean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 smtClean="0">
                <a:latin typeface="Raleway" panose="020B0604020202020204" charset="0"/>
              </a:rPr>
              <a:t>NNs</a:t>
            </a:r>
            <a:endParaRPr lang="es-ES" dirty="0" smtClean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 smtClean="0">
                <a:latin typeface="Raleway" panose="020B0604020202020204" charset="0"/>
              </a:rPr>
              <a:t>Instance-based</a:t>
            </a:r>
            <a:endParaRPr lang="es-ES" dirty="0" smtClean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>
                <a:latin typeface="Raleway" panose="020B0604020202020204" charset="0"/>
              </a:rPr>
              <a:t>Regression</a:t>
            </a:r>
            <a:r>
              <a:rPr lang="es-ES" dirty="0">
                <a:latin typeface="Raleway" panose="020B0604020202020204" charset="0"/>
              </a:rPr>
              <a:t> </a:t>
            </a:r>
            <a:r>
              <a:rPr lang="es-ES" dirty="0" err="1">
                <a:latin typeface="Raleway" panose="020B0604020202020204" charset="0"/>
              </a:rPr>
              <a:t>methods</a:t>
            </a:r>
            <a:endParaRPr lang="es-ES" dirty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>
                <a:latin typeface="Raleway" panose="020B0604020202020204" charset="0"/>
              </a:rPr>
              <a:t>Probabilistic</a:t>
            </a:r>
            <a:endParaRPr lang="es-ES" dirty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 smtClean="0">
                <a:latin typeface="Raleway" panose="020B0604020202020204" charset="0"/>
              </a:rPr>
              <a:t>Ensembles</a:t>
            </a:r>
            <a:endParaRPr lang="es-ES" dirty="0" smtClean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45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Rectángulo 445"/>
          <p:cNvSpPr/>
          <p:nvPr/>
        </p:nvSpPr>
        <p:spPr>
          <a:xfrm>
            <a:off x="5392469" y="2036189"/>
            <a:ext cx="497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00" b="1" i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No</a:t>
            </a:r>
            <a:endParaRPr lang="en-US" sz="1000" b="1" i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7" name="Rectángulo redondeado 446"/>
          <p:cNvSpPr/>
          <p:nvPr/>
        </p:nvSpPr>
        <p:spPr>
          <a:xfrm>
            <a:off x="2984505" y="1130318"/>
            <a:ext cx="4846025" cy="329214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49" name="Grupo 448"/>
          <p:cNvGrpSpPr/>
          <p:nvPr/>
        </p:nvGrpSpPr>
        <p:grpSpPr>
          <a:xfrm>
            <a:off x="3245189" y="2071950"/>
            <a:ext cx="1977962" cy="1542029"/>
            <a:chOff x="3901401" y="1660774"/>
            <a:chExt cx="2898721" cy="2370013"/>
          </a:xfrm>
        </p:grpSpPr>
        <p:sp>
          <p:nvSpPr>
            <p:cNvPr id="450" name="Rectángulo redondeado 449"/>
            <p:cNvSpPr/>
            <p:nvPr/>
          </p:nvSpPr>
          <p:spPr>
            <a:xfrm>
              <a:off x="3901401" y="1660774"/>
              <a:ext cx="2628900" cy="2370013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51" name="Conector recto de flecha 450"/>
            <p:cNvCxnSpPr/>
            <p:nvPr/>
          </p:nvCxnSpPr>
          <p:spPr>
            <a:xfrm>
              <a:off x="4923519" y="2432594"/>
              <a:ext cx="6008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452" name="Conector recto de flecha 451"/>
            <p:cNvCxnSpPr/>
            <p:nvPr/>
          </p:nvCxnSpPr>
          <p:spPr>
            <a:xfrm>
              <a:off x="4932061" y="3338186"/>
              <a:ext cx="6008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453" name="CuadroTexto 452"/>
            <p:cNvSpPr txBox="1"/>
            <p:nvPr/>
          </p:nvSpPr>
          <p:spPr>
            <a:xfrm>
              <a:off x="5028657" y="2896075"/>
              <a:ext cx="1771465" cy="402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54" name="CuadroTexto 453"/>
            <p:cNvSpPr txBox="1"/>
            <p:nvPr/>
          </p:nvSpPr>
          <p:spPr>
            <a:xfrm>
              <a:off x="4334794" y="1682640"/>
              <a:ext cx="2448150" cy="402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Base of pipelines</a:t>
              </a:r>
            </a:p>
          </p:txBody>
        </p:sp>
        <p:grpSp>
          <p:nvGrpSpPr>
            <p:cNvPr id="455" name="Grupo 454"/>
            <p:cNvGrpSpPr/>
            <p:nvPr/>
          </p:nvGrpSpPr>
          <p:grpSpPr>
            <a:xfrm>
              <a:off x="4190556" y="3048454"/>
              <a:ext cx="747716" cy="668838"/>
              <a:chOff x="2962913" y="3247073"/>
              <a:chExt cx="864504" cy="838200"/>
            </a:xfrm>
          </p:grpSpPr>
          <p:grpSp>
            <p:nvGrpSpPr>
              <p:cNvPr id="494" name="Grupo 493"/>
              <p:cNvGrpSpPr/>
              <p:nvPr/>
            </p:nvGrpSpPr>
            <p:grpSpPr>
              <a:xfrm>
                <a:off x="2962913" y="3247073"/>
                <a:ext cx="864504" cy="838200"/>
                <a:chOff x="2962913" y="3247073"/>
                <a:chExt cx="864504" cy="838200"/>
              </a:xfrm>
            </p:grpSpPr>
            <p:cxnSp>
              <p:nvCxnSpPr>
                <p:cNvPr id="508" name="Conector recto 507"/>
                <p:cNvCxnSpPr/>
                <p:nvPr/>
              </p:nvCxnSpPr>
              <p:spPr>
                <a:xfrm>
                  <a:off x="2962914" y="3247073"/>
                  <a:ext cx="0" cy="83820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09" name="Conector recto 508"/>
                <p:cNvCxnSpPr/>
                <p:nvPr/>
              </p:nvCxnSpPr>
              <p:spPr>
                <a:xfrm>
                  <a:off x="2962913" y="4085273"/>
                  <a:ext cx="864504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95" name="Elipse 494"/>
              <p:cNvSpPr/>
              <p:nvPr/>
            </p:nvSpPr>
            <p:spPr>
              <a:xfrm>
                <a:off x="3298443" y="3426176"/>
                <a:ext cx="96883" cy="96343"/>
              </a:xfrm>
              <a:prstGeom prst="ellipse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6" name="Elipse 495"/>
              <p:cNvSpPr/>
              <p:nvPr/>
            </p:nvSpPr>
            <p:spPr>
              <a:xfrm>
                <a:off x="3578601" y="3836216"/>
                <a:ext cx="96883" cy="96343"/>
              </a:xfrm>
              <a:prstGeom prst="ellipse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" name="Elipse 496"/>
              <p:cNvSpPr/>
              <p:nvPr/>
            </p:nvSpPr>
            <p:spPr>
              <a:xfrm>
                <a:off x="3119700" y="3724559"/>
                <a:ext cx="96883" cy="96343"/>
              </a:xfrm>
              <a:prstGeom prst="ellipse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8" name="Elipse 497"/>
              <p:cNvSpPr/>
              <p:nvPr/>
            </p:nvSpPr>
            <p:spPr>
              <a:xfrm>
                <a:off x="3329788" y="3820902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9" name="Elipse 498"/>
              <p:cNvSpPr/>
              <p:nvPr/>
            </p:nvSpPr>
            <p:spPr>
              <a:xfrm>
                <a:off x="3420933" y="3607764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Elipse 499"/>
              <p:cNvSpPr/>
              <p:nvPr/>
            </p:nvSpPr>
            <p:spPr>
              <a:xfrm>
                <a:off x="3113874" y="3878766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" name="Elipse 500"/>
              <p:cNvSpPr/>
              <p:nvPr/>
            </p:nvSpPr>
            <p:spPr>
              <a:xfrm>
                <a:off x="3046599" y="3479064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" name="Elipse 501"/>
              <p:cNvSpPr/>
              <p:nvPr/>
            </p:nvSpPr>
            <p:spPr>
              <a:xfrm>
                <a:off x="3489942" y="3386893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3" name="Elipse 502"/>
              <p:cNvSpPr/>
              <p:nvPr/>
            </p:nvSpPr>
            <p:spPr>
              <a:xfrm>
                <a:off x="3627042" y="3704031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4" name="Elipse 503"/>
              <p:cNvSpPr/>
              <p:nvPr/>
            </p:nvSpPr>
            <p:spPr>
              <a:xfrm>
                <a:off x="3201560" y="3592374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5" name="Elipse 504"/>
              <p:cNvSpPr/>
              <p:nvPr/>
            </p:nvSpPr>
            <p:spPr>
              <a:xfrm>
                <a:off x="3622067" y="3486425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6" name="Elipse 505"/>
              <p:cNvSpPr/>
              <p:nvPr/>
            </p:nvSpPr>
            <p:spPr>
              <a:xfrm>
                <a:off x="3121727" y="3279026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7" name="Elipse 506"/>
              <p:cNvSpPr/>
              <p:nvPr/>
            </p:nvSpPr>
            <p:spPr>
              <a:xfrm>
                <a:off x="3441500" y="3959171"/>
                <a:ext cx="96883" cy="96343"/>
              </a:xfrm>
              <a:prstGeom prst="ellipse">
                <a:avLst/>
              </a:prstGeom>
              <a:solidFill>
                <a:srgbClr val="7030A0"/>
              </a:solidFill>
              <a:ln w="635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6" name="Grupo 455"/>
            <p:cNvGrpSpPr/>
            <p:nvPr/>
          </p:nvGrpSpPr>
          <p:grpSpPr>
            <a:xfrm>
              <a:off x="4282375" y="2076683"/>
              <a:ext cx="552292" cy="646108"/>
              <a:chOff x="6575292" y="2161649"/>
              <a:chExt cx="804152" cy="838547"/>
            </a:xfrm>
          </p:grpSpPr>
          <p:sp>
            <p:nvSpPr>
              <p:cNvPr id="490" name="Rectángulo 489"/>
              <p:cNvSpPr/>
              <p:nvPr/>
            </p:nvSpPr>
            <p:spPr>
              <a:xfrm>
                <a:off x="6575292" y="2161649"/>
                <a:ext cx="179259" cy="838200"/>
              </a:xfrm>
              <a:prstGeom prst="rect">
                <a:avLst/>
              </a:prstGeom>
              <a:solidFill>
                <a:srgbClr val="70AD47"/>
              </a:solidFill>
              <a:ln w="3175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1" name="Rectángulo 490"/>
              <p:cNvSpPr/>
              <p:nvPr/>
            </p:nvSpPr>
            <p:spPr>
              <a:xfrm>
                <a:off x="6782930" y="2362777"/>
                <a:ext cx="179259" cy="637222"/>
              </a:xfrm>
              <a:prstGeom prst="rect">
                <a:avLst/>
              </a:prstGeom>
              <a:solidFill>
                <a:srgbClr val="5B9BD5">
                  <a:lumMod val="75000"/>
                </a:srgbClr>
              </a:solidFill>
              <a:ln w="317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" name="Rectángulo 491"/>
              <p:cNvSpPr/>
              <p:nvPr/>
            </p:nvSpPr>
            <p:spPr>
              <a:xfrm>
                <a:off x="6992547" y="2577286"/>
                <a:ext cx="179259" cy="42291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3175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3" name="Rectángulo 492"/>
              <p:cNvSpPr/>
              <p:nvPr/>
            </p:nvSpPr>
            <p:spPr>
              <a:xfrm>
                <a:off x="7200185" y="2628062"/>
                <a:ext cx="179259" cy="371787"/>
              </a:xfrm>
              <a:prstGeom prst="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3175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7" name="Grupo 456"/>
            <p:cNvGrpSpPr/>
            <p:nvPr/>
          </p:nvGrpSpPr>
          <p:grpSpPr>
            <a:xfrm>
              <a:off x="5525914" y="2070442"/>
              <a:ext cx="794102" cy="764259"/>
              <a:chOff x="5995568" y="2697720"/>
              <a:chExt cx="850922" cy="827804"/>
            </a:xfrm>
          </p:grpSpPr>
          <p:sp>
            <p:nvSpPr>
              <p:cNvPr id="475" name="Elipse 474"/>
              <p:cNvSpPr/>
              <p:nvPr/>
            </p:nvSpPr>
            <p:spPr>
              <a:xfrm>
                <a:off x="6410518" y="291100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6" name="Elipse 475"/>
              <p:cNvSpPr/>
              <p:nvPr/>
            </p:nvSpPr>
            <p:spPr>
              <a:xfrm>
                <a:off x="6271904" y="3270964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7" name="Elipse 476"/>
              <p:cNvSpPr/>
              <p:nvPr/>
            </p:nvSpPr>
            <p:spPr>
              <a:xfrm>
                <a:off x="6143551" y="2999424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8" name="Elipse 477"/>
              <p:cNvSpPr/>
              <p:nvPr/>
            </p:nvSpPr>
            <p:spPr>
              <a:xfrm>
                <a:off x="6264435" y="2870862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9" name="Elipse 478"/>
              <p:cNvSpPr/>
              <p:nvPr/>
            </p:nvSpPr>
            <p:spPr>
              <a:xfrm>
                <a:off x="6592808" y="2999425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0" name="Elipse 479"/>
              <p:cNvSpPr/>
              <p:nvPr/>
            </p:nvSpPr>
            <p:spPr>
              <a:xfrm>
                <a:off x="6296256" y="306845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" name="Elipse 480"/>
              <p:cNvSpPr/>
              <p:nvPr/>
            </p:nvSpPr>
            <p:spPr>
              <a:xfrm>
                <a:off x="6167552" y="314191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" name="Elipse 481"/>
              <p:cNvSpPr/>
              <p:nvPr/>
            </p:nvSpPr>
            <p:spPr>
              <a:xfrm>
                <a:off x="6443181" y="3194177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3" name="Elipse 482"/>
              <p:cNvSpPr/>
              <p:nvPr/>
            </p:nvSpPr>
            <p:spPr>
              <a:xfrm>
                <a:off x="6544366" y="3333133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4" name="Elipse 483"/>
              <p:cNvSpPr/>
              <p:nvPr/>
            </p:nvSpPr>
            <p:spPr>
              <a:xfrm>
                <a:off x="6592808" y="2814658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5" name="Conector recto 484"/>
              <p:cNvCxnSpPr/>
              <p:nvPr/>
            </p:nvCxnSpPr>
            <p:spPr>
              <a:xfrm>
                <a:off x="5995568" y="2851110"/>
                <a:ext cx="850922" cy="431235"/>
              </a:xfrm>
              <a:prstGeom prst="line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86" name="Elipse 485"/>
              <p:cNvSpPr/>
              <p:nvPr/>
            </p:nvSpPr>
            <p:spPr>
              <a:xfrm>
                <a:off x="6443180" y="342918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7" name="Elipse 486"/>
              <p:cNvSpPr/>
              <p:nvPr/>
            </p:nvSpPr>
            <p:spPr>
              <a:xfrm>
                <a:off x="6729077" y="3087148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8" name="Elipse 487"/>
              <p:cNvSpPr/>
              <p:nvPr/>
            </p:nvSpPr>
            <p:spPr>
              <a:xfrm>
                <a:off x="6453221" y="2777866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9" name="Elipse 488"/>
              <p:cNvSpPr/>
              <p:nvPr/>
            </p:nvSpPr>
            <p:spPr>
              <a:xfrm>
                <a:off x="6215993" y="2697720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8" name="Grupo 457"/>
            <p:cNvGrpSpPr/>
            <p:nvPr/>
          </p:nvGrpSpPr>
          <p:grpSpPr>
            <a:xfrm>
              <a:off x="5649305" y="3093539"/>
              <a:ext cx="634851" cy="597872"/>
              <a:chOff x="6009973" y="3890525"/>
              <a:chExt cx="796119" cy="766909"/>
            </a:xfrm>
          </p:grpSpPr>
          <p:sp>
            <p:nvSpPr>
              <p:cNvPr id="459" name="Elipse 458"/>
              <p:cNvSpPr/>
              <p:nvPr/>
            </p:nvSpPr>
            <p:spPr>
              <a:xfrm>
                <a:off x="6352991" y="3890525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0" name="Elipse 459"/>
              <p:cNvSpPr/>
              <p:nvPr/>
            </p:nvSpPr>
            <p:spPr>
              <a:xfrm>
                <a:off x="616445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" name="Elipse 460"/>
              <p:cNvSpPr/>
              <p:nvPr/>
            </p:nvSpPr>
            <p:spPr>
              <a:xfrm>
                <a:off x="6544365" y="4116363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2" name="Elipse 461"/>
              <p:cNvSpPr/>
              <p:nvPr/>
            </p:nvSpPr>
            <p:spPr>
              <a:xfrm>
                <a:off x="6009973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3" name="Elipse 462"/>
              <p:cNvSpPr/>
              <p:nvPr/>
            </p:nvSpPr>
            <p:spPr>
              <a:xfrm>
                <a:off x="6324146" y="4323728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4" name="Elipse 463"/>
              <p:cNvSpPr/>
              <p:nvPr/>
            </p:nvSpPr>
            <p:spPr>
              <a:xfrm>
                <a:off x="6703296" y="4330002"/>
                <a:ext cx="96883" cy="96343"/>
              </a:xfrm>
              <a:prstGeom prst="ellipse">
                <a:avLst/>
              </a:prstGeom>
              <a:solidFill>
                <a:srgbClr val="E7E6E6">
                  <a:lumMod val="1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5" name="Elipse 464"/>
              <p:cNvSpPr/>
              <p:nvPr/>
            </p:nvSpPr>
            <p:spPr>
              <a:xfrm>
                <a:off x="6324339" y="4448358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6" name="Elipse 465"/>
              <p:cNvSpPr/>
              <p:nvPr/>
            </p:nvSpPr>
            <p:spPr>
              <a:xfrm>
                <a:off x="6324146" y="4561091"/>
                <a:ext cx="96883" cy="96343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7" name="Elipse 466"/>
              <p:cNvSpPr/>
              <p:nvPr/>
            </p:nvSpPr>
            <p:spPr>
              <a:xfrm>
                <a:off x="6709209" y="444835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8" name="Elipse 467"/>
              <p:cNvSpPr/>
              <p:nvPr/>
            </p:nvSpPr>
            <p:spPr>
              <a:xfrm>
                <a:off x="6013662" y="4434989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9" name="Elipse 468"/>
              <p:cNvSpPr/>
              <p:nvPr/>
            </p:nvSpPr>
            <p:spPr>
              <a:xfrm>
                <a:off x="6017363" y="4555247"/>
                <a:ext cx="96883" cy="96343"/>
              </a:xfrm>
              <a:prstGeom prst="ellipse">
                <a:avLst/>
              </a:prstGeom>
              <a:solidFill>
                <a:srgbClr val="00B050"/>
              </a:solidFill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05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0" name="Conector recto 469"/>
              <p:cNvCxnSpPr>
                <a:stCxn id="459" idx="5"/>
                <a:endCxn id="461" idx="1"/>
              </p:cNvCxnSpPr>
              <p:nvPr/>
            </p:nvCxnSpPr>
            <p:spPr>
              <a:xfrm>
                <a:off x="6435686" y="3972759"/>
                <a:ext cx="122867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1" name="Conector recto 470"/>
              <p:cNvCxnSpPr>
                <a:stCxn id="459" idx="3"/>
                <a:endCxn id="460" idx="7"/>
              </p:cNvCxnSpPr>
              <p:nvPr/>
            </p:nvCxnSpPr>
            <p:spPr>
              <a:xfrm flipH="1">
                <a:off x="6247150" y="3972759"/>
                <a:ext cx="120029" cy="15771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2" name="Conector recto 471"/>
              <p:cNvCxnSpPr>
                <a:stCxn id="460" idx="3"/>
                <a:endCxn id="462" idx="7"/>
              </p:cNvCxnSpPr>
              <p:nvPr/>
            </p:nvCxnSpPr>
            <p:spPr>
              <a:xfrm flipH="1">
                <a:off x="6092668" y="4198597"/>
                <a:ext cx="85975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3" name="Conector recto 472"/>
              <p:cNvCxnSpPr>
                <a:stCxn id="460" idx="5"/>
                <a:endCxn id="463" idx="1"/>
              </p:cNvCxnSpPr>
              <p:nvPr/>
            </p:nvCxnSpPr>
            <p:spPr>
              <a:xfrm>
                <a:off x="6247150" y="4198597"/>
                <a:ext cx="91184" cy="1392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4" name="Conector recto 473"/>
              <p:cNvCxnSpPr>
                <a:stCxn id="461" idx="5"/>
                <a:endCxn id="464" idx="1"/>
              </p:cNvCxnSpPr>
              <p:nvPr/>
            </p:nvCxnSpPr>
            <p:spPr>
              <a:xfrm>
                <a:off x="6627060" y="4198597"/>
                <a:ext cx="90424" cy="14551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510" name="Conector recto de flecha 509"/>
          <p:cNvCxnSpPr/>
          <p:nvPr/>
        </p:nvCxnSpPr>
        <p:spPr>
          <a:xfrm flipV="1">
            <a:off x="4156070" y="1812257"/>
            <a:ext cx="774350" cy="471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512" name="Rectángulo 511"/>
          <p:cNvSpPr/>
          <p:nvPr/>
        </p:nvSpPr>
        <p:spPr>
          <a:xfrm>
            <a:off x="4418160" y="1336214"/>
            <a:ext cx="1005807" cy="285930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513" name="Rectángulo 512"/>
          <p:cNvSpPr/>
          <p:nvPr/>
        </p:nvSpPr>
        <p:spPr>
          <a:xfrm>
            <a:off x="5423967" y="1336214"/>
            <a:ext cx="779043" cy="28593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514" name="Rectángulo 513"/>
          <p:cNvSpPr/>
          <p:nvPr/>
        </p:nvSpPr>
        <p:spPr>
          <a:xfrm>
            <a:off x="6203010" y="1336214"/>
            <a:ext cx="522021" cy="285930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515" name="CuadroTexto 514"/>
          <p:cNvSpPr txBox="1"/>
          <p:nvPr/>
        </p:nvSpPr>
        <p:spPr>
          <a:xfrm>
            <a:off x="4510104" y="1372131"/>
            <a:ext cx="1321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Training set</a:t>
            </a:r>
            <a:endParaRPr lang="en-US" sz="900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6" name="CuadroTexto 515"/>
          <p:cNvSpPr txBox="1"/>
          <p:nvPr/>
        </p:nvSpPr>
        <p:spPr>
          <a:xfrm>
            <a:off x="5354715" y="1375224"/>
            <a:ext cx="1321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s-ES" sz="900" kern="1200" dirty="0" err="1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Validation</a:t>
            </a: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 set</a:t>
            </a:r>
            <a:endParaRPr lang="en-US" sz="900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7" name="CuadroTexto 516"/>
          <p:cNvSpPr txBox="1"/>
          <p:nvPr/>
        </p:nvSpPr>
        <p:spPr>
          <a:xfrm>
            <a:off x="6161761" y="1372131"/>
            <a:ext cx="723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Test set</a:t>
            </a:r>
            <a:endParaRPr lang="en-US" sz="900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9" name="Flecha derecha 518"/>
          <p:cNvSpPr/>
          <p:nvPr/>
        </p:nvSpPr>
        <p:spPr>
          <a:xfrm rot="5400000">
            <a:off x="5480522" y="1091268"/>
            <a:ext cx="189202" cy="130244"/>
          </a:xfrm>
          <a:prstGeom prst="right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28" name="Rectángulo redondeado 527"/>
          <p:cNvSpPr/>
          <p:nvPr/>
        </p:nvSpPr>
        <p:spPr>
          <a:xfrm>
            <a:off x="5315379" y="2621490"/>
            <a:ext cx="1003753" cy="387486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29" name="CuadroTexto 528"/>
          <p:cNvSpPr txBox="1"/>
          <p:nvPr/>
        </p:nvSpPr>
        <p:spPr>
          <a:xfrm>
            <a:off x="5341573" y="2609793"/>
            <a:ext cx="9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Pipeline</a:t>
            </a:r>
          </a:p>
          <a:p>
            <a:pPr algn="ctr">
              <a:buClrTx/>
              <a:buFontTx/>
              <a:buNone/>
            </a:pPr>
            <a:r>
              <a:rPr lang="es-ES" sz="900" kern="1200" dirty="0" err="1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evaluation</a:t>
            </a:r>
            <a:endParaRPr lang="es-ES" sz="900" kern="1200" dirty="0" smtClean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0" name="Rectángulo redondeado 529"/>
          <p:cNvSpPr/>
          <p:nvPr/>
        </p:nvSpPr>
        <p:spPr>
          <a:xfrm>
            <a:off x="5310171" y="3214857"/>
            <a:ext cx="1003753" cy="387486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1" name="CuadroTexto 530"/>
          <p:cNvSpPr txBox="1"/>
          <p:nvPr/>
        </p:nvSpPr>
        <p:spPr>
          <a:xfrm>
            <a:off x="5336365" y="3203161"/>
            <a:ext cx="9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s-ES" sz="900" kern="1200" dirty="0" err="1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Ensemble</a:t>
            </a:r>
            <a:endParaRPr lang="es-ES" sz="900" kern="1200" dirty="0" smtClean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  <a:p>
            <a:pPr algn="ctr">
              <a:buClrTx/>
              <a:buFontTx/>
              <a:buNone/>
            </a:pPr>
            <a:r>
              <a:rPr lang="es-ES" sz="900" kern="1200" dirty="0" err="1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construction</a:t>
            </a:r>
            <a:endParaRPr lang="es-ES" sz="900" kern="1200" dirty="0" smtClean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2" name="Rectángulo redondeado 531"/>
          <p:cNvSpPr/>
          <p:nvPr/>
        </p:nvSpPr>
        <p:spPr>
          <a:xfrm>
            <a:off x="5307089" y="3817931"/>
            <a:ext cx="1003753" cy="387486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3" name="CuadroTexto 532"/>
          <p:cNvSpPr txBox="1"/>
          <p:nvPr/>
        </p:nvSpPr>
        <p:spPr>
          <a:xfrm>
            <a:off x="5307089" y="3838169"/>
            <a:ext cx="9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s-ES" sz="900" kern="1200" dirty="0" err="1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Ensemble</a:t>
            </a:r>
            <a:r>
              <a:rPr lang="es-ES" sz="900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re-</a:t>
            </a:r>
          </a:p>
          <a:p>
            <a:pPr algn="ctr">
              <a:buClrTx/>
              <a:buFontTx/>
              <a:buNone/>
            </a:pP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534" name="Rectángulo redondeado 533"/>
          <p:cNvSpPr/>
          <p:nvPr/>
        </p:nvSpPr>
        <p:spPr>
          <a:xfrm>
            <a:off x="6562014" y="3817931"/>
            <a:ext cx="1003753" cy="387486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5" name="CuadroTexto 534"/>
          <p:cNvSpPr txBox="1"/>
          <p:nvPr/>
        </p:nvSpPr>
        <p:spPr>
          <a:xfrm>
            <a:off x="6588208" y="3806233"/>
            <a:ext cx="9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Final</a:t>
            </a:r>
          </a:p>
          <a:p>
            <a:pPr algn="ctr">
              <a:buClrTx/>
              <a:buFontTx/>
              <a:buNone/>
            </a:pP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536" name="Rectángulo redondeado 535"/>
          <p:cNvSpPr/>
          <p:nvPr/>
        </p:nvSpPr>
        <p:spPr>
          <a:xfrm>
            <a:off x="4066790" y="3829627"/>
            <a:ext cx="1003753" cy="387486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7" name="CuadroTexto 536"/>
          <p:cNvSpPr txBox="1"/>
          <p:nvPr/>
        </p:nvSpPr>
        <p:spPr>
          <a:xfrm>
            <a:off x="4092984" y="3817931"/>
            <a:ext cx="9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Train +</a:t>
            </a:r>
          </a:p>
          <a:p>
            <a:pPr algn="ctr">
              <a:buClrTx/>
              <a:buFontTx/>
              <a:buNone/>
            </a:pPr>
            <a:r>
              <a:rPr lang="es-ES" sz="900" kern="1200" dirty="0" err="1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Validation</a:t>
            </a: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 sets</a:t>
            </a:r>
          </a:p>
        </p:txBody>
      </p:sp>
      <p:cxnSp>
        <p:nvCxnSpPr>
          <p:cNvPr id="538" name="Conector recto de flecha 537"/>
          <p:cNvCxnSpPr/>
          <p:nvPr/>
        </p:nvCxnSpPr>
        <p:spPr>
          <a:xfrm>
            <a:off x="5812047" y="3016046"/>
            <a:ext cx="935" cy="187115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39" name="Conector recto de flecha 538"/>
          <p:cNvCxnSpPr/>
          <p:nvPr/>
        </p:nvCxnSpPr>
        <p:spPr>
          <a:xfrm>
            <a:off x="5821128" y="3612784"/>
            <a:ext cx="935" cy="187115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40" name="Conector recto de flecha 539"/>
          <p:cNvCxnSpPr>
            <a:endCxn id="532" idx="1"/>
          </p:cNvCxnSpPr>
          <p:nvPr/>
        </p:nvCxnSpPr>
        <p:spPr>
          <a:xfrm>
            <a:off x="5070543" y="4011674"/>
            <a:ext cx="236546" cy="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41" name="Conector recto de flecha 540"/>
          <p:cNvCxnSpPr/>
          <p:nvPr/>
        </p:nvCxnSpPr>
        <p:spPr>
          <a:xfrm>
            <a:off x="6319133" y="4011674"/>
            <a:ext cx="236546" cy="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46" name="Conector recto de flecha 545"/>
          <p:cNvCxnSpPr/>
          <p:nvPr/>
        </p:nvCxnSpPr>
        <p:spPr>
          <a:xfrm flipH="1">
            <a:off x="4962374" y="1812257"/>
            <a:ext cx="833494" cy="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none"/>
          </a:ln>
          <a:effectLst/>
        </p:spPr>
      </p:cxnSp>
      <p:cxnSp>
        <p:nvCxnSpPr>
          <p:cNvPr id="547" name="Conector recto de flecha 546"/>
          <p:cNvCxnSpPr/>
          <p:nvPr/>
        </p:nvCxnSpPr>
        <p:spPr>
          <a:xfrm>
            <a:off x="5990517" y="1643893"/>
            <a:ext cx="2219" cy="95197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48" name="Conector recto de flecha 547"/>
          <p:cNvCxnSpPr/>
          <p:nvPr/>
        </p:nvCxnSpPr>
        <p:spPr>
          <a:xfrm flipH="1" flipV="1">
            <a:off x="6124150" y="1643893"/>
            <a:ext cx="4834" cy="81210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none"/>
          </a:ln>
          <a:effectLst/>
        </p:spPr>
      </p:cxnSp>
      <p:cxnSp>
        <p:nvCxnSpPr>
          <p:cNvPr id="549" name="Conector recto de flecha 548"/>
          <p:cNvCxnSpPr/>
          <p:nvPr/>
        </p:nvCxnSpPr>
        <p:spPr>
          <a:xfrm flipH="1">
            <a:off x="6130013" y="2468103"/>
            <a:ext cx="368648" cy="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none"/>
          </a:ln>
          <a:effectLst/>
        </p:spPr>
      </p:cxnSp>
      <p:cxnSp>
        <p:nvCxnSpPr>
          <p:cNvPr id="550" name="Conector recto de flecha 549"/>
          <p:cNvCxnSpPr/>
          <p:nvPr/>
        </p:nvCxnSpPr>
        <p:spPr>
          <a:xfrm flipH="1" flipV="1">
            <a:off x="6498661" y="2468104"/>
            <a:ext cx="7496" cy="924035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none"/>
          </a:ln>
          <a:effectLst/>
        </p:spPr>
      </p:cxnSp>
      <p:cxnSp>
        <p:nvCxnSpPr>
          <p:cNvPr id="551" name="Conector recto de flecha 550"/>
          <p:cNvCxnSpPr>
            <a:endCxn id="531" idx="3"/>
          </p:cNvCxnSpPr>
          <p:nvPr/>
        </p:nvCxnSpPr>
        <p:spPr>
          <a:xfrm flipH="1" flipV="1">
            <a:off x="6313924" y="3387827"/>
            <a:ext cx="185672" cy="4312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52" name="Conector recto de flecha 551"/>
          <p:cNvCxnSpPr/>
          <p:nvPr/>
        </p:nvCxnSpPr>
        <p:spPr>
          <a:xfrm flipH="1">
            <a:off x="6751367" y="1485857"/>
            <a:ext cx="301467" cy="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none"/>
          </a:ln>
          <a:effectLst/>
        </p:spPr>
      </p:cxnSp>
      <p:cxnSp>
        <p:nvCxnSpPr>
          <p:cNvPr id="553" name="Conector recto de flecha 552"/>
          <p:cNvCxnSpPr>
            <a:endCxn id="535" idx="0"/>
          </p:cNvCxnSpPr>
          <p:nvPr/>
        </p:nvCxnSpPr>
        <p:spPr>
          <a:xfrm>
            <a:off x="7052833" y="1509959"/>
            <a:ext cx="24155" cy="229627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559" name="Rectángulo 558"/>
          <p:cNvSpPr/>
          <p:nvPr/>
        </p:nvSpPr>
        <p:spPr>
          <a:xfrm>
            <a:off x="4243987" y="1102764"/>
            <a:ext cx="497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00" b="1" i="1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1000" b="1" i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000" b="1" i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0" name="Rectángulo 559"/>
          <p:cNvSpPr/>
          <p:nvPr/>
        </p:nvSpPr>
        <p:spPr>
          <a:xfrm>
            <a:off x="4693891" y="1783034"/>
            <a:ext cx="497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00" b="1" i="1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sz="1000" b="1" i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000" b="1" i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2" name="Rectángulo 561"/>
          <p:cNvSpPr/>
          <p:nvPr/>
        </p:nvSpPr>
        <p:spPr>
          <a:xfrm>
            <a:off x="5142496" y="2384133"/>
            <a:ext cx="497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00" b="1" i="1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sz="1000" b="1" i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000" b="1" i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" name="Rectángulo 562"/>
          <p:cNvSpPr/>
          <p:nvPr/>
        </p:nvSpPr>
        <p:spPr>
          <a:xfrm>
            <a:off x="5144792" y="2970537"/>
            <a:ext cx="497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00" b="1" i="1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en-US" sz="1000" b="1" i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000" b="1" i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4" name="Rectángulo 563"/>
          <p:cNvSpPr/>
          <p:nvPr/>
        </p:nvSpPr>
        <p:spPr>
          <a:xfrm>
            <a:off x="5144625" y="3594692"/>
            <a:ext cx="497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00" b="1" i="1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en-US" sz="1000" b="1" i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000" b="1" i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5" name="Rectángulo 564"/>
          <p:cNvSpPr/>
          <p:nvPr/>
        </p:nvSpPr>
        <p:spPr>
          <a:xfrm>
            <a:off x="6389770" y="3589190"/>
            <a:ext cx="497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00" b="1" i="1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en-US" sz="1000" b="1" i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000" b="1" i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9" name="Rectángulo 128"/>
          <p:cNvSpPr/>
          <p:nvPr/>
        </p:nvSpPr>
        <p:spPr>
          <a:xfrm>
            <a:off x="348778" y="679668"/>
            <a:ext cx="2241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Raleway" panose="020B0604020202020204" charset="0"/>
              </a:rPr>
              <a:t>AutoEn</a:t>
            </a:r>
            <a:r>
              <a:rPr lang="en-US" sz="1800" dirty="0" smtClean="0">
                <a:latin typeface="Raleway" panose="020B0604020202020204" charset="0"/>
              </a:rPr>
              <a:t>: workflow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130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131" name="Rectángulo 130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2797" y="1610857"/>
            <a:ext cx="25018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Raleway" panose="020B0604020202020204" charset="0"/>
              </a:rPr>
              <a:t>No </a:t>
            </a:r>
            <a:r>
              <a:rPr lang="es-ES" dirty="0" err="1" smtClean="0">
                <a:latin typeface="Raleway" panose="020B0604020202020204" charset="0"/>
              </a:rPr>
              <a:t>predefined</a:t>
            </a:r>
            <a:r>
              <a:rPr lang="es-ES" dirty="0">
                <a:latin typeface="Raleway" panose="020B0604020202020204" charset="0"/>
              </a:rPr>
              <a:t> </a:t>
            </a:r>
            <a:r>
              <a:rPr lang="es-ES" dirty="0" smtClean="0">
                <a:latin typeface="Raleway" panose="020B0604020202020204" charset="0"/>
              </a:rPr>
              <a:t>time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Raleway" panose="020B0604020202020204" charset="0"/>
              </a:rPr>
              <a:t>Ensemble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less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prone</a:t>
            </a:r>
            <a:r>
              <a:rPr lang="es-ES" dirty="0" smtClean="0">
                <a:latin typeface="Raleway" panose="020B0604020202020204" charset="0"/>
              </a:rPr>
              <a:t> to </a:t>
            </a:r>
            <a:r>
              <a:rPr lang="es-ES" dirty="0" err="1" smtClean="0">
                <a:latin typeface="Raleway" panose="020B0604020202020204" charset="0"/>
              </a:rPr>
              <a:t>overffiting</a:t>
            </a:r>
            <a:endParaRPr lang="es-ES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Raleway" panose="020B0604020202020204" charset="0"/>
              </a:rPr>
              <a:t>Less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complex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strategy</a:t>
            </a:r>
            <a:endParaRPr lang="es-ES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Raleway" panose="020B0604020202020204" charset="0"/>
              </a:rPr>
              <a:t>No </a:t>
            </a:r>
            <a:r>
              <a:rPr lang="es-ES" dirty="0" err="1" smtClean="0">
                <a:latin typeface="Raleway" panose="020B0604020202020204" charset="0"/>
              </a:rPr>
              <a:t>optimisation</a:t>
            </a:r>
            <a:r>
              <a:rPr lang="es-ES" dirty="0" smtClean="0">
                <a:latin typeface="Raleway" panose="020B0604020202020204" charset="0"/>
              </a:rPr>
              <a:t> of individual pipelines</a:t>
            </a:r>
            <a:endParaRPr lang="es-ES" dirty="0">
              <a:latin typeface="Raleway" panose="020B0604020202020204" charset="0"/>
            </a:endParaRPr>
          </a:p>
        </p:txBody>
      </p:sp>
      <p:sp>
        <p:nvSpPr>
          <p:cNvPr id="144" name="Rectángulo redondeado 143"/>
          <p:cNvSpPr/>
          <p:nvPr/>
        </p:nvSpPr>
        <p:spPr>
          <a:xfrm>
            <a:off x="3049267" y="690258"/>
            <a:ext cx="987375" cy="334626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3175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145" name="CuadroTexto 144"/>
          <p:cNvSpPr txBox="1"/>
          <p:nvPr/>
        </p:nvSpPr>
        <p:spPr>
          <a:xfrm>
            <a:off x="3084315" y="735234"/>
            <a:ext cx="1017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s-ES" sz="900" b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Input </a:t>
            </a:r>
            <a:r>
              <a:rPr lang="es-ES" sz="900" b="1" kern="1200" dirty="0" err="1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dataset</a:t>
            </a:r>
            <a:endParaRPr lang="en-US" sz="900" b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3974892" y="538138"/>
            <a:ext cx="497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00" b="1" i="1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1.</a:t>
            </a:r>
            <a:endParaRPr lang="en-US" sz="1000" b="1" i="1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4418160" y="720741"/>
            <a:ext cx="1784850" cy="285930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6203010" y="720741"/>
            <a:ext cx="522021" cy="285930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604020202020204" charset="0"/>
              <a:ea typeface="+mn-ea"/>
              <a:cs typeface="+mn-cs"/>
            </a:endParaRPr>
          </a:p>
        </p:txBody>
      </p:sp>
      <p:sp>
        <p:nvSpPr>
          <p:cNvPr id="149" name="CuadroTexto 148"/>
          <p:cNvSpPr txBox="1"/>
          <p:nvPr/>
        </p:nvSpPr>
        <p:spPr>
          <a:xfrm>
            <a:off x="4872445" y="749568"/>
            <a:ext cx="889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Training set</a:t>
            </a:r>
            <a:endParaRPr lang="en-US" sz="900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6161761" y="756658"/>
            <a:ext cx="723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s-ES" sz="900" kern="1200" dirty="0" smtClean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rPr>
              <a:t>Test set</a:t>
            </a:r>
            <a:endParaRPr lang="en-US" sz="900" kern="1200" dirty="0">
              <a:solidFill>
                <a:prstClr val="black"/>
              </a:solidFill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1" name="Flecha derecha 150"/>
          <p:cNvSpPr/>
          <p:nvPr/>
        </p:nvSpPr>
        <p:spPr>
          <a:xfrm>
            <a:off x="4140291" y="784896"/>
            <a:ext cx="189202" cy="130244"/>
          </a:xfrm>
          <a:prstGeom prst="right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37" name="Conector recto de flecha 136"/>
          <p:cNvCxnSpPr>
            <a:endCxn id="529" idx="0"/>
          </p:cNvCxnSpPr>
          <p:nvPr/>
        </p:nvCxnSpPr>
        <p:spPr>
          <a:xfrm>
            <a:off x="5824609" y="1816329"/>
            <a:ext cx="5744" cy="79346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38" name="Conector recto de flecha 137"/>
          <p:cNvCxnSpPr>
            <a:stCxn id="450" idx="0"/>
          </p:cNvCxnSpPr>
          <p:nvPr/>
        </p:nvCxnSpPr>
        <p:spPr>
          <a:xfrm flipV="1">
            <a:off x="4142113" y="1816976"/>
            <a:ext cx="0" cy="25497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none"/>
          </a:ln>
          <a:effectLst/>
        </p:spPr>
      </p:cxnSp>
      <p:cxnSp>
        <p:nvCxnSpPr>
          <p:cNvPr id="152" name="Conector recto de flecha 151"/>
          <p:cNvCxnSpPr/>
          <p:nvPr/>
        </p:nvCxnSpPr>
        <p:spPr>
          <a:xfrm>
            <a:off x="4940991" y="1636807"/>
            <a:ext cx="0" cy="179453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920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animBg="1"/>
      <p:bldP spid="513" grpId="0" animBg="1"/>
      <p:bldP spid="514" grpId="0" animBg="1"/>
      <p:bldP spid="515" grpId="0"/>
      <p:bldP spid="516" grpId="0"/>
      <p:bldP spid="517" grpId="0"/>
      <p:bldP spid="519" grpId="0" animBg="1"/>
      <p:bldP spid="528" grpId="0" animBg="1"/>
      <p:bldP spid="529" grpId="0"/>
      <p:bldP spid="530" grpId="0" animBg="1"/>
      <p:bldP spid="531" grpId="0"/>
      <p:bldP spid="532" grpId="0" animBg="1"/>
      <p:bldP spid="533" grpId="0"/>
      <p:bldP spid="534" grpId="0" animBg="1"/>
      <p:bldP spid="535" grpId="0"/>
      <p:bldP spid="536" grpId="0" animBg="1"/>
      <p:bldP spid="537" grpId="0"/>
      <p:bldP spid="559" grpId="0"/>
      <p:bldP spid="560" grpId="0"/>
      <p:bldP spid="562" grpId="0"/>
      <p:bldP spid="563" grpId="0"/>
      <p:bldP spid="564" grpId="0"/>
      <p:bldP spid="56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46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Experimental framework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12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74612"/>
              </p:ext>
            </p:extLst>
          </p:nvPr>
        </p:nvGraphicFramePr>
        <p:xfrm>
          <a:off x="492841" y="2066241"/>
          <a:ext cx="8043461" cy="1933302"/>
        </p:xfrm>
        <a:graphic>
          <a:graphicData uri="http://schemas.openxmlformats.org/drawingml/2006/table">
            <a:tbl>
              <a:tblPr/>
              <a:tblGrid>
                <a:gridCol w="2311749">
                  <a:extLst>
                    <a:ext uri="{9D8B030D-6E8A-4147-A177-3AD203B41FA5}">
                      <a16:colId xmlns:a16="http://schemas.microsoft.com/office/drawing/2014/main" val="3663758281"/>
                    </a:ext>
                  </a:extLst>
                </a:gridCol>
                <a:gridCol w="1595445">
                  <a:extLst>
                    <a:ext uri="{9D8B030D-6E8A-4147-A177-3AD203B41FA5}">
                      <a16:colId xmlns:a16="http://schemas.microsoft.com/office/drawing/2014/main" val="1916215301"/>
                    </a:ext>
                  </a:extLst>
                </a:gridCol>
                <a:gridCol w="1817312">
                  <a:extLst>
                    <a:ext uri="{9D8B030D-6E8A-4147-A177-3AD203B41FA5}">
                      <a16:colId xmlns:a16="http://schemas.microsoft.com/office/drawing/2014/main" val="4047499962"/>
                    </a:ext>
                  </a:extLst>
                </a:gridCol>
                <a:gridCol w="2318955">
                  <a:extLst>
                    <a:ext uri="{9D8B030D-6E8A-4147-A177-3AD203B41FA5}">
                      <a16:colId xmlns:a16="http://schemas.microsoft.com/office/drawing/2014/main" val="2264113422"/>
                    </a:ext>
                  </a:extLst>
                </a:gridCol>
              </a:tblGrid>
              <a:tr h="5614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Experimentation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Model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assessment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Baseline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10615"/>
                  </a:ext>
                </a:extLst>
              </a:tr>
              <a:tr h="9357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General-</a:t>
                      </a:r>
                      <a:r>
                        <a:rPr lang="es-E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purpose</a:t>
                      </a:r>
                      <a:r>
                        <a:rPr lang="es-E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domain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16 </a:t>
                      </a:r>
                      <a:r>
                        <a:rPr lang="es-E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binary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/>
                      </a:r>
                      <a:b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12 </a:t>
                      </a:r>
                      <a:r>
                        <a:rPr lang="es-E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multi-class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ROC_AUC,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/>
                      </a:r>
                      <a:b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Log </a:t>
                      </a:r>
                      <a:r>
                        <a:rPr lang="es-E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loss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AutoWEKA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(1, 4 hours)</a:t>
                      </a: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Auto-</a:t>
                      </a:r>
                      <a:r>
                        <a:rPr lang="en-US" sz="14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Sklearn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(1,4 hours)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Random Forest,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BestV_ML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83287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Traffic</a:t>
                      </a:r>
                      <a:r>
                        <a:rPr lang="es-ES" sz="1400" b="1" i="1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1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Forecasting</a:t>
                      </a:r>
                      <a:endParaRPr lang="es-ES" sz="1400" b="1" i="1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18 </a:t>
                      </a:r>
                      <a:r>
                        <a:rPr lang="es-E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multi-class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Log loss</a:t>
                      </a:r>
                      <a:br>
                        <a:rPr lang="es-ES" sz="14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s-ES" sz="14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10-CV</a:t>
                      </a: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Random</a:t>
                      </a:r>
                      <a:r>
                        <a:rPr lang="es-E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Forest</a:t>
                      </a:r>
                      <a:r>
                        <a:rPr lang="es-E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,</a:t>
                      </a:r>
                      <a:r>
                        <a:rPr lang="es-E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/>
                      </a:r>
                      <a:br>
                        <a:rPr lang="es-E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s-E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BestV_ML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3964"/>
                  </a:ext>
                </a:extLst>
              </a:tr>
            </a:tbl>
          </a:graphicData>
        </a:graphic>
      </p:graphicFrame>
      <p:sp>
        <p:nvSpPr>
          <p:cNvPr id="18" name="Rectángulo 17"/>
          <p:cNvSpPr/>
          <p:nvPr/>
        </p:nvSpPr>
        <p:spPr>
          <a:xfrm>
            <a:off x="2004551" y="1360929"/>
            <a:ext cx="6504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Raleway" panose="020B0604020202020204" charset="0"/>
              </a:rPr>
              <a:t>Data </a:t>
            </a:r>
            <a:r>
              <a:rPr lang="es-ES" sz="1600" dirty="0" err="1" smtClean="0">
                <a:latin typeface="Raleway" panose="020B0604020202020204" charset="0"/>
              </a:rPr>
              <a:t>from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 smtClean="0">
                <a:latin typeface="Raleway" panose="020B0604020202020204" charset="0"/>
              </a:rPr>
              <a:t>AutoML</a:t>
            </a:r>
            <a:r>
              <a:rPr lang="es-ES" sz="1600" dirty="0" smtClean="0">
                <a:latin typeface="Raleway" panose="020B0604020202020204" charset="0"/>
              </a:rPr>
              <a:t> open </a:t>
            </a:r>
            <a:r>
              <a:rPr lang="es-ES" sz="1600" dirty="0" err="1" smtClean="0">
                <a:latin typeface="Raleway" panose="020B0604020202020204" charset="0"/>
              </a:rPr>
              <a:t>benchmark</a:t>
            </a:r>
            <a:r>
              <a:rPr lang="es-ES" sz="1600" dirty="0" smtClean="0">
                <a:latin typeface="Raleway" panose="020B0604020202020204" charset="0"/>
              </a:rPr>
              <a:t> (</a:t>
            </a:r>
            <a:r>
              <a:rPr lang="es-ES" sz="1600" dirty="0" err="1" smtClean="0">
                <a:latin typeface="Raleway" panose="020B0604020202020204" charset="0"/>
              </a:rPr>
              <a:t>Gijsbers</a:t>
            </a:r>
            <a:r>
              <a:rPr lang="es-ES" sz="1600" dirty="0" smtClean="0">
                <a:latin typeface="Raleway" panose="020B0604020202020204" charset="0"/>
              </a:rPr>
              <a:t> et al.,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47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8" y="1249385"/>
            <a:ext cx="4639515" cy="3066036"/>
          </a:xfrm>
          <a:prstGeom prst="rect">
            <a:avLst/>
          </a:prstGeom>
        </p:spPr>
      </p:pic>
      <p:sp>
        <p:nvSpPr>
          <p:cNvPr id="13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5257963" y="1410844"/>
                <a:ext cx="3278339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 smtClean="0">
                    <a:latin typeface="Raleway" panose="020B0604020202020204" charset="0"/>
                  </a:rPr>
                  <a:t>Compare </a:t>
                </a:r>
                <a:r>
                  <a:rPr lang="en-GB" sz="1600" dirty="0" err="1" smtClean="0">
                    <a:latin typeface="Raleway" panose="020B0604020202020204" charset="0"/>
                  </a:rPr>
                  <a:t>AutoEn</a:t>
                </a:r>
                <a:r>
                  <a:rPr lang="en-GB" sz="1600" dirty="0" smtClean="0">
                    <a:latin typeface="Raleway" panose="020B0604020202020204" charset="0"/>
                  </a:rPr>
                  <a:t> against all competitors in every dataset.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Raleway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ES" sz="1600" b="0" i="0" smtClean="0">
                        <a:latin typeface="Cambria Math" panose="02040503050406030204" pitchFamily="18" charset="0"/>
                      </a:rPr>
                      <m:t>axis</m:t>
                    </m:r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dirty="0" smtClean="0">
                    <a:latin typeface="Raleway" panose="020B0604020202020204" charset="0"/>
                  </a:rPr>
                  <a:t> </a:t>
                </a:r>
                <a:r>
                  <a:rPr lang="en-GB" sz="1600" dirty="0" err="1" smtClean="0">
                    <a:latin typeface="Raleway" panose="020B0604020202020204" charset="0"/>
                  </a:rPr>
                  <a:t>AutoEn</a:t>
                </a:r>
                <a:r>
                  <a:rPr lang="en-GB" sz="1600" dirty="0" smtClean="0">
                    <a:latin typeface="Raleway" panose="020B0604020202020204" charset="0"/>
                  </a:rPr>
                  <a:t> performance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Raleway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ES" sz="1600">
                        <a:latin typeface="Cambria Math" panose="02040503050406030204" pitchFamily="18" charset="0"/>
                      </a:rPr>
                      <m:t>axis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dirty="0">
                    <a:latin typeface="Raleway" panose="020B0604020202020204" charset="0"/>
                  </a:rPr>
                  <a:t> </a:t>
                </a:r>
                <a:r>
                  <a:rPr lang="en-GB" sz="1600" dirty="0" smtClean="0">
                    <a:latin typeface="Raleway" panose="020B0604020202020204" charset="0"/>
                  </a:rPr>
                  <a:t>Competitors performance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Raleway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Raleway" panose="020B0604020202020204" charset="0"/>
                  </a:rPr>
                  <a:t>We are more accurate in cases above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6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600" dirty="0">
                  <a:latin typeface="Raleway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Raleway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Raleway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 smtClean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63" y="1410844"/>
                <a:ext cx="3278339" cy="3293209"/>
              </a:xfrm>
              <a:prstGeom prst="rect">
                <a:avLst/>
              </a:prstGeom>
              <a:blipFill>
                <a:blip r:embed="rId7"/>
                <a:stretch>
                  <a:fillRect l="-745" t="-5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Multi-class results: General-purpose domain, Log loss (</a:t>
            </a:r>
            <a:r>
              <a:rPr lang="en-US" sz="1800" dirty="0" err="1" smtClean="0">
                <a:latin typeface="Raleway" panose="020B0604020202020204" charset="0"/>
              </a:rPr>
              <a:t>minimisation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48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475276" y="3130574"/>
            <a:ext cx="28655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dirty="0" err="1" smtClean="0">
                <a:latin typeface="Raleway" panose="020B0604020202020204" charset="0"/>
              </a:rPr>
              <a:t>AutoWEKA</a:t>
            </a:r>
            <a:r>
              <a:rPr lang="es-ES" sz="1500" b="1" dirty="0" smtClean="0">
                <a:latin typeface="Raleway" panose="020B0604020202020204" charset="0"/>
              </a:rPr>
              <a:t> (1, 4 </a:t>
            </a:r>
            <a:r>
              <a:rPr lang="es-ES" sz="1500" b="1" dirty="0" err="1" smtClean="0">
                <a:latin typeface="Raleway" panose="020B0604020202020204" charset="0"/>
              </a:rPr>
              <a:t>hours</a:t>
            </a:r>
            <a:r>
              <a:rPr lang="es-ES" sz="1500" b="1" dirty="0" smtClean="0">
                <a:latin typeface="Raleway" panose="020B0604020202020204" charset="0"/>
              </a:rPr>
              <a:t>) </a:t>
            </a:r>
          </a:p>
          <a:p>
            <a:pPr algn="ctr"/>
            <a:r>
              <a:rPr lang="es-ES" sz="1500" dirty="0" smtClean="0">
                <a:latin typeface="Raleway" panose="020B0604020202020204" charset="0"/>
              </a:rPr>
              <a:t>(</a:t>
            </a:r>
            <a:r>
              <a:rPr lang="es-ES" sz="1500" dirty="0" err="1" smtClean="0">
                <a:latin typeface="Raleway" panose="020B0604020202020204" charset="0"/>
              </a:rPr>
              <a:t>pure</a:t>
            </a:r>
            <a:r>
              <a:rPr lang="es-ES" sz="1500" dirty="0" smtClean="0">
                <a:latin typeface="Raleway" panose="020B0604020202020204" charset="0"/>
              </a:rPr>
              <a:t> </a:t>
            </a:r>
            <a:r>
              <a:rPr lang="es-ES" sz="1500" dirty="0" err="1" smtClean="0">
                <a:latin typeface="Raleway" panose="020B0604020202020204" charset="0"/>
              </a:rPr>
              <a:t>optimisation</a:t>
            </a:r>
            <a:r>
              <a:rPr lang="es-ES" sz="1500" dirty="0" smtClean="0">
                <a:latin typeface="Raleway" panose="020B0604020202020204" charset="0"/>
              </a:rPr>
              <a:t>)</a:t>
            </a:r>
          </a:p>
        </p:txBody>
      </p:sp>
      <p:sp>
        <p:nvSpPr>
          <p:cNvPr id="26" name="Flecha derecha 25"/>
          <p:cNvSpPr/>
          <p:nvPr/>
        </p:nvSpPr>
        <p:spPr>
          <a:xfrm>
            <a:off x="5234000" y="3186936"/>
            <a:ext cx="301148" cy="206971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234000" y="1599875"/>
            <a:ext cx="36622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" dirty="0" smtClean="0">
                <a:latin typeface="Raleway" panose="020B0604020202020204" charset="0"/>
              </a:rPr>
              <a:t>Better performance without: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500" dirty="0" smtClean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500" b="1" dirty="0" smtClean="0">
                <a:latin typeface="Raleway" panose="020B0604020202020204" charset="0"/>
              </a:rPr>
              <a:t>Predefined time Budget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500" b="1" dirty="0" smtClean="0">
                <a:latin typeface="Raleway" panose="020B0604020202020204" charset="0"/>
              </a:rPr>
              <a:t>Optimisation of individual pipelines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500" b="1" dirty="0" smtClean="0">
                <a:latin typeface="Raleway" panose="020B0604020202020204" charset="0"/>
              </a:rPr>
              <a:t>Less complexity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8" y="1249385"/>
            <a:ext cx="4639515" cy="3066036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3750394" y="3137449"/>
            <a:ext cx="1324548" cy="30594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1155646" y="1510482"/>
            <a:ext cx="1760048" cy="1279770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3673548" y="1510482"/>
            <a:ext cx="436174" cy="369861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1356006" y="2676390"/>
            <a:ext cx="281882" cy="454184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Multi-class results: General-purpose domain, Log loss (</a:t>
            </a:r>
            <a:r>
              <a:rPr lang="en-US" sz="1800" dirty="0" err="1" smtClean="0">
                <a:latin typeface="Raleway" panose="020B0604020202020204" charset="0"/>
              </a:rPr>
              <a:t>minimisation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49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006755" y="2855816"/>
            <a:ext cx="352954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dirty="0" smtClean="0">
                <a:latin typeface="Raleway" panose="020B0604020202020204" charset="0"/>
              </a:rPr>
              <a:t>Auto-</a:t>
            </a:r>
            <a:r>
              <a:rPr lang="es-ES" sz="1500" b="1" dirty="0" err="1" smtClean="0">
                <a:latin typeface="Raleway" panose="020B0604020202020204" charset="0"/>
              </a:rPr>
              <a:t>Sklearn</a:t>
            </a:r>
            <a:r>
              <a:rPr lang="es-ES" sz="1500" b="1" dirty="0" smtClean="0">
                <a:latin typeface="Raleway" panose="020B0604020202020204" charset="0"/>
              </a:rPr>
              <a:t> </a:t>
            </a:r>
            <a:r>
              <a:rPr lang="es-ES" sz="1500" b="1" dirty="0">
                <a:latin typeface="Raleway" panose="020B0604020202020204" charset="0"/>
              </a:rPr>
              <a:t>(1, 4 </a:t>
            </a:r>
            <a:r>
              <a:rPr lang="es-ES" sz="1500" b="1" dirty="0" err="1">
                <a:latin typeface="Raleway" panose="020B0604020202020204" charset="0"/>
              </a:rPr>
              <a:t>hours</a:t>
            </a:r>
            <a:r>
              <a:rPr lang="es-ES" sz="1500" b="1" dirty="0">
                <a:latin typeface="Raleway" panose="020B0604020202020204" charset="0"/>
              </a:rPr>
              <a:t>) </a:t>
            </a:r>
            <a:endParaRPr lang="es-ES" sz="1500" b="1" dirty="0" smtClean="0">
              <a:latin typeface="Raleway" panose="020B0604020202020204" charset="0"/>
            </a:endParaRPr>
          </a:p>
          <a:p>
            <a:pPr algn="ctr"/>
            <a:r>
              <a:rPr lang="es-ES" sz="1500" dirty="0" smtClean="0">
                <a:latin typeface="Raleway" panose="020B0604020202020204" charset="0"/>
              </a:rPr>
              <a:t>(meta-</a:t>
            </a:r>
            <a:r>
              <a:rPr lang="es-ES" sz="1500" dirty="0" err="1" smtClean="0">
                <a:latin typeface="Raleway" panose="020B0604020202020204" charset="0"/>
              </a:rPr>
              <a:t>learning</a:t>
            </a:r>
            <a:r>
              <a:rPr lang="es-ES" sz="1500" dirty="0" smtClean="0">
                <a:latin typeface="Raleway" panose="020B0604020202020204" charset="0"/>
              </a:rPr>
              <a:t>,</a:t>
            </a:r>
          </a:p>
          <a:p>
            <a:pPr algn="ctr"/>
            <a:r>
              <a:rPr lang="es-ES" sz="1500" dirty="0" err="1" smtClean="0">
                <a:latin typeface="Raleway" panose="020B0604020202020204" charset="0"/>
              </a:rPr>
              <a:t>optimisation</a:t>
            </a:r>
            <a:r>
              <a:rPr lang="es-ES" sz="1500" dirty="0" smtClean="0">
                <a:latin typeface="Raleway" panose="020B0604020202020204" charset="0"/>
              </a:rPr>
              <a:t>, </a:t>
            </a:r>
            <a:r>
              <a:rPr lang="es-ES" sz="1500" dirty="0" err="1" smtClean="0">
                <a:latin typeface="Raleway" panose="020B0604020202020204" charset="0"/>
              </a:rPr>
              <a:t>ensemble</a:t>
            </a:r>
            <a:r>
              <a:rPr lang="es-ES" sz="1500" dirty="0" smtClean="0">
                <a:latin typeface="Raleway" panose="020B0604020202020204" charset="0"/>
              </a:rPr>
              <a:t>)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8" y="1257234"/>
            <a:ext cx="4639515" cy="3066036"/>
          </a:xfrm>
          <a:prstGeom prst="rect">
            <a:avLst/>
          </a:prstGeom>
        </p:spPr>
      </p:pic>
      <p:sp>
        <p:nvSpPr>
          <p:cNvPr id="22" name="Elipse 21"/>
          <p:cNvSpPr/>
          <p:nvPr/>
        </p:nvSpPr>
        <p:spPr>
          <a:xfrm rot="19810154">
            <a:off x="932796" y="2846653"/>
            <a:ext cx="2961328" cy="447611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3766920" y="2855816"/>
            <a:ext cx="1324548" cy="299795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 derecha 28"/>
          <p:cNvSpPr/>
          <p:nvPr/>
        </p:nvSpPr>
        <p:spPr>
          <a:xfrm>
            <a:off x="5201680" y="2884213"/>
            <a:ext cx="301148" cy="206971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60402020202020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Multi-class results: General-purpose domain, Log loss (</a:t>
            </a:r>
            <a:r>
              <a:rPr lang="en-US" sz="1800" dirty="0" err="1" smtClean="0">
                <a:latin typeface="Raleway" panose="020B0604020202020204" charset="0"/>
              </a:rPr>
              <a:t>minimisation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234000" y="1599875"/>
            <a:ext cx="36622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" dirty="0" smtClean="0">
                <a:latin typeface="Raleway" panose="020B0604020202020204" charset="0"/>
              </a:rPr>
              <a:t>Better performance without: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500" dirty="0" smtClean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500" b="1" dirty="0" smtClean="0">
                <a:latin typeface="Raleway" panose="020B0604020202020204" charset="0"/>
              </a:rPr>
              <a:t>Predefined time Budget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500" b="1" dirty="0" smtClean="0">
                <a:latin typeface="Raleway" panose="020B0604020202020204" charset="0"/>
              </a:rPr>
              <a:t>Optimisation of individual pipelines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500" b="1" dirty="0" smtClean="0">
                <a:latin typeface="Raleway" panose="020B0604020202020204" charset="0"/>
              </a:rPr>
              <a:t>Less complexity</a:t>
            </a:r>
          </a:p>
        </p:txBody>
      </p:sp>
    </p:spTree>
    <p:extLst>
      <p:ext uri="{BB962C8B-B14F-4D97-AF65-F5344CB8AC3E}">
        <p14:creationId xmlns:p14="http://schemas.microsoft.com/office/powerpoint/2010/main" val="25606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6" name="Google Shape;244;p41"/>
          <p:cNvSpPr txBox="1">
            <a:spLocks/>
          </p:cNvSpPr>
          <p:nvPr/>
        </p:nvSpPr>
        <p:spPr>
          <a:xfrm>
            <a:off x="0" y="4108673"/>
            <a:ext cx="554387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800" b="1" dirty="0" smtClean="0">
                <a:solidFill>
                  <a:schemeClr val="bg1"/>
                </a:solidFill>
                <a:latin typeface="Raleway" panose="020B0604020202020204" charset="0"/>
              </a:rPr>
              <a:t>Intelligent </a:t>
            </a:r>
          </a:p>
          <a:p>
            <a:pPr>
              <a:buSzPts val="2600"/>
            </a:pPr>
            <a:r>
              <a:rPr lang="en-GB" sz="2800" b="1" dirty="0" smtClean="0">
                <a:solidFill>
                  <a:schemeClr val="bg1"/>
                </a:solidFill>
                <a:latin typeface="Raleway" panose="020B0604020202020204" charset="0"/>
              </a:rPr>
              <a:t>Transportation Systems</a:t>
            </a:r>
            <a:endParaRPr lang="en-GB" sz="28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6" name="Google Shape;244;p41"/>
          <p:cNvSpPr txBox="1">
            <a:spLocks/>
          </p:cNvSpPr>
          <p:nvPr/>
        </p:nvSpPr>
        <p:spPr>
          <a:xfrm>
            <a:off x="0" y="-80912"/>
            <a:ext cx="554387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800" b="1" dirty="0" smtClean="0">
                <a:solidFill>
                  <a:schemeClr val="bg1"/>
                </a:solidFill>
                <a:latin typeface="Raleway" panose="020B0604020202020204" charset="0"/>
              </a:rPr>
              <a:t>Traffic</a:t>
            </a:r>
          </a:p>
          <a:p>
            <a:pPr>
              <a:buSzPts val="2600"/>
            </a:pPr>
            <a:r>
              <a:rPr lang="en-GB" sz="2800" b="1" dirty="0" smtClean="0">
                <a:solidFill>
                  <a:schemeClr val="bg1"/>
                </a:solidFill>
                <a:latin typeface="Raleway" panose="020B0604020202020204" charset="0"/>
              </a:rPr>
              <a:t>Forecasting (TF)</a:t>
            </a:r>
            <a:endParaRPr lang="en-GB" sz="28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pic>
        <p:nvPicPr>
          <p:cNvPr id="7" name="Picture 2" descr="Massive traffic jam on Beijing's 50-lane expressway as Golden Week holiday  ends, East Asia News &amp; Top Stories - The Straits Ti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3" cy="51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0" y="4943396"/>
            <a:ext cx="91440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b="1" dirty="0" smtClean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www.straitstimes.com/asia/east-asia/massive-traffic-jam-on-beijings-50-lane-expressway-as-golden-week-holiday-ends</a:t>
            </a:r>
            <a:endParaRPr lang="es-ES" sz="700" b="1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9" name="Google Shape;244;p41"/>
          <p:cNvSpPr txBox="1">
            <a:spLocks/>
          </p:cNvSpPr>
          <p:nvPr/>
        </p:nvSpPr>
        <p:spPr>
          <a:xfrm>
            <a:off x="-125559" y="494188"/>
            <a:ext cx="879070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600"/>
            </a:pPr>
            <a:r>
              <a:rPr lang="en-GB" sz="2800" b="1" dirty="0" smtClean="0">
                <a:solidFill>
                  <a:schemeClr val="bg1"/>
                </a:solidFill>
                <a:latin typeface="Raleway" panose="020B0604020202020204" charset="0"/>
              </a:rPr>
              <a:t>Traffic Congestion</a:t>
            </a:r>
            <a:endParaRPr lang="en-GB" sz="28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50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Experimental framework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12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639109" y="1228176"/>
            <a:ext cx="65048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Raleway" panose="020B0604020202020204" charset="0"/>
              </a:rPr>
              <a:t>Caltrans</a:t>
            </a:r>
            <a:r>
              <a:rPr lang="es-ES" sz="1600" dirty="0" smtClean="0">
                <a:latin typeface="Raleway" panose="020B0604020202020204" charset="0"/>
              </a:rPr>
              <a:t> </a:t>
            </a:r>
            <a:r>
              <a:rPr lang="es-ES" sz="1600" dirty="0" err="1">
                <a:latin typeface="Raleway" panose="020B0604020202020204" charset="0"/>
              </a:rPr>
              <a:t>System</a:t>
            </a:r>
            <a:r>
              <a:rPr lang="es-ES" sz="1600" dirty="0">
                <a:latin typeface="Raleway" panose="020B0604020202020204" charset="0"/>
              </a:rPr>
              <a:t> (California </a:t>
            </a:r>
            <a:r>
              <a:rPr lang="es-ES" sz="1600" dirty="0" err="1">
                <a:latin typeface="Raleway" panose="020B0604020202020204" charset="0"/>
              </a:rPr>
              <a:t>State</a:t>
            </a:r>
            <a:r>
              <a:rPr lang="es-ES" sz="1600" dirty="0">
                <a:latin typeface="Raleway" panose="020B0604020202020204" charset="0"/>
              </a:rPr>
              <a:t>, 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Raleway" panose="020B0604020202020204" charset="0"/>
              </a:rPr>
              <a:t>Madrid </a:t>
            </a:r>
            <a:r>
              <a:rPr lang="es-ES" sz="1600" dirty="0">
                <a:latin typeface="Raleway" panose="020B0604020202020204" charset="0"/>
              </a:rPr>
              <a:t>Open Data Portal  (Madrid City Council, </a:t>
            </a:r>
            <a:r>
              <a:rPr lang="es-ES" sz="1600" dirty="0" err="1">
                <a:latin typeface="Raleway" panose="020B0604020202020204" charset="0"/>
              </a:rPr>
              <a:t>Spain</a:t>
            </a:r>
            <a:r>
              <a:rPr lang="es-ES" sz="1600" dirty="0">
                <a:latin typeface="Raleway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995346" y="1329302"/>
            <a:ext cx="1775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>
                <a:latin typeface="Raleway" panose="020B0604020202020204" charset="0"/>
              </a:rPr>
              <a:t>Traffic</a:t>
            </a:r>
            <a:r>
              <a:rPr lang="es-ES" sz="1600" dirty="0" smtClean="0">
                <a:latin typeface="Raleway" panose="020B0604020202020204" charset="0"/>
              </a:rPr>
              <a:t> data </a:t>
            </a:r>
            <a:r>
              <a:rPr lang="es-ES" sz="1600" dirty="0" err="1" smtClean="0">
                <a:latin typeface="Raleway" panose="020B0604020202020204" charset="0"/>
              </a:rPr>
              <a:t>from</a:t>
            </a:r>
            <a:endParaRPr lang="es-ES" sz="1600" dirty="0">
              <a:latin typeface="Raleway" panose="020B060402020202020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22042"/>
              </p:ext>
            </p:extLst>
          </p:nvPr>
        </p:nvGraphicFramePr>
        <p:xfrm>
          <a:off x="492841" y="2066241"/>
          <a:ext cx="8043461" cy="2360022"/>
        </p:xfrm>
        <a:graphic>
          <a:graphicData uri="http://schemas.openxmlformats.org/drawingml/2006/table">
            <a:tbl>
              <a:tblPr/>
              <a:tblGrid>
                <a:gridCol w="2311749">
                  <a:extLst>
                    <a:ext uri="{9D8B030D-6E8A-4147-A177-3AD203B41FA5}">
                      <a16:colId xmlns:a16="http://schemas.microsoft.com/office/drawing/2014/main" val="3663758281"/>
                    </a:ext>
                  </a:extLst>
                </a:gridCol>
                <a:gridCol w="1595445">
                  <a:extLst>
                    <a:ext uri="{9D8B030D-6E8A-4147-A177-3AD203B41FA5}">
                      <a16:colId xmlns:a16="http://schemas.microsoft.com/office/drawing/2014/main" val="1916215301"/>
                    </a:ext>
                  </a:extLst>
                </a:gridCol>
                <a:gridCol w="1645763">
                  <a:extLst>
                    <a:ext uri="{9D8B030D-6E8A-4147-A177-3AD203B41FA5}">
                      <a16:colId xmlns:a16="http://schemas.microsoft.com/office/drawing/2014/main" val="4047499962"/>
                    </a:ext>
                  </a:extLst>
                </a:gridCol>
                <a:gridCol w="2490504">
                  <a:extLst>
                    <a:ext uri="{9D8B030D-6E8A-4147-A177-3AD203B41FA5}">
                      <a16:colId xmlns:a16="http://schemas.microsoft.com/office/drawing/2014/main" val="2264113422"/>
                    </a:ext>
                  </a:extLst>
                </a:gridCol>
              </a:tblGrid>
              <a:tr h="5614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Experimentation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Model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assessment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Baseline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10615"/>
                  </a:ext>
                </a:extLst>
              </a:tr>
              <a:tr h="9357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General-</a:t>
                      </a:r>
                      <a:r>
                        <a:rPr lang="es-E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purpose</a:t>
                      </a:r>
                      <a:r>
                        <a:rPr lang="es-E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domain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16 </a:t>
                      </a:r>
                      <a:r>
                        <a:rPr lang="es-ES" sz="1400" b="0" i="0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binary</a:t>
                      </a:r>
                      <a:r>
                        <a:rPr lang="es-E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/>
                      </a:r>
                      <a:br>
                        <a:rPr lang="es-E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s-E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12 </a:t>
                      </a:r>
                      <a:r>
                        <a:rPr lang="es-ES" sz="1400" b="0" i="0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multi-class</a:t>
                      </a:r>
                      <a:endParaRPr lang="es-E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ROC_AUC,</a:t>
                      </a:r>
                    </a:p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Log </a:t>
                      </a:r>
                      <a:r>
                        <a:rPr lang="es-ES" sz="1400" b="0" i="0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loss</a:t>
                      </a:r>
                      <a:endParaRPr lang="es-E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AutoWEKA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 (1, 4 hours)</a:t>
                      </a: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Auto-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Sklearn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 (1,4 hours)</a:t>
                      </a:r>
                      <a:endParaRPr lang="en-US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Random Forest,</a:t>
                      </a:r>
                      <a: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n-US" sz="1400" b="0" i="0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BestV_ML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83287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Traffic</a:t>
                      </a:r>
                      <a:r>
                        <a:rPr lang="es-ES" sz="1400" b="1" i="1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400" b="1" i="1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Forecasting</a:t>
                      </a:r>
                      <a:endParaRPr lang="es-ES" sz="1400" b="1" i="1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18 </a:t>
                      </a:r>
                      <a:r>
                        <a:rPr lang="es-ES" sz="1400" b="0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multi-class</a:t>
                      </a:r>
                      <a:endParaRPr lang="es-ES" sz="14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Log </a:t>
                      </a:r>
                      <a:r>
                        <a:rPr lang="es-ES" sz="1400" b="0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loss</a:t>
                      </a:r>
                      <a:endParaRPr lang="es-ES" sz="1400" b="0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Auto-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Sklearn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(15, 60, 150 min)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Random Forest,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BestV_ML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358" marR="9358" marT="9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3964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586104" y="3539266"/>
            <a:ext cx="7950198" cy="78530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51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Results: Traffic Forecasting </a:t>
            </a:r>
            <a:r>
              <a:rPr lang="en-US" sz="1800" dirty="0">
                <a:latin typeface="Raleway" panose="020B0604020202020204" charset="0"/>
              </a:rPr>
              <a:t>domain, Log loss </a:t>
            </a:r>
            <a:r>
              <a:rPr lang="en-US" sz="1800" dirty="0" smtClean="0">
                <a:latin typeface="Raleway" panose="020B0604020202020204" charset="0"/>
              </a:rPr>
              <a:t>(</a:t>
            </a:r>
            <a:r>
              <a:rPr lang="en-US" sz="1800" dirty="0" err="1" smtClean="0">
                <a:latin typeface="Raleway" panose="020B0604020202020204" charset="0"/>
              </a:rPr>
              <a:t>minimisation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36131"/>
              </p:ext>
            </p:extLst>
          </p:nvPr>
        </p:nvGraphicFramePr>
        <p:xfrm>
          <a:off x="807227" y="1425767"/>
          <a:ext cx="7356114" cy="2084492"/>
        </p:xfrm>
        <a:graphic>
          <a:graphicData uri="http://schemas.openxmlformats.org/drawingml/2006/table">
            <a:tbl>
              <a:tblPr/>
              <a:tblGrid>
                <a:gridCol w="741793">
                  <a:extLst>
                    <a:ext uri="{9D8B030D-6E8A-4147-A177-3AD203B41FA5}">
                      <a16:colId xmlns:a16="http://schemas.microsoft.com/office/drawing/2014/main" val="2031820365"/>
                    </a:ext>
                  </a:extLst>
                </a:gridCol>
                <a:gridCol w="741793">
                  <a:extLst>
                    <a:ext uri="{9D8B030D-6E8A-4147-A177-3AD203B41FA5}">
                      <a16:colId xmlns:a16="http://schemas.microsoft.com/office/drawing/2014/main" val="1178885014"/>
                    </a:ext>
                  </a:extLst>
                </a:gridCol>
                <a:gridCol w="741793">
                  <a:extLst>
                    <a:ext uri="{9D8B030D-6E8A-4147-A177-3AD203B41FA5}">
                      <a16:colId xmlns:a16="http://schemas.microsoft.com/office/drawing/2014/main" val="3942424189"/>
                    </a:ext>
                  </a:extLst>
                </a:gridCol>
                <a:gridCol w="890152">
                  <a:extLst>
                    <a:ext uri="{9D8B030D-6E8A-4147-A177-3AD203B41FA5}">
                      <a16:colId xmlns:a16="http://schemas.microsoft.com/office/drawing/2014/main" val="269467451"/>
                    </a:ext>
                  </a:extLst>
                </a:gridCol>
                <a:gridCol w="902515">
                  <a:extLst>
                    <a:ext uri="{9D8B030D-6E8A-4147-A177-3AD203B41FA5}">
                      <a16:colId xmlns:a16="http://schemas.microsoft.com/office/drawing/2014/main" val="2040515317"/>
                    </a:ext>
                  </a:extLst>
                </a:gridCol>
                <a:gridCol w="927241">
                  <a:extLst>
                    <a:ext uri="{9D8B030D-6E8A-4147-A177-3AD203B41FA5}">
                      <a16:colId xmlns:a16="http://schemas.microsoft.com/office/drawing/2014/main" val="4215819150"/>
                    </a:ext>
                  </a:extLst>
                </a:gridCol>
                <a:gridCol w="927241">
                  <a:extLst>
                    <a:ext uri="{9D8B030D-6E8A-4147-A177-3AD203B41FA5}">
                      <a16:colId xmlns:a16="http://schemas.microsoft.com/office/drawing/2014/main" val="3499137746"/>
                    </a:ext>
                  </a:extLst>
                </a:gridCol>
                <a:gridCol w="741793">
                  <a:extLst>
                    <a:ext uri="{9D8B030D-6E8A-4147-A177-3AD203B41FA5}">
                      <a16:colId xmlns:a16="http://schemas.microsoft.com/office/drawing/2014/main" val="2134221856"/>
                    </a:ext>
                  </a:extLst>
                </a:gridCol>
                <a:gridCol w="741793">
                  <a:extLst>
                    <a:ext uri="{9D8B030D-6E8A-4147-A177-3AD203B41FA5}">
                      <a16:colId xmlns:a16="http://schemas.microsoft.com/office/drawing/2014/main" val="36235661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AutoEn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Auto-Sklearn_15m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Auto-Sklearn_60m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Auto-Sklearn_150m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BestV_ML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Random</a:t>
                      </a:r>
                      <a:r>
                        <a:rPr lang="es-ES" sz="1000" b="1" i="0" u="none" strike="noStrike" baseline="0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0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Forest</a:t>
                      </a:r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155173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Freeway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0835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264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3791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406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472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897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0953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5617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8441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0.229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9301"/>
                  </a:ext>
                </a:extLst>
              </a:tr>
            </a:tbl>
          </a:graphicData>
        </a:graphic>
      </p:graphicFrame>
      <p:grpSp>
        <p:nvGrpSpPr>
          <p:cNvPr id="42" name="Grupo 41"/>
          <p:cNvGrpSpPr/>
          <p:nvPr/>
        </p:nvGrpSpPr>
        <p:grpSpPr>
          <a:xfrm>
            <a:off x="1578125" y="1737444"/>
            <a:ext cx="664356" cy="875383"/>
            <a:chOff x="6665776" y="1202378"/>
            <a:chExt cx="1400616" cy="2152650"/>
          </a:xfrm>
        </p:grpSpPr>
        <p:sp>
          <p:nvSpPr>
            <p:cNvPr id="43" name="Rectángulo 42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45" name="Grupo 44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47" name="Rectángulo 46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Elipse 47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Rectángulo 45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9" name="Grupo 48"/>
          <p:cNvGrpSpPr/>
          <p:nvPr/>
        </p:nvGrpSpPr>
        <p:grpSpPr>
          <a:xfrm>
            <a:off x="1573722" y="2604877"/>
            <a:ext cx="673181" cy="902646"/>
            <a:chOff x="2360114" y="867667"/>
            <a:chExt cx="1269101" cy="1897523"/>
          </a:xfrm>
        </p:grpSpPr>
        <p:grpSp>
          <p:nvGrpSpPr>
            <p:cNvPr id="50" name="Grupo 49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55" name="Rectángulo 54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59" name="Rectángulo 58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7" name="Elipse 56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ángulo 50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52" name="Rectángulo 51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86" y1="22286" x2="26286" y2="22286"/>
                        <a14:foregroundMark x1="45143" y1="11429" x2="45143" y2="11429"/>
                        <a14:foregroundMark x1="76000" y1="19429" x2="76000" y2="19429"/>
                        <a14:foregroundMark x1="87429" y1="49714" x2="87429" y2="49714"/>
                        <a14:foregroundMark x1="74857" y1="77714" x2="76000" y2="74857"/>
                        <a14:foregroundMark x1="25714" y1="74857" x2="25714" y2="74857"/>
                        <a14:foregroundMark x1="15429" y1="51429" x2="15429" y2="51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5882" y="1012551"/>
            <a:ext cx="340101" cy="340101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>
            <a:off x="3023528" y="1363941"/>
            <a:ext cx="899653" cy="2261877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52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853812" y="3546524"/>
            <a:ext cx="44183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 smtClean="0">
              <a:latin typeface="Raleway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Raleway" panose="020B0604020202020204" charset="0"/>
              </a:rPr>
              <a:t>No predefined time Budget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Raleway" panose="020B0604020202020204" charset="0"/>
              </a:rPr>
              <a:t>Less overfitting and less complexity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19727"/>
              </p:ext>
            </p:extLst>
          </p:nvPr>
        </p:nvGraphicFramePr>
        <p:xfrm>
          <a:off x="797341" y="1425570"/>
          <a:ext cx="7366000" cy="2084492"/>
        </p:xfrm>
        <a:graphic>
          <a:graphicData uri="http://schemas.openxmlformats.org/drawingml/2006/table">
            <a:tbl>
              <a:tblPr/>
              <a:tblGrid>
                <a:gridCol w="742790">
                  <a:extLst>
                    <a:ext uri="{9D8B030D-6E8A-4147-A177-3AD203B41FA5}">
                      <a16:colId xmlns:a16="http://schemas.microsoft.com/office/drawing/2014/main" val="2031820365"/>
                    </a:ext>
                  </a:extLst>
                </a:gridCol>
                <a:gridCol w="742790">
                  <a:extLst>
                    <a:ext uri="{9D8B030D-6E8A-4147-A177-3AD203B41FA5}">
                      <a16:colId xmlns:a16="http://schemas.microsoft.com/office/drawing/2014/main" val="1178885014"/>
                    </a:ext>
                  </a:extLst>
                </a:gridCol>
                <a:gridCol w="742790">
                  <a:extLst>
                    <a:ext uri="{9D8B030D-6E8A-4147-A177-3AD203B41FA5}">
                      <a16:colId xmlns:a16="http://schemas.microsoft.com/office/drawing/2014/main" val="3942424189"/>
                    </a:ext>
                  </a:extLst>
                </a:gridCol>
                <a:gridCol w="891348">
                  <a:extLst>
                    <a:ext uri="{9D8B030D-6E8A-4147-A177-3AD203B41FA5}">
                      <a16:colId xmlns:a16="http://schemas.microsoft.com/office/drawing/2014/main" val="269467451"/>
                    </a:ext>
                  </a:extLst>
                </a:gridCol>
                <a:gridCol w="903728">
                  <a:extLst>
                    <a:ext uri="{9D8B030D-6E8A-4147-A177-3AD203B41FA5}">
                      <a16:colId xmlns:a16="http://schemas.microsoft.com/office/drawing/2014/main" val="2040515317"/>
                    </a:ext>
                  </a:extLst>
                </a:gridCol>
                <a:gridCol w="928487">
                  <a:extLst>
                    <a:ext uri="{9D8B030D-6E8A-4147-A177-3AD203B41FA5}">
                      <a16:colId xmlns:a16="http://schemas.microsoft.com/office/drawing/2014/main" val="4215819150"/>
                    </a:ext>
                  </a:extLst>
                </a:gridCol>
                <a:gridCol w="928487">
                  <a:extLst>
                    <a:ext uri="{9D8B030D-6E8A-4147-A177-3AD203B41FA5}">
                      <a16:colId xmlns:a16="http://schemas.microsoft.com/office/drawing/2014/main" val="3499137746"/>
                    </a:ext>
                  </a:extLst>
                </a:gridCol>
                <a:gridCol w="742790">
                  <a:extLst>
                    <a:ext uri="{9D8B030D-6E8A-4147-A177-3AD203B41FA5}">
                      <a16:colId xmlns:a16="http://schemas.microsoft.com/office/drawing/2014/main" val="2134221856"/>
                    </a:ext>
                  </a:extLst>
                </a:gridCol>
                <a:gridCol w="742790">
                  <a:extLst>
                    <a:ext uri="{9D8B030D-6E8A-4147-A177-3AD203B41FA5}">
                      <a16:colId xmlns:a16="http://schemas.microsoft.com/office/drawing/2014/main" val="36235661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Datasets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AutoEn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Auto-Sklearn_15m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Auto-Sklearn_60m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Auto-Sklearn_150m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BestV_ML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Random</a:t>
                      </a:r>
                      <a:r>
                        <a:rPr lang="es-ES" sz="1000" b="1" i="0" u="none" strike="noStrike" baseline="0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s-ES" sz="1000" b="1" i="0" u="none" strike="noStrike" dirty="0" err="1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Forest</a:t>
                      </a:r>
                      <a:r>
                        <a:rPr lang="es-ES" sz="10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endParaRPr lang="es-ES" sz="1000" b="1" i="0" u="none" strike="noStrike" dirty="0">
                        <a:solidFill>
                          <a:schemeClr val="bg2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8042" marR="8042" marT="8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155173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Freeway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0835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0.360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264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3791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406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Raleway" panose="020B0604020202020204" charset="0"/>
                        </a:rPr>
                        <a:t>0.401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472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897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0953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5617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45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8441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60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0.197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aleway" panose="020B0604020202020204" charset="0"/>
                        </a:rPr>
                        <a:t>0.229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9301"/>
                  </a:ext>
                </a:extLst>
              </a:tr>
            </a:tbl>
          </a:graphicData>
        </a:graphic>
      </p:graphicFrame>
      <p:sp>
        <p:nvSpPr>
          <p:cNvPr id="18" name="Rectángulo 17"/>
          <p:cNvSpPr/>
          <p:nvPr/>
        </p:nvSpPr>
        <p:spPr>
          <a:xfrm>
            <a:off x="3023528" y="1363941"/>
            <a:ext cx="899653" cy="2261877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0" name="Grupo 19"/>
          <p:cNvGrpSpPr/>
          <p:nvPr/>
        </p:nvGrpSpPr>
        <p:grpSpPr>
          <a:xfrm>
            <a:off x="1571797" y="1742924"/>
            <a:ext cx="664356" cy="875383"/>
            <a:chOff x="6665776" y="1202378"/>
            <a:chExt cx="1400616" cy="2152650"/>
          </a:xfrm>
        </p:grpSpPr>
        <p:sp>
          <p:nvSpPr>
            <p:cNvPr id="21" name="Rectángulo 20"/>
            <p:cNvSpPr/>
            <p:nvPr/>
          </p:nvSpPr>
          <p:spPr>
            <a:xfrm>
              <a:off x="6665776" y="1305897"/>
              <a:ext cx="1400616" cy="1948379"/>
            </a:xfrm>
            <a:prstGeom prst="rect">
              <a:avLst/>
            </a:prstGeom>
            <a:solidFill>
              <a:srgbClr val="E7E6E6">
                <a:lumMod val="90000"/>
                <a:alpha val="46000"/>
              </a:srgbClr>
            </a:solidFill>
            <a:ln w="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grpSp>
          <p:nvGrpSpPr>
            <p:cNvPr id="22" name="Grupo 21"/>
            <p:cNvGrpSpPr/>
            <p:nvPr/>
          </p:nvGrpSpPr>
          <p:grpSpPr>
            <a:xfrm rot="18191278">
              <a:off x="6276986" y="2067597"/>
              <a:ext cx="2152650" cy="422211"/>
              <a:chOff x="1930400" y="2047938"/>
              <a:chExt cx="2152650" cy="422211"/>
            </a:xfrm>
          </p:grpSpPr>
          <p:grpSp>
            <p:nvGrpSpPr>
              <p:cNvPr id="23" name="Grupo 22"/>
              <p:cNvGrpSpPr/>
              <p:nvPr/>
            </p:nvGrpSpPr>
            <p:grpSpPr>
              <a:xfrm>
                <a:off x="1930400" y="2148840"/>
                <a:ext cx="2152650" cy="246888"/>
                <a:chOff x="1930400" y="2148840"/>
                <a:chExt cx="2152650" cy="246888"/>
              </a:xfrm>
            </p:grpSpPr>
            <p:sp>
              <p:nvSpPr>
                <p:cNvPr id="25" name="Rectángulo 24"/>
                <p:cNvSpPr/>
                <p:nvPr/>
              </p:nvSpPr>
              <p:spPr>
                <a:xfrm>
                  <a:off x="1930400" y="2148840"/>
                  <a:ext cx="2152650" cy="246888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2925953" y="2194687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Rectángulo 23"/>
              <p:cNvSpPr/>
              <p:nvPr/>
            </p:nvSpPr>
            <p:spPr>
              <a:xfrm>
                <a:off x="2760662" y="2047938"/>
                <a:ext cx="492125" cy="42221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upo 26"/>
          <p:cNvGrpSpPr/>
          <p:nvPr/>
        </p:nvGrpSpPr>
        <p:grpSpPr>
          <a:xfrm>
            <a:off x="1564682" y="2607416"/>
            <a:ext cx="673181" cy="902646"/>
            <a:chOff x="2360114" y="867667"/>
            <a:chExt cx="1269101" cy="1897523"/>
          </a:xfrm>
        </p:grpSpPr>
        <p:grpSp>
          <p:nvGrpSpPr>
            <p:cNvPr id="28" name="Grupo 27"/>
            <p:cNvGrpSpPr/>
            <p:nvPr/>
          </p:nvGrpSpPr>
          <p:grpSpPr>
            <a:xfrm>
              <a:off x="2360114" y="867667"/>
              <a:ext cx="1269101" cy="1897523"/>
              <a:chOff x="1901430" y="957950"/>
              <a:chExt cx="1269101" cy="1897523"/>
            </a:xfrm>
          </p:grpSpPr>
          <p:sp>
            <p:nvSpPr>
              <p:cNvPr id="33" name="Rectángulo 32"/>
              <p:cNvSpPr/>
              <p:nvPr/>
            </p:nvSpPr>
            <p:spPr>
              <a:xfrm>
                <a:off x="1901430" y="1040789"/>
                <a:ext cx="1269101" cy="1733618"/>
              </a:xfrm>
              <a:prstGeom prst="rect">
                <a:avLst/>
              </a:prstGeom>
              <a:solidFill>
                <a:srgbClr val="E7E6E6">
                  <a:lumMod val="90000"/>
                  <a:alpha val="46000"/>
                </a:srgbClr>
              </a:solidFill>
              <a:ln w="0" cap="flat" cmpd="sng" algn="ctr">
                <a:solidFill>
                  <a:srgbClr val="E7E6E6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grpSp>
            <p:nvGrpSpPr>
              <p:cNvPr id="34" name="Grupo 33"/>
              <p:cNvGrpSpPr/>
              <p:nvPr/>
            </p:nvGrpSpPr>
            <p:grpSpPr>
              <a:xfrm rot="18191278">
                <a:off x="1588219" y="1785416"/>
                <a:ext cx="1897523" cy="242591"/>
                <a:chOff x="2185528" y="2153136"/>
                <a:chExt cx="1897523" cy="242591"/>
              </a:xfrm>
            </p:grpSpPr>
            <p:sp>
              <p:nvSpPr>
                <p:cNvPr id="37" name="Rectángulo 36"/>
                <p:cNvSpPr/>
                <p:nvPr/>
              </p:nvSpPr>
              <p:spPr>
                <a:xfrm>
                  <a:off x="2185528" y="2153136"/>
                  <a:ext cx="1897523" cy="242591"/>
                </a:xfrm>
                <a:prstGeom prst="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624403" y="2196200"/>
                  <a:ext cx="161544" cy="15519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 panose="020B060402020202020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Elipse 34"/>
              <p:cNvSpPr/>
              <p:nvPr/>
            </p:nvSpPr>
            <p:spPr>
              <a:xfrm rot="18191278">
                <a:off x="2536562" y="1705832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 rot="18191278">
                <a:off x="2341680" y="2017198"/>
                <a:ext cx="161544" cy="155194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satMod val="103000"/>
                      <a:lumMod val="102000"/>
                      <a:tint val="94000"/>
                    </a:sysClr>
                  </a:gs>
                  <a:gs pos="50000">
                    <a:sysClr val="windowText" lastClr="000000">
                      <a:satMod val="110000"/>
                      <a:lumMod val="100000"/>
                      <a:shade val="100000"/>
                    </a:sysClr>
                  </a:gs>
                  <a:gs pos="100000">
                    <a:sysClr val="windowText" lastClr="000000">
                      <a:lumMod val="99000"/>
                      <a:satMod val="120000"/>
                      <a:shade val="78000"/>
                    </a:sys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 panose="020B060402020202020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tángulo 28"/>
            <p:cNvSpPr/>
            <p:nvPr/>
          </p:nvSpPr>
          <p:spPr>
            <a:xfrm rot="18191278">
              <a:off x="3079252" y="1105492"/>
              <a:ext cx="373328" cy="418096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 rot="18191278">
              <a:off x="2330072" y="1812876"/>
              <a:ext cx="1102857" cy="430621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solidFill>
                <a:srgbClr val="00B05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8191278">
              <a:off x="2571977" y="2303865"/>
              <a:ext cx="161544" cy="15519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satMod val="103000"/>
                    <a:lumMod val="102000"/>
                    <a:tint val="94000"/>
                  </a:sysClr>
                </a:gs>
                <a:gs pos="50000">
                  <a:sysClr val="windowText" lastClr="000000">
                    <a:satMod val="110000"/>
                    <a:lumMod val="100000"/>
                    <a:shade val="100000"/>
                  </a:sysClr>
                </a:gs>
                <a:gs pos="100000">
                  <a:sysClr val="windowText" lastClr="000000">
                    <a:lumMod val="99000"/>
                    <a:satMod val="120000"/>
                    <a:shade val="78000"/>
                  </a:sys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 rot="18238829">
              <a:off x="2587348" y="2002990"/>
              <a:ext cx="186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" sz="900" b="1" kern="1200" dirty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Results: Traffic Forecasting </a:t>
            </a:r>
            <a:r>
              <a:rPr lang="en-US" sz="1800" dirty="0">
                <a:latin typeface="Raleway" panose="020B0604020202020204" charset="0"/>
              </a:rPr>
              <a:t>domain, Log loss </a:t>
            </a:r>
            <a:r>
              <a:rPr lang="en-US" sz="1800" dirty="0" smtClean="0">
                <a:latin typeface="Raleway" panose="020B0604020202020204" charset="0"/>
              </a:rPr>
              <a:t>(</a:t>
            </a:r>
            <a:r>
              <a:rPr lang="en-US" sz="1800" dirty="0" err="1" smtClean="0">
                <a:latin typeface="Raleway" panose="020B0604020202020204" charset="0"/>
              </a:rPr>
              <a:t>minimisation</a:t>
            </a:r>
            <a:r>
              <a:rPr lang="en-US" sz="1800" dirty="0" smtClean="0">
                <a:latin typeface="Raleway" panose="020B0604020202020204" charset="0"/>
              </a:rPr>
              <a:t>)</a:t>
            </a:r>
            <a:endParaRPr lang="es-ES" sz="1800" dirty="0">
              <a:latin typeface="Raleway" panose="020B060402020202020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86" y1="22286" x2="26286" y2="22286"/>
                        <a14:foregroundMark x1="45143" y1="11429" x2="45143" y2="11429"/>
                        <a14:foregroundMark x1="76000" y1="19429" x2="76000" y2="19429"/>
                        <a14:foregroundMark x1="87429" y1="49714" x2="87429" y2="49714"/>
                        <a14:foregroundMark x1="74857" y1="77714" x2="76000" y2="74857"/>
                        <a14:foregroundMark x1="25714" y1="74857" x2="25714" y2="74857"/>
                        <a14:foregroundMark x1="15429" y1="51429" x2="15429" y2="51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5882" y="1012551"/>
            <a:ext cx="340101" cy="3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0" y="49"/>
            <a:ext cx="9144000" cy="5143451"/>
          </a:xfrm>
          <a:prstGeom prst="rect">
            <a:avLst/>
          </a:prstGeom>
          <a:solidFill>
            <a:srgbClr val="95FDBF">
              <a:alpha val="56000"/>
            </a:srgbClr>
          </a:solidFill>
          <a:ln>
            <a:solidFill>
              <a:srgbClr val="95F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53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Conclusions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21981" y="1278434"/>
            <a:ext cx="836006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A new </a:t>
            </a:r>
            <a:r>
              <a:rPr lang="en-US" sz="1600" b="1" dirty="0" err="1" smtClean="0">
                <a:latin typeface="Raleway" panose="020B0604020202020204" charset="0"/>
              </a:rPr>
              <a:t>AutoML</a:t>
            </a:r>
            <a:r>
              <a:rPr lang="en-US" sz="1600" b="1" dirty="0" smtClean="0">
                <a:latin typeface="Raleway" panose="020B0604020202020204" charset="0"/>
              </a:rPr>
              <a:t> method for supervised learning problems.</a:t>
            </a:r>
          </a:p>
          <a:p>
            <a:endParaRPr lang="en-US" sz="1600" b="1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aleway" panose="020B0604020202020204" charset="0"/>
              </a:rPr>
              <a:t>AutoML</a:t>
            </a:r>
            <a:r>
              <a:rPr lang="en-US" sz="1600" b="1" dirty="0" smtClean="0">
                <a:latin typeface="Raleway" panose="020B0604020202020204" charset="0"/>
              </a:rPr>
              <a:t> </a:t>
            </a:r>
            <a:r>
              <a:rPr lang="en-US" sz="1600" dirty="0" smtClean="0">
                <a:latin typeface="Raleway" panose="020B0604020202020204" charset="0"/>
              </a:rPr>
              <a:t>focused </a:t>
            </a:r>
            <a:r>
              <a:rPr lang="en-US" sz="1600" dirty="0">
                <a:latin typeface="Raleway" panose="020B0604020202020204" charset="0"/>
              </a:rPr>
              <a:t>on </a:t>
            </a:r>
            <a:r>
              <a:rPr lang="en-US" sz="1600" b="1" dirty="0" smtClean="0">
                <a:latin typeface="Raleway" panose="020B0604020202020204" charset="0"/>
              </a:rPr>
              <a:t>ensembles avoids overfitting </a:t>
            </a:r>
            <a:r>
              <a:rPr lang="en-US" sz="1600" dirty="0" smtClean="0">
                <a:latin typeface="Raleway" panose="020B0604020202020204" charset="0"/>
              </a:rPr>
              <a:t>and</a:t>
            </a:r>
            <a:r>
              <a:rPr lang="en-US" sz="1600" b="1" dirty="0" smtClean="0">
                <a:latin typeface="Raleway" panose="020B0604020202020204" charset="0"/>
              </a:rPr>
              <a:t> predefined time budgets</a:t>
            </a:r>
            <a:r>
              <a:rPr lang="en-US" sz="1600" dirty="0" smtClean="0">
                <a:latin typeface="Raleway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aleway" panose="020B0604020202020204" charset="0"/>
              </a:rPr>
              <a:t>AutoML</a:t>
            </a:r>
            <a:r>
              <a:rPr lang="en-US" sz="1600" b="1" dirty="0" smtClean="0">
                <a:latin typeface="Raleway" panose="020B0604020202020204" charset="0"/>
              </a:rPr>
              <a:t> of multi-classifiers </a:t>
            </a:r>
            <a:r>
              <a:rPr lang="en-US" sz="1600" dirty="0" smtClean="0">
                <a:latin typeface="Raleway" panose="020B0604020202020204" charset="0"/>
              </a:rPr>
              <a:t>is a strategy </a:t>
            </a:r>
            <a:r>
              <a:rPr lang="en-US" sz="1600" b="1" dirty="0" smtClean="0">
                <a:latin typeface="Raleway" panose="020B0604020202020204" charset="0"/>
              </a:rPr>
              <a:t>less complex</a:t>
            </a:r>
            <a:r>
              <a:rPr lang="en-US" sz="1600" dirty="0" smtClean="0">
                <a:latin typeface="Raleway" panose="020B0604020202020204" charset="0"/>
              </a:rPr>
              <a:t> that keeps</a:t>
            </a:r>
            <a:r>
              <a:rPr lang="en-US" sz="1600" b="1" dirty="0" smtClean="0">
                <a:latin typeface="Raleway" panose="020B0604020202020204" charset="0"/>
              </a:rPr>
              <a:t> high performance.</a:t>
            </a:r>
            <a:endParaRPr lang="en-US" sz="1600" dirty="0" smtClean="0">
              <a:latin typeface="Raleway" panose="020B0604020202020204" charset="0"/>
            </a:endParaRPr>
          </a:p>
          <a:p>
            <a:r>
              <a:rPr lang="en-US" sz="1600" dirty="0">
                <a:latin typeface="Raleway" panose="020B0604020202020204" charset="0"/>
              </a:rPr>
              <a:t/>
            </a:r>
            <a:br>
              <a:rPr lang="en-US" sz="1600" dirty="0">
                <a:latin typeface="Raleway" panose="020B0604020202020204" charset="0"/>
              </a:rPr>
            </a:br>
            <a:endParaRPr lang="en-US" sz="16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aleway" panose="020B0604020202020204" charset="0"/>
              </a:rPr>
              <a:t>AutoEn</a:t>
            </a:r>
            <a:r>
              <a:rPr lang="en-US" sz="1600" b="1" dirty="0" smtClean="0">
                <a:latin typeface="Raleway" panose="020B0604020202020204" charset="0"/>
              </a:rPr>
              <a:t> is better </a:t>
            </a:r>
            <a:r>
              <a:rPr lang="en-US" sz="1600" b="1" dirty="0">
                <a:latin typeface="Raleway" panose="020B0604020202020204" charset="0"/>
              </a:rPr>
              <a:t>and more competitive </a:t>
            </a:r>
            <a:r>
              <a:rPr lang="en-US" sz="1600" dirty="0">
                <a:latin typeface="Raleway" panose="020B0604020202020204" charset="0"/>
              </a:rPr>
              <a:t>than state-of-the-art </a:t>
            </a:r>
            <a:r>
              <a:rPr lang="en-US" sz="1600" dirty="0" err="1" smtClean="0">
                <a:latin typeface="Raleway" panose="020B0604020202020204" charset="0"/>
              </a:rPr>
              <a:t>AutoML</a:t>
            </a:r>
            <a:r>
              <a:rPr lang="en-US" sz="1600" dirty="0" smtClean="0">
                <a:latin typeface="Raleway" panose="020B0604020202020204" charset="0"/>
              </a:rPr>
              <a:t> approaches </a:t>
            </a:r>
            <a:r>
              <a:rPr lang="en-US" sz="1600" dirty="0">
                <a:latin typeface="Raleway" panose="020B0604020202020204" charset="0"/>
              </a:rPr>
              <a:t>in </a:t>
            </a:r>
            <a:r>
              <a:rPr lang="en-US" sz="1600" b="1" dirty="0" smtClean="0">
                <a:latin typeface="Raleway" panose="020B0604020202020204" charset="0"/>
              </a:rPr>
              <a:t>TF problems</a:t>
            </a:r>
            <a:r>
              <a:rPr lang="en-US" sz="1600" dirty="0" smtClean="0">
                <a:latin typeface="Raleway" panose="020B0604020202020204" charset="0"/>
              </a:rPr>
              <a:t>.</a:t>
            </a:r>
            <a:r>
              <a:rPr lang="en-US" sz="1600" dirty="0">
                <a:latin typeface="Raleway" panose="020B0604020202020204" charset="0"/>
              </a:rPr>
              <a:t/>
            </a:r>
            <a:br>
              <a:rPr lang="en-US" sz="1600" dirty="0">
                <a:latin typeface="Raleway" panose="020B0604020202020204" charset="0"/>
              </a:rPr>
            </a:br>
            <a:endParaRPr lang="es-ES" sz="1600" dirty="0">
              <a:latin typeface="Raleway" panose="020B0604020202020204" charset="0"/>
            </a:endParaRPr>
          </a:p>
        </p:txBody>
      </p:sp>
      <p:sp>
        <p:nvSpPr>
          <p:cNvPr id="17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54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Publication: </a:t>
            </a:r>
            <a:r>
              <a:rPr lang="en-US" sz="1800" b="1" dirty="0" smtClean="0">
                <a:latin typeface="Raleway" panose="020B0604020202020204" charset="0"/>
              </a:rPr>
              <a:t>Journal paper</a:t>
            </a:r>
            <a:endParaRPr lang="es-ES" sz="1800" b="1" dirty="0"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521567" y="2205138"/>
            <a:ext cx="7104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Raleway" panose="020B0604020202020204" charset="0"/>
              </a:rPr>
              <a:t>Angarita-Zapata JS, </a:t>
            </a:r>
            <a:r>
              <a:rPr lang="es-ES" dirty="0" err="1">
                <a:latin typeface="Raleway" panose="020B0604020202020204" charset="0"/>
              </a:rPr>
              <a:t>Masegosa</a:t>
            </a:r>
            <a:r>
              <a:rPr lang="es-ES" dirty="0">
                <a:latin typeface="Raleway" panose="020B0604020202020204" charset="0"/>
              </a:rPr>
              <a:t> AD, Triguero I. </a:t>
            </a:r>
            <a:r>
              <a:rPr lang="en-US" b="1" dirty="0">
                <a:latin typeface="Raleway" panose="020B0604020202020204" charset="0"/>
              </a:rPr>
              <a:t>Ensembles are all you need: An </a:t>
            </a:r>
            <a:r>
              <a:rPr lang="en-US" b="1" dirty="0" err="1">
                <a:latin typeface="Raleway" panose="020B0604020202020204" charset="0"/>
              </a:rPr>
              <a:t>AutoML</a:t>
            </a:r>
            <a:r>
              <a:rPr lang="en-US" b="1" dirty="0">
                <a:latin typeface="Raleway" panose="020B0604020202020204" charset="0"/>
              </a:rPr>
              <a:t> method based on ensembles of predefined machine learning pipelines</a:t>
            </a:r>
            <a:r>
              <a:rPr lang="en-US" dirty="0"/>
              <a:t>.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21567" y="2808013"/>
            <a:ext cx="6755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Raleway" panose="020B0604020202020204" charset="0"/>
              </a:rPr>
              <a:t>Status: </a:t>
            </a:r>
            <a:r>
              <a:rPr lang="es-ES" dirty="0" err="1" smtClean="0">
                <a:latin typeface="Raleway" panose="020B0604020202020204" charset="0"/>
              </a:rPr>
              <a:t>working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paper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submitted</a:t>
            </a:r>
            <a:r>
              <a:rPr lang="es-ES" dirty="0" smtClean="0">
                <a:latin typeface="Raleway" panose="020B0604020202020204" charset="0"/>
              </a:rPr>
              <a:t> to </a:t>
            </a:r>
            <a:r>
              <a:rPr lang="es-ES" dirty="0" err="1" smtClean="0">
                <a:latin typeface="Raleway" panose="020B0604020202020204" charset="0"/>
              </a:rPr>
              <a:t>first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review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last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May</a:t>
            </a:r>
            <a:r>
              <a:rPr lang="es-ES" dirty="0" smtClean="0">
                <a:latin typeface="Raleway" panose="020B0604020202020204" charset="0"/>
              </a:rPr>
              <a:t>, 2020.</a:t>
            </a:r>
            <a:br>
              <a:rPr lang="es-ES" dirty="0" smtClean="0">
                <a:latin typeface="Raleway" panose="020B0604020202020204" charset="0"/>
              </a:rPr>
            </a:br>
            <a:endParaRPr lang="es-ES" dirty="0">
              <a:latin typeface="Raleway" panose="020B0604020202020204" charset="0"/>
            </a:endParaRPr>
          </a:p>
        </p:txBody>
      </p:sp>
      <p:sp>
        <p:nvSpPr>
          <p:cNvPr id="18" name="Google Shape;244;p41"/>
          <p:cNvSpPr txBox="1">
            <a:spLocks/>
          </p:cNvSpPr>
          <p:nvPr/>
        </p:nvSpPr>
        <p:spPr>
          <a:xfrm>
            <a:off x="312793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>
                <a:latin typeface="Raleway" panose="020B0604020202020204" charset="0"/>
              </a:rPr>
              <a:t>3. </a:t>
            </a:r>
            <a:r>
              <a:rPr lang="en-GB" sz="2600" b="1" dirty="0" err="1">
                <a:latin typeface="Raleway" panose="020B0604020202020204" charset="0"/>
              </a:rPr>
              <a:t>AutoEn</a:t>
            </a:r>
            <a:r>
              <a:rPr lang="en-GB" sz="2600" b="1" dirty="0">
                <a:latin typeface="Raleway" panose="020B0604020202020204" charset="0"/>
              </a:rPr>
              <a:t>: </a:t>
            </a:r>
            <a:r>
              <a:rPr lang="en-GB" sz="2600" b="1" dirty="0" err="1">
                <a:latin typeface="Raleway" panose="020B0604020202020204" charset="0"/>
              </a:rPr>
              <a:t>AutoML</a:t>
            </a:r>
            <a:r>
              <a:rPr lang="en-GB" sz="2600" b="1" dirty="0">
                <a:latin typeface="Raleway" panose="020B0604020202020204" charset="0"/>
              </a:rPr>
              <a:t> method for supervised problems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49262" y="1997136"/>
            <a:ext cx="852819" cy="127883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 rot="17986703">
            <a:off x="230813" y="2352245"/>
            <a:ext cx="1621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err="1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working</a:t>
            </a:r>
            <a:r>
              <a:rPr lang="es-ES" sz="1200" b="1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s-ES" sz="1200" b="1" dirty="0" err="1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paper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3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55</a:t>
            </a:fld>
            <a:endParaRPr lang="en-GB"/>
          </a:p>
        </p:txBody>
      </p:sp>
      <p:sp>
        <p:nvSpPr>
          <p:cNvPr id="28" name="Google Shape;244;p41"/>
          <p:cNvSpPr txBox="1">
            <a:spLocks/>
          </p:cNvSpPr>
          <p:nvPr/>
        </p:nvSpPr>
        <p:spPr>
          <a:xfrm>
            <a:off x="328969" y="3300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Outline</a:t>
            </a:r>
            <a:endParaRPr lang="en-GB" sz="2600" b="1" dirty="0">
              <a:latin typeface="Raleway" panose="020B0604020202020204" charset="0"/>
            </a:endParaRPr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36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401292" y="894024"/>
            <a:ext cx="7863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Introduction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-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Preliminaries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and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Objectives</a:t>
            </a: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Contributions</a:t>
            </a: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Conclusions</a:t>
            </a:r>
            <a:r>
              <a:rPr lang="es-ES" sz="1800" b="1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and </a:t>
            </a:r>
            <a:r>
              <a:rPr lang="es-ES" sz="1800" b="1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Future</a:t>
            </a:r>
            <a:r>
              <a:rPr lang="es-ES" sz="1800" b="1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Work</a:t>
            </a:r>
            <a:endParaRPr lang="es-ES" sz="1800" b="1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09769" y="1869191"/>
            <a:ext cx="8186723" cy="1671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lnSpc>
                <a:spcPct val="200000"/>
              </a:lnSpc>
            </a:pP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1 -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Taxonomy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of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Traffic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Forecasting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Problems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lvl="8">
              <a:lnSpc>
                <a:spcPct val="200000"/>
              </a:lnSpc>
            </a:pP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2 -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Study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of general-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purpose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AutoML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in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Traffic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Forecasting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lvl="8">
              <a:lnSpc>
                <a:spcPct val="200000"/>
              </a:lnSpc>
            </a:pP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3 -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AutoEn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: a new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AutoML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method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Learning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problems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49781" y="4786202"/>
            <a:ext cx="1052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Conclusions and Future Work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56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Concluding remarks I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12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Conclusions and Future Work</a:t>
            </a:r>
            <a:endParaRPr lang="en-GB" sz="2600" b="1" dirty="0"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Conclusions and Future Work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01292" y="1254960"/>
            <a:ext cx="8444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latin typeface="Raleway" panose="020B0604020202020204" charset="0"/>
              </a:rPr>
              <a:t>Objective 1</a:t>
            </a:r>
          </a:p>
          <a:p>
            <a:endParaRPr lang="en-US" sz="1500" b="1" dirty="0" smtClean="0">
              <a:latin typeface="Raleway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Raleway" panose="020B0604020202020204" charset="0"/>
                <a:ea typeface="Lato"/>
                <a:cs typeface="Lato"/>
                <a:sym typeface="Lato"/>
              </a:rPr>
              <a:t>To </a:t>
            </a:r>
            <a:r>
              <a:rPr lang="en-US" sz="1500" dirty="0">
                <a:latin typeface="Raleway" panose="020B0604020202020204" charset="0"/>
                <a:ea typeface="Lato"/>
                <a:cs typeface="Lato"/>
                <a:sym typeface="Lato"/>
              </a:rPr>
              <a:t>understand, </a:t>
            </a:r>
            <a:r>
              <a:rPr lang="en-US" sz="1500" dirty="0" err="1">
                <a:latin typeface="Raleway" panose="020B0604020202020204" charset="0"/>
                <a:ea typeface="Lato"/>
                <a:cs typeface="Lato"/>
                <a:sym typeface="Lato"/>
              </a:rPr>
              <a:t>organise</a:t>
            </a:r>
            <a:r>
              <a:rPr lang="en-US" sz="1500" dirty="0">
                <a:latin typeface="Raleway" panose="020B0604020202020204" charset="0"/>
                <a:ea typeface="Lato"/>
                <a:cs typeface="Lato"/>
                <a:sym typeface="Lato"/>
              </a:rPr>
              <a:t> and </a:t>
            </a:r>
            <a:r>
              <a:rPr lang="en-US" sz="1500" dirty="0" err="1">
                <a:latin typeface="Raleway" panose="020B0604020202020204" charset="0"/>
                <a:ea typeface="Lato"/>
                <a:cs typeface="Lato"/>
                <a:sym typeface="Lato"/>
              </a:rPr>
              <a:t>systematise</a:t>
            </a:r>
            <a:r>
              <a:rPr lang="en-US" sz="1500" dirty="0">
                <a:latin typeface="Raleway" panose="020B0604020202020204" charset="0"/>
                <a:ea typeface="Lato"/>
                <a:cs typeface="Lato"/>
                <a:sym typeface="Lato"/>
              </a:rPr>
              <a:t> the existing knowledge about TF problems modelled from a supervised learning </a:t>
            </a:r>
            <a:r>
              <a:rPr lang="en-US" sz="1500" dirty="0" smtClean="0">
                <a:latin typeface="Raleway" panose="020B0604020202020204" charset="0"/>
                <a:ea typeface="Lato"/>
                <a:cs typeface="Lato"/>
                <a:sym typeface="Lato"/>
              </a:rPr>
              <a:t>perspective.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91767" y="2194423"/>
            <a:ext cx="844473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500" b="1" i="1" u="sng" dirty="0" smtClean="0">
              <a:latin typeface="Raleway" panose="020B0604020202020204" charset="0"/>
            </a:endParaRPr>
          </a:p>
          <a:p>
            <a:r>
              <a:rPr lang="en-US" sz="1500" b="1" dirty="0">
                <a:latin typeface="Raleway" panose="020B0604020202020204" charset="0"/>
              </a:rPr>
              <a:t>Main Conclusions</a:t>
            </a:r>
            <a:endParaRPr lang="en-US" sz="1500" dirty="0">
              <a:latin typeface="Raleway" panose="020B0604020202020204" charset="0"/>
            </a:endParaRPr>
          </a:p>
          <a:p>
            <a:endParaRPr lang="en-US" sz="1500" b="1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Raleway" panose="020B0604020202020204" charset="0"/>
              </a:rPr>
              <a:t>The Taxonomy to </a:t>
            </a:r>
            <a:r>
              <a:rPr lang="en-US" sz="1500" dirty="0" err="1" smtClean="0">
                <a:latin typeface="Raleway" panose="020B0604020202020204" charset="0"/>
              </a:rPr>
              <a:t>categorise</a:t>
            </a:r>
            <a:r>
              <a:rPr lang="en-US" sz="1500" dirty="0" smtClean="0">
                <a:latin typeface="Raleway" panose="020B0604020202020204" charset="0"/>
              </a:rPr>
              <a:t> supervised TF problems.</a:t>
            </a:r>
          </a:p>
          <a:p>
            <a:endParaRPr lang="en-US" sz="15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Raleway" panose="020B0604020202020204" charset="0"/>
              </a:rPr>
              <a:t>The lack of </a:t>
            </a:r>
            <a:r>
              <a:rPr lang="en-US" sz="1500" dirty="0">
                <a:latin typeface="Raleway" panose="020B0604020202020204" charset="0"/>
              </a:rPr>
              <a:t>guidelines to </a:t>
            </a:r>
            <a:r>
              <a:rPr lang="en-US" sz="1500" dirty="0" smtClean="0">
                <a:latin typeface="Raleway" panose="020B0604020202020204" charset="0"/>
              </a:rPr>
              <a:t>approach the MSP in TF.</a:t>
            </a:r>
            <a:r>
              <a:rPr lang="en-US" sz="1500" dirty="0">
                <a:latin typeface="Raleway" panose="020B0604020202020204" charset="0"/>
              </a:rPr>
              <a:t/>
            </a:r>
            <a:br>
              <a:rPr lang="en-US" sz="1500" dirty="0">
                <a:latin typeface="Raleway" panose="020B0604020202020204" charset="0"/>
              </a:rPr>
            </a:br>
            <a:endParaRPr lang="en-US" sz="1500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Raleway" panose="020B0604020202020204" charset="0"/>
              </a:rPr>
              <a:t>The absence </a:t>
            </a:r>
            <a:r>
              <a:rPr lang="en-US" sz="1500" dirty="0">
                <a:latin typeface="Raleway" panose="020B0604020202020204" charset="0"/>
              </a:rPr>
              <a:t>of data prepossessing </a:t>
            </a:r>
            <a:r>
              <a:rPr lang="en-US" sz="1500" dirty="0" smtClean="0">
                <a:latin typeface="Raleway" panose="020B0604020202020204" charset="0"/>
              </a:rPr>
              <a:t>in </a:t>
            </a:r>
            <a:r>
              <a:rPr lang="en-US" sz="1500" dirty="0">
                <a:latin typeface="Raleway" panose="020B0604020202020204" charset="0"/>
              </a:rPr>
              <a:t>the modelling </a:t>
            </a:r>
            <a:r>
              <a:rPr lang="en-US" sz="1500" dirty="0" smtClean="0">
                <a:latin typeface="Raleway" panose="020B0604020202020204" charset="0"/>
              </a:rPr>
              <a:t>process of TF.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Raleway" panose="020B0604020202020204" charset="0"/>
              </a:rPr>
              <a:t>The MSP in transportation: time and human costs. </a:t>
            </a:r>
            <a:r>
              <a:rPr lang="en-US" sz="1500" dirty="0">
                <a:latin typeface="Raleway" panose="020B0604020202020204" charset="0"/>
              </a:rPr>
              <a:t/>
            </a:r>
            <a:br>
              <a:rPr lang="en-US" sz="1500" dirty="0">
                <a:latin typeface="Raleway" panose="020B0604020202020204" charset="0"/>
              </a:rPr>
            </a:br>
            <a:endParaRPr lang="es-ES" sz="15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57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Concluding remarks II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12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Conclusions and Future Work</a:t>
            </a:r>
            <a:endParaRPr lang="en-GB" sz="2600" b="1" dirty="0"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Conclusions and Future Work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01292" y="1256800"/>
            <a:ext cx="8444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latin typeface="Raleway" panose="020B0604020202020204" charset="0"/>
              </a:rPr>
              <a:t>Objective 2</a:t>
            </a:r>
          </a:p>
          <a:p>
            <a:endParaRPr lang="en-US" sz="1500" b="1" dirty="0" smtClean="0">
              <a:latin typeface="Raleway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Raleway" panose="020B0604020202020204" charset="0"/>
                <a:ea typeface="Lato"/>
                <a:cs typeface="Lato"/>
                <a:sym typeface="Lato"/>
              </a:rPr>
              <a:t>To </a:t>
            </a:r>
            <a:r>
              <a:rPr lang="en-US" sz="1500" dirty="0" err="1">
                <a:latin typeface="Raleway" panose="020B0604020202020204" charset="0"/>
                <a:ea typeface="Lato"/>
                <a:cs typeface="Lato"/>
                <a:sym typeface="Lato"/>
              </a:rPr>
              <a:t>characterise</a:t>
            </a:r>
            <a:r>
              <a:rPr lang="en-US" sz="1500" dirty="0">
                <a:latin typeface="Raleway" panose="020B0604020202020204" charset="0"/>
                <a:ea typeface="Lato"/>
                <a:cs typeface="Lato"/>
                <a:sym typeface="Lato"/>
              </a:rPr>
              <a:t> the performance of general-purpose </a:t>
            </a:r>
            <a:r>
              <a:rPr lang="en-US" sz="1500" dirty="0" err="1">
                <a:latin typeface="Raleway" panose="020B0604020202020204" charset="0"/>
                <a:ea typeface="Lato"/>
                <a:cs typeface="Lato"/>
                <a:sym typeface="Lato"/>
              </a:rPr>
              <a:t>AutoML</a:t>
            </a:r>
            <a:r>
              <a:rPr lang="en-US" sz="1500" dirty="0">
                <a:latin typeface="Raleway" panose="020B0604020202020204" charset="0"/>
                <a:ea typeface="Lato"/>
                <a:cs typeface="Lato"/>
                <a:sym typeface="Lato"/>
              </a:rPr>
              <a:t> in supervised learning problems using TF as an application </a:t>
            </a:r>
            <a:r>
              <a:rPr lang="en-US" sz="1500" dirty="0" smtClean="0">
                <a:latin typeface="Raleway" panose="020B0604020202020204" charset="0"/>
                <a:ea typeface="Lato"/>
                <a:cs typeface="Lato"/>
                <a:sym typeface="Lato"/>
              </a:rPr>
              <a:t>area.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01292" y="2194340"/>
            <a:ext cx="844473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500" dirty="0" smtClean="0">
              <a:solidFill>
                <a:schemeClr val="accent6">
                  <a:lumMod val="10000"/>
                </a:schemeClr>
              </a:solidFill>
              <a:latin typeface="Raleway" panose="020B0604020202020204" charset="0"/>
            </a:endParaRPr>
          </a:p>
          <a:p>
            <a:r>
              <a:rPr lang="en-US" sz="1500" b="1" dirty="0" smtClean="0">
                <a:latin typeface="Raleway" panose="020B0604020202020204" charset="0"/>
              </a:rPr>
              <a:t>Main conclusions</a:t>
            </a:r>
            <a:endParaRPr lang="en-US" sz="1500" b="1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Raleway" panose="020B0604020202020204" charset="0"/>
              </a:rPr>
              <a:t>TF is a research area not previously addressed by </a:t>
            </a:r>
            <a:r>
              <a:rPr lang="en-US" sz="1500" dirty="0" err="1" smtClean="0">
                <a:latin typeface="Raleway" panose="020B0604020202020204" charset="0"/>
              </a:rPr>
              <a:t>AutoML</a:t>
            </a:r>
            <a:r>
              <a:rPr lang="en-US" sz="1500" dirty="0" smtClean="0">
                <a:latin typeface="Raleway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Raleway" panose="020B0604020202020204" charset="0"/>
              </a:rPr>
              <a:t>A </a:t>
            </a:r>
            <a:r>
              <a:rPr lang="en-US" sz="1500" dirty="0">
                <a:latin typeface="Raleway" panose="020B0604020202020204" charset="0"/>
              </a:rPr>
              <a:t>comprehensive study of general-purpose </a:t>
            </a:r>
            <a:r>
              <a:rPr lang="en-US" sz="1500" dirty="0" err="1" smtClean="0">
                <a:latin typeface="Raleway" panose="020B0604020202020204" charset="0"/>
              </a:rPr>
              <a:t>AutoML</a:t>
            </a:r>
            <a:r>
              <a:rPr lang="en-US" sz="1500" dirty="0" smtClean="0">
                <a:latin typeface="Raleway" panose="020B0604020202020204" charset="0"/>
              </a:rPr>
              <a:t> in TF.</a:t>
            </a:r>
            <a:r>
              <a:rPr lang="en-US" sz="1500" dirty="0">
                <a:latin typeface="Raleway" panose="020B0604020202020204" charset="0"/>
              </a:rPr>
              <a:t/>
            </a:r>
            <a:br>
              <a:rPr lang="en-US" sz="1500" dirty="0">
                <a:latin typeface="Raleway" panose="020B0604020202020204" charset="0"/>
              </a:rPr>
            </a:br>
            <a:endParaRPr lang="en-US" sz="1500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Raleway" panose="020B0604020202020204" charset="0"/>
              </a:rPr>
              <a:t>Current </a:t>
            </a:r>
            <a:r>
              <a:rPr lang="en-US" sz="1500" dirty="0" err="1">
                <a:latin typeface="Raleway" panose="020B0604020202020204" charset="0"/>
              </a:rPr>
              <a:t>AutoML</a:t>
            </a:r>
            <a:r>
              <a:rPr lang="en-US" sz="1500" dirty="0">
                <a:latin typeface="Raleway" panose="020B0604020202020204" charset="0"/>
              </a:rPr>
              <a:t> </a:t>
            </a:r>
            <a:r>
              <a:rPr lang="en-US" sz="1500" dirty="0" smtClean="0">
                <a:latin typeface="Raleway" panose="020B0604020202020204" charset="0"/>
              </a:rPr>
              <a:t>strategies suffer </a:t>
            </a:r>
            <a:r>
              <a:rPr lang="en-US" sz="1500" dirty="0">
                <a:latin typeface="Raleway" panose="020B0604020202020204" charset="0"/>
              </a:rPr>
              <a:t>from overfitting, low scalability, and </a:t>
            </a:r>
            <a:r>
              <a:rPr lang="en-US" sz="1500" dirty="0" smtClean="0">
                <a:latin typeface="Raleway" panose="020B0604020202020204" charset="0"/>
              </a:rPr>
              <a:t>previous learning experience does not work properly in TF</a:t>
            </a:r>
            <a:r>
              <a:rPr lang="en-US" sz="1500" dirty="0">
                <a:latin typeface="Raleway" panose="020B0604020202020204" charset="0"/>
              </a:rPr>
              <a:t>.</a:t>
            </a:r>
            <a:br>
              <a:rPr lang="en-US" sz="1500" dirty="0">
                <a:latin typeface="Raleway" panose="020B0604020202020204" charset="0"/>
              </a:rPr>
            </a:br>
            <a:endParaRPr lang="en-US" sz="1500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5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1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58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Concluding remarks III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12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Conclusions and Future Work</a:t>
            </a:r>
            <a:endParaRPr lang="en-GB" sz="2600" b="1" dirty="0"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Conclusions and Future Work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01292" y="1118909"/>
            <a:ext cx="84447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latin typeface="Raleway" panose="020B0604020202020204" charset="0"/>
              </a:rPr>
              <a:t>Objective 3</a:t>
            </a:r>
          </a:p>
          <a:p>
            <a:endParaRPr lang="en-US" sz="1500" b="1" dirty="0" smtClean="0">
              <a:latin typeface="Raleway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Raleway" panose="020B0604020202020204" charset="0"/>
                <a:ea typeface="Lato"/>
                <a:cs typeface="Lato"/>
                <a:sym typeface="Lato"/>
              </a:rPr>
              <a:t>To improve the performance of </a:t>
            </a:r>
            <a:r>
              <a:rPr lang="en-US" sz="1500" dirty="0" err="1" smtClean="0">
                <a:latin typeface="Raleway" panose="020B0604020202020204" charset="0"/>
                <a:ea typeface="Lato"/>
                <a:cs typeface="Lato"/>
                <a:sym typeface="Lato"/>
              </a:rPr>
              <a:t>AutoML</a:t>
            </a:r>
            <a:r>
              <a:rPr lang="en-US" sz="1500" dirty="0" smtClean="0">
                <a:latin typeface="Raleway" panose="020B0604020202020204" charset="0"/>
                <a:ea typeface="Lato"/>
                <a:cs typeface="Lato"/>
                <a:sym typeface="Lato"/>
              </a:rPr>
              <a:t> in supervised learning problems, including TF.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12979" y="1965368"/>
            <a:ext cx="85663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latin typeface="Raleway" panose="020B0604020202020204" charset="0"/>
              </a:rPr>
              <a:t>Main conclusions</a:t>
            </a:r>
          </a:p>
          <a:p>
            <a:endParaRPr lang="en-US" sz="1500" b="1" dirty="0" smtClean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Raleway" panose="020B0604020202020204" charset="0"/>
              </a:rPr>
              <a:t>AutoEn</a:t>
            </a:r>
            <a:r>
              <a:rPr lang="en-US" sz="1500" dirty="0">
                <a:latin typeface="Raleway" panose="020B0604020202020204" charset="0"/>
              </a:rPr>
              <a:t>, a new </a:t>
            </a:r>
            <a:r>
              <a:rPr lang="en-US" sz="1500" dirty="0" err="1">
                <a:latin typeface="Raleway" panose="020B0604020202020204" charset="0"/>
              </a:rPr>
              <a:t>AutoML</a:t>
            </a:r>
            <a:r>
              <a:rPr lang="en-US" sz="1500" dirty="0">
                <a:latin typeface="Raleway" panose="020B0604020202020204" charset="0"/>
              </a:rPr>
              <a:t> method based on ensembles of multiple-classifiers</a:t>
            </a:r>
            <a:r>
              <a:rPr lang="en-US" sz="1500" dirty="0" smtClean="0">
                <a:solidFill>
                  <a:schemeClr val="accent6">
                    <a:lumMod val="10000"/>
                  </a:schemeClr>
                </a:solidFill>
                <a:latin typeface="Raleway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6">
                  <a:lumMod val="10000"/>
                </a:schemeClr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Raleway" panose="020B0604020202020204" charset="0"/>
              </a:rPr>
              <a:t>AutoEn</a:t>
            </a:r>
            <a:r>
              <a:rPr lang="en-US" sz="1500" dirty="0">
                <a:latin typeface="Raleway" panose="020B0604020202020204" charset="0"/>
              </a:rPr>
              <a:t> obtained better or competitive </a:t>
            </a:r>
            <a:r>
              <a:rPr lang="en-US" sz="1500" dirty="0" smtClean="0">
                <a:latin typeface="Raleway" panose="020B0604020202020204" charset="0"/>
              </a:rPr>
              <a:t>results (in terms of accuracy) </a:t>
            </a:r>
            <a:r>
              <a:rPr lang="en-US" sz="1500" dirty="0">
                <a:latin typeface="Raleway" panose="020B0604020202020204" charset="0"/>
              </a:rPr>
              <a:t>with respect </a:t>
            </a:r>
            <a:r>
              <a:rPr lang="en-US" sz="1500" dirty="0" smtClean="0">
                <a:latin typeface="Raleway" panose="020B0604020202020204" charset="0"/>
              </a:rPr>
              <a:t>to the </a:t>
            </a:r>
            <a:r>
              <a:rPr lang="en-US" sz="1500" dirty="0" err="1">
                <a:latin typeface="Raleway" panose="020B0604020202020204" charset="0"/>
              </a:rPr>
              <a:t>AutoML</a:t>
            </a:r>
            <a:r>
              <a:rPr lang="en-US" sz="1500" dirty="0">
                <a:latin typeface="Raleway" panose="020B0604020202020204" charset="0"/>
              </a:rPr>
              <a:t> state-of-the-art </a:t>
            </a:r>
            <a:r>
              <a:rPr lang="en-US" sz="1500" dirty="0" smtClean="0">
                <a:latin typeface="Raleway" panose="020B0604020202020204" charset="0"/>
              </a:rPr>
              <a:t>approaches (</a:t>
            </a:r>
            <a:r>
              <a:rPr lang="en-US" sz="1500" b="1" dirty="0" smtClean="0">
                <a:latin typeface="Raleway" panose="020B0604020202020204" charset="0"/>
              </a:rPr>
              <a:t>general-purpose domain and TF</a:t>
            </a:r>
            <a:r>
              <a:rPr lang="en-US" sz="1500" dirty="0" smtClean="0">
                <a:latin typeface="Raleway" panose="020B060402020202020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Raleway" panose="020B0604020202020204" charset="0"/>
              </a:rPr>
              <a:t>AutoEn</a:t>
            </a:r>
            <a:r>
              <a:rPr lang="en-US" sz="1500" dirty="0">
                <a:latin typeface="Raleway" panose="020B0604020202020204" charset="0"/>
              </a:rPr>
              <a:t> is a straightforward method less prone to overfitting and does not need predefined time budgets.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Raleway" panose="020B0604020202020204" charset="0"/>
              </a:rPr>
              <a:t>AutoEn</a:t>
            </a:r>
            <a:r>
              <a:rPr lang="en-US" sz="1500" dirty="0">
                <a:latin typeface="Raleway" panose="020B0604020202020204" charset="0"/>
              </a:rPr>
              <a:t> paths the way towards </a:t>
            </a:r>
            <a:r>
              <a:rPr lang="en-US" sz="1500" dirty="0" err="1">
                <a:latin typeface="Raleway" panose="020B0604020202020204" charset="0"/>
              </a:rPr>
              <a:t>AutoML</a:t>
            </a:r>
            <a:r>
              <a:rPr lang="en-US" sz="1500" dirty="0">
                <a:latin typeface="Raleway" panose="020B0604020202020204" charset="0"/>
              </a:rPr>
              <a:t> frameworks purely based on ensemble strategies.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24754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59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7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48778" y="679668"/>
            <a:ext cx="84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Future Work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12" name="Google Shape;244;p41"/>
          <p:cNvSpPr txBox="1">
            <a:spLocks/>
          </p:cNvSpPr>
          <p:nvPr/>
        </p:nvSpPr>
        <p:spPr>
          <a:xfrm>
            <a:off x="318270" y="60646"/>
            <a:ext cx="876673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Conclusions and Future Work</a:t>
            </a:r>
            <a:endParaRPr lang="en-GB" sz="2600" b="1" dirty="0"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663168" y="4793077"/>
            <a:ext cx="10329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Conclusions and Future Work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01292" y="1234223"/>
            <a:ext cx="795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Raleway" panose="020B0604020202020204" charset="0"/>
              </a:rPr>
              <a:t>Deep learning </a:t>
            </a:r>
            <a:r>
              <a:rPr lang="en-US" dirty="0" smtClean="0">
                <a:latin typeface="Raleway" panose="020B0604020202020204" charset="0"/>
              </a:rPr>
              <a:t>approaches and </a:t>
            </a:r>
            <a:r>
              <a:rPr lang="en-US" b="1" dirty="0" smtClean="0">
                <a:latin typeface="Raleway" panose="020B0604020202020204" charset="0"/>
              </a:rPr>
              <a:t>new traffic data sources</a:t>
            </a:r>
            <a:endParaRPr lang="en-US" dirty="0" smtClean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Raleway" panose="020B060402020202020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99143" y="1588166"/>
            <a:ext cx="76551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6" indent="-285750" algn="just">
              <a:buFont typeface="Wingdings" panose="05000000000000000000" pitchFamily="2" charset="2"/>
              <a:buChar char="Ø"/>
            </a:pPr>
            <a:r>
              <a:rPr lang="es-ES" dirty="0" err="1">
                <a:latin typeface="Raleway" panose="020B0604020202020204" charset="0"/>
              </a:rPr>
              <a:t>Bogaerts</a:t>
            </a:r>
            <a:r>
              <a:rPr lang="es-ES" dirty="0">
                <a:latin typeface="Raleway" panose="020B0604020202020204" charset="0"/>
              </a:rPr>
              <a:t> T, </a:t>
            </a:r>
            <a:r>
              <a:rPr lang="es-ES" dirty="0" err="1">
                <a:latin typeface="Raleway" panose="020B0604020202020204" charset="0"/>
              </a:rPr>
              <a:t>Masegosa</a:t>
            </a:r>
            <a:r>
              <a:rPr lang="es-ES" dirty="0">
                <a:latin typeface="Raleway" panose="020B0604020202020204" charset="0"/>
              </a:rPr>
              <a:t> AS, </a:t>
            </a:r>
            <a:r>
              <a:rPr lang="es-ES" b="1" dirty="0">
                <a:latin typeface="Raleway" panose="020B0604020202020204" charset="0"/>
              </a:rPr>
              <a:t>Angarita-Zapata JS</a:t>
            </a:r>
            <a:r>
              <a:rPr lang="es-ES" dirty="0">
                <a:latin typeface="Raleway" panose="020B0604020202020204" charset="0"/>
              </a:rPr>
              <a:t>, Onieva E, </a:t>
            </a:r>
            <a:r>
              <a:rPr lang="es-ES" dirty="0" err="1">
                <a:latin typeface="Raleway" panose="020B0604020202020204" charset="0"/>
              </a:rPr>
              <a:t>Hellinckx</a:t>
            </a:r>
            <a:r>
              <a:rPr lang="es-ES" dirty="0">
                <a:latin typeface="Raleway" panose="020B0604020202020204" charset="0"/>
              </a:rPr>
              <a:t> P. </a:t>
            </a:r>
            <a:r>
              <a:rPr lang="es-ES" b="1" dirty="0">
                <a:latin typeface="Raleway" panose="020B0604020202020204" charset="0"/>
              </a:rPr>
              <a:t>A </a:t>
            </a:r>
            <a:r>
              <a:rPr lang="es-ES" b="1" dirty="0" err="1">
                <a:latin typeface="Raleway" panose="020B0604020202020204" charset="0"/>
              </a:rPr>
              <a:t>graph</a:t>
            </a:r>
            <a:r>
              <a:rPr lang="es-ES" b="1" dirty="0">
                <a:latin typeface="Raleway" panose="020B0604020202020204" charset="0"/>
              </a:rPr>
              <a:t> CNN-LSTM neural </a:t>
            </a:r>
            <a:r>
              <a:rPr lang="es-ES" b="1" dirty="0" err="1">
                <a:latin typeface="Raleway" panose="020B0604020202020204" charset="0"/>
              </a:rPr>
              <a:t>network</a:t>
            </a:r>
            <a:r>
              <a:rPr lang="es-ES" b="1" dirty="0">
                <a:latin typeface="Raleway" panose="020B0604020202020204" charset="0"/>
              </a:rPr>
              <a:t> </a:t>
            </a:r>
            <a:r>
              <a:rPr lang="es-ES" b="1" dirty="0" err="1">
                <a:latin typeface="Raleway" panose="020B0604020202020204" charset="0"/>
              </a:rPr>
              <a:t>for</a:t>
            </a:r>
            <a:r>
              <a:rPr lang="es-ES" b="1" dirty="0">
                <a:latin typeface="Raleway" panose="020B0604020202020204" charset="0"/>
              </a:rPr>
              <a:t> short and </a:t>
            </a:r>
            <a:r>
              <a:rPr lang="es-ES" b="1" dirty="0" err="1">
                <a:latin typeface="Raleway" panose="020B0604020202020204" charset="0"/>
              </a:rPr>
              <a:t>long-term</a:t>
            </a:r>
            <a:r>
              <a:rPr lang="es-ES" b="1" dirty="0">
                <a:latin typeface="Raleway" panose="020B0604020202020204" charset="0"/>
              </a:rPr>
              <a:t> </a:t>
            </a:r>
            <a:r>
              <a:rPr lang="es-ES" b="1" dirty="0" err="1">
                <a:latin typeface="Raleway" panose="020B0604020202020204" charset="0"/>
              </a:rPr>
              <a:t>traffic</a:t>
            </a:r>
            <a:r>
              <a:rPr lang="es-ES" b="1" dirty="0">
                <a:latin typeface="Raleway" panose="020B0604020202020204" charset="0"/>
              </a:rPr>
              <a:t> </a:t>
            </a:r>
            <a:r>
              <a:rPr lang="es-ES" b="1" dirty="0" err="1">
                <a:latin typeface="Raleway" panose="020B0604020202020204" charset="0"/>
              </a:rPr>
              <a:t>forecasting</a:t>
            </a:r>
            <a:r>
              <a:rPr lang="es-ES" b="1" dirty="0">
                <a:latin typeface="Raleway" panose="020B0604020202020204" charset="0"/>
              </a:rPr>
              <a:t> </a:t>
            </a:r>
            <a:r>
              <a:rPr lang="es-ES" b="1" dirty="0" err="1">
                <a:latin typeface="Raleway" panose="020B0604020202020204" charset="0"/>
              </a:rPr>
              <a:t>based</a:t>
            </a:r>
            <a:r>
              <a:rPr lang="es-ES" b="1" dirty="0">
                <a:latin typeface="Raleway" panose="020B0604020202020204" charset="0"/>
              </a:rPr>
              <a:t> </a:t>
            </a:r>
            <a:r>
              <a:rPr lang="es-ES" b="1" dirty="0" err="1">
                <a:latin typeface="Raleway" panose="020B0604020202020204" charset="0"/>
              </a:rPr>
              <a:t>on</a:t>
            </a:r>
            <a:r>
              <a:rPr lang="es-ES" b="1" dirty="0">
                <a:latin typeface="Raleway" panose="020B0604020202020204" charset="0"/>
              </a:rPr>
              <a:t> </a:t>
            </a:r>
            <a:r>
              <a:rPr lang="es-ES" b="1" dirty="0" err="1">
                <a:latin typeface="Raleway" panose="020B0604020202020204" charset="0"/>
              </a:rPr>
              <a:t>trajectory</a:t>
            </a:r>
            <a:r>
              <a:rPr lang="es-ES" b="1" dirty="0">
                <a:latin typeface="Raleway" panose="020B0604020202020204" charset="0"/>
              </a:rPr>
              <a:t> data</a:t>
            </a:r>
            <a:r>
              <a:rPr lang="es-ES" dirty="0">
                <a:latin typeface="Raleway" panose="020B0604020202020204" charset="0"/>
              </a:rPr>
              <a:t>. </a:t>
            </a:r>
            <a:r>
              <a:rPr lang="es-ES" dirty="0" err="1">
                <a:latin typeface="Raleway" panose="020B0604020202020204" charset="0"/>
              </a:rPr>
              <a:t>Transportation</a:t>
            </a:r>
            <a:r>
              <a:rPr lang="es-ES" dirty="0">
                <a:latin typeface="Raleway" panose="020B0604020202020204" charset="0"/>
              </a:rPr>
              <a:t> </a:t>
            </a:r>
            <a:r>
              <a:rPr lang="es-ES" dirty="0" err="1">
                <a:latin typeface="Raleway" panose="020B0604020202020204" charset="0"/>
              </a:rPr>
              <a:t>Research</a:t>
            </a:r>
            <a:r>
              <a:rPr lang="es-ES" dirty="0">
                <a:latin typeface="Raleway" panose="020B0604020202020204" charset="0"/>
              </a:rPr>
              <a:t> </a:t>
            </a:r>
            <a:r>
              <a:rPr lang="es-ES" dirty="0" err="1">
                <a:latin typeface="Raleway" panose="020B0604020202020204" charset="0"/>
              </a:rPr>
              <a:t>Part</a:t>
            </a:r>
            <a:r>
              <a:rPr lang="es-ES" dirty="0">
                <a:latin typeface="Raleway" panose="020B0604020202020204" charset="0"/>
              </a:rPr>
              <a:t> C: </a:t>
            </a:r>
            <a:r>
              <a:rPr lang="es-ES" dirty="0" err="1">
                <a:latin typeface="Raleway" panose="020B0604020202020204" charset="0"/>
              </a:rPr>
              <a:t>Emerging</a:t>
            </a:r>
            <a:r>
              <a:rPr lang="es-ES" dirty="0">
                <a:latin typeface="Raleway" panose="020B0604020202020204" charset="0"/>
              </a:rPr>
              <a:t> Technologies 112, 62-77,</a:t>
            </a:r>
            <a:r>
              <a:rPr lang="es-ES" b="1" dirty="0">
                <a:latin typeface="Raleway" panose="020B0604020202020204" charset="0"/>
              </a:rPr>
              <a:t> </a:t>
            </a:r>
            <a:r>
              <a:rPr lang="es-ES" b="1" dirty="0" smtClean="0">
                <a:latin typeface="Raleway" panose="020B0604020202020204" charset="0"/>
              </a:rPr>
              <a:t>2020</a:t>
            </a:r>
            <a:endParaRPr lang="es-ES" dirty="0">
              <a:latin typeface="Raleway" panose="020B060402020202020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01292" y="2401615"/>
            <a:ext cx="7952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Raleway" panose="020B0604020202020204" charset="0"/>
              </a:rPr>
              <a:t>Automated Deep learning </a:t>
            </a:r>
            <a:r>
              <a:rPr lang="en-US" dirty="0" smtClean="0">
                <a:latin typeface="Raleway" panose="020B0604020202020204" charset="0"/>
              </a:rPr>
              <a:t>to</a:t>
            </a:r>
            <a:r>
              <a:rPr lang="en-US" b="1" dirty="0" smtClean="0">
                <a:latin typeface="Raleway" panose="020B0604020202020204" charset="0"/>
              </a:rPr>
              <a:t> </a:t>
            </a:r>
            <a:r>
              <a:rPr lang="en-US" dirty="0" smtClean="0">
                <a:latin typeface="Raleway" panose="020B0604020202020204" charset="0"/>
              </a:rPr>
              <a:t>find: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99143" y="2752110"/>
            <a:ext cx="7357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6" indent="-285750" algn="just">
              <a:buFont typeface="Wingdings" panose="05000000000000000000" pitchFamily="2" charset="2"/>
              <a:buChar char="Ø"/>
            </a:pPr>
            <a:r>
              <a:rPr lang="es-ES" dirty="0" err="1" smtClean="0">
                <a:latin typeface="Raleway" panose="020B0604020202020204" charset="0"/>
              </a:rPr>
              <a:t>The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right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architecture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b="1" dirty="0" smtClean="0">
                <a:latin typeface="Raleway" panose="020B0604020202020204" charset="0"/>
              </a:rPr>
              <a:t>(neural </a:t>
            </a:r>
            <a:r>
              <a:rPr lang="es-ES" b="1" dirty="0" err="1" smtClean="0">
                <a:latin typeface="Raleway" panose="020B0604020202020204" charset="0"/>
              </a:rPr>
              <a:t>architecture</a:t>
            </a:r>
            <a:r>
              <a:rPr lang="es-ES" b="1" dirty="0" smtClean="0">
                <a:latin typeface="Raleway" panose="020B0604020202020204" charset="0"/>
              </a:rPr>
              <a:t> </a:t>
            </a:r>
            <a:r>
              <a:rPr lang="es-ES" b="1" dirty="0" err="1" smtClean="0">
                <a:latin typeface="Raleway" panose="020B0604020202020204" charset="0"/>
              </a:rPr>
              <a:t>search</a:t>
            </a:r>
            <a:r>
              <a:rPr lang="es-ES" b="1" dirty="0" smtClean="0">
                <a:latin typeface="Raleway" panose="020B0604020202020204" charset="0"/>
              </a:rPr>
              <a:t>)</a:t>
            </a:r>
          </a:p>
          <a:p>
            <a:pPr marL="285750" lvl="6" indent="-285750" algn="just">
              <a:buFont typeface="Wingdings" panose="05000000000000000000" pitchFamily="2" charset="2"/>
              <a:buChar char="Ø"/>
            </a:pPr>
            <a:r>
              <a:rPr lang="es-ES" dirty="0" err="1" smtClean="0">
                <a:latin typeface="Raleway" panose="020B0604020202020204" charset="0"/>
              </a:rPr>
              <a:t>The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most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competitive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hyperparameter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setting</a:t>
            </a:r>
            <a:endParaRPr lang="es-ES" dirty="0" smtClean="0">
              <a:latin typeface="Raleway" panose="020B0604020202020204" charset="0"/>
            </a:endParaRPr>
          </a:p>
          <a:p>
            <a:pPr marL="285750" lvl="6" indent="-285750" algn="just">
              <a:buFont typeface="Wingdings" panose="05000000000000000000" pitchFamily="2" charset="2"/>
              <a:buChar char="Ø"/>
            </a:pPr>
            <a:endParaRPr lang="es-ES" dirty="0">
              <a:latin typeface="Raleway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1292" y="3430380"/>
            <a:ext cx="7492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Raleway" panose="020B0604020202020204" charset="0"/>
              </a:rPr>
              <a:t>More autonomous </a:t>
            </a:r>
            <a:r>
              <a:rPr lang="en-US" b="1" dirty="0" err="1" smtClean="0">
                <a:latin typeface="Raleway" panose="020B0604020202020204" charset="0"/>
              </a:rPr>
              <a:t>AutoML</a:t>
            </a:r>
            <a:r>
              <a:rPr lang="en-US" b="1" dirty="0" smtClean="0">
                <a:latin typeface="Raleway" panose="020B0604020202020204" charset="0"/>
              </a:rPr>
              <a:t> </a:t>
            </a:r>
            <a:r>
              <a:rPr lang="en-US" dirty="0" smtClean="0">
                <a:latin typeface="Raleway" panose="020B0604020202020204" charset="0"/>
              </a:rPr>
              <a:t>system to use the best of their inner search strategies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99143" y="3798412"/>
            <a:ext cx="7357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6" indent="-285750" algn="just">
              <a:buFont typeface="Wingdings" panose="05000000000000000000" pitchFamily="2" charset="2"/>
              <a:buChar char="Ø"/>
            </a:pPr>
            <a:r>
              <a:rPr lang="es-ES" dirty="0" smtClean="0">
                <a:latin typeface="Raleway" panose="020B0604020202020204" charset="0"/>
              </a:rPr>
              <a:t>Meta-</a:t>
            </a:r>
            <a:r>
              <a:rPr lang="es-ES" dirty="0" err="1" smtClean="0">
                <a:latin typeface="Raleway" panose="020B0604020202020204" charset="0"/>
              </a:rPr>
              <a:t>learning</a:t>
            </a:r>
            <a:r>
              <a:rPr lang="es-ES" dirty="0" smtClean="0">
                <a:latin typeface="Raleway" panose="020B0604020202020204" charset="0"/>
              </a:rPr>
              <a:t>, </a:t>
            </a:r>
            <a:r>
              <a:rPr lang="es-ES" dirty="0" err="1" smtClean="0">
                <a:latin typeface="Raleway" panose="020B0604020202020204" charset="0"/>
              </a:rPr>
              <a:t>Optimisation</a:t>
            </a:r>
            <a:r>
              <a:rPr lang="es-ES" dirty="0" smtClean="0">
                <a:latin typeface="Raleway" panose="020B0604020202020204" charset="0"/>
              </a:rPr>
              <a:t>, </a:t>
            </a:r>
            <a:r>
              <a:rPr lang="es-ES" dirty="0" err="1" smtClean="0">
                <a:latin typeface="Raleway" panose="020B0604020202020204" charset="0"/>
              </a:rPr>
              <a:t>Ensemble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dirty="0" err="1" smtClean="0">
                <a:latin typeface="Raleway" panose="020B0604020202020204" charset="0"/>
              </a:rPr>
              <a:t>learning</a:t>
            </a:r>
            <a:r>
              <a:rPr lang="es-ES" dirty="0" smtClean="0">
                <a:latin typeface="Raleway" panose="020B0604020202020204" charset="0"/>
              </a:rPr>
              <a:t> </a:t>
            </a:r>
            <a:r>
              <a:rPr lang="es-ES" b="1" dirty="0" smtClean="0">
                <a:latin typeface="Raleway" panose="020B0604020202020204" charset="0"/>
              </a:rPr>
              <a:t>(</a:t>
            </a:r>
            <a:r>
              <a:rPr lang="es-ES" b="1" dirty="0" err="1" smtClean="0">
                <a:latin typeface="Raleway" panose="020B0604020202020204" charset="0"/>
              </a:rPr>
              <a:t>when</a:t>
            </a:r>
            <a:r>
              <a:rPr lang="es-ES" b="1" dirty="0" smtClean="0">
                <a:latin typeface="Raleway" panose="020B0604020202020204" charset="0"/>
              </a:rPr>
              <a:t> to use </a:t>
            </a:r>
            <a:r>
              <a:rPr lang="es-ES" b="1" dirty="0" err="1" smtClean="0">
                <a:latin typeface="Raleway" panose="020B0604020202020204" charset="0"/>
              </a:rPr>
              <a:t>all</a:t>
            </a:r>
            <a:r>
              <a:rPr lang="es-ES" b="1" dirty="0" smtClean="0">
                <a:latin typeface="Raleway" panose="020B0604020202020204" charset="0"/>
              </a:rPr>
              <a:t> of </a:t>
            </a:r>
            <a:r>
              <a:rPr lang="es-ES" b="1" dirty="0" err="1" smtClean="0">
                <a:latin typeface="Raleway" panose="020B0604020202020204" charset="0"/>
              </a:rPr>
              <a:t>them</a:t>
            </a:r>
            <a:r>
              <a:rPr lang="es-ES" b="1" dirty="0" smtClean="0">
                <a:latin typeface="Raleway" panose="020B0604020202020204" charset="0"/>
              </a:rPr>
              <a:t>? </a:t>
            </a:r>
            <a:r>
              <a:rPr lang="es-ES" b="1" dirty="0" err="1" smtClean="0">
                <a:latin typeface="Raleway" panose="020B0604020202020204" charset="0"/>
              </a:rPr>
              <a:t>when</a:t>
            </a:r>
            <a:r>
              <a:rPr lang="es-ES" b="1" dirty="0" smtClean="0">
                <a:latin typeface="Raleway" panose="020B0604020202020204" charset="0"/>
              </a:rPr>
              <a:t> to use </a:t>
            </a:r>
            <a:r>
              <a:rPr lang="es-ES" b="1" dirty="0" err="1" smtClean="0">
                <a:latin typeface="Raleway" panose="020B0604020202020204" charset="0"/>
              </a:rPr>
              <a:t>some</a:t>
            </a:r>
            <a:r>
              <a:rPr lang="es-ES" b="1" dirty="0" smtClean="0">
                <a:latin typeface="Raleway" panose="020B0604020202020204" charset="0"/>
              </a:rPr>
              <a:t> of </a:t>
            </a:r>
            <a:r>
              <a:rPr lang="es-ES" b="1" dirty="0" err="1" smtClean="0">
                <a:latin typeface="Raleway" panose="020B0604020202020204" charset="0"/>
              </a:rPr>
              <a:t>them</a:t>
            </a:r>
            <a:r>
              <a:rPr lang="es-ES" b="1" dirty="0" smtClean="0">
                <a:latin typeface="Raleway" panose="020B0604020202020204" charset="0"/>
              </a:rPr>
              <a:t>?)</a:t>
            </a:r>
            <a:endParaRPr lang="es-E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grpSp>
        <p:nvGrpSpPr>
          <p:cNvPr id="4" name="Grupo 3"/>
          <p:cNvGrpSpPr/>
          <p:nvPr/>
        </p:nvGrpSpPr>
        <p:grpSpPr>
          <a:xfrm>
            <a:off x="4925291" y="1036771"/>
            <a:ext cx="3700549" cy="1782629"/>
            <a:chOff x="3663419" y="1477783"/>
            <a:chExt cx="4408497" cy="1889365"/>
          </a:xfrm>
        </p:grpSpPr>
        <p:sp>
          <p:nvSpPr>
            <p:cNvPr id="29" name="Rectángulo redondeado 28"/>
            <p:cNvSpPr/>
            <p:nvPr/>
          </p:nvSpPr>
          <p:spPr>
            <a:xfrm>
              <a:off x="5124179" y="1507874"/>
              <a:ext cx="1095376" cy="240821"/>
            </a:xfrm>
            <a:prstGeom prst="roundRect">
              <a:avLst/>
            </a:prstGeom>
            <a:solidFill>
              <a:srgbClr val="E7E6E6"/>
            </a:solidFill>
            <a:ln w="3175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30" name="Rectángulo redondeado 29"/>
            <p:cNvSpPr/>
            <p:nvPr/>
          </p:nvSpPr>
          <p:spPr>
            <a:xfrm>
              <a:off x="5124179" y="2029423"/>
              <a:ext cx="1095376" cy="240821"/>
            </a:xfrm>
            <a:prstGeom prst="roundRect">
              <a:avLst/>
            </a:prstGeom>
            <a:solidFill>
              <a:srgbClr val="E7E6E6"/>
            </a:solidFill>
            <a:ln w="3175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4764036" y="2536890"/>
              <a:ext cx="1836457" cy="305635"/>
            </a:xfrm>
            <a:prstGeom prst="roundRect">
              <a:avLst/>
            </a:prstGeom>
            <a:solidFill>
              <a:srgbClr val="E7E6E6"/>
            </a:solidFill>
            <a:ln w="3175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+mn-cs"/>
              </a:endParaRPr>
            </a:p>
          </p:txBody>
        </p:sp>
        <p:sp>
          <p:nvSpPr>
            <p:cNvPr id="32" name="Paralelogramo 31"/>
            <p:cNvSpPr/>
            <p:nvPr/>
          </p:nvSpPr>
          <p:spPr>
            <a:xfrm>
              <a:off x="3764601" y="3135562"/>
              <a:ext cx="3761177" cy="216024"/>
            </a:xfrm>
            <a:prstGeom prst="parallelogram">
              <a:avLst/>
            </a:prstGeom>
            <a:solidFill>
              <a:sysClr val="windowText" lastClr="000000">
                <a:lumMod val="65000"/>
                <a:lumOff val="35000"/>
                <a:alpha val="50000"/>
              </a:sys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Paralelogramo 32"/>
            <p:cNvSpPr/>
            <p:nvPr/>
          </p:nvSpPr>
          <p:spPr>
            <a:xfrm>
              <a:off x="4711524" y="3132278"/>
              <a:ext cx="1888969" cy="216024"/>
            </a:xfrm>
            <a:prstGeom prst="parallelogram">
              <a:avLst/>
            </a:prstGeom>
            <a:gradFill rotWithShape="1">
              <a:gsLst>
                <a:gs pos="100000">
                  <a:srgbClr val="E7E6E6">
                    <a:lumMod val="90000"/>
                  </a:srgbClr>
                </a:gs>
                <a:gs pos="100000">
                  <a:sysClr val="windowText" lastClr="000000">
                    <a:lumMod val="105000"/>
                    <a:satMod val="109000"/>
                    <a:tint val="81000"/>
                  </a:sysClr>
                </a:gs>
              </a:gsLst>
              <a:lin ang="5400000" scaled="0"/>
            </a:gradFill>
            <a:ln w="6350" cap="flat" cmpd="sng" algn="ctr">
              <a:solidFill>
                <a:srgbClr val="E7E6E6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467876" y="2929128"/>
              <a:ext cx="2376264" cy="438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endParaRPr lang="en-US" sz="1000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  <a:p>
              <a:pPr algn="ctr">
                <a:buClrTx/>
                <a:buFontTx/>
                <a:buNone/>
              </a:pPr>
              <a:r>
                <a:rPr lang="en-US" sz="10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Target Road Link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511149" y="2399267"/>
              <a:ext cx="2376264" cy="40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endParaRPr lang="en-US" sz="900" kern="1200" dirty="0">
                <a:solidFill>
                  <a:prstClr val="black"/>
                </a:solidFill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  <a:p>
              <a:pPr algn="ctr">
                <a:buClrTx/>
                <a:buFontTx/>
                <a:buNone/>
              </a:pPr>
              <a:r>
                <a:rPr lang="en-US" sz="900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Current moment (</a:t>
              </a:r>
              <a:r>
                <a:rPr lang="en-US" sz="900" i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19:00h)</a:t>
              </a: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4970814" y="2016495"/>
              <a:ext cx="1404155" cy="269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1000" i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19:05h</a:t>
              </a: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969789" y="1477783"/>
              <a:ext cx="1404155" cy="269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1000" i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19:10h</a:t>
              </a:r>
            </a:p>
          </p:txBody>
        </p:sp>
        <p:pic>
          <p:nvPicPr>
            <p:cNvPr id="39" name="Picture 2" descr="Resultado de imagen de vehic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419" y="2760605"/>
              <a:ext cx="1185075" cy="44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Paralelogramo 39"/>
            <p:cNvSpPr/>
            <p:nvPr/>
          </p:nvSpPr>
          <p:spPr>
            <a:xfrm>
              <a:off x="4473848" y="3217430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Paralelogramo 40"/>
            <p:cNvSpPr/>
            <p:nvPr/>
          </p:nvSpPr>
          <p:spPr>
            <a:xfrm>
              <a:off x="4147945" y="3217430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" name="Paralelogramo 41"/>
            <p:cNvSpPr/>
            <p:nvPr/>
          </p:nvSpPr>
          <p:spPr>
            <a:xfrm>
              <a:off x="3834168" y="3217430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" name="Paralelogramo 42"/>
            <p:cNvSpPr/>
            <p:nvPr/>
          </p:nvSpPr>
          <p:spPr>
            <a:xfrm>
              <a:off x="7261826" y="3220881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Paralelogramo 43"/>
            <p:cNvSpPr/>
            <p:nvPr/>
          </p:nvSpPr>
          <p:spPr>
            <a:xfrm>
              <a:off x="6935923" y="3220881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Paralelogramo 44"/>
            <p:cNvSpPr/>
            <p:nvPr/>
          </p:nvSpPr>
          <p:spPr>
            <a:xfrm>
              <a:off x="6622146" y="3220881"/>
              <a:ext cx="216024" cy="45719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Flecha curvada hacia arriba 45"/>
            <p:cNvSpPr/>
            <p:nvPr/>
          </p:nvSpPr>
          <p:spPr>
            <a:xfrm rot="16200000">
              <a:off x="6577611" y="2336142"/>
              <a:ext cx="599120" cy="226502"/>
            </a:xfrm>
            <a:prstGeom prst="curvedUpArrow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Flecha curvada hacia arriba 46"/>
            <p:cNvSpPr/>
            <p:nvPr/>
          </p:nvSpPr>
          <p:spPr>
            <a:xfrm rot="16200000">
              <a:off x="6576440" y="1708785"/>
              <a:ext cx="599120" cy="214989"/>
            </a:xfrm>
            <a:prstGeom prst="curvedUpArrow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60402020202020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6667761" y="1614204"/>
              <a:ext cx="1404155" cy="269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1000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6667761" y="2298241"/>
              <a:ext cx="1404155" cy="269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1000" b="1" kern="1200" dirty="0" smtClean="0">
                  <a:solidFill>
                    <a:prstClr val="black"/>
                  </a:solidFill>
                  <a:latin typeface="Raleway" panose="020B0604020202020204" charset="0"/>
                  <a:ea typeface="+mn-ea"/>
                  <a:cs typeface="Times New Roman" panose="02020603050405020304" pitchFamily="18" charset="0"/>
                </a:rPr>
                <a:t>Step 1</a:t>
              </a:r>
            </a:p>
          </p:txBody>
        </p:sp>
      </p:grpSp>
      <p:cxnSp>
        <p:nvCxnSpPr>
          <p:cNvPr id="58" name="Conector recto 57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3 Imagen" descr="Universidad de Deusto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61" name="Picture 4" descr="University of Nottingham Malays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Google Shape;244;p41"/>
          <p:cNvSpPr txBox="1">
            <a:spLocks/>
          </p:cNvSpPr>
          <p:nvPr/>
        </p:nvSpPr>
        <p:spPr>
          <a:xfrm>
            <a:off x="328969" y="3300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Preliminaries</a:t>
            </a:r>
            <a:endParaRPr lang="en-GB" sz="2600" b="1" dirty="0">
              <a:latin typeface="Raleway" panose="020B0604020202020204" charset="0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326869" y="685692"/>
            <a:ext cx="815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Raleway" panose="020B0604020202020204" charset="0"/>
              </a:rPr>
              <a:t>Traffic data, </a:t>
            </a:r>
            <a:r>
              <a:rPr lang="en-US" sz="1800" b="1" dirty="0" smtClean="0">
                <a:latin typeface="Raleway" panose="020B0604020202020204" charset="0"/>
              </a:rPr>
              <a:t>TF</a:t>
            </a:r>
            <a:r>
              <a:rPr lang="en-US" sz="1800" dirty="0" smtClean="0">
                <a:latin typeface="Raleway" panose="020B0604020202020204" charset="0"/>
              </a:rPr>
              <a:t>, and the influence of </a:t>
            </a:r>
            <a:r>
              <a:rPr lang="en-US" sz="1800" b="1" dirty="0" smtClean="0">
                <a:latin typeface="Raleway" panose="020B0604020202020204" charset="0"/>
              </a:rPr>
              <a:t>ML</a:t>
            </a:r>
            <a:endParaRPr lang="es-ES" sz="1800" dirty="0">
              <a:latin typeface="Raleway" panose="020B060402020202020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347455" y="1419807"/>
            <a:ext cx="405331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Classical </a:t>
            </a:r>
            <a:r>
              <a:rPr lang="en-US" sz="1600" b="1" dirty="0">
                <a:latin typeface="Raleway" panose="020B0604020202020204" charset="0"/>
              </a:rPr>
              <a:t>models </a:t>
            </a:r>
            <a:r>
              <a:rPr lang="en-US" sz="1600" dirty="0">
                <a:latin typeface="Raleway" panose="020B0604020202020204" charset="0"/>
              </a:rPr>
              <a:t>in TF </a:t>
            </a:r>
            <a:r>
              <a:rPr lang="en-US" sz="1600" dirty="0" smtClean="0">
                <a:latin typeface="Raleway" panose="020B0604020202020204" charset="0"/>
              </a:rPr>
              <a:t>have </a:t>
            </a:r>
            <a:r>
              <a:rPr lang="en-US" sz="1600" b="1" dirty="0" smtClean="0">
                <a:latin typeface="Raleway" panose="020B0604020202020204" charset="0"/>
              </a:rPr>
              <a:t>difficulties dealing with </a:t>
            </a:r>
            <a:r>
              <a:rPr lang="en-US" sz="1600" dirty="0" smtClean="0">
                <a:latin typeface="Raleway" panose="020B0604020202020204" charset="0"/>
              </a:rPr>
              <a:t>high volumes of </a:t>
            </a:r>
            <a:r>
              <a:rPr lang="en-US" sz="1600" b="1" dirty="0" smtClean="0">
                <a:latin typeface="Raleway" panose="020B0604020202020204" charset="0"/>
              </a:rPr>
              <a:t>Traffic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b="1" dirty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ML to </a:t>
            </a:r>
            <a:r>
              <a:rPr lang="en-US" sz="1600" b="1" dirty="0">
                <a:latin typeface="Raleway" panose="020B0604020202020204" charset="0"/>
              </a:rPr>
              <a:t>mine </a:t>
            </a:r>
            <a:r>
              <a:rPr lang="en-US" sz="1600" dirty="0" smtClean="0">
                <a:latin typeface="Raleway" panose="020B0604020202020204" charset="0"/>
              </a:rPr>
              <a:t>complex </a:t>
            </a:r>
            <a:r>
              <a:rPr lang="en-US" sz="1600" b="1" dirty="0" smtClean="0">
                <a:latin typeface="Raleway" panose="020B0604020202020204" charset="0"/>
              </a:rPr>
              <a:t>traffic data </a:t>
            </a:r>
            <a:r>
              <a:rPr lang="en-US" sz="1600" dirty="0" smtClean="0">
                <a:latin typeface="Raleway" panose="020B0604020202020204" charset="0"/>
              </a:rPr>
              <a:t>(supervised regression and classification).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Raleway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Raleway" panose="020B0604020202020204" charset="0"/>
              </a:rPr>
              <a:t>Expert ML knowledge </a:t>
            </a:r>
            <a:r>
              <a:rPr lang="en-US" sz="1600" dirty="0" smtClean="0">
                <a:latin typeface="Raleway" panose="020B0604020202020204" charset="0"/>
              </a:rPr>
              <a:t>can be an </a:t>
            </a:r>
            <a:r>
              <a:rPr lang="en-US" sz="1600" b="1" dirty="0" smtClean="0">
                <a:latin typeface="Raleway" panose="020B0604020202020204" charset="0"/>
              </a:rPr>
              <a:t>asset not always available </a:t>
            </a:r>
            <a:r>
              <a:rPr lang="en-US" sz="1600" dirty="0" smtClean="0">
                <a:latin typeface="Raleway" panose="020B0604020202020204" charset="0"/>
              </a:rPr>
              <a:t>or</a:t>
            </a:r>
            <a:r>
              <a:rPr lang="en-US" sz="1600" b="1" dirty="0" smtClean="0">
                <a:latin typeface="Raleway" panose="020B0604020202020204" charset="0"/>
              </a:rPr>
              <a:t> affordable.</a:t>
            </a:r>
            <a:endParaRPr lang="es-ES" sz="1600" b="1" dirty="0">
              <a:latin typeface="Raleway" panose="020B060402020202020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3064" y="4431803"/>
            <a:ext cx="55170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latin typeface="Raleway" panose="020B0604020202020204" charset="0"/>
              </a:rPr>
              <a:t>Laña et al. (2018</a:t>
            </a:r>
            <a:r>
              <a:rPr lang="es-ES" sz="1100" dirty="0">
                <a:latin typeface="Raleway" panose="020B0604020202020204" charset="0"/>
              </a:rPr>
              <a:t>)</a:t>
            </a:r>
            <a:r>
              <a:rPr lang="es-ES" sz="1100" dirty="0" smtClean="0">
                <a:latin typeface="Raleway" panose="020B0604020202020204" charset="0"/>
              </a:rPr>
              <a:t> </a:t>
            </a:r>
            <a:r>
              <a:rPr lang="es-ES" sz="1100" dirty="0">
                <a:latin typeface="Raleway" panose="020B0604020202020204" charset="0"/>
              </a:rPr>
              <a:t/>
            </a:r>
            <a:br>
              <a:rPr lang="es-ES" sz="1100" dirty="0">
                <a:latin typeface="Raleway" panose="020B0604020202020204" charset="0"/>
              </a:rPr>
            </a:br>
            <a:endParaRPr lang="es-ES" sz="1100" dirty="0">
              <a:latin typeface="Raleway" panose="020B0604020202020204" charset="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578362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Raleway" panose="020B0604020202020204" charset="0"/>
              </a:rPr>
              <a:t>Introduction</a:t>
            </a:r>
            <a:endParaRPr lang="es-ES" sz="900" b="1" dirty="0">
              <a:latin typeface="Raleway" panose="020B0604020202020204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2575661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76029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579185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243766" y="4405507"/>
                <a:ext cx="265864" cy="217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66" y="4405507"/>
                <a:ext cx="265864" cy="217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/>
              <p:cNvSpPr txBox="1"/>
              <p:nvPr/>
            </p:nvSpPr>
            <p:spPr>
              <a:xfrm>
                <a:off x="1922596" y="2901119"/>
                <a:ext cx="230649" cy="217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ES" sz="1200" b="1" dirty="0"/>
              </a:p>
            </p:txBody>
          </p:sp>
        </mc:Choice>
        <mc:Fallback xmlns="">
          <p:sp>
            <p:nvSpPr>
              <p:cNvPr id="57" name="Cuadro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96" y="2901119"/>
                <a:ext cx="230649" cy="217624"/>
              </a:xfrm>
              <a:prstGeom prst="rect">
                <a:avLst/>
              </a:prstGeom>
              <a:blipFill>
                <a:blip r:embed="rId8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/>
          <p:nvPr/>
        </p:nvGrpSpPr>
        <p:grpSpPr>
          <a:xfrm>
            <a:off x="5068145" y="2932191"/>
            <a:ext cx="1318455" cy="1098270"/>
            <a:chOff x="7700842" y="351423"/>
            <a:chExt cx="2936875" cy="2308225"/>
          </a:xfrm>
        </p:grpSpPr>
        <p:cxnSp>
          <p:nvCxnSpPr>
            <p:cNvPr id="64" name="Conector recto de flecha 63"/>
            <p:cNvCxnSpPr/>
            <p:nvPr/>
          </p:nvCxnSpPr>
          <p:spPr>
            <a:xfrm flipH="1" flipV="1">
              <a:off x="7700842" y="351423"/>
              <a:ext cx="3175" cy="2308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65" name="Conector recto de flecha 64"/>
            <p:cNvCxnSpPr/>
            <p:nvPr/>
          </p:nvCxnSpPr>
          <p:spPr>
            <a:xfrm>
              <a:off x="7700842" y="2659648"/>
              <a:ext cx="293687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66" name="Elipse 65"/>
            <p:cNvSpPr/>
            <p:nvPr/>
          </p:nvSpPr>
          <p:spPr>
            <a:xfrm>
              <a:off x="8272341" y="2132598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8272340" y="1748423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8196933" y="1940510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8774424" y="1976803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8490621" y="1769060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8490620" y="1979404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9539990" y="1380478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8815254" y="957470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8859713" y="1750010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9228009" y="1770648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9303415" y="1399966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8648576" y="1470233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9043861" y="1681747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8892253" y="1548397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9303414" y="1034444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8997026" y="2019091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Elipse 82"/>
            <p:cNvSpPr/>
            <p:nvPr/>
          </p:nvSpPr>
          <p:spPr>
            <a:xfrm>
              <a:off x="9493109" y="1178113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Elipse 83"/>
            <p:cNvSpPr/>
            <p:nvPr/>
          </p:nvSpPr>
          <p:spPr>
            <a:xfrm>
              <a:off x="9064500" y="1475372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Elipse 84"/>
            <p:cNvSpPr/>
            <p:nvPr/>
          </p:nvSpPr>
          <p:spPr>
            <a:xfrm>
              <a:off x="9493108" y="837991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Elipse 85"/>
            <p:cNvSpPr/>
            <p:nvPr/>
          </p:nvSpPr>
          <p:spPr>
            <a:xfrm>
              <a:off x="9404216" y="1923047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Elipse 86"/>
            <p:cNvSpPr/>
            <p:nvPr/>
          </p:nvSpPr>
          <p:spPr>
            <a:xfrm>
              <a:off x="9641537" y="999321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Elipse 87"/>
            <p:cNvSpPr/>
            <p:nvPr/>
          </p:nvSpPr>
          <p:spPr>
            <a:xfrm>
              <a:off x="9165694" y="1256694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Elipse 88"/>
            <p:cNvSpPr/>
            <p:nvPr/>
          </p:nvSpPr>
          <p:spPr>
            <a:xfrm>
              <a:off x="8989093" y="724484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Elipse 89"/>
            <p:cNvSpPr/>
            <p:nvPr/>
          </p:nvSpPr>
          <p:spPr>
            <a:xfrm>
              <a:off x="9823318" y="1291223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Elipse 90"/>
            <p:cNvSpPr/>
            <p:nvPr/>
          </p:nvSpPr>
          <p:spPr>
            <a:xfrm>
              <a:off x="9921716" y="980866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9829662" y="703054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9576446" y="665153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Elipse 93"/>
            <p:cNvSpPr/>
            <p:nvPr/>
          </p:nvSpPr>
          <p:spPr>
            <a:xfrm>
              <a:off x="8765251" y="2166993"/>
              <a:ext cx="150813" cy="142875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5" name="Conector recto 94"/>
            <p:cNvCxnSpPr/>
            <p:nvPr/>
          </p:nvCxnSpPr>
          <p:spPr>
            <a:xfrm>
              <a:off x="8161193" y="895141"/>
              <a:ext cx="2035199" cy="1540608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  <p:grpSp>
        <p:nvGrpSpPr>
          <p:cNvPr id="96" name="Grupo 95"/>
          <p:cNvGrpSpPr/>
          <p:nvPr/>
        </p:nvGrpSpPr>
        <p:grpSpPr>
          <a:xfrm>
            <a:off x="6797062" y="2930968"/>
            <a:ext cx="1331963" cy="1099493"/>
            <a:chOff x="3819525" y="2085975"/>
            <a:chExt cx="2945195" cy="2308225"/>
          </a:xfrm>
        </p:grpSpPr>
        <p:cxnSp>
          <p:nvCxnSpPr>
            <p:cNvPr id="97" name="Conector recto de flecha 96"/>
            <p:cNvCxnSpPr/>
            <p:nvPr/>
          </p:nvCxnSpPr>
          <p:spPr>
            <a:xfrm flipH="1" flipV="1">
              <a:off x="3819525" y="2085975"/>
              <a:ext cx="3175" cy="2308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98" name="Conector recto de flecha 97"/>
            <p:cNvCxnSpPr/>
            <p:nvPr/>
          </p:nvCxnSpPr>
          <p:spPr>
            <a:xfrm>
              <a:off x="3819525" y="4394200"/>
              <a:ext cx="293687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99" name="Elipse 98"/>
            <p:cNvSpPr/>
            <p:nvPr/>
          </p:nvSpPr>
          <p:spPr>
            <a:xfrm>
              <a:off x="4116387" y="37242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Elipse 99"/>
            <p:cNvSpPr/>
            <p:nvPr/>
          </p:nvSpPr>
          <p:spPr>
            <a:xfrm>
              <a:off x="4410074" y="3867150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Elipse 100"/>
            <p:cNvSpPr/>
            <p:nvPr/>
          </p:nvSpPr>
          <p:spPr>
            <a:xfrm>
              <a:off x="4410073" y="34829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Elipse 101"/>
            <p:cNvSpPr/>
            <p:nvPr/>
          </p:nvSpPr>
          <p:spPr>
            <a:xfrm>
              <a:off x="4334666" y="3675062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Elipse 102"/>
            <p:cNvSpPr/>
            <p:nvPr/>
          </p:nvSpPr>
          <p:spPr>
            <a:xfrm>
              <a:off x="4116386" y="4084637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Elipse 103"/>
            <p:cNvSpPr/>
            <p:nvPr/>
          </p:nvSpPr>
          <p:spPr>
            <a:xfrm>
              <a:off x="4779167" y="3863181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Elipse 104"/>
            <p:cNvSpPr/>
            <p:nvPr/>
          </p:nvSpPr>
          <p:spPr>
            <a:xfrm>
              <a:off x="4628354" y="3503612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Elipse 105"/>
            <p:cNvSpPr/>
            <p:nvPr/>
          </p:nvSpPr>
          <p:spPr>
            <a:xfrm>
              <a:off x="4628353" y="371395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Elipse 106"/>
            <p:cNvSpPr/>
            <p:nvPr/>
          </p:nvSpPr>
          <p:spPr>
            <a:xfrm>
              <a:off x="4268787" y="38766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Elipse 107"/>
            <p:cNvSpPr/>
            <p:nvPr/>
          </p:nvSpPr>
          <p:spPr>
            <a:xfrm>
              <a:off x="4770432" y="320595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97446" y="3484562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Elipse 109"/>
            <p:cNvSpPr/>
            <p:nvPr/>
          </p:nvSpPr>
          <p:spPr>
            <a:xfrm>
              <a:off x="4421187" y="40290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Elipse 110"/>
            <p:cNvSpPr/>
            <p:nvPr/>
          </p:nvSpPr>
          <p:spPr>
            <a:xfrm>
              <a:off x="5365742" y="3505200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Elipse 111"/>
            <p:cNvSpPr/>
            <p:nvPr/>
          </p:nvSpPr>
          <p:spPr>
            <a:xfrm>
              <a:off x="5441148" y="3134518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Elipse 112"/>
            <p:cNvSpPr/>
            <p:nvPr/>
          </p:nvSpPr>
          <p:spPr>
            <a:xfrm>
              <a:off x="4573587" y="41814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5126827" y="2898774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5181594" y="3416299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5029986" y="3282949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5441147" y="276899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5134759" y="3753643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5630842" y="291266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5202233" y="3209924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5630841" y="2572543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5541949" y="3657599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Elipse 122"/>
            <p:cNvSpPr/>
            <p:nvPr/>
          </p:nvSpPr>
          <p:spPr>
            <a:xfrm>
              <a:off x="5779270" y="2733873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5303427" y="299124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Elipse 124"/>
            <p:cNvSpPr/>
            <p:nvPr/>
          </p:nvSpPr>
          <p:spPr>
            <a:xfrm>
              <a:off x="5126826" y="245903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5961051" y="302577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6059449" y="2715418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5967395" y="2437606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Elipse 128"/>
            <p:cNvSpPr/>
            <p:nvPr/>
          </p:nvSpPr>
          <p:spPr>
            <a:xfrm>
              <a:off x="5714179" y="2399705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6218194" y="2492374"/>
              <a:ext cx="150813" cy="14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1" name="Conector recto 130"/>
            <p:cNvCxnSpPr/>
            <p:nvPr/>
          </p:nvCxnSpPr>
          <p:spPr>
            <a:xfrm flipV="1">
              <a:off x="3992945" y="2236787"/>
              <a:ext cx="2771775" cy="2019299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38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7"/>
          <p:cNvSpPr txBox="1">
            <a:spLocks noGrp="1"/>
          </p:cNvSpPr>
          <p:nvPr>
            <p:ph type="title"/>
          </p:nvPr>
        </p:nvSpPr>
        <p:spPr>
          <a:xfrm>
            <a:off x="727800" y="5881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Acknowledgements</a:t>
            </a:r>
            <a:endParaRPr dirty="0"/>
          </a:p>
        </p:txBody>
      </p:sp>
      <p:sp>
        <p:nvSpPr>
          <p:cNvPr id="868" name="Google Shape;868;p9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60</a:t>
            </a:fld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1102590" y="1380694"/>
            <a:ext cx="6938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aleway" panose="020B0604020202020204" charset="0"/>
              </a:rPr>
              <a:t>This work was supported by the European Union Horizon 2020 Research and Innovation </a:t>
            </a:r>
            <a:r>
              <a:rPr lang="en-US" dirty="0" err="1">
                <a:latin typeface="Raleway" panose="020B0604020202020204" charset="0"/>
              </a:rPr>
              <a:t>Programme</a:t>
            </a:r>
            <a:r>
              <a:rPr lang="en-US" dirty="0">
                <a:latin typeface="Raleway" panose="020B0604020202020204" charset="0"/>
              </a:rPr>
              <a:t> under Agreement 769142, and </a:t>
            </a:r>
            <a:r>
              <a:rPr lang="en-US" dirty="0" smtClean="0">
                <a:latin typeface="Raleway" panose="020B0604020202020204" charset="0"/>
              </a:rPr>
              <a:t>the </a:t>
            </a:r>
            <a:r>
              <a:rPr lang="en-US" dirty="0">
                <a:latin typeface="Raleway" panose="020B0604020202020204" charset="0"/>
              </a:rPr>
              <a:t>Marie </a:t>
            </a:r>
            <a:r>
              <a:rPr lang="en-US" dirty="0" err="1">
                <a:latin typeface="Raleway" panose="020B0604020202020204" charset="0"/>
              </a:rPr>
              <a:t>Sklodoska</a:t>
            </a:r>
            <a:r>
              <a:rPr lang="en-US" dirty="0">
                <a:latin typeface="Raleway" panose="020B0604020202020204" charset="0"/>
              </a:rPr>
              <a:t>-Curie under Agreement 665959. </a:t>
            </a:r>
            <a:endParaRPr lang="es-ES" dirty="0">
              <a:latin typeface="Raleway" panose="020B0604020202020204" charset="0"/>
            </a:endParaRPr>
          </a:p>
        </p:txBody>
      </p:sp>
      <p:pic>
        <p:nvPicPr>
          <p:cNvPr id="25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303346" y="2509612"/>
            <a:ext cx="1842358" cy="612607"/>
          </a:xfrm>
          <a:prstGeom prst="rect">
            <a:avLst/>
          </a:prstGeom>
        </p:spPr>
      </p:pic>
      <p:pic>
        <p:nvPicPr>
          <p:cNvPr id="29" name="Picture 4" descr="FAPESP SPRINT Call for Proposals - Seed funding to support the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80" y="4056067"/>
            <a:ext cx="1780040" cy="113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onsejos para pedir una Marie-Curie Individual Fellowship | Juan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693" y="2313174"/>
            <a:ext cx="907621" cy="88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41" y="2341934"/>
            <a:ext cx="1169933" cy="780286"/>
          </a:xfrm>
          <a:prstGeom prst="rect">
            <a:avLst/>
          </a:prstGeom>
        </p:spPr>
      </p:pic>
      <p:pic>
        <p:nvPicPr>
          <p:cNvPr id="36" name="Picture 4" descr="University of Nottingham Malays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34" y="2392798"/>
            <a:ext cx="1749935" cy="65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obility - SMARTMOBILITY: Deusto Smart Mobilit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97" y="3193583"/>
            <a:ext cx="2275517" cy="115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5895" y="3581215"/>
            <a:ext cx="2215180" cy="584959"/>
          </a:xfrm>
          <a:prstGeom prst="rect">
            <a:avLst/>
          </a:prstGeom>
        </p:spPr>
      </p:pic>
      <p:pic>
        <p:nvPicPr>
          <p:cNvPr id="28" name="Picture 6" descr="Computational Optimisation and Learning (COL) Lab - The University ...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1" y="3505645"/>
            <a:ext cx="1746612" cy="66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7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61</a:t>
            </a:fld>
            <a:endParaRPr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subTitle" idx="4294967295"/>
          </p:nvPr>
        </p:nvSpPr>
        <p:spPr>
          <a:xfrm>
            <a:off x="408954" y="3105022"/>
            <a:ext cx="6256338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1800" b="1" dirty="0" smtClean="0"/>
              <a:t>Juan S. Angarita Zapata</a:t>
            </a:r>
            <a:endParaRPr sz="1800" b="1" baseline="30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baseline="30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 smtClean="0"/>
              <a:t>Supervisors: </a:t>
            </a:r>
            <a:r>
              <a:rPr lang="es-ES" dirty="0" smtClean="0"/>
              <a:t>Antonio D. </a:t>
            </a:r>
            <a:r>
              <a:rPr lang="es-ES" dirty="0" err="1" smtClean="0"/>
              <a:t>Masegosa</a:t>
            </a:r>
            <a:r>
              <a:rPr lang="es-ES" dirty="0" smtClean="0"/>
              <a:t>, Isaac Triguero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 dirty="0" err="1" smtClean="0"/>
              <a:t>DeustoTech</a:t>
            </a:r>
            <a:r>
              <a:rPr lang="en-GB" sz="1400" dirty="0" smtClean="0"/>
              <a:t>, </a:t>
            </a:r>
            <a:r>
              <a:rPr lang="en-GB" sz="1400" dirty="0"/>
              <a:t>Faculty of </a:t>
            </a:r>
            <a:r>
              <a:rPr lang="en-GB" sz="1400" dirty="0" smtClean="0"/>
              <a:t>Engineering, </a:t>
            </a:r>
            <a:r>
              <a:rPr lang="en-GB" sz="1400" dirty="0"/>
              <a:t>University of </a:t>
            </a:r>
            <a:r>
              <a:rPr lang="en-GB" sz="1400" dirty="0" err="1" smtClean="0"/>
              <a:t>Deusto</a:t>
            </a:r>
            <a:r>
              <a:rPr lang="en-GB" sz="1400" dirty="0" smtClean="0"/>
              <a:t>, Spain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1400" dirty="0" err="1" smtClean="0"/>
              <a:t>Computational</a:t>
            </a:r>
            <a:r>
              <a:rPr lang="es-ES" sz="1400" dirty="0" smtClean="0"/>
              <a:t> </a:t>
            </a:r>
            <a:r>
              <a:rPr lang="es-ES" sz="1400" dirty="0" err="1" smtClean="0"/>
              <a:t>Optimisation</a:t>
            </a:r>
            <a:r>
              <a:rPr lang="es-ES" sz="1400" dirty="0" smtClean="0"/>
              <a:t> and </a:t>
            </a:r>
            <a:r>
              <a:rPr lang="es-ES" sz="1400" dirty="0" err="1" smtClean="0"/>
              <a:t>Learning</a:t>
            </a:r>
            <a:r>
              <a:rPr lang="es-ES" sz="1400" dirty="0" smtClean="0"/>
              <a:t> </a:t>
            </a:r>
            <a:r>
              <a:rPr lang="es-ES" sz="1400" dirty="0" err="1" smtClean="0"/>
              <a:t>Lab</a:t>
            </a:r>
            <a:r>
              <a:rPr lang="es-ES" sz="1400" dirty="0" smtClean="0"/>
              <a:t>, </a:t>
            </a:r>
            <a:r>
              <a:rPr lang="es-ES" sz="1400" dirty="0" err="1" smtClean="0"/>
              <a:t>University</a:t>
            </a:r>
            <a:r>
              <a:rPr lang="es-ES" sz="1400" dirty="0" smtClean="0"/>
              <a:t> of </a:t>
            </a:r>
            <a:r>
              <a:rPr lang="es-ES" sz="1400" dirty="0" err="1" smtClean="0"/>
              <a:t>Nottingham</a:t>
            </a:r>
            <a:r>
              <a:rPr lang="es-ES" sz="1400" dirty="0" smtClean="0"/>
              <a:t>, UK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ctrTitle" idx="4294967295"/>
          </p:nvPr>
        </p:nvSpPr>
        <p:spPr>
          <a:xfrm>
            <a:off x="390525" y="1238250"/>
            <a:ext cx="8753475" cy="10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 dirty="0" err="1" smtClean="0"/>
              <a:t>AutoML</a:t>
            </a:r>
            <a:r>
              <a:rPr lang="es-ES" sz="3500" dirty="0" smtClean="0"/>
              <a:t> to </a:t>
            </a:r>
            <a:r>
              <a:rPr lang="es-ES" sz="3500" dirty="0" err="1" smtClean="0"/>
              <a:t>support</a:t>
            </a:r>
            <a:r>
              <a:rPr lang="es-ES" sz="3500" dirty="0" smtClean="0"/>
              <a:t> </a:t>
            </a:r>
            <a:r>
              <a:rPr lang="es-ES" sz="3500" dirty="0" err="1" smtClean="0"/>
              <a:t>Model</a:t>
            </a:r>
            <a:r>
              <a:rPr lang="es-ES" sz="3500" dirty="0" smtClean="0"/>
              <a:t> </a:t>
            </a:r>
            <a:r>
              <a:rPr lang="es-ES" sz="3500" dirty="0" err="1" smtClean="0"/>
              <a:t>Selection</a:t>
            </a:r>
            <a:r>
              <a:rPr lang="es-ES" sz="3500" dirty="0" smtClean="0"/>
              <a:t> </a:t>
            </a:r>
            <a:br>
              <a:rPr lang="es-ES" sz="3500" dirty="0" smtClean="0"/>
            </a:br>
            <a:r>
              <a:rPr lang="es-ES" sz="3500" dirty="0" smtClean="0"/>
              <a:t>in </a:t>
            </a:r>
            <a:r>
              <a:rPr lang="es-ES" sz="3500" dirty="0" err="1" smtClean="0"/>
              <a:t>Supervised</a:t>
            </a:r>
            <a:r>
              <a:rPr lang="es-ES" sz="3500" dirty="0" smtClean="0"/>
              <a:t> </a:t>
            </a:r>
            <a:r>
              <a:rPr lang="es-ES" sz="3500" dirty="0" err="1" smtClean="0"/>
              <a:t>Traffic</a:t>
            </a:r>
            <a:r>
              <a:rPr lang="es-ES" sz="3500" dirty="0" smtClean="0"/>
              <a:t/>
            </a:r>
            <a:br>
              <a:rPr lang="es-ES" sz="3500" dirty="0" smtClean="0"/>
            </a:br>
            <a:r>
              <a:rPr lang="es-ES" sz="3500" dirty="0" err="1" smtClean="0"/>
              <a:t>Forecasting</a:t>
            </a:r>
            <a:endParaRPr sz="3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35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36" y="3353287"/>
            <a:ext cx="2173084" cy="573845"/>
          </a:xfrm>
          <a:prstGeom prst="rect">
            <a:avLst/>
          </a:prstGeom>
        </p:spPr>
      </p:pic>
      <p:pic>
        <p:nvPicPr>
          <p:cNvPr id="11" name="3 Imagen" descr="Universidad de Deusto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196270" y="2000350"/>
            <a:ext cx="2014137" cy="669725"/>
          </a:xfrm>
          <a:prstGeom prst="rect">
            <a:avLst/>
          </a:prstGeom>
        </p:spPr>
      </p:pic>
      <p:pic>
        <p:nvPicPr>
          <p:cNvPr id="12" name="Picture 2" descr="Consejos para pedir una Marie-Curie Individual Fellowship | Juan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03" y="3931072"/>
            <a:ext cx="544344" cy="52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34" y="3958816"/>
            <a:ext cx="708503" cy="472536"/>
          </a:xfrm>
          <a:prstGeom prst="rect">
            <a:avLst/>
          </a:prstGeom>
        </p:spPr>
      </p:pic>
      <p:pic>
        <p:nvPicPr>
          <p:cNvPr id="14" name="Picture 6" descr="Computational Optimisation and Learning (COL) Lab - The University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32" y="2789699"/>
            <a:ext cx="1367834" cy="51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University of Nottingham Malays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83" y="2744884"/>
            <a:ext cx="1513392" cy="56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757735" y="1134760"/>
            <a:ext cx="88392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33"/>
          <p:cNvCxnSpPr/>
          <p:nvPr/>
        </p:nvCxnSpPr>
        <p:spPr>
          <a:xfrm flipV="1">
            <a:off x="477927" y="1111535"/>
            <a:ext cx="1443535" cy="55"/>
          </a:xfrm>
          <a:prstGeom prst="line">
            <a:avLst/>
          </a:prstGeom>
          <a:ln w="444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09;p37"/>
          <p:cNvSpPr txBox="1">
            <a:spLocks/>
          </p:cNvSpPr>
          <p:nvPr/>
        </p:nvSpPr>
        <p:spPr>
          <a:xfrm>
            <a:off x="3633124" y="4749851"/>
            <a:ext cx="1746347" cy="36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s-ES" sz="1100" dirty="0" err="1" smtClean="0"/>
              <a:t>November</a:t>
            </a:r>
            <a:r>
              <a:rPr lang="es-ES" sz="1100" dirty="0" smtClean="0"/>
              <a:t> 25, 2020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5885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/>
          <p:nvPr/>
        </p:nvSpPr>
        <p:spPr>
          <a:xfrm>
            <a:off x="0" y="0"/>
            <a:ext cx="9144000" cy="1709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6"/>
          <p:cNvSpPr txBox="1"/>
          <p:nvPr/>
        </p:nvSpPr>
        <p:spPr>
          <a:xfrm>
            <a:off x="400050" y="1034934"/>
            <a:ext cx="8008575" cy="3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algn="ctr"/>
            <a:r>
              <a:rPr lang="en-GB" sz="3000" b="1" i="1" dirty="0" smtClean="0">
                <a:latin typeface="Lato"/>
                <a:ea typeface="Lato"/>
                <a:cs typeface="Lato"/>
                <a:sym typeface="Lato"/>
              </a:rPr>
              <a:t>Thesis aim</a:t>
            </a:r>
          </a:p>
          <a:p>
            <a:pPr marL="457200" lvl="0" algn="ctr"/>
            <a:endParaRPr lang="en-GB" sz="3000" b="1" i="1" dirty="0" smtClean="0">
              <a:latin typeface="Lato"/>
              <a:ea typeface="Lato"/>
              <a:cs typeface="Lato"/>
              <a:sym typeface="Lato"/>
            </a:endParaRPr>
          </a:p>
          <a:p>
            <a:pPr marL="457200" lvl="0" algn="ctr"/>
            <a:r>
              <a:rPr lang="en-GB" sz="3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Contributing to the development of </a:t>
            </a:r>
            <a:r>
              <a:rPr lang="en-GB" sz="3000" b="1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Automated Methods </a:t>
            </a:r>
            <a:r>
              <a:rPr lang="en-GB" sz="3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able to deal with </a:t>
            </a:r>
            <a:r>
              <a:rPr lang="en-GB" sz="3000" b="1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raw-complex data </a:t>
            </a:r>
            <a:r>
              <a:rPr lang="en-GB" sz="3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and the </a:t>
            </a:r>
            <a:r>
              <a:rPr lang="en-GB" sz="3000" b="1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scarcity of ML knowledge</a:t>
            </a:r>
            <a:r>
              <a:rPr lang="en-GB" sz="3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lvl="0" algn="ctr"/>
            <a:endParaRPr lang="en-GB" sz="3000" dirty="0" smtClean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algn="ctr"/>
            <a:r>
              <a:rPr lang="en-GB" sz="3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Thus, to </a:t>
            </a:r>
            <a:r>
              <a:rPr lang="en-GB" sz="3000" b="1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satisfy the ML demands </a:t>
            </a:r>
            <a:r>
              <a:rPr lang="en-GB" sz="3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of </a:t>
            </a:r>
            <a:r>
              <a:rPr lang="en-GB" sz="3000" b="1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Traffic Forecasting </a:t>
            </a:r>
            <a:r>
              <a:rPr lang="en-GB" sz="3000" dirty="0" smtClean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and other data-driven domains.</a:t>
            </a:r>
            <a:endParaRPr sz="30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8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Google Shape;244;p41"/>
          <p:cNvSpPr txBox="1">
            <a:spLocks/>
          </p:cNvSpPr>
          <p:nvPr/>
        </p:nvSpPr>
        <p:spPr>
          <a:xfrm>
            <a:off x="328969" y="3300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Objectives</a:t>
            </a:r>
            <a:endParaRPr lang="en-GB" sz="2600" b="1" dirty="0">
              <a:latin typeface="Raleway" panose="020B0604020202020204" charset="0"/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-65117" y="1244397"/>
            <a:ext cx="86909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0" indent="-342900" algn="just">
              <a:buFont typeface="+mj-lt"/>
              <a:buAutoNum type="arabicPeriod"/>
            </a:pPr>
            <a:r>
              <a:rPr lang="en-US" sz="1700" dirty="0">
                <a:latin typeface="Raleway" panose="020B0604020202020204" charset="0"/>
                <a:ea typeface="Lato"/>
                <a:cs typeface="Lato"/>
                <a:sym typeface="Lato"/>
              </a:rPr>
              <a:t>To understand, </a:t>
            </a:r>
            <a:r>
              <a:rPr lang="en-US" sz="1700" dirty="0" err="1">
                <a:latin typeface="Raleway" panose="020B0604020202020204" charset="0"/>
                <a:ea typeface="Lato"/>
                <a:cs typeface="Lato"/>
                <a:sym typeface="Lato"/>
              </a:rPr>
              <a:t>organise</a:t>
            </a:r>
            <a:r>
              <a:rPr lang="en-US" sz="1700" dirty="0">
                <a:latin typeface="Raleway" panose="020B0604020202020204" charset="0"/>
                <a:ea typeface="Lato"/>
                <a:cs typeface="Lato"/>
                <a:sym typeface="Lato"/>
              </a:rPr>
              <a:t> and </a:t>
            </a:r>
            <a:r>
              <a:rPr lang="en-US" sz="1700" dirty="0" err="1">
                <a:latin typeface="Raleway" panose="020B0604020202020204" charset="0"/>
                <a:ea typeface="Lato"/>
                <a:cs typeface="Lato"/>
                <a:sym typeface="Lato"/>
              </a:rPr>
              <a:t>systematise</a:t>
            </a:r>
            <a:r>
              <a:rPr lang="en-US" sz="1700" dirty="0">
                <a:latin typeface="Raleway" panose="020B0604020202020204" charset="0"/>
                <a:ea typeface="Lato"/>
                <a:cs typeface="Lato"/>
                <a:sym typeface="Lato"/>
              </a:rPr>
              <a:t> the existing knowledge about TF problems modelled from a </a:t>
            </a:r>
            <a:r>
              <a:rPr lang="en-US" sz="1700" dirty="0" smtClean="0">
                <a:latin typeface="Raleway" panose="020B0604020202020204" charset="0"/>
                <a:ea typeface="Lato"/>
                <a:cs typeface="Lato"/>
                <a:sym typeface="Lato"/>
              </a:rPr>
              <a:t>supervised learning perspective - </a:t>
            </a:r>
            <a:r>
              <a:rPr lang="en-US" sz="1600" b="1" i="1" dirty="0">
                <a:latin typeface="Raleway" panose="020B0604020202020204" charset="0"/>
                <a:ea typeface="Lato"/>
                <a:cs typeface="Lato"/>
                <a:sym typeface="Lato"/>
              </a:rPr>
              <a:t>C</a:t>
            </a:r>
            <a:r>
              <a:rPr lang="en-US" sz="1600" b="1" i="1" dirty="0" smtClean="0">
                <a:latin typeface="Raleway" panose="020B0604020202020204" charset="0"/>
                <a:ea typeface="Lato"/>
                <a:cs typeface="Lato"/>
                <a:sym typeface="Lato"/>
              </a:rPr>
              <a:t>ontribution 1: Taxonomy to classify TF problems</a:t>
            </a:r>
            <a:r>
              <a:rPr lang="en-US" sz="1700" i="1" dirty="0" smtClean="0">
                <a:latin typeface="Raleway" panose="020B0604020202020204" charset="0"/>
                <a:ea typeface="Lato"/>
                <a:cs typeface="Lato"/>
                <a:sym typeface="Lato"/>
              </a:rPr>
              <a:t>.</a:t>
            </a:r>
          </a:p>
          <a:p>
            <a:pPr marL="800100" lvl="0" indent="-342900" algn="just">
              <a:buFont typeface="+mj-lt"/>
              <a:buAutoNum type="arabicPeriod"/>
            </a:pPr>
            <a:endParaRPr lang="en-US" sz="1800" dirty="0" smtClean="0">
              <a:latin typeface="Raleway" panose="020B0604020202020204" charset="0"/>
              <a:ea typeface="Lato"/>
              <a:cs typeface="Lato"/>
              <a:sym typeface="Lato"/>
            </a:endParaRPr>
          </a:p>
          <a:p>
            <a:pPr marL="800100" indent="-342900" algn="just">
              <a:buFont typeface="+mj-lt"/>
              <a:buAutoNum type="arabicPeriod"/>
            </a:pPr>
            <a:r>
              <a:rPr lang="en-US" sz="1700" dirty="0" smtClean="0">
                <a:latin typeface="Raleway" panose="020B0604020202020204" charset="0"/>
                <a:ea typeface="Lato"/>
                <a:cs typeface="Lato"/>
                <a:sym typeface="Lato"/>
              </a:rPr>
              <a:t>To </a:t>
            </a:r>
            <a:r>
              <a:rPr lang="en-US" sz="1700" dirty="0" err="1" smtClean="0">
                <a:latin typeface="Raleway" panose="020B0604020202020204" charset="0"/>
                <a:ea typeface="Lato"/>
                <a:cs typeface="Lato"/>
                <a:sym typeface="Lato"/>
              </a:rPr>
              <a:t>characterise</a:t>
            </a:r>
            <a:r>
              <a:rPr lang="en-US" sz="1700" dirty="0" smtClean="0">
                <a:latin typeface="Raleway" panose="020B0604020202020204" charset="0"/>
                <a:ea typeface="Lato"/>
                <a:cs typeface="Lato"/>
                <a:sym typeface="Lato"/>
              </a:rPr>
              <a:t> the performance of general-purpose </a:t>
            </a:r>
            <a:r>
              <a:rPr lang="en-US" sz="1700" dirty="0" err="1" smtClean="0">
                <a:latin typeface="Raleway" panose="020B0604020202020204" charset="0"/>
                <a:ea typeface="Lato"/>
                <a:cs typeface="Lato"/>
                <a:sym typeface="Lato"/>
              </a:rPr>
              <a:t>AutoML</a:t>
            </a:r>
            <a:r>
              <a:rPr lang="en-US" sz="1700" dirty="0" smtClean="0">
                <a:latin typeface="Raleway" panose="020B0604020202020204" charset="0"/>
                <a:ea typeface="Lato"/>
                <a:cs typeface="Lato"/>
                <a:sym typeface="Lato"/>
              </a:rPr>
              <a:t> in supervised learning problems using TF as an application </a:t>
            </a:r>
            <a:r>
              <a:rPr lang="en-US" sz="1700" dirty="0">
                <a:latin typeface="Raleway" panose="020B0604020202020204" charset="0"/>
                <a:ea typeface="Lato"/>
                <a:cs typeface="Lato"/>
                <a:sym typeface="Lato"/>
              </a:rPr>
              <a:t>area - </a:t>
            </a:r>
            <a:r>
              <a:rPr lang="en-US" sz="1600" b="1" i="1" dirty="0">
                <a:latin typeface="Raleway" panose="020B0604020202020204" charset="0"/>
                <a:ea typeface="Lato"/>
                <a:cs typeface="Lato"/>
                <a:sym typeface="Lato"/>
              </a:rPr>
              <a:t>C</a:t>
            </a:r>
            <a:r>
              <a:rPr lang="en-US" sz="1600" b="1" i="1" dirty="0" smtClean="0">
                <a:latin typeface="Raleway" panose="020B0604020202020204" charset="0"/>
                <a:ea typeface="Lato"/>
                <a:cs typeface="Lato"/>
                <a:sym typeface="Lato"/>
              </a:rPr>
              <a:t>ontribution 2: Study of current </a:t>
            </a:r>
            <a:r>
              <a:rPr lang="en-US" sz="1600" b="1" i="1" dirty="0" err="1" smtClean="0">
                <a:latin typeface="Raleway" panose="020B0604020202020204" charset="0"/>
                <a:ea typeface="Lato"/>
                <a:cs typeface="Lato"/>
                <a:sym typeface="Lato"/>
              </a:rPr>
              <a:t>AutoML</a:t>
            </a:r>
            <a:r>
              <a:rPr lang="en-US" sz="1600" b="1" i="1" dirty="0" smtClean="0">
                <a:latin typeface="Raleway" panose="020B0604020202020204" charset="0"/>
                <a:ea typeface="Lato"/>
                <a:cs typeface="Lato"/>
                <a:sym typeface="Lato"/>
              </a:rPr>
              <a:t> methods in TF</a:t>
            </a:r>
            <a:r>
              <a:rPr lang="en-US" sz="1800" i="1" dirty="0" smtClean="0">
                <a:latin typeface="Raleway" panose="020B0604020202020204" charset="0"/>
                <a:ea typeface="Lato"/>
                <a:cs typeface="Lato"/>
                <a:sym typeface="Lato"/>
              </a:rPr>
              <a:t>.</a:t>
            </a:r>
          </a:p>
          <a:p>
            <a:pPr marL="800100" lvl="0" indent="-342900" algn="just">
              <a:buFont typeface="+mj-lt"/>
              <a:buAutoNum type="arabicPeriod"/>
            </a:pPr>
            <a:endParaRPr lang="en-US" sz="1800" dirty="0">
              <a:latin typeface="Raleway" panose="020B0604020202020204" charset="0"/>
              <a:ea typeface="Lato"/>
              <a:cs typeface="Lato"/>
              <a:sym typeface="Lato"/>
            </a:endParaRPr>
          </a:p>
          <a:p>
            <a:pPr marL="800100" indent="-342900" algn="just">
              <a:buFont typeface="+mj-lt"/>
              <a:buAutoNum type="arabicPeriod"/>
            </a:pPr>
            <a:r>
              <a:rPr lang="en-US" sz="1700" dirty="0">
                <a:latin typeface="Raleway" panose="020B0604020202020204" charset="0"/>
                <a:ea typeface="Lato"/>
                <a:cs typeface="Lato"/>
                <a:sym typeface="Lato"/>
              </a:rPr>
              <a:t>To improve the performance of </a:t>
            </a:r>
            <a:r>
              <a:rPr lang="en-US" sz="1700" dirty="0" err="1">
                <a:latin typeface="Raleway" panose="020B0604020202020204" charset="0"/>
                <a:ea typeface="Lato"/>
                <a:cs typeface="Lato"/>
                <a:sym typeface="Lato"/>
              </a:rPr>
              <a:t>AutoML</a:t>
            </a:r>
            <a:r>
              <a:rPr lang="en-US" sz="1700" dirty="0">
                <a:latin typeface="Raleway" panose="020B0604020202020204" charset="0"/>
                <a:ea typeface="Lato"/>
                <a:cs typeface="Lato"/>
                <a:sym typeface="Lato"/>
              </a:rPr>
              <a:t> in supervised learning problems, including </a:t>
            </a:r>
            <a:r>
              <a:rPr lang="en-US" sz="1700" dirty="0" smtClean="0">
                <a:latin typeface="Raleway" panose="020B0604020202020204" charset="0"/>
                <a:ea typeface="Lato"/>
                <a:cs typeface="Lato"/>
                <a:sym typeface="Lato"/>
              </a:rPr>
              <a:t>TF - </a:t>
            </a:r>
            <a:r>
              <a:rPr lang="en-US" sz="1600" b="1" i="1" dirty="0">
                <a:latin typeface="Raleway" panose="020B0604020202020204" charset="0"/>
                <a:ea typeface="Lato"/>
                <a:cs typeface="Lato"/>
                <a:sym typeface="Lato"/>
              </a:rPr>
              <a:t>C</a:t>
            </a:r>
            <a:r>
              <a:rPr lang="en-US" sz="1600" b="1" i="1" dirty="0" smtClean="0">
                <a:latin typeface="Raleway" panose="020B0604020202020204" charset="0"/>
                <a:ea typeface="Lato"/>
                <a:cs typeface="Lato"/>
                <a:sym typeface="Lato"/>
              </a:rPr>
              <a:t>ontribution 3: a New </a:t>
            </a:r>
            <a:r>
              <a:rPr lang="en-US" sz="1600" b="1" i="1" dirty="0" err="1" smtClean="0">
                <a:latin typeface="Raleway" panose="020B0604020202020204" charset="0"/>
                <a:ea typeface="Lato"/>
                <a:cs typeface="Lato"/>
                <a:sym typeface="Lato"/>
              </a:rPr>
              <a:t>AutoML</a:t>
            </a:r>
            <a:r>
              <a:rPr lang="en-US" sz="1600" b="1" i="1" dirty="0" smtClean="0">
                <a:latin typeface="Raleway" panose="020B0604020202020204" charset="0"/>
                <a:ea typeface="Lato"/>
                <a:cs typeface="Lato"/>
                <a:sym typeface="Lato"/>
              </a:rPr>
              <a:t> method</a:t>
            </a:r>
            <a:r>
              <a:rPr lang="en-US" sz="1800" i="1" dirty="0" smtClean="0">
                <a:latin typeface="Raleway" panose="020B0604020202020204" charset="0"/>
                <a:ea typeface="Lato"/>
                <a:cs typeface="Lato"/>
                <a:sym typeface="Lato"/>
              </a:rPr>
              <a:t>.</a:t>
            </a:r>
            <a:endParaRPr lang="en-US" sz="1800" dirty="0" smtClean="0">
              <a:latin typeface="Raleway" panose="020B0604020202020204" charset="0"/>
              <a:ea typeface="Lato"/>
              <a:cs typeface="Lato"/>
              <a:sym typeface="Lato"/>
            </a:endParaRPr>
          </a:p>
          <a:p>
            <a:pPr marL="800100" indent="-342900" algn="just">
              <a:buFont typeface="+mj-lt"/>
              <a:buAutoNum type="arabicPeriod"/>
            </a:pPr>
            <a:endParaRPr lang="en-US" sz="1800" dirty="0">
              <a:latin typeface="Raleway" panose="020B0604020202020204" charset="0"/>
              <a:ea typeface="Lato"/>
              <a:cs typeface="Lato"/>
              <a:sym typeface="Lato"/>
            </a:endParaRPr>
          </a:p>
          <a:p>
            <a:pPr marL="800100" lvl="0" indent="-342900" algn="just">
              <a:buFont typeface="+mj-lt"/>
              <a:buAutoNum type="arabicPeriod"/>
            </a:pPr>
            <a:endParaRPr lang="en-US" sz="1800" dirty="0">
              <a:latin typeface="Raleway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578362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Raleway" panose="020B0604020202020204" charset="0"/>
              </a:rPr>
              <a:t>Introduction</a:t>
            </a:r>
            <a:endParaRPr lang="es-ES" sz="900" b="1" dirty="0">
              <a:latin typeface="Raleway" panose="020B060402020202020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575661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1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76029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79185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28" name="Google Shape;244;p41"/>
          <p:cNvSpPr txBox="1">
            <a:spLocks/>
          </p:cNvSpPr>
          <p:nvPr/>
        </p:nvSpPr>
        <p:spPr>
          <a:xfrm>
            <a:off x="328969" y="3300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600"/>
            </a:pPr>
            <a:r>
              <a:rPr lang="en-GB" sz="2600" b="1" dirty="0" smtClean="0">
                <a:latin typeface="Raleway" panose="020B0604020202020204" charset="0"/>
              </a:rPr>
              <a:t>Outline</a:t>
            </a:r>
            <a:endParaRPr lang="en-GB" sz="2600" b="1" dirty="0">
              <a:latin typeface="Raleway" panose="020B0604020202020204" charset="0"/>
            </a:endParaRPr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401292" y="595846"/>
            <a:ext cx="1443535" cy="55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401292" y="4677265"/>
            <a:ext cx="8224548" cy="56"/>
          </a:xfrm>
          <a:prstGeom prst="line">
            <a:avLst/>
          </a:prstGeom>
          <a:ln w="31750">
            <a:solidFill>
              <a:srgbClr val="077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 Imagen" descr="Universidad de Deusto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01293" y="4749851"/>
            <a:ext cx="1000788" cy="332775"/>
          </a:xfrm>
          <a:prstGeom prst="rect">
            <a:avLst/>
          </a:prstGeom>
        </p:spPr>
      </p:pic>
      <p:pic>
        <p:nvPicPr>
          <p:cNvPr id="36" name="Picture 4" descr="University of Nottingham Malay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42" y="4738950"/>
            <a:ext cx="924998" cy="3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401292" y="894024"/>
            <a:ext cx="7863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Introduction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-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Preliminaries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and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Objectives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Contributions</a:t>
            </a:r>
            <a:endParaRPr lang="es-ES" sz="1800" b="1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Conclusions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and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Future</a:t>
            </a:r>
            <a:r>
              <a:rPr lang="es-ES" sz="1800" dirty="0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 smtClean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Work</a:t>
            </a:r>
            <a:endParaRPr lang="es-ES" sz="1800" dirty="0" smtClean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09770" y="1869191"/>
            <a:ext cx="8001094" cy="1671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lnSpc>
                <a:spcPct val="200000"/>
              </a:lnSpc>
            </a:pP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1 -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Taxonomy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of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Traffic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Forecasting</a:t>
            </a:r>
            <a:r>
              <a:rPr lang="es-ES" sz="1800" b="1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Problems</a:t>
            </a:r>
            <a:endParaRPr lang="es-ES" sz="1800" b="1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lvl="8">
              <a:lnSpc>
                <a:spcPct val="200000"/>
              </a:lnSpc>
            </a:pP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2 -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Study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of general-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purpose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AutoML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in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Traffic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Forecasting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lvl="8">
              <a:lnSpc>
                <a:spcPct val="200000"/>
              </a:lnSpc>
            </a:pP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3 -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AutoEn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: a new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AutoML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method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for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Supervised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Learning</a:t>
            </a:r>
            <a:r>
              <a:rPr lang="es-ES" sz="1800" dirty="0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2"/>
                </a:solidFill>
                <a:latin typeface="Raleway" panose="020B0604020202020204" charset="0"/>
                <a:cs typeface="Times New Roman" panose="02020603050405020304" pitchFamily="18" charset="0"/>
              </a:rPr>
              <a:t>problems</a:t>
            </a:r>
            <a:endParaRPr lang="es-ES" sz="1800" dirty="0">
              <a:solidFill>
                <a:schemeClr val="bg2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564567" y="4786202"/>
            <a:ext cx="9191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Introduction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54640" y="4793077"/>
            <a:ext cx="10047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  <a:latin typeface="Raleway" panose="020B0604020202020204" charset="0"/>
              </a:rPr>
              <a:t>Contribution 1</a:t>
            </a:r>
            <a:endParaRPr lang="es-ES" sz="9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663169" y="4793077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2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749782" y="4786202"/>
            <a:ext cx="9487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Contribution 3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802365" y="4786202"/>
            <a:ext cx="18134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Conclusions and Future Work</a:t>
            </a:r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69138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4912</Words>
  <Application>Microsoft Office PowerPoint</Application>
  <PresentationFormat>Presentación en pantalla (16:9)</PresentationFormat>
  <Paragraphs>1768</Paragraphs>
  <Slides>61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61</vt:i4>
      </vt:variant>
    </vt:vector>
  </HeadingPairs>
  <TitlesOfParts>
    <vt:vector size="70" baseType="lpstr">
      <vt:lpstr>Raleway</vt:lpstr>
      <vt:lpstr>Calibri</vt:lpstr>
      <vt:lpstr>Arial</vt:lpstr>
      <vt:lpstr>Wingdings</vt:lpstr>
      <vt:lpstr>Times New Roman</vt:lpstr>
      <vt:lpstr>Cambria Math</vt:lpstr>
      <vt:lpstr>Lato</vt:lpstr>
      <vt:lpstr>Streamline</vt:lpstr>
      <vt:lpstr>Streamline</vt:lpstr>
      <vt:lpstr>AutoML to support Model Selection  in Supervised Traffic Forecasting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Acknowledgements</vt:lpstr>
      <vt:lpstr>AutoML to support Model Selection  in Supervised Traffic Forecasting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Machine Learning to support Model Selection in Supervised Traffic Forecasting </dc:title>
  <dc:creator>Juan Sebastian Angarita Zapata</dc:creator>
  <cp:lastModifiedBy>Juan Sebastian Angarita Zapata</cp:lastModifiedBy>
  <cp:revision>753</cp:revision>
  <dcterms:modified xsi:type="dcterms:W3CDTF">2020-11-24T12:13:51Z</dcterms:modified>
</cp:coreProperties>
</file>