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58" r:id="rId3"/>
    <p:sldId id="257" r:id="rId4"/>
    <p:sldId id="349" r:id="rId5"/>
    <p:sldId id="352" r:id="rId6"/>
    <p:sldId id="353" r:id="rId7"/>
    <p:sldId id="354" r:id="rId8"/>
    <p:sldId id="351" r:id="rId9"/>
    <p:sldId id="355" r:id="rId10"/>
    <p:sldId id="357" r:id="rId11"/>
    <p:sldId id="358" r:id="rId12"/>
    <p:sldId id="260" r:id="rId13"/>
  </p:sldIdLst>
  <p:sldSz cx="9144000" cy="5143500" type="screen16x9"/>
  <p:notesSz cx="6858000" cy="9144000"/>
  <p:embeddedFontLst>
    <p:embeddedFont>
      <p:font typeface="Hammersmith One" panose="02010703030501060504" pitchFamily="2" charset="77"/>
      <p:regular r:id="rId15"/>
    </p:embeddedFont>
    <p:embeddedFont>
      <p:font typeface="Manjari" panose="02000503000000000000" pitchFamily="2" charset="0"/>
      <p:regular r:id="rId16"/>
      <p:bold r:id="rId17"/>
    </p:embeddedFont>
    <p:embeddedFont>
      <p:font typeface="Roboto Condensed Light" panose="020F0302020204030204" pitchFamily="3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45A61C-F63C-4818-8074-EAA66B090B12}">
  <a:tblStyle styleId="{0545A61C-F63C-4818-8074-EAA66B090B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81ADB5-3570-4105-A7EA-D1ADE030BB2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9A83693-3DF1-4635-9B19-FC40043A1FCB}"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F31B02DA-2842-4B01-8C38-ABAA2DFB7D6F}"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008E9B04-6604-4833-A1EC-C50809DEC942}"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7FF8241F-C3F1-44CC-B5B5-C5A01BB6C19C}"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6655"/>
    <p:restoredTop sz="86406"/>
  </p:normalViewPr>
  <p:slideViewPr>
    <p:cSldViewPr snapToGrid="0">
      <p:cViewPr varScale="1">
        <p:scale>
          <a:sx n="80" d="100"/>
          <a:sy n="80" d="100"/>
        </p:scale>
        <p:origin x="184" y="9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95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979854"/>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2"/>
                </a:solidFill>
              </a:rPr>
              <a:t>Data Analyst Professional Practical Exam Submission</a:t>
            </a:r>
            <a:endParaRPr sz="4000"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Pens and Printers Sales Analysis – By: Jack Sechler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Recommendations</a:t>
            </a:r>
          </a:p>
        </p:txBody>
      </p:sp>
      <p:sp>
        <p:nvSpPr>
          <p:cNvPr id="6" name="Subtitle 5">
            <a:extLst>
              <a:ext uri="{FF2B5EF4-FFF2-40B4-BE49-F238E27FC236}">
                <a16:creationId xmlns:a16="http://schemas.microsoft.com/office/drawing/2014/main" id="{5511EA87-108E-E39A-3E70-94851ADF1C8C}"/>
              </a:ext>
            </a:extLst>
          </p:cNvPr>
          <p:cNvSpPr>
            <a:spLocks noGrp="1"/>
          </p:cNvSpPr>
          <p:nvPr>
            <p:ph type="subTitle" idx="4"/>
          </p:nvPr>
        </p:nvSpPr>
        <p:spPr/>
        <p:txBody>
          <a:bodyPr/>
          <a:lstStyle/>
          <a:p>
            <a:endParaRPr lang="en-US" dirty="0"/>
          </a:p>
        </p:txBody>
      </p:sp>
      <p:sp>
        <p:nvSpPr>
          <p:cNvPr id="7" name="TextBox 6">
            <a:extLst>
              <a:ext uri="{FF2B5EF4-FFF2-40B4-BE49-F238E27FC236}">
                <a16:creationId xmlns:a16="http://schemas.microsoft.com/office/drawing/2014/main" id="{A673E0EF-A54E-D965-AD13-1B3D11BF593E}"/>
              </a:ext>
            </a:extLst>
          </p:cNvPr>
          <p:cNvSpPr txBox="1"/>
          <p:nvPr/>
        </p:nvSpPr>
        <p:spPr>
          <a:xfrm>
            <a:off x="1518920" y="1038061"/>
            <a:ext cx="6106160" cy="523220"/>
          </a:xfrm>
          <a:prstGeom prst="rect">
            <a:avLst/>
          </a:prstGeom>
          <a:noFill/>
        </p:spPr>
        <p:txBody>
          <a:bodyPr wrap="square" rtlCol="0">
            <a:spAutoFit/>
          </a:bodyPr>
          <a:lstStyle/>
          <a:p>
            <a:pPr marL="0" lvl="0" indent="0" algn="ctr" rtl="0">
              <a:spcBef>
                <a:spcPts val="0"/>
              </a:spcBef>
              <a:spcAft>
                <a:spcPts val="0"/>
              </a:spcAft>
              <a:buNone/>
            </a:pPr>
            <a:r>
              <a:rPr lang="en-US" sz="1400" b="1" dirty="0"/>
              <a:t>Based on the data, which method would you recommend we continue to use?</a:t>
            </a:r>
          </a:p>
        </p:txBody>
      </p:sp>
      <p:sp>
        <p:nvSpPr>
          <p:cNvPr id="17" name="TextBox 16">
            <a:extLst>
              <a:ext uri="{FF2B5EF4-FFF2-40B4-BE49-F238E27FC236}">
                <a16:creationId xmlns:a16="http://schemas.microsoft.com/office/drawing/2014/main" id="{57016EDF-795F-32D3-99B3-70B6B4FDE018}"/>
              </a:ext>
            </a:extLst>
          </p:cNvPr>
          <p:cNvSpPr txBox="1"/>
          <p:nvPr/>
        </p:nvSpPr>
        <p:spPr>
          <a:xfrm>
            <a:off x="4858719" y="2564969"/>
            <a:ext cx="184731" cy="307777"/>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2D06F72F-C0A9-342E-F6CE-A649D647A111}"/>
              </a:ext>
            </a:extLst>
          </p:cNvPr>
          <p:cNvSpPr/>
          <p:nvPr/>
        </p:nvSpPr>
        <p:spPr>
          <a:xfrm>
            <a:off x="3178362" y="2927363"/>
            <a:ext cx="3128238" cy="269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96504B-8182-2034-F2FA-FC98647EC9E1}"/>
              </a:ext>
            </a:extLst>
          </p:cNvPr>
          <p:cNvSpPr/>
          <p:nvPr/>
        </p:nvSpPr>
        <p:spPr>
          <a:xfrm>
            <a:off x="2802789" y="1481960"/>
            <a:ext cx="3208149" cy="28361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01FF2CCF-E905-535E-A94B-41330A99B9D0}"/>
              </a:ext>
            </a:extLst>
          </p:cNvPr>
          <p:cNvSpPr>
            <a:spLocks noGrp="1"/>
          </p:cNvSpPr>
          <p:nvPr>
            <p:ph type="body" idx="1"/>
          </p:nvPr>
        </p:nvSpPr>
        <p:spPr>
          <a:xfrm>
            <a:off x="13691" y="1579561"/>
            <a:ext cx="4572000" cy="368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Based on the included charts and graphs, it’s clear that the Email + Call method was the most successful in producing revenue. It trended upwards across the 6 week period while still being a relatively light lift for your team. I recommend that the team focuses here as the average sale came in at almost double that of any other method. </a:t>
            </a:r>
          </a:p>
          <a:p>
            <a:r>
              <a:rPr lang="en-US" sz="1100" dirty="0"/>
              <a:t>Emailing also proved to be a success for the most part, requiring little time from your team while producing medium sized sales. The average sale by email was $97 during the 6 weeks. Consider leveraging targeted email campaigns as a supplement to the Email + Call approach.</a:t>
            </a:r>
          </a:p>
          <a:p>
            <a:r>
              <a:rPr lang="en-US" sz="1100" dirty="0"/>
              <a:t>The calling method provided consistently poor results so I would suggest you try to pivot away from solely using this method or else you may be wasting time/resources. This method is pretty time intensive so I think it would be best to supplement with regular emailing in order to stay relevant with customer.</a:t>
            </a:r>
          </a:p>
          <a:p>
            <a:endParaRPr lang="en-US" sz="1100" dirty="0"/>
          </a:p>
          <a:p>
            <a:endParaRPr lang="en-US" sz="1100" dirty="0"/>
          </a:p>
        </p:txBody>
      </p:sp>
      <p:pic>
        <p:nvPicPr>
          <p:cNvPr id="5" name="Picture 4">
            <a:extLst>
              <a:ext uri="{FF2B5EF4-FFF2-40B4-BE49-F238E27FC236}">
                <a16:creationId xmlns:a16="http://schemas.microsoft.com/office/drawing/2014/main" id="{1631F427-8E50-436A-D62F-7EBFD1C7DDB8}"/>
              </a:ext>
            </a:extLst>
          </p:cNvPr>
          <p:cNvPicPr>
            <a:picLocks noChangeAspect="1"/>
          </p:cNvPicPr>
          <p:nvPr/>
        </p:nvPicPr>
        <p:blipFill>
          <a:blip r:embed="rId2"/>
          <a:stretch>
            <a:fillRect/>
          </a:stretch>
        </p:blipFill>
        <p:spPr>
          <a:xfrm>
            <a:off x="5528759" y="1579561"/>
            <a:ext cx="3393542" cy="2699972"/>
          </a:xfrm>
          <a:prstGeom prst="rect">
            <a:avLst/>
          </a:prstGeom>
        </p:spPr>
      </p:pic>
      <p:pic>
        <p:nvPicPr>
          <p:cNvPr id="11" name="Picture 10" descr="Background pattern&#10;&#10;Description automatically generated with medium confidence">
            <a:extLst>
              <a:ext uri="{FF2B5EF4-FFF2-40B4-BE49-F238E27FC236}">
                <a16:creationId xmlns:a16="http://schemas.microsoft.com/office/drawing/2014/main" id="{79F4BFDF-D335-6AA1-B88A-699E0BC29D0C}"/>
              </a:ext>
            </a:extLst>
          </p:cNvPr>
          <p:cNvPicPr>
            <a:picLocks noChangeAspect="1"/>
          </p:cNvPicPr>
          <p:nvPr/>
        </p:nvPicPr>
        <p:blipFill>
          <a:blip r:embed="rId3"/>
          <a:stretch>
            <a:fillRect/>
          </a:stretch>
        </p:blipFill>
        <p:spPr>
          <a:xfrm>
            <a:off x="4909302" y="4268585"/>
            <a:ext cx="4217734" cy="811399"/>
          </a:xfrm>
          <a:prstGeom prst="rect">
            <a:avLst/>
          </a:prstGeom>
        </p:spPr>
      </p:pic>
    </p:spTree>
    <p:extLst>
      <p:ext uri="{BB962C8B-B14F-4D97-AF65-F5344CB8AC3E}">
        <p14:creationId xmlns:p14="http://schemas.microsoft.com/office/powerpoint/2010/main" val="377079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Business Metric to Focus On</a:t>
            </a:r>
          </a:p>
        </p:txBody>
      </p:sp>
      <p:sp>
        <p:nvSpPr>
          <p:cNvPr id="6" name="Subtitle 5">
            <a:extLst>
              <a:ext uri="{FF2B5EF4-FFF2-40B4-BE49-F238E27FC236}">
                <a16:creationId xmlns:a16="http://schemas.microsoft.com/office/drawing/2014/main" id="{5511EA87-108E-E39A-3E70-94851ADF1C8C}"/>
              </a:ext>
            </a:extLst>
          </p:cNvPr>
          <p:cNvSpPr>
            <a:spLocks noGrp="1"/>
          </p:cNvSpPr>
          <p:nvPr>
            <p:ph type="subTitle" idx="4"/>
          </p:nvPr>
        </p:nvSpPr>
        <p:spPr/>
        <p:txBody>
          <a:bodyPr/>
          <a:lstStyle/>
          <a:p>
            <a:endParaRPr lang="en-US" dirty="0"/>
          </a:p>
        </p:txBody>
      </p:sp>
      <p:sp>
        <p:nvSpPr>
          <p:cNvPr id="7" name="TextBox 6">
            <a:extLst>
              <a:ext uri="{FF2B5EF4-FFF2-40B4-BE49-F238E27FC236}">
                <a16:creationId xmlns:a16="http://schemas.microsoft.com/office/drawing/2014/main" id="{A673E0EF-A54E-D965-AD13-1B3D11BF593E}"/>
              </a:ext>
            </a:extLst>
          </p:cNvPr>
          <p:cNvSpPr txBox="1"/>
          <p:nvPr/>
        </p:nvSpPr>
        <p:spPr>
          <a:xfrm>
            <a:off x="1518920" y="1038061"/>
            <a:ext cx="6106160" cy="307777"/>
          </a:xfrm>
          <a:prstGeom prst="rect">
            <a:avLst/>
          </a:prstGeom>
          <a:noFill/>
        </p:spPr>
        <p:txBody>
          <a:bodyPr wrap="square" rtlCol="0">
            <a:spAutoFit/>
          </a:bodyPr>
          <a:lstStyle/>
          <a:p>
            <a:pPr marL="0" lvl="0" indent="0" algn="ctr" rtl="0">
              <a:spcBef>
                <a:spcPts val="0"/>
              </a:spcBef>
              <a:spcAft>
                <a:spcPts val="0"/>
              </a:spcAft>
              <a:buNone/>
            </a:pPr>
            <a:r>
              <a:rPr lang="en-US" dirty="0"/>
              <a:t>How should the business monitor what they want to achieve?</a:t>
            </a:r>
            <a:endParaRPr lang="en-US" sz="1400" b="1" dirty="0"/>
          </a:p>
        </p:txBody>
      </p:sp>
      <p:sp>
        <p:nvSpPr>
          <p:cNvPr id="17" name="TextBox 16">
            <a:extLst>
              <a:ext uri="{FF2B5EF4-FFF2-40B4-BE49-F238E27FC236}">
                <a16:creationId xmlns:a16="http://schemas.microsoft.com/office/drawing/2014/main" id="{57016EDF-795F-32D3-99B3-70B6B4FDE018}"/>
              </a:ext>
            </a:extLst>
          </p:cNvPr>
          <p:cNvSpPr txBox="1"/>
          <p:nvPr/>
        </p:nvSpPr>
        <p:spPr>
          <a:xfrm>
            <a:off x="4858719" y="2564969"/>
            <a:ext cx="184731" cy="307777"/>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2D06F72F-C0A9-342E-F6CE-A649D647A111}"/>
              </a:ext>
            </a:extLst>
          </p:cNvPr>
          <p:cNvSpPr/>
          <p:nvPr/>
        </p:nvSpPr>
        <p:spPr>
          <a:xfrm>
            <a:off x="3178362" y="2927363"/>
            <a:ext cx="3128238" cy="269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96504B-8182-2034-F2FA-FC98647EC9E1}"/>
              </a:ext>
            </a:extLst>
          </p:cNvPr>
          <p:cNvSpPr/>
          <p:nvPr/>
        </p:nvSpPr>
        <p:spPr>
          <a:xfrm>
            <a:off x="2802789" y="1481960"/>
            <a:ext cx="3208149" cy="28361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2C3CFCC-DEC4-796E-8B58-88BA6AC485C6}"/>
              </a:ext>
            </a:extLst>
          </p:cNvPr>
          <p:cNvSpPr/>
          <p:nvPr/>
        </p:nvSpPr>
        <p:spPr>
          <a:xfrm>
            <a:off x="6203768" y="2412327"/>
            <a:ext cx="3128238" cy="269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01FF2CCF-E905-535E-A94B-41330A99B9D0}"/>
              </a:ext>
            </a:extLst>
          </p:cNvPr>
          <p:cNvSpPr>
            <a:spLocks noGrp="1"/>
          </p:cNvSpPr>
          <p:nvPr>
            <p:ph type="body" idx="1"/>
          </p:nvPr>
        </p:nvSpPr>
        <p:spPr>
          <a:xfrm>
            <a:off x="13691" y="1400455"/>
            <a:ext cx="4572000" cy="4039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Because the company is focused on increasing revenue and profits by selling more products, I would suggest they focus on the metric of </a:t>
            </a:r>
            <a:r>
              <a:rPr lang="en-US" sz="1100" b="1" dirty="0"/>
              <a:t>average weekly revenue generated from each method</a:t>
            </a:r>
            <a:r>
              <a:rPr lang="en-US" sz="1100" dirty="0"/>
              <a:t> as their main performance indicator. </a:t>
            </a:r>
          </a:p>
          <a:p>
            <a:r>
              <a:rPr lang="en-US" sz="1100" dirty="0"/>
              <a:t>Following my recommendations, I highlighted the results of the Call method in pink (decrease efforts) and Email + Call in green so you can see the major differences that exist between the two groups.</a:t>
            </a:r>
          </a:p>
          <a:p>
            <a:r>
              <a:rPr lang="en-US" sz="1100" dirty="0"/>
              <a:t>I think average weekly revenue generated would be a good area of focus because it can be measured over time and analyzed to identify trends across a given time period. This would allow the team to decide if they should pivot to other strategies if they are not tracking well towards their goal.</a:t>
            </a:r>
          </a:p>
          <a:p>
            <a:r>
              <a:rPr lang="en-US" sz="1100" dirty="0"/>
              <a:t>On average, </a:t>
            </a:r>
            <a:r>
              <a:rPr lang="en-US" sz="1100" dirty="0" err="1"/>
              <a:t>Email+Call</a:t>
            </a:r>
            <a:r>
              <a:rPr lang="en-US" sz="1100" dirty="0"/>
              <a:t> produced the highest average revenue across all weeks, and trended upwards for almost all 6 weeks.</a:t>
            </a:r>
          </a:p>
          <a:p>
            <a:r>
              <a:rPr lang="en-US" sz="1100" dirty="0"/>
              <a:t>The estimates for initial values of this metric (Weekly Avg Revenue per Sales Method) with a focus on the recommended approach (Email + Call) are 128.89, 154.24, 150.42, 180.82, 187.58, and 227.77 for weeks 1-6 respectively.</a:t>
            </a:r>
          </a:p>
          <a:p>
            <a:endParaRPr lang="en-US" sz="1100" dirty="0"/>
          </a:p>
          <a:p>
            <a:endParaRPr lang="en-US" sz="1100" dirty="0"/>
          </a:p>
        </p:txBody>
      </p:sp>
      <p:pic>
        <p:nvPicPr>
          <p:cNvPr id="9" name="Picture 8" descr="Table&#10;&#10;Description automatically generated">
            <a:extLst>
              <a:ext uri="{FF2B5EF4-FFF2-40B4-BE49-F238E27FC236}">
                <a16:creationId xmlns:a16="http://schemas.microsoft.com/office/drawing/2014/main" id="{F266B6F5-06EA-0DFE-C59D-F9F8636B304F}"/>
              </a:ext>
            </a:extLst>
          </p:cNvPr>
          <p:cNvPicPr>
            <a:picLocks noChangeAspect="1"/>
          </p:cNvPicPr>
          <p:nvPr/>
        </p:nvPicPr>
        <p:blipFill>
          <a:blip r:embed="rId2"/>
          <a:stretch>
            <a:fillRect/>
          </a:stretch>
        </p:blipFill>
        <p:spPr>
          <a:xfrm>
            <a:off x="4627458" y="1618588"/>
            <a:ext cx="4516542" cy="1641349"/>
          </a:xfrm>
          <a:prstGeom prst="rect">
            <a:avLst/>
          </a:prstGeom>
        </p:spPr>
      </p:pic>
      <p:pic>
        <p:nvPicPr>
          <p:cNvPr id="16" name="Picture 15" descr="Table&#10;&#10;Description automatically generated">
            <a:extLst>
              <a:ext uri="{FF2B5EF4-FFF2-40B4-BE49-F238E27FC236}">
                <a16:creationId xmlns:a16="http://schemas.microsoft.com/office/drawing/2014/main" id="{662CA02A-9D2A-9E8E-3395-6255B014C854}"/>
              </a:ext>
            </a:extLst>
          </p:cNvPr>
          <p:cNvPicPr>
            <a:picLocks noChangeAspect="1"/>
          </p:cNvPicPr>
          <p:nvPr/>
        </p:nvPicPr>
        <p:blipFill>
          <a:blip r:embed="rId3"/>
          <a:stretch>
            <a:fillRect/>
          </a:stretch>
        </p:blipFill>
        <p:spPr>
          <a:xfrm>
            <a:off x="5537508" y="3292722"/>
            <a:ext cx="2961323" cy="1814793"/>
          </a:xfrm>
          <a:prstGeom prst="rect">
            <a:avLst/>
          </a:prstGeom>
        </p:spPr>
      </p:pic>
    </p:spTree>
    <p:extLst>
      <p:ext uri="{BB962C8B-B14F-4D97-AF65-F5344CB8AC3E}">
        <p14:creationId xmlns:p14="http://schemas.microsoft.com/office/powerpoint/2010/main" val="41782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Summary and Parting Thoughts</a:t>
            </a:r>
            <a:endParaRPr dirty="0"/>
          </a:p>
        </p:txBody>
      </p:sp>
      <p:sp>
        <p:nvSpPr>
          <p:cNvPr id="1363" name="Google Shape;1363;p58"/>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b="1" dirty="0">
                <a:solidFill>
                  <a:schemeClr val="accent2"/>
                </a:solidFill>
              </a:rPr>
              <a:t>To summarize, I feel that this company should use a multi channel approach to reach their sales goals. Email + Call showed a significantly higher return on time invested and this information could help the company optimize operations to increase performance and revenue generation. </a:t>
            </a:r>
          </a:p>
          <a:p>
            <a:pPr marL="285750" lvl="0" indent="-285750" algn="l" rtl="0">
              <a:lnSpc>
                <a:spcPct val="100000"/>
              </a:lnSpc>
              <a:spcBef>
                <a:spcPts val="0"/>
              </a:spcBef>
              <a:spcAft>
                <a:spcPts val="0"/>
              </a:spcAft>
              <a:buFont typeface="Arial" panose="020B0604020202020204" pitchFamily="34" charset="0"/>
              <a:buChar char="•"/>
            </a:pPr>
            <a:r>
              <a:rPr lang="en-US" b="1" dirty="0">
                <a:solidFill>
                  <a:schemeClr val="accent2"/>
                </a:solidFill>
              </a:rPr>
              <a:t>I also think a follow up call a day or two after the product information email could go a long way in converting sales. Given my experience in sales, waiting a week or so to make a call often leads to less pick ups or people not remembering the email. </a:t>
            </a:r>
          </a:p>
          <a:p>
            <a:pPr marL="285750" lvl="0" indent="-285750" algn="l" rtl="0">
              <a:lnSpc>
                <a:spcPct val="100000"/>
              </a:lnSpc>
              <a:spcBef>
                <a:spcPts val="0"/>
              </a:spcBef>
              <a:spcAft>
                <a:spcPts val="0"/>
              </a:spcAft>
              <a:buFont typeface="Arial" panose="020B0604020202020204" pitchFamily="34" charset="0"/>
              <a:buChar char="•"/>
            </a:pPr>
            <a:r>
              <a:rPr lang="en-US" b="1" dirty="0">
                <a:solidFill>
                  <a:schemeClr val="accent2"/>
                </a:solidFill>
              </a:rPr>
              <a:t>It's important to be persistent and aim to get timing on your side for these kinds of things. With the right efforts and focus on the proven approaches, the team can rise above the competition and break through the noise!</a:t>
            </a: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3905700" y="3380175"/>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Spread of Revenue</a:t>
            </a:r>
            <a:endParaRPr dirty="0"/>
          </a:p>
        </p:txBody>
      </p:sp>
      <p:sp>
        <p:nvSpPr>
          <p:cNvPr id="1333" name="Google Shape;1333;p56"/>
          <p:cNvSpPr txBox="1">
            <a:spLocks noGrp="1"/>
          </p:cNvSpPr>
          <p:nvPr>
            <p:ph type="subTitle" idx="2"/>
          </p:nvPr>
        </p:nvSpPr>
        <p:spPr>
          <a:xfrm>
            <a:off x="1383175" y="3672783"/>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Walkthrough of Questions to be answered through Data Analysis</a:t>
            </a:r>
            <a:endParaRPr dirty="0"/>
          </a:p>
        </p:txBody>
      </p:sp>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 of contents</a:t>
            </a:r>
            <a:endParaRPr dirty="0"/>
          </a:p>
        </p:txBody>
      </p:sp>
      <p:sp>
        <p:nvSpPr>
          <p:cNvPr id="1335" name="Google Shape;1335;p56">
            <a:hlinkClick r:id="rId3" action="ppaction://hlinksldjump"/>
          </p:cNvPr>
          <p:cNvSpPr txBox="1">
            <a:spLocks noGrp="1"/>
          </p:cNvSpPr>
          <p:nvPr>
            <p:ph type="subTitle" idx="3"/>
          </p:nvPr>
        </p:nvSpPr>
        <p:spPr>
          <a:xfrm>
            <a:off x="1399025" y="14128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New Product Sales Methods</a:t>
            </a:r>
          </a:p>
          <a:p>
            <a:pPr marL="0" lvl="0" indent="0" algn="l" rtl="0">
              <a:spcBef>
                <a:spcPts val="0"/>
              </a:spcBef>
              <a:spcAft>
                <a:spcPts val="1200"/>
              </a:spcAft>
              <a:buNone/>
            </a:pPr>
            <a:endParaRPr dirty="0"/>
          </a:p>
        </p:txBody>
      </p:sp>
      <p:sp>
        <p:nvSpPr>
          <p:cNvPr id="1336" name="Google Shape;1336;p56">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Question 1</a:t>
            </a:r>
            <a:endParaRPr dirty="0"/>
          </a:p>
        </p:txBody>
      </p:sp>
      <p:sp>
        <p:nvSpPr>
          <p:cNvPr id="1337" name="Google Shape;1337;p56">
            <a:hlinkClick r:id="" action="ppaction://noaction"/>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Questions of Focus</a:t>
            </a:r>
            <a:endParaRPr dirty="0"/>
          </a:p>
        </p:txBody>
      </p:sp>
      <p:sp>
        <p:nvSpPr>
          <p:cNvPr id="1338" name="Google Shape;1338;p56">
            <a:hlinkClick r:id="" action="ppaction://noaction"/>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Question 2</a:t>
            </a:r>
            <a:endParaRPr dirty="0"/>
          </a:p>
        </p:txBody>
      </p:sp>
      <p:sp>
        <p:nvSpPr>
          <p:cNvPr id="1339" name="Google Shape;1339;p56"/>
          <p:cNvSpPr txBox="1">
            <a:spLocks noGrp="1"/>
          </p:cNvSpPr>
          <p:nvPr>
            <p:ph type="subTitle" idx="7"/>
          </p:nvPr>
        </p:nvSpPr>
        <p:spPr>
          <a:xfrm>
            <a:off x="1399025" y="2127756"/>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 on Sales Methods to be analyzed.</a:t>
            </a:r>
            <a:endParaRPr dirty="0"/>
          </a:p>
        </p:txBody>
      </p:sp>
      <p:sp>
        <p:nvSpPr>
          <p:cNvPr id="1340" name="Google Shape;1340;p56"/>
          <p:cNvSpPr txBox="1">
            <a:spLocks noGrp="1"/>
          </p:cNvSpPr>
          <p:nvPr>
            <p:ph type="subTitle" idx="8"/>
          </p:nvPr>
        </p:nvSpPr>
        <p:spPr>
          <a:xfrm>
            <a:off x="3905700" y="1825209"/>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many customers were there for each approach?</a:t>
            </a:r>
            <a:endParaRPr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 action="ppaction://noaction"/>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44" name="Google Shape;1344;p56">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5" name="Google Shape;1345;p56"/>
          <p:cNvSpPr txBox="1">
            <a:spLocks noGrp="1"/>
          </p:cNvSpPr>
          <p:nvPr>
            <p:ph type="subTitle" idx="16"/>
          </p:nvPr>
        </p:nvSpPr>
        <p:spPr>
          <a:xfrm>
            <a:off x="6428225" y="3380175"/>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Difference in Revenue over time for Each of the Methods</a:t>
            </a:r>
            <a:endParaRPr dirty="0"/>
          </a:p>
        </p:txBody>
      </p:sp>
      <p:sp>
        <p:nvSpPr>
          <p:cNvPr id="1346" name="Google Shape;1346;p56">
            <a:hlinkClick r:id="" action="ppaction://noaction"/>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Question 2 P2</a:t>
            </a:r>
            <a:endParaRPr dirty="0"/>
          </a:p>
        </p:txBody>
      </p:sp>
      <p:sp>
        <p:nvSpPr>
          <p:cNvPr id="1347" name="Google Shape;1347;p56">
            <a:hlinkClick r:id="" action="ppaction://noaction"/>
          </p:cNvPr>
          <p:cNvSpPr txBox="1">
            <a:spLocks noGrp="1"/>
          </p:cNvSpPr>
          <p:nvPr>
            <p:ph type="subTitle" idx="18"/>
          </p:nvPr>
        </p:nvSpPr>
        <p:spPr>
          <a:xfrm>
            <a:off x="6428225"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Question 3</a:t>
            </a:r>
            <a:endParaRPr dirty="0"/>
          </a:p>
        </p:txBody>
      </p:sp>
      <p:sp>
        <p:nvSpPr>
          <p:cNvPr id="1348" name="Google Shape;1348;p56"/>
          <p:cNvSpPr txBox="1">
            <a:spLocks noGrp="1"/>
          </p:cNvSpPr>
          <p:nvPr>
            <p:ph type="subTitle" idx="19"/>
          </p:nvPr>
        </p:nvSpPr>
        <p:spPr>
          <a:xfrm>
            <a:off x="6428225" y="1825209"/>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Spread of Revenue for Each Sales Method</a:t>
            </a:r>
            <a:endParaRPr dirty="0"/>
          </a:p>
        </p:txBody>
      </p:sp>
      <p:sp>
        <p:nvSpPr>
          <p:cNvPr id="1349" name="Google Shape;1349;p56">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50" name="Google Shape;1350;p56">
            <a:hlinkClick r:id="" action="ppaction://noaction"/>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07</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033281" y="746302"/>
            <a:ext cx="7077438" cy="36444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Six weeks ago we launched a new line of office stationery.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Despite the world becoming increasingly digital, there is still demand for notebooks, pens and sticky notes. Our focus has been on selling products to enable our customers to be more creative, focused on tools for brainstorming.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We have tested three different sales strategies for this, targeted email and phone calls, as well as combining the two. </a:t>
            </a:r>
          </a:p>
          <a:p>
            <a:pPr marL="0" lvl="0" indent="0" algn="l" rtl="0">
              <a:spcBef>
                <a:spcPts val="0"/>
              </a:spcBef>
              <a:spcAft>
                <a:spcPts val="0"/>
              </a:spcAft>
              <a:buNone/>
            </a:pPr>
            <a:endParaRPr lang="en-US" dirty="0"/>
          </a:p>
          <a:p>
            <a:pPr marL="0" lvl="0" indent="0" algn="l" rtl="0">
              <a:spcBef>
                <a:spcPts val="0"/>
              </a:spcBef>
              <a:spcAft>
                <a:spcPts val="0"/>
              </a:spcAft>
              <a:buNone/>
            </a:pPr>
            <a:r>
              <a:rPr lang="en-US" b="1" u="sng" dirty="0"/>
              <a:t>Email:</a:t>
            </a:r>
            <a:r>
              <a:rPr lang="en-US" b="1" dirty="0"/>
              <a:t> </a:t>
            </a:r>
            <a:r>
              <a:rPr lang="en-US" dirty="0"/>
              <a:t>Customers in this group received an email when the product line was launched, and a further email three weeks later. This required very little work for the team. </a:t>
            </a:r>
          </a:p>
          <a:p>
            <a:pPr marL="0" lvl="0" indent="0" algn="l" rtl="0">
              <a:spcBef>
                <a:spcPts val="0"/>
              </a:spcBef>
              <a:spcAft>
                <a:spcPts val="0"/>
              </a:spcAft>
              <a:buNone/>
            </a:pPr>
            <a:endParaRPr lang="en-US" dirty="0"/>
          </a:p>
          <a:p>
            <a:pPr marL="0" lvl="0" indent="0" algn="l" rtl="0">
              <a:spcBef>
                <a:spcPts val="0"/>
              </a:spcBef>
              <a:spcAft>
                <a:spcPts val="0"/>
              </a:spcAft>
              <a:buNone/>
            </a:pPr>
            <a:r>
              <a:rPr lang="en-US" b="1" u="sng" dirty="0"/>
              <a:t>Call:</a:t>
            </a:r>
            <a:r>
              <a:rPr lang="en-US" b="1" dirty="0"/>
              <a:t> </a:t>
            </a:r>
            <a:r>
              <a:rPr lang="en-US" dirty="0"/>
              <a:t>Customers in this group were called by a member of the sales team. On average members of the team were on the phone for around thirty minutes per customer. </a:t>
            </a:r>
          </a:p>
          <a:p>
            <a:pPr marL="0" lvl="0" indent="0" algn="l" rtl="0">
              <a:spcBef>
                <a:spcPts val="0"/>
              </a:spcBef>
              <a:spcAft>
                <a:spcPts val="0"/>
              </a:spcAft>
              <a:buNone/>
            </a:pPr>
            <a:endParaRPr lang="en-US" dirty="0"/>
          </a:p>
          <a:p>
            <a:pPr marL="0" lvl="0" indent="0" algn="l" rtl="0">
              <a:spcBef>
                <a:spcPts val="0"/>
              </a:spcBef>
              <a:spcAft>
                <a:spcPts val="0"/>
              </a:spcAft>
              <a:buNone/>
            </a:pPr>
            <a:r>
              <a:rPr lang="en-US" b="1" u="sng" dirty="0"/>
              <a:t>Email and call:</a:t>
            </a:r>
            <a:r>
              <a:rPr lang="en-US" b="1" dirty="0"/>
              <a:t> </a:t>
            </a:r>
            <a:r>
              <a:rPr lang="en-US" dirty="0"/>
              <a:t>Customers in this group were first sent the product information email, then called a week later by the sales team to talk about their needs and how this new product may support their work. The email required little work from the team, the call was around ten minutes per customer.</a:t>
            </a:r>
          </a:p>
        </p:txBody>
      </p:sp>
      <p:sp>
        <p:nvSpPr>
          <p:cNvPr id="1327" name="Google Shape;1327;p55"/>
          <p:cNvSpPr txBox="1">
            <a:spLocks noGrp="1"/>
          </p:cNvSpPr>
          <p:nvPr>
            <p:ph type="title"/>
          </p:nvPr>
        </p:nvSpPr>
        <p:spPr>
          <a:xfrm>
            <a:off x="713250" y="2522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a:t>
            </a:r>
            <a:r>
              <a:rPr lang="en-US" dirty="0"/>
              <a:t>e</a:t>
            </a:r>
            <a:r>
              <a:rPr lang="en" dirty="0"/>
              <a:t>w Product Sales Methods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896121" y="1064525"/>
            <a:ext cx="735175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We need to know: </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dirty="0"/>
              <a:t>1. </a:t>
            </a:r>
            <a:r>
              <a:rPr lang="en-US" sz="1600" b="1" dirty="0"/>
              <a:t>How many customers were there for each approach? </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dirty="0"/>
              <a:t>2.  </a:t>
            </a:r>
            <a:r>
              <a:rPr lang="en-US" sz="1600" b="1" dirty="0"/>
              <a:t>What does the spread of the revenue look like overall? And for each method? </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b="1" dirty="0"/>
              <a:t>3.  Was there any difference in revenue over time for each of the methods?</a:t>
            </a:r>
          </a:p>
          <a:p>
            <a:pPr marL="0" lvl="0" indent="0" algn="l" rtl="0">
              <a:spcBef>
                <a:spcPts val="0"/>
              </a:spcBef>
              <a:spcAft>
                <a:spcPts val="0"/>
              </a:spcAft>
              <a:buNone/>
            </a:pPr>
            <a:r>
              <a:rPr lang="en-US" sz="1600" b="1" dirty="0"/>
              <a:t> </a:t>
            </a:r>
          </a:p>
          <a:p>
            <a:pPr marL="0" lvl="0" indent="0" algn="l" rtl="0">
              <a:spcBef>
                <a:spcPts val="0"/>
              </a:spcBef>
              <a:spcAft>
                <a:spcPts val="0"/>
              </a:spcAft>
              <a:buNone/>
            </a:pPr>
            <a:r>
              <a:rPr lang="en-US" sz="1600" b="1" dirty="0"/>
              <a:t>4.  Based on the data, which method would you recommend we continue to use? Some of these methods take more time from the team so they may not be the best for us to use if the results are similar.</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of Focus for Pens and Printers</a:t>
            </a:r>
          </a:p>
        </p:txBody>
      </p:sp>
    </p:spTree>
    <p:extLst>
      <p:ext uri="{BB962C8B-B14F-4D97-AF65-F5344CB8AC3E}">
        <p14:creationId xmlns:p14="http://schemas.microsoft.com/office/powerpoint/2010/main" val="233081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DFD7AF-F0C1-2696-E5E3-7A75BB3767B2}"/>
              </a:ext>
            </a:extLst>
          </p:cNvPr>
          <p:cNvSpPr>
            <a:spLocks noGrp="1"/>
          </p:cNvSpPr>
          <p:nvPr>
            <p:ph type="body" idx="1"/>
          </p:nvPr>
        </p:nvSpPr>
        <p:spPr>
          <a:xfrm>
            <a:off x="738854" y="1733862"/>
            <a:ext cx="3700775" cy="1675775"/>
          </a:xfrm>
        </p:spPr>
        <p:txBody>
          <a:bodyPr/>
          <a:lstStyle/>
          <a:p>
            <a:r>
              <a:rPr lang="en-US" dirty="0"/>
              <a:t>The most customers were converted through the Email sales method, coming in at 6,921 customers.</a:t>
            </a:r>
          </a:p>
          <a:p>
            <a:r>
              <a:rPr lang="en-US" dirty="0"/>
              <a:t>Next, was the Call Method which accounted for just under 5000 customer sales.</a:t>
            </a:r>
          </a:p>
          <a:p>
            <a:r>
              <a:rPr lang="en-US" dirty="0"/>
              <a:t>Last was the Email + Call method which was only responsible for around 2,300 sales.</a:t>
            </a:r>
          </a:p>
        </p:txBody>
      </p:sp>
      <p:sp>
        <p:nvSpPr>
          <p:cNvPr id="3" name="Text Placeholder 2">
            <a:extLst>
              <a:ext uri="{FF2B5EF4-FFF2-40B4-BE49-F238E27FC236}">
                <a16:creationId xmlns:a16="http://schemas.microsoft.com/office/drawing/2014/main" id="{81C4C8AD-9F74-9729-700D-41105535F67F}"/>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Exploratory Analysis - Question 1</a:t>
            </a:r>
          </a:p>
        </p:txBody>
      </p:sp>
      <p:sp>
        <p:nvSpPr>
          <p:cNvPr id="6" name="Subtitle 5">
            <a:extLst>
              <a:ext uri="{FF2B5EF4-FFF2-40B4-BE49-F238E27FC236}">
                <a16:creationId xmlns:a16="http://schemas.microsoft.com/office/drawing/2014/main" id="{5511EA87-108E-E39A-3E70-94851ADF1C8C}"/>
              </a:ext>
            </a:extLst>
          </p:cNvPr>
          <p:cNvSpPr>
            <a:spLocks noGrp="1"/>
          </p:cNvSpPr>
          <p:nvPr>
            <p:ph type="subTitle" idx="4"/>
          </p:nvPr>
        </p:nvSpPr>
        <p:spPr/>
        <p:txBody>
          <a:bodyPr/>
          <a:lstStyle/>
          <a:p>
            <a:endParaRPr lang="en-US"/>
          </a:p>
        </p:txBody>
      </p:sp>
      <p:sp>
        <p:nvSpPr>
          <p:cNvPr id="7" name="TextBox 6">
            <a:extLst>
              <a:ext uri="{FF2B5EF4-FFF2-40B4-BE49-F238E27FC236}">
                <a16:creationId xmlns:a16="http://schemas.microsoft.com/office/drawing/2014/main" id="{A673E0EF-A54E-D965-AD13-1B3D11BF593E}"/>
              </a:ext>
            </a:extLst>
          </p:cNvPr>
          <p:cNvSpPr txBox="1"/>
          <p:nvPr/>
        </p:nvSpPr>
        <p:spPr>
          <a:xfrm>
            <a:off x="2324590" y="1064525"/>
            <a:ext cx="6106160" cy="307777"/>
          </a:xfrm>
          <a:prstGeom prst="rect">
            <a:avLst/>
          </a:prstGeom>
          <a:noFill/>
        </p:spPr>
        <p:txBody>
          <a:bodyPr wrap="square" rtlCol="0">
            <a:spAutoFit/>
          </a:bodyPr>
          <a:lstStyle/>
          <a:p>
            <a:r>
              <a:rPr lang="en-US" dirty="0"/>
              <a:t>How many customers were there for each approach?</a:t>
            </a:r>
          </a:p>
        </p:txBody>
      </p:sp>
      <p:pic>
        <p:nvPicPr>
          <p:cNvPr id="9" name="Picture 8" descr="Chart, bar chart&#10;&#10;Description automatically generated">
            <a:extLst>
              <a:ext uri="{FF2B5EF4-FFF2-40B4-BE49-F238E27FC236}">
                <a16:creationId xmlns:a16="http://schemas.microsoft.com/office/drawing/2014/main" id="{65ED89F1-2515-5D5A-7C98-1AA7E9212B97}"/>
              </a:ext>
            </a:extLst>
          </p:cNvPr>
          <p:cNvPicPr>
            <a:picLocks noChangeAspect="1"/>
          </p:cNvPicPr>
          <p:nvPr/>
        </p:nvPicPr>
        <p:blipFill>
          <a:blip r:embed="rId2"/>
          <a:stretch>
            <a:fillRect/>
          </a:stretch>
        </p:blipFill>
        <p:spPr>
          <a:xfrm>
            <a:off x="4572000" y="1603495"/>
            <a:ext cx="4011873" cy="3016980"/>
          </a:xfrm>
          <a:prstGeom prst="rect">
            <a:avLst/>
          </a:prstGeom>
        </p:spPr>
      </p:pic>
    </p:spTree>
    <p:extLst>
      <p:ext uri="{BB962C8B-B14F-4D97-AF65-F5344CB8AC3E}">
        <p14:creationId xmlns:p14="http://schemas.microsoft.com/office/powerpoint/2010/main" val="43390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C4C8AD-9F74-9729-700D-41105535F67F}"/>
              </a:ext>
            </a:extLst>
          </p:cNvPr>
          <p:cNvSpPr>
            <a:spLocks noGrp="1"/>
          </p:cNvSpPr>
          <p:nvPr>
            <p:ph type="body" idx="2"/>
          </p:nvPr>
        </p:nvSpPr>
        <p:spPr>
          <a:xfrm>
            <a:off x="162576" y="1913802"/>
            <a:ext cx="4324027" cy="1165690"/>
          </a:xfrm>
        </p:spPr>
        <p:txBody>
          <a:bodyPr/>
          <a:lstStyle/>
          <a:p>
            <a:r>
              <a:rPr lang="en-US" dirty="0"/>
              <a:t>From the included histogram, we can see that most of the sales fall between $50-$90 with a visible rise in number of sales at the $50 and a peak concentration of sales in the $80-$90 range.</a:t>
            </a:r>
          </a:p>
          <a:p>
            <a:pPr marL="139700" indent="0">
              <a:buNone/>
            </a:pPr>
            <a:endParaRPr lang="en-US" dirty="0"/>
          </a:p>
          <a:p>
            <a:pPr marL="139700" indent="0">
              <a:buNone/>
            </a:pPr>
            <a:endParaRPr lang="en-US" dirty="0"/>
          </a:p>
          <a:p>
            <a:r>
              <a:rPr lang="en-US" dirty="0"/>
              <a:t>The spread of the revenue on the histogram displays multi-modal distribution with high points at 50 </a:t>
            </a:r>
          </a:p>
          <a:p>
            <a:pPr marL="596900" lvl="1" indent="0">
              <a:buNone/>
            </a:pPr>
            <a:r>
              <a:rPr lang="en-US" sz="1600" dirty="0"/>
              <a:t>and a peak at 80.</a:t>
            </a:r>
          </a:p>
        </p:txBody>
      </p:sp>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Exploratory Analysis - Question 2</a:t>
            </a:r>
          </a:p>
        </p:txBody>
      </p:sp>
      <p:sp>
        <p:nvSpPr>
          <p:cNvPr id="7" name="TextBox 6">
            <a:extLst>
              <a:ext uri="{FF2B5EF4-FFF2-40B4-BE49-F238E27FC236}">
                <a16:creationId xmlns:a16="http://schemas.microsoft.com/office/drawing/2014/main" id="{A673E0EF-A54E-D965-AD13-1B3D11BF593E}"/>
              </a:ext>
            </a:extLst>
          </p:cNvPr>
          <p:cNvSpPr txBox="1"/>
          <p:nvPr/>
        </p:nvSpPr>
        <p:spPr>
          <a:xfrm>
            <a:off x="2324590" y="1064525"/>
            <a:ext cx="6106160" cy="307777"/>
          </a:xfrm>
          <a:prstGeom prst="rect">
            <a:avLst/>
          </a:prstGeom>
          <a:noFill/>
        </p:spPr>
        <p:txBody>
          <a:bodyPr wrap="square" rtlCol="0">
            <a:spAutoFit/>
          </a:bodyPr>
          <a:lstStyle/>
          <a:p>
            <a:r>
              <a:rPr lang="en-US" dirty="0"/>
              <a:t>What does the spread of the revenue look like overall?</a:t>
            </a:r>
          </a:p>
        </p:txBody>
      </p:sp>
      <p:pic>
        <p:nvPicPr>
          <p:cNvPr id="5" name="Picture 4">
            <a:extLst>
              <a:ext uri="{FF2B5EF4-FFF2-40B4-BE49-F238E27FC236}">
                <a16:creationId xmlns:a16="http://schemas.microsoft.com/office/drawing/2014/main" id="{0705779A-5DDD-D6F6-4516-4379ABC71168}"/>
              </a:ext>
            </a:extLst>
          </p:cNvPr>
          <p:cNvPicPr>
            <a:picLocks noChangeAspect="1"/>
          </p:cNvPicPr>
          <p:nvPr/>
        </p:nvPicPr>
        <p:blipFill>
          <a:blip r:embed="rId2"/>
          <a:stretch>
            <a:fillRect/>
          </a:stretch>
        </p:blipFill>
        <p:spPr>
          <a:xfrm>
            <a:off x="4950720" y="1742105"/>
            <a:ext cx="3410950" cy="2674774"/>
          </a:xfrm>
          <a:prstGeom prst="rect">
            <a:avLst/>
          </a:prstGeom>
        </p:spPr>
      </p:pic>
    </p:spTree>
    <p:extLst>
      <p:ext uri="{BB962C8B-B14F-4D97-AF65-F5344CB8AC3E}">
        <p14:creationId xmlns:p14="http://schemas.microsoft.com/office/powerpoint/2010/main" val="175160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Exploratory Analysis - Question 2 Pt. 2</a:t>
            </a:r>
          </a:p>
        </p:txBody>
      </p:sp>
      <p:sp>
        <p:nvSpPr>
          <p:cNvPr id="6" name="Subtitle 5">
            <a:extLst>
              <a:ext uri="{FF2B5EF4-FFF2-40B4-BE49-F238E27FC236}">
                <a16:creationId xmlns:a16="http://schemas.microsoft.com/office/drawing/2014/main" id="{5511EA87-108E-E39A-3E70-94851ADF1C8C}"/>
              </a:ext>
            </a:extLst>
          </p:cNvPr>
          <p:cNvSpPr>
            <a:spLocks noGrp="1"/>
          </p:cNvSpPr>
          <p:nvPr>
            <p:ph type="subTitle" idx="4"/>
          </p:nvPr>
        </p:nvSpPr>
        <p:spPr/>
        <p:txBody>
          <a:bodyPr/>
          <a:lstStyle/>
          <a:p>
            <a:endParaRPr lang="en-US" dirty="0"/>
          </a:p>
        </p:txBody>
      </p:sp>
      <p:sp>
        <p:nvSpPr>
          <p:cNvPr id="7" name="TextBox 6">
            <a:extLst>
              <a:ext uri="{FF2B5EF4-FFF2-40B4-BE49-F238E27FC236}">
                <a16:creationId xmlns:a16="http://schemas.microsoft.com/office/drawing/2014/main" id="{A673E0EF-A54E-D965-AD13-1B3D11BF593E}"/>
              </a:ext>
            </a:extLst>
          </p:cNvPr>
          <p:cNvSpPr txBox="1"/>
          <p:nvPr/>
        </p:nvSpPr>
        <p:spPr>
          <a:xfrm>
            <a:off x="1518920" y="1038061"/>
            <a:ext cx="6106160" cy="307777"/>
          </a:xfrm>
          <a:prstGeom prst="rect">
            <a:avLst/>
          </a:prstGeom>
          <a:noFill/>
        </p:spPr>
        <p:txBody>
          <a:bodyPr wrap="square" rtlCol="0">
            <a:spAutoFit/>
          </a:bodyPr>
          <a:lstStyle/>
          <a:p>
            <a:r>
              <a:rPr lang="en-US" dirty="0"/>
              <a:t>What does the spread of the revenue look like for each sales method?</a:t>
            </a:r>
          </a:p>
        </p:txBody>
      </p:sp>
      <p:sp>
        <p:nvSpPr>
          <p:cNvPr id="10" name="Text Placeholder 9">
            <a:extLst>
              <a:ext uri="{FF2B5EF4-FFF2-40B4-BE49-F238E27FC236}">
                <a16:creationId xmlns:a16="http://schemas.microsoft.com/office/drawing/2014/main" id="{437A1403-C823-7B80-A285-A4C5C812E579}"/>
              </a:ext>
            </a:extLst>
          </p:cNvPr>
          <p:cNvSpPr>
            <a:spLocks noGrp="1"/>
          </p:cNvSpPr>
          <p:nvPr>
            <p:ph type="body" idx="1"/>
          </p:nvPr>
        </p:nvSpPr>
        <p:spPr>
          <a:xfrm>
            <a:off x="407969" y="1958490"/>
            <a:ext cx="3895318" cy="1342967"/>
          </a:xfrm>
        </p:spPr>
        <p:txBody>
          <a:bodyPr/>
          <a:lstStyle/>
          <a:p>
            <a:r>
              <a:rPr lang="en-US" sz="1200" dirty="0"/>
              <a:t>Calls were the least productive method displaying sales values ranging from~40-70 which is significantly lower than either of the other sales methods.</a:t>
            </a:r>
          </a:p>
          <a:p>
            <a:endParaRPr lang="en-US" dirty="0"/>
          </a:p>
        </p:txBody>
      </p:sp>
      <p:pic>
        <p:nvPicPr>
          <p:cNvPr id="15" name="Picture 14">
            <a:extLst>
              <a:ext uri="{FF2B5EF4-FFF2-40B4-BE49-F238E27FC236}">
                <a16:creationId xmlns:a16="http://schemas.microsoft.com/office/drawing/2014/main" id="{AC1F56FE-6156-D60B-BFE5-B36F4709EDEE}"/>
              </a:ext>
            </a:extLst>
          </p:cNvPr>
          <p:cNvPicPr>
            <a:picLocks noChangeAspect="1"/>
          </p:cNvPicPr>
          <p:nvPr/>
        </p:nvPicPr>
        <p:blipFill>
          <a:blip r:embed="rId2"/>
          <a:stretch>
            <a:fillRect/>
          </a:stretch>
        </p:blipFill>
        <p:spPr>
          <a:xfrm>
            <a:off x="4191445" y="3522007"/>
            <a:ext cx="5001600" cy="1636037"/>
          </a:xfrm>
          <a:prstGeom prst="rect">
            <a:avLst/>
          </a:prstGeom>
        </p:spPr>
      </p:pic>
      <p:pic>
        <p:nvPicPr>
          <p:cNvPr id="16" name="Picture 15">
            <a:extLst>
              <a:ext uri="{FF2B5EF4-FFF2-40B4-BE49-F238E27FC236}">
                <a16:creationId xmlns:a16="http://schemas.microsoft.com/office/drawing/2014/main" id="{229F9FF5-D30A-7039-4539-666F51ADED2A}"/>
              </a:ext>
            </a:extLst>
          </p:cNvPr>
          <p:cNvPicPr>
            <a:picLocks noChangeAspect="1"/>
          </p:cNvPicPr>
          <p:nvPr/>
        </p:nvPicPr>
        <p:blipFill>
          <a:blip r:embed="rId3"/>
          <a:stretch>
            <a:fillRect/>
          </a:stretch>
        </p:blipFill>
        <p:spPr>
          <a:xfrm>
            <a:off x="5438483" y="1436404"/>
            <a:ext cx="2507524" cy="1995037"/>
          </a:xfrm>
          <a:prstGeom prst="rect">
            <a:avLst/>
          </a:prstGeom>
        </p:spPr>
      </p:pic>
      <p:sp>
        <p:nvSpPr>
          <p:cNvPr id="17" name="TextBox 16">
            <a:extLst>
              <a:ext uri="{FF2B5EF4-FFF2-40B4-BE49-F238E27FC236}">
                <a16:creationId xmlns:a16="http://schemas.microsoft.com/office/drawing/2014/main" id="{57016EDF-795F-32D3-99B3-70B6B4FDE018}"/>
              </a:ext>
            </a:extLst>
          </p:cNvPr>
          <p:cNvSpPr txBox="1"/>
          <p:nvPr/>
        </p:nvSpPr>
        <p:spPr>
          <a:xfrm>
            <a:off x="4858719" y="2564969"/>
            <a:ext cx="184731" cy="307777"/>
          </a:xfrm>
          <a:prstGeom prst="rect">
            <a:avLst/>
          </a:prstGeom>
          <a:noFill/>
        </p:spPr>
        <p:txBody>
          <a:bodyPr wrap="none" rtlCol="0">
            <a:spAutoFit/>
          </a:bodyPr>
          <a:lstStyle/>
          <a:p>
            <a:endParaRPr lang="en-US" dirty="0"/>
          </a:p>
        </p:txBody>
      </p:sp>
      <p:sp>
        <p:nvSpPr>
          <p:cNvPr id="21" name="Text Placeholder 9">
            <a:extLst>
              <a:ext uri="{FF2B5EF4-FFF2-40B4-BE49-F238E27FC236}">
                <a16:creationId xmlns:a16="http://schemas.microsoft.com/office/drawing/2014/main" id="{D7F0F23C-F5EC-943D-BE5D-EF9DA749992F}"/>
              </a:ext>
            </a:extLst>
          </p:cNvPr>
          <p:cNvSpPr txBox="1">
            <a:spLocks/>
          </p:cNvSpPr>
          <p:nvPr/>
        </p:nvSpPr>
        <p:spPr>
          <a:xfrm>
            <a:off x="407969" y="2718857"/>
            <a:ext cx="3553749" cy="906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Arial"/>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9pPr>
          </a:lstStyle>
          <a:p>
            <a:r>
              <a:rPr lang="en-US" sz="1200" dirty="0"/>
              <a:t>The Email method produced medium sized revenue values, with most falling between $80-$120, and some outliers in the $130-$150 range.</a:t>
            </a:r>
          </a:p>
          <a:p>
            <a:endParaRPr lang="en-US" dirty="0"/>
          </a:p>
        </p:txBody>
      </p:sp>
      <p:sp>
        <p:nvSpPr>
          <p:cNvPr id="22" name="Text Placeholder 9">
            <a:extLst>
              <a:ext uri="{FF2B5EF4-FFF2-40B4-BE49-F238E27FC236}">
                <a16:creationId xmlns:a16="http://schemas.microsoft.com/office/drawing/2014/main" id="{E8E30EEF-600A-41C8-FBF3-BEB90CB1CE4B}"/>
              </a:ext>
            </a:extLst>
          </p:cNvPr>
          <p:cNvSpPr txBox="1">
            <a:spLocks/>
          </p:cNvSpPr>
          <p:nvPr/>
        </p:nvSpPr>
        <p:spPr>
          <a:xfrm>
            <a:off x="0" y="3764890"/>
            <a:ext cx="3750590" cy="785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Arial"/>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9pPr>
          </a:lstStyle>
          <a:p>
            <a:r>
              <a:rPr lang="en-US" sz="1100" dirty="0"/>
              <a:t>Lastly, and most importantly, the Email + Call method produced the strongest results. This method produced values with a minimum of 120 and ranging to 240.</a:t>
            </a:r>
          </a:p>
        </p:txBody>
      </p:sp>
      <p:sp>
        <p:nvSpPr>
          <p:cNvPr id="24" name="Text Placeholder 9">
            <a:extLst>
              <a:ext uri="{FF2B5EF4-FFF2-40B4-BE49-F238E27FC236}">
                <a16:creationId xmlns:a16="http://schemas.microsoft.com/office/drawing/2014/main" id="{449E557E-0A5D-AA29-DD93-26690ACE688E}"/>
              </a:ext>
            </a:extLst>
          </p:cNvPr>
          <p:cNvSpPr txBox="1">
            <a:spLocks/>
          </p:cNvSpPr>
          <p:nvPr/>
        </p:nvSpPr>
        <p:spPr>
          <a:xfrm>
            <a:off x="1822952" y="4487111"/>
            <a:ext cx="2138766" cy="571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Arial"/>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9pPr>
          </a:lstStyle>
          <a:p>
            <a:pPr marL="139700" indent="0" algn="ctr">
              <a:buNone/>
            </a:pPr>
            <a:r>
              <a:rPr lang="en-US" sz="1100" dirty="0"/>
              <a:t>These insights can be observed in the included box plots.</a:t>
            </a:r>
          </a:p>
        </p:txBody>
      </p:sp>
    </p:spTree>
    <p:extLst>
      <p:ext uri="{BB962C8B-B14F-4D97-AF65-F5344CB8AC3E}">
        <p14:creationId xmlns:p14="http://schemas.microsoft.com/office/powerpoint/2010/main" val="4769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005-24B0-2E13-F77E-ABE03BBFBC7F}"/>
              </a:ext>
            </a:extLst>
          </p:cNvPr>
          <p:cNvSpPr>
            <a:spLocks noGrp="1"/>
          </p:cNvSpPr>
          <p:nvPr>
            <p:ph type="title"/>
          </p:nvPr>
        </p:nvSpPr>
        <p:spPr>
          <a:xfrm>
            <a:off x="713250" y="252275"/>
            <a:ext cx="7717500" cy="541500"/>
          </a:xfrm>
        </p:spPr>
        <p:txBody>
          <a:bodyPr/>
          <a:lstStyle/>
          <a:p>
            <a:r>
              <a:rPr lang="en-US" sz="2800" dirty="0"/>
              <a:t>Exploratory Analysis – Question 2 Pt. 2 Cont.</a:t>
            </a:r>
          </a:p>
        </p:txBody>
      </p:sp>
      <p:sp>
        <p:nvSpPr>
          <p:cNvPr id="3" name="Text Placeholder 2">
            <a:extLst>
              <a:ext uri="{FF2B5EF4-FFF2-40B4-BE49-F238E27FC236}">
                <a16:creationId xmlns:a16="http://schemas.microsoft.com/office/drawing/2014/main" id="{B4610CB2-B880-91A5-1925-58D1AA8120DE}"/>
              </a:ext>
            </a:extLst>
          </p:cNvPr>
          <p:cNvSpPr>
            <a:spLocks noGrp="1"/>
          </p:cNvSpPr>
          <p:nvPr>
            <p:ph type="body" idx="1"/>
          </p:nvPr>
        </p:nvSpPr>
        <p:spPr>
          <a:xfrm>
            <a:off x="713224" y="1348353"/>
            <a:ext cx="3324109" cy="2975674"/>
          </a:xfrm>
        </p:spPr>
        <p:txBody>
          <a:bodyPr/>
          <a:lstStyle/>
          <a:p>
            <a:pPr marL="400050" indent="-285750">
              <a:buFont typeface="Arial" panose="020B0604020202020204" pitchFamily="34" charset="0"/>
              <a:buChar char="•"/>
            </a:pPr>
            <a:r>
              <a:rPr lang="en-US" sz="1400" dirty="0">
                <a:solidFill>
                  <a:schemeClr val="accent2"/>
                </a:solidFill>
              </a:rPr>
              <a:t>From this bar chart, we can further confirm that Calls were the lowest revenue generating activity, making up only about 18% of the total revenue produced during this period.</a:t>
            </a:r>
          </a:p>
          <a:p>
            <a:pPr marL="400050" indent="-285750">
              <a:buFont typeface="Arial" panose="020B0604020202020204" pitchFamily="34" charset="0"/>
              <a:buChar char="•"/>
            </a:pPr>
            <a:r>
              <a:rPr lang="en-US" sz="1400" dirty="0">
                <a:solidFill>
                  <a:schemeClr val="accent2"/>
                </a:solidFill>
              </a:rPr>
              <a:t> Followed by Email + Call, accounting for roughly 31% of revenue, and Email which was responsible for about 53% of revenue. </a:t>
            </a:r>
          </a:p>
        </p:txBody>
      </p:sp>
      <p:pic>
        <p:nvPicPr>
          <p:cNvPr id="4" name="Picture 3">
            <a:extLst>
              <a:ext uri="{FF2B5EF4-FFF2-40B4-BE49-F238E27FC236}">
                <a16:creationId xmlns:a16="http://schemas.microsoft.com/office/drawing/2014/main" id="{3F3D559E-D14D-6163-4AA9-5668AC45009E}"/>
              </a:ext>
            </a:extLst>
          </p:cNvPr>
          <p:cNvPicPr>
            <a:picLocks noChangeAspect="1"/>
          </p:cNvPicPr>
          <p:nvPr/>
        </p:nvPicPr>
        <p:blipFill>
          <a:blip r:embed="rId2"/>
          <a:stretch>
            <a:fillRect/>
          </a:stretch>
        </p:blipFill>
        <p:spPr>
          <a:xfrm>
            <a:off x="4037334" y="1271648"/>
            <a:ext cx="4393416" cy="3348827"/>
          </a:xfrm>
          <a:prstGeom prst="rect">
            <a:avLst/>
          </a:prstGeom>
        </p:spPr>
      </p:pic>
      <p:sp>
        <p:nvSpPr>
          <p:cNvPr id="5" name="TextBox 4">
            <a:extLst>
              <a:ext uri="{FF2B5EF4-FFF2-40B4-BE49-F238E27FC236}">
                <a16:creationId xmlns:a16="http://schemas.microsoft.com/office/drawing/2014/main" id="{01FFD008-4C3A-CF45-5AD6-D8EC40B5DECB}"/>
              </a:ext>
            </a:extLst>
          </p:cNvPr>
          <p:cNvSpPr txBox="1"/>
          <p:nvPr/>
        </p:nvSpPr>
        <p:spPr>
          <a:xfrm>
            <a:off x="1619600" y="815447"/>
            <a:ext cx="5904799" cy="523220"/>
          </a:xfrm>
          <a:prstGeom prst="rect">
            <a:avLst/>
          </a:prstGeom>
          <a:noFill/>
        </p:spPr>
        <p:txBody>
          <a:bodyPr wrap="square" rtlCol="0">
            <a:spAutoFit/>
          </a:bodyPr>
          <a:lstStyle/>
          <a:p>
            <a:r>
              <a:rPr lang="en-US" dirty="0"/>
              <a:t>What does the spread of the revenue look like for each sales method?</a:t>
            </a:r>
          </a:p>
          <a:p>
            <a:endParaRPr lang="en-US" dirty="0"/>
          </a:p>
        </p:txBody>
      </p:sp>
    </p:spTree>
    <p:extLst>
      <p:ext uri="{BB962C8B-B14F-4D97-AF65-F5344CB8AC3E}">
        <p14:creationId xmlns:p14="http://schemas.microsoft.com/office/powerpoint/2010/main" val="42155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DB2D25-8E4C-C147-7E8F-D3C4EC35C4BC}"/>
              </a:ext>
            </a:extLst>
          </p:cNvPr>
          <p:cNvSpPr>
            <a:spLocks noGrp="1"/>
          </p:cNvSpPr>
          <p:nvPr>
            <p:ph type="title"/>
          </p:nvPr>
        </p:nvSpPr>
        <p:spPr/>
        <p:txBody>
          <a:bodyPr/>
          <a:lstStyle/>
          <a:p>
            <a:r>
              <a:rPr lang="en-US" dirty="0"/>
              <a:t>Exploratory Analysis - Question 3</a:t>
            </a:r>
          </a:p>
        </p:txBody>
      </p:sp>
      <p:sp>
        <p:nvSpPr>
          <p:cNvPr id="6" name="Subtitle 5">
            <a:extLst>
              <a:ext uri="{FF2B5EF4-FFF2-40B4-BE49-F238E27FC236}">
                <a16:creationId xmlns:a16="http://schemas.microsoft.com/office/drawing/2014/main" id="{5511EA87-108E-E39A-3E70-94851ADF1C8C}"/>
              </a:ext>
            </a:extLst>
          </p:cNvPr>
          <p:cNvSpPr>
            <a:spLocks noGrp="1"/>
          </p:cNvSpPr>
          <p:nvPr>
            <p:ph type="subTitle" idx="4"/>
          </p:nvPr>
        </p:nvSpPr>
        <p:spPr/>
        <p:txBody>
          <a:bodyPr/>
          <a:lstStyle/>
          <a:p>
            <a:endParaRPr lang="en-US" dirty="0"/>
          </a:p>
        </p:txBody>
      </p:sp>
      <p:sp>
        <p:nvSpPr>
          <p:cNvPr id="7" name="TextBox 6">
            <a:extLst>
              <a:ext uri="{FF2B5EF4-FFF2-40B4-BE49-F238E27FC236}">
                <a16:creationId xmlns:a16="http://schemas.microsoft.com/office/drawing/2014/main" id="{A673E0EF-A54E-D965-AD13-1B3D11BF593E}"/>
              </a:ext>
            </a:extLst>
          </p:cNvPr>
          <p:cNvSpPr txBox="1"/>
          <p:nvPr/>
        </p:nvSpPr>
        <p:spPr>
          <a:xfrm>
            <a:off x="1518920" y="1038061"/>
            <a:ext cx="6106160" cy="523220"/>
          </a:xfrm>
          <a:prstGeom prst="rect">
            <a:avLst/>
          </a:prstGeom>
          <a:noFill/>
        </p:spPr>
        <p:txBody>
          <a:bodyPr wrap="square" rtlCol="0">
            <a:spAutoFit/>
          </a:bodyPr>
          <a:lstStyle/>
          <a:p>
            <a:pPr marL="0" lvl="0" indent="0" algn="ctr" rtl="0">
              <a:spcBef>
                <a:spcPts val="0"/>
              </a:spcBef>
              <a:spcAft>
                <a:spcPts val="0"/>
              </a:spcAft>
              <a:buNone/>
            </a:pPr>
            <a:r>
              <a:rPr lang="en-US" sz="1400" b="1" dirty="0"/>
              <a:t>Was there any difference in revenue over time for each of the methods?</a:t>
            </a:r>
          </a:p>
        </p:txBody>
      </p:sp>
      <p:sp>
        <p:nvSpPr>
          <p:cNvPr id="17" name="TextBox 16">
            <a:extLst>
              <a:ext uri="{FF2B5EF4-FFF2-40B4-BE49-F238E27FC236}">
                <a16:creationId xmlns:a16="http://schemas.microsoft.com/office/drawing/2014/main" id="{57016EDF-795F-32D3-99B3-70B6B4FDE018}"/>
              </a:ext>
            </a:extLst>
          </p:cNvPr>
          <p:cNvSpPr txBox="1"/>
          <p:nvPr/>
        </p:nvSpPr>
        <p:spPr>
          <a:xfrm>
            <a:off x="4858719" y="2564969"/>
            <a:ext cx="184731" cy="307777"/>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2D06F72F-C0A9-342E-F6CE-A649D647A111}"/>
              </a:ext>
            </a:extLst>
          </p:cNvPr>
          <p:cNvSpPr/>
          <p:nvPr/>
        </p:nvSpPr>
        <p:spPr>
          <a:xfrm>
            <a:off x="3178362" y="2927363"/>
            <a:ext cx="3128238" cy="269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96504B-8182-2034-F2FA-FC98647EC9E1}"/>
              </a:ext>
            </a:extLst>
          </p:cNvPr>
          <p:cNvSpPr/>
          <p:nvPr/>
        </p:nvSpPr>
        <p:spPr>
          <a:xfrm>
            <a:off x="2802789" y="1481960"/>
            <a:ext cx="3208149" cy="28361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65468F6C-6F79-CAD2-3FF8-831288ABF371}"/>
              </a:ext>
            </a:extLst>
          </p:cNvPr>
          <p:cNvPicPr>
            <a:picLocks noChangeAspect="1"/>
          </p:cNvPicPr>
          <p:nvPr/>
        </p:nvPicPr>
        <p:blipFill>
          <a:blip r:embed="rId2"/>
          <a:stretch>
            <a:fillRect/>
          </a:stretch>
        </p:blipFill>
        <p:spPr>
          <a:xfrm>
            <a:off x="4858719" y="1657023"/>
            <a:ext cx="4186947" cy="3130145"/>
          </a:xfrm>
          <a:prstGeom prst="rect">
            <a:avLst/>
          </a:prstGeom>
        </p:spPr>
      </p:pic>
      <p:sp>
        <p:nvSpPr>
          <p:cNvPr id="12" name="Text Placeholder 11">
            <a:extLst>
              <a:ext uri="{FF2B5EF4-FFF2-40B4-BE49-F238E27FC236}">
                <a16:creationId xmlns:a16="http://schemas.microsoft.com/office/drawing/2014/main" id="{01FF2CCF-E905-535E-A94B-41330A99B9D0}"/>
              </a:ext>
            </a:extLst>
          </p:cNvPr>
          <p:cNvSpPr>
            <a:spLocks noGrp="1"/>
          </p:cNvSpPr>
          <p:nvPr>
            <p:ph type="body" idx="1"/>
          </p:nvPr>
        </p:nvSpPr>
        <p:spPr>
          <a:xfrm>
            <a:off x="160169" y="1481960"/>
            <a:ext cx="4572000" cy="368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Revenue produced by the Email method started out significantly higher than the others (229765.55) but decreased by 58% in the following two weeks to 98792.14 and continued that trend for the most part. Despite the crumble here, it was still a better option than that of calling alone.</a:t>
            </a:r>
          </a:p>
          <a:p>
            <a:r>
              <a:rPr lang="en-US" sz="1100" dirty="0"/>
              <a:t>The Email + Call method started out the lowest (16885.33)  but it ended the period at the top spot(111152.07), rising on all weeks except the final. </a:t>
            </a:r>
          </a:p>
          <a:p>
            <a:r>
              <a:rPr lang="en-US" sz="1100" dirty="0"/>
              <a:t>The Call only method produced mediocre results the entire time, starting at around 26159, and ending at 28252. Since this method is very time intensive but also is producing poor results, we should aim to do away with it. </a:t>
            </a:r>
          </a:p>
        </p:txBody>
      </p:sp>
    </p:spTree>
    <p:extLst>
      <p:ext uri="{BB962C8B-B14F-4D97-AF65-F5344CB8AC3E}">
        <p14:creationId xmlns:p14="http://schemas.microsoft.com/office/powerpoint/2010/main" val="1596198741"/>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4DFED"/>
      </a:lt1>
      <a:dk2>
        <a:srgbClr val="9D8BCA"/>
      </a:dk2>
      <a:lt2>
        <a:srgbClr val="FFFFFF"/>
      </a:lt2>
      <a:accent1>
        <a:srgbClr val="C7BFAA"/>
      </a:accent1>
      <a:accent2>
        <a:srgbClr val="40474B"/>
      </a:accent2>
      <a:accent3>
        <a:srgbClr val="9D8BCA"/>
      </a:accent3>
      <a:accent4>
        <a:srgbClr val="E4DFED"/>
      </a:accent4>
      <a:accent5>
        <a:srgbClr val="C7BFAA"/>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1444</Words>
  <Application>Microsoft Macintosh PowerPoint</Application>
  <PresentationFormat>On-screen Show (16:9)</PresentationFormat>
  <Paragraphs>86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 Condensed Light</vt:lpstr>
      <vt:lpstr>Hammersmith One</vt:lpstr>
      <vt:lpstr>Manjari</vt:lpstr>
      <vt:lpstr>Elegant Education Pack for Students by Slidesgo</vt:lpstr>
      <vt:lpstr>Data Analyst Professional Practical Exam Submission</vt:lpstr>
      <vt:lpstr>Table of contents</vt:lpstr>
      <vt:lpstr>New Product Sales Methods</vt:lpstr>
      <vt:lpstr>Questions of Focus for Pens and Printers</vt:lpstr>
      <vt:lpstr>Exploratory Analysis - Question 1</vt:lpstr>
      <vt:lpstr>Exploratory Analysis - Question 2</vt:lpstr>
      <vt:lpstr>Exploratory Analysis - Question 2 Pt. 2</vt:lpstr>
      <vt:lpstr>Exploratory Analysis – Question 2 Pt. 2 Cont.</vt:lpstr>
      <vt:lpstr>Exploratory Analysis - Question 3</vt:lpstr>
      <vt:lpstr>Recommendations</vt:lpstr>
      <vt:lpstr>Business Metric to Focus On</vt:lpstr>
      <vt:lpstr>Summary and Parting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Professional Practical Exam Submission</dc:title>
  <cp:lastModifiedBy>Jack Sechler</cp:lastModifiedBy>
  <cp:revision>3</cp:revision>
  <dcterms:modified xsi:type="dcterms:W3CDTF">2023-04-20T13:31:39Z</dcterms:modified>
</cp:coreProperties>
</file>