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794238" cy="30267275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3503" kern="1200">
        <a:solidFill>
          <a:schemeClr val="tx1"/>
        </a:solidFill>
        <a:latin typeface="Charter" charset="0"/>
        <a:ea typeface="+mn-ea"/>
        <a:cs typeface="Arial" charset="0"/>
      </a:defRPr>
    </a:lvl1pPr>
    <a:lvl2pPr marL="400259" algn="l" rtl="0" fontAlgn="base">
      <a:spcBef>
        <a:spcPct val="0"/>
      </a:spcBef>
      <a:spcAft>
        <a:spcPct val="0"/>
      </a:spcAft>
      <a:defRPr sz="3503" kern="1200">
        <a:solidFill>
          <a:schemeClr val="tx1"/>
        </a:solidFill>
        <a:latin typeface="Charter" charset="0"/>
        <a:ea typeface="+mn-ea"/>
        <a:cs typeface="Arial" charset="0"/>
      </a:defRPr>
    </a:lvl2pPr>
    <a:lvl3pPr marL="800515" algn="l" rtl="0" fontAlgn="base">
      <a:spcBef>
        <a:spcPct val="0"/>
      </a:spcBef>
      <a:spcAft>
        <a:spcPct val="0"/>
      </a:spcAft>
      <a:defRPr sz="3503" kern="1200">
        <a:solidFill>
          <a:schemeClr val="tx1"/>
        </a:solidFill>
        <a:latin typeface="Charter" charset="0"/>
        <a:ea typeface="+mn-ea"/>
        <a:cs typeface="Arial" charset="0"/>
      </a:defRPr>
    </a:lvl3pPr>
    <a:lvl4pPr marL="1200773" algn="l" rtl="0" fontAlgn="base">
      <a:spcBef>
        <a:spcPct val="0"/>
      </a:spcBef>
      <a:spcAft>
        <a:spcPct val="0"/>
      </a:spcAft>
      <a:defRPr sz="3503" kern="1200">
        <a:solidFill>
          <a:schemeClr val="tx1"/>
        </a:solidFill>
        <a:latin typeface="Charter" charset="0"/>
        <a:ea typeface="+mn-ea"/>
        <a:cs typeface="Arial" charset="0"/>
      </a:defRPr>
    </a:lvl4pPr>
    <a:lvl5pPr marL="1601032" algn="l" rtl="0" fontAlgn="base">
      <a:spcBef>
        <a:spcPct val="0"/>
      </a:spcBef>
      <a:spcAft>
        <a:spcPct val="0"/>
      </a:spcAft>
      <a:defRPr sz="3503" kern="1200">
        <a:solidFill>
          <a:schemeClr val="tx1"/>
        </a:solidFill>
        <a:latin typeface="Charter" charset="0"/>
        <a:ea typeface="+mn-ea"/>
        <a:cs typeface="Arial" charset="0"/>
      </a:defRPr>
    </a:lvl5pPr>
    <a:lvl6pPr marL="2001288" algn="l" defTabSz="800515" rtl="0" eaLnBrk="1" latinLnBrk="0" hangingPunct="1">
      <a:defRPr sz="3503" kern="1200">
        <a:solidFill>
          <a:schemeClr val="tx1"/>
        </a:solidFill>
        <a:latin typeface="Charter" charset="0"/>
        <a:ea typeface="+mn-ea"/>
        <a:cs typeface="Arial" charset="0"/>
      </a:defRPr>
    </a:lvl6pPr>
    <a:lvl7pPr marL="2401547" algn="l" defTabSz="800515" rtl="0" eaLnBrk="1" latinLnBrk="0" hangingPunct="1">
      <a:defRPr sz="3503" kern="1200">
        <a:solidFill>
          <a:schemeClr val="tx1"/>
        </a:solidFill>
        <a:latin typeface="Charter" charset="0"/>
        <a:ea typeface="+mn-ea"/>
        <a:cs typeface="Arial" charset="0"/>
      </a:defRPr>
    </a:lvl7pPr>
    <a:lvl8pPr marL="2801806" algn="l" defTabSz="800515" rtl="0" eaLnBrk="1" latinLnBrk="0" hangingPunct="1">
      <a:defRPr sz="3503" kern="1200">
        <a:solidFill>
          <a:schemeClr val="tx1"/>
        </a:solidFill>
        <a:latin typeface="Charter" charset="0"/>
        <a:ea typeface="+mn-ea"/>
        <a:cs typeface="Arial" charset="0"/>
      </a:defRPr>
    </a:lvl8pPr>
    <a:lvl9pPr marL="3202061" algn="l" defTabSz="800515" rtl="0" eaLnBrk="1" latinLnBrk="0" hangingPunct="1">
      <a:defRPr sz="3503" kern="1200">
        <a:solidFill>
          <a:schemeClr val="tx1"/>
        </a:solidFill>
        <a:latin typeface="Charte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96" userDrawn="1">
          <p15:clr>
            <a:srgbClr val="A4A3A4"/>
          </p15:clr>
        </p15:guide>
        <p15:guide id="2" pos="25994" userDrawn="1">
          <p15:clr>
            <a:srgbClr val="A4A3A4"/>
          </p15:clr>
        </p15:guide>
        <p15:guide id="3" pos="961" userDrawn="1">
          <p15:clr>
            <a:srgbClr val="A4A3A4"/>
          </p15:clr>
        </p15:guide>
        <p15:guide id="4" pos="8986" userDrawn="1">
          <p15:clr>
            <a:srgbClr val="A4A3A4"/>
          </p15:clr>
        </p15:guide>
        <p15:guide id="5" pos="9441" userDrawn="1">
          <p15:clr>
            <a:srgbClr val="A4A3A4"/>
          </p15:clr>
        </p15:guide>
        <p15:guide id="6" pos="18001" userDrawn="1">
          <p15:clr>
            <a:srgbClr val="A4A3A4"/>
          </p15:clr>
        </p15:guide>
        <p15:guide id="7" pos="17488" userDrawn="1">
          <p15:clr>
            <a:srgbClr val="A4A3A4"/>
          </p15:clr>
        </p15:guide>
        <p15:guide id="8" pos="13302" userDrawn="1">
          <p15:clr>
            <a:srgbClr val="A4A3A4"/>
          </p15:clr>
        </p15:guide>
        <p15:guide id="9" pos="13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88DA1"/>
    <a:srgbClr val="FFE8DA"/>
    <a:srgbClr val="F87E81"/>
    <a:srgbClr val="005BA1"/>
    <a:srgbClr val="B90F22"/>
    <a:srgbClr val="004479"/>
    <a:srgbClr val="77D1F0"/>
    <a:srgbClr val="4D4D4D"/>
    <a:srgbClr val="BCBCB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6"/>
    <p:restoredTop sz="96291" autoAdjust="0"/>
  </p:normalViewPr>
  <p:slideViewPr>
    <p:cSldViewPr snapToGrid="0">
      <p:cViewPr varScale="1">
        <p:scale>
          <a:sx n="26" d="100"/>
          <a:sy n="26" d="100"/>
        </p:scale>
        <p:origin x="640" y="208"/>
      </p:cViewPr>
      <p:guideLst>
        <p:guide orient="horz" pos="1496"/>
        <p:guide pos="25994"/>
        <p:guide pos="961"/>
        <p:guide pos="8986"/>
        <p:guide pos="9441"/>
        <p:guide pos="18001"/>
        <p:guide pos="17488"/>
        <p:guide pos="13302"/>
        <p:guide pos="136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5862" cy="495873"/>
          </a:xfrm>
          <a:prstGeom prst="rect">
            <a:avLst/>
          </a:prstGeom>
        </p:spPr>
        <p:txBody>
          <a:bodyPr vert="horz" lIns="88179" tIns="44089" rIns="88179" bIns="44089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8" y="3"/>
            <a:ext cx="2945862" cy="495873"/>
          </a:xfrm>
          <a:prstGeom prst="rect">
            <a:avLst/>
          </a:prstGeom>
        </p:spPr>
        <p:txBody>
          <a:bodyPr vert="horz" lIns="88179" tIns="44089" rIns="88179" bIns="44089" rtlCol="0"/>
          <a:lstStyle>
            <a:lvl1pPr algn="r">
              <a:defRPr sz="1100"/>
            </a:lvl1pPr>
          </a:lstStyle>
          <a:p>
            <a:fld id="{09DFC9ED-A2C7-4504-83D7-56C22CC96174}" type="datetimeFigureOut">
              <a:rPr lang="de-DE" smtClean="0"/>
              <a:pPr/>
              <a:t>11.05.18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7" y="9430816"/>
            <a:ext cx="2945862" cy="495873"/>
          </a:xfrm>
          <a:prstGeom prst="rect">
            <a:avLst/>
          </a:prstGeom>
        </p:spPr>
        <p:txBody>
          <a:bodyPr vert="horz" lIns="88179" tIns="44089" rIns="88179" bIns="44089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8" y="9430816"/>
            <a:ext cx="2945862" cy="495873"/>
          </a:xfrm>
          <a:prstGeom prst="rect">
            <a:avLst/>
          </a:prstGeom>
        </p:spPr>
        <p:txBody>
          <a:bodyPr vert="horz" lIns="88179" tIns="44089" rIns="88179" bIns="44089" rtlCol="0" anchor="b"/>
          <a:lstStyle>
            <a:lvl1pPr algn="r">
              <a:defRPr sz="1100"/>
            </a:lvl1pPr>
          </a:lstStyle>
          <a:p>
            <a:fld id="{0609F78B-AC5E-4C2C-934F-714E9F5167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414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862" cy="495873"/>
          </a:xfrm>
          <a:prstGeom prst="rect">
            <a:avLst/>
          </a:prstGeom>
        </p:spPr>
        <p:txBody>
          <a:bodyPr vert="horz" lIns="88186" tIns="44093" rIns="88186" bIns="44093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7" y="2"/>
            <a:ext cx="2945862" cy="495873"/>
          </a:xfrm>
          <a:prstGeom prst="rect">
            <a:avLst/>
          </a:prstGeom>
        </p:spPr>
        <p:txBody>
          <a:bodyPr vert="horz" lIns="88186" tIns="44093" rIns="88186" bIns="44093" rtlCol="0"/>
          <a:lstStyle>
            <a:lvl1pPr algn="r">
              <a:defRPr sz="1100"/>
            </a:lvl1pPr>
          </a:lstStyle>
          <a:p>
            <a:fld id="{9A4F1ACB-A05F-4700-B582-6A8DBC51A656}" type="datetimeFigureOut">
              <a:rPr lang="de-DE" smtClean="0"/>
              <a:pPr/>
              <a:t>11.05.18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7713"/>
            <a:ext cx="525780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86" tIns="44093" rIns="88186" bIns="4409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9" y="4715407"/>
            <a:ext cx="5438748" cy="4467471"/>
          </a:xfrm>
          <a:prstGeom prst="rect">
            <a:avLst/>
          </a:prstGeom>
        </p:spPr>
        <p:txBody>
          <a:bodyPr vert="horz" lIns="88186" tIns="44093" rIns="88186" bIns="44093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813"/>
            <a:ext cx="2945862" cy="495873"/>
          </a:xfrm>
          <a:prstGeom prst="rect">
            <a:avLst/>
          </a:prstGeom>
        </p:spPr>
        <p:txBody>
          <a:bodyPr vert="horz" lIns="88186" tIns="44093" rIns="88186" bIns="44093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7" y="9430813"/>
            <a:ext cx="2945862" cy="495873"/>
          </a:xfrm>
          <a:prstGeom prst="rect">
            <a:avLst/>
          </a:prstGeom>
        </p:spPr>
        <p:txBody>
          <a:bodyPr vert="horz" lIns="88186" tIns="44093" rIns="88186" bIns="44093" rtlCol="0" anchor="b"/>
          <a:lstStyle>
            <a:lvl1pPr algn="r">
              <a:defRPr sz="1100"/>
            </a:lvl1pPr>
          </a:lstStyle>
          <a:p>
            <a:fld id="{147E474A-D227-4AF7-A22E-787695BDECE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14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0515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1pPr>
    <a:lvl2pPr marL="400259" algn="l" defTabSz="800515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2pPr>
    <a:lvl3pPr marL="800515" algn="l" defTabSz="800515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3pPr>
    <a:lvl4pPr marL="1200773" algn="l" defTabSz="800515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4pPr>
    <a:lvl5pPr marL="1601032" algn="l" defTabSz="800515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5pPr>
    <a:lvl6pPr marL="2001288" algn="l" defTabSz="800515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6pPr>
    <a:lvl7pPr marL="2401547" algn="l" defTabSz="800515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7pPr>
    <a:lvl8pPr marL="2801806" algn="l" defTabSz="800515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8pPr>
    <a:lvl9pPr marL="3202061" algn="l" defTabSz="800515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9938" y="747713"/>
            <a:ext cx="5257800" cy="3719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474A-D227-4AF7-A22E-787695BDECE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8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579" y="9402545"/>
            <a:ext cx="36373084" cy="648761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18911" y="17151755"/>
            <a:ext cx="29956416" cy="7734621"/>
          </a:xfrm>
        </p:spPr>
        <p:txBody>
          <a:bodyPr/>
          <a:lstStyle>
            <a:lvl1pPr marL="0" indent="0" algn="ctr">
              <a:buNone/>
              <a:defRPr/>
            </a:lvl1pPr>
            <a:lvl2pPr marL="609325" indent="0" algn="ctr">
              <a:buNone/>
              <a:defRPr/>
            </a:lvl2pPr>
            <a:lvl3pPr marL="1218649" indent="0" algn="ctr">
              <a:buNone/>
              <a:defRPr/>
            </a:lvl3pPr>
            <a:lvl4pPr marL="1827974" indent="0" algn="ctr">
              <a:buNone/>
              <a:defRPr/>
            </a:lvl4pPr>
            <a:lvl5pPr marL="2437297" indent="0" algn="ctr">
              <a:buNone/>
              <a:defRPr/>
            </a:lvl5pPr>
            <a:lvl6pPr marL="3046621" indent="0" algn="ctr">
              <a:buNone/>
              <a:defRPr/>
            </a:lvl6pPr>
            <a:lvl7pPr marL="3655944" indent="0" algn="ctr">
              <a:buNone/>
              <a:defRPr/>
            </a:lvl7pPr>
            <a:lvl8pPr marL="4265271" indent="0" algn="ctr">
              <a:buNone/>
              <a:defRPr/>
            </a:lvl8pPr>
            <a:lvl9pPr marL="487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E3EA9-F10F-4B0A-A04C-EB341471376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B23E8-D144-4170-8C38-10F117C6E92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24369" y="1212220"/>
            <a:ext cx="9625002" cy="2582247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4875" y="1212220"/>
            <a:ext cx="28664107" cy="2582247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682E-416B-4FB6-978B-DAC6AEF8042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50ED2-1790-4B90-AD09-961771C334A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095" y="19449357"/>
            <a:ext cx="36375325" cy="6011701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095" y="12828180"/>
            <a:ext cx="36375325" cy="6621177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325" indent="0">
              <a:buNone/>
              <a:defRPr sz="2399"/>
            </a:lvl2pPr>
            <a:lvl3pPr marL="1218649" indent="0">
              <a:buNone/>
              <a:defRPr sz="2131"/>
            </a:lvl3pPr>
            <a:lvl4pPr marL="1827974" indent="0">
              <a:buNone/>
              <a:defRPr sz="1866"/>
            </a:lvl4pPr>
            <a:lvl5pPr marL="2437297" indent="0">
              <a:buNone/>
              <a:defRPr sz="1866"/>
            </a:lvl5pPr>
            <a:lvl6pPr marL="3046621" indent="0">
              <a:buNone/>
              <a:defRPr sz="1866"/>
            </a:lvl6pPr>
            <a:lvl7pPr marL="3655944" indent="0">
              <a:buNone/>
              <a:defRPr sz="1866"/>
            </a:lvl7pPr>
            <a:lvl8pPr marL="4265271" indent="0">
              <a:buNone/>
              <a:defRPr sz="1866"/>
            </a:lvl8pPr>
            <a:lvl9pPr marL="4874594" indent="0">
              <a:buNone/>
              <a:defRPr sz="1866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96CD5-E5FA-4025-8EAA-5ED07F6C742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4874" y="7057800"/>
            <a:ext cx="19144556" cy="19976896"/>
          </a:xfrm>
        </p:spPr>
        <p:txBody>
          <a:bodyPr/>
          <a:lstStyle>
            <a:lvl1pPr>
              <a:defRPr sz="3732"/>
            </a:lvl1pPr>
            <a:lvl2pPr>
              <a:defRPr sz="3200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504813" y="7057800"/>
            <a:ext cx="19144556" cy="19976896"/>
          </a:xfrm>
        </p:spPr>
        <p:txBody>
          <a:bodyPr/>
          <a:lstStyle>
            <a:lvl1pPr>
              <a:defRPr sz="3732"/>
            </a:lvl1pPr>
            <a:lvl2pPr>
              <a:defRPr sz="3200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5A950-2F3E-4858-B6B7-F155FA6EEF9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391" y="1212220"/>
            <a:ext cx="38513468" cy="504417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389" y="6774950"/>
            <a:ext cx="18906735" cy="282401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325" indent="0">
              <a:buNone/>
              <a:defRPr sz="2666" b="1"/>
            </a:lvl2pPr>
            <a:lvl3pPr marL="1218649" indent="0">
              <a:buNone/>
              <a:defRPr sz="2399" b="1"/>
            </a:lvl3pPr>
            <a:lvl4pPr marL="1827974" indent="0">
              <a:buNone/>
              <a:defRPr sz="2131" b="1"/>
            </a:lvl4pPr>
            <a:lvl5pPr marL="2437297" indent="0">
              <a:buNone/>
              <a:defRPr sz="2131" b="1"/>
            </a:lvl5pPr>
            <a:lvl6pPr marL="3046621" indent="0">
              <a:buNone/>
              <a:defRPr sz="2131" b="1"/>
            </a:lvl6pPr>
            <a:lvl7pPr marL="3655944" indent="0">
              <a:buNone/>
              <a:defRPr sz="2131" b="1"/>
            </a:lvl7pPr>
            <a:lvl8pPr marL="4265271" indent="0">
              <a:buNone/>
              <a:defRPr sz="2131" b="1"/>
            </a:lvl8pPr>
            <a:lvl9pPr marL="4874594" indent="0">
              <a:buNone/>
              <a:defRPr sz="2131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389" y="9598968"/>
            <a:ext cx="18906735" cy="17437973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399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38151" y="6774950"/>
            <a:ext cx="18915707" cy="282401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325" indent="0">
              <a:buNone/>
              <a:defRPr sz="2666" b="1"/>
            </a:lvl2pPr>
            <a:lvl3pPr marL="1218649" indent="0">
              <a:buNone/>
              <a:defRPr sz="2399" b="1"/>
            </a:lvl3pPr>
            <a:lvl4pPr marL="1827974" indent="0">
              <a:buNone/>
              <a:defRPr sz="2131" b="1"/>
            </a:lvl4pPr>
            <a:lvl5pPr marL="2437297" indent="0">
              <a:buNone/>
              <a:defRPr sz="2131" b="1"/>
            </a:lvl5pPr>
            <a:lvl6pPr marL="3046621" indent="0">
              <a:buNone/>
              <a:defRPr sz="2131" b="1"/>
            </a:lvl6pPr>
            <a:lvl7pPr marL="3655944" indent="0">
              <a:buNone/>
              <a:defRPr sz="2131" b="1"/>
            </a:lvl7pPr>
            <a:lvl8pPr marL="4265271" indent="0">
              <a:buNone/>
              <a:defRPr sz="2131" b="1"/>
            </a:lvl8pPr>
            <a:lvl9pPr marL="4874594" indent="0">
              <a:buNone/>
              <a:defRPr sz="2131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38151" y="9598968"/>
            <a:ext cx="18915707" cy="17437973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399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FEE26-CE5A-4652-AFF9-FA20426F5B9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43CBA-6173-4D72-956D-447556B786C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97CD7-C981-4716-9E97-5D195D07DDB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387" y="1205484"/>
            <a:ext cx="14078531" cy="5128353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0454" y="1205486"/>
            <a:ext cx="23923400" cy="25831457"/>
          </a:xfrm>
        </p:spPr>
        <p:txBody>
          <a:bodyPr/>
          <a:lstStyle>
            <a:lvl1pPr>
              <a:defRPr sz="4399"/>
            </a:lvl1pPr>
            <a:lvl2pPr>
              <a:defRPr sz="3732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387" y="6333840"/>
            <a:ext cx="14078531" cy="20703103"/>
          </a:xfrm>
        </p:spPr>
        <p:txBody>
          <a:bodyPr/>
          <a:lstStyle>
            <a:lvl1pPr marL="0" indent="0">
              <a:buNone/>
              <a:defRPr sz="1866"/>
            </a:lvl1pPr>
            <a:lvl2pPr marL="609325" indent="0">
              <a:buNone/>
              <a:defRPr sz="1466"/>
            </a:lvl2pPr>
            <a:lvl3pPr marL="1218649" indent="0">
              <a:buNone/>
              <a:defRPr sz="1332"/>
            </a:lvl3pPr>
            <a:lvl4pPr marL="1827974" indent="0">
              <a:buNone/>
              <a:defRPr sz="1067"/>
            </a:lvl4pPr>
            <a:lvl5pPr marL="2437297" indent="0">
              <a:buNone/>
              <a:defRPr sz="1067"/>
            </a:lvl5pPr>
            <a:lvl6pPr marL="3046621" indent="0">
              <a:buNone/>
              <a:defRPr sz="1067"/>
            </a:lvl6pPr>
            <a:lvl7pPr marL="3655944" indent="0">
              <a:buNone/>
              <a:defRPr sz="1067"/>
            </a:lvl7pPr>
            <a:lvl8pPr marL="4265271" indent="0">
              <a:buNone/>
              <a:defRPr sz="1067"/>
            </a:lvl8pPr>
            <a:lvl9pPr marL="4874594" indent="0">
              <a:buNone/>
              <a:defRPr sz="106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F7D2F-F70A-4DDF-BCBE-4F0DC81ECA5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8791" y="21186868"/>
            <a:ext cx="25675644" cy="2501883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8791" y="2703919"/>
            <a:ext cx="25675644" cy="18160814"/>
          </a:xfrm>
        </p:spPr>
        <p:txBody>
          <a:bodyPr/>
          <a:lstStyle>
            <a:lvl1pPr marL="0" indent="0">
              <a:buNone/>
              <a:defRPr sz="4399"/>
            </a:lvl1pPr>
            <a:lvl2pPr marL="609325" indent="0">
              <a:buNone/>
              <a:defRPr sz="3732"/>
            </a:lvl2pPr>
            <a:lvl3pPr marL="1218649" indent="0">
              <a:buNone/>
              <a:defRPr sz="3200"/>
            </a:lvl3pPr>
            <a:lvl4pPr marL="1827974" indent="0">
              <a:buNone/>
              <a:defRPr sz="2666"/>
            </a:lvl4pPr>
            <a:lvl5pPr marL="2437297" indent="0">
              <a:buNone/>
              <a:defRPr sz="2666"/>
            </a:lvl5pPr>
            <a:lvl6pPr marL="3046621" indent="0">
              <a:buNone/>
              <a:defRPr sz="2666"/>
            </a:lvl6pPr>
            <a:lvl7pPr marL="3655944" indent="0">
              <a:buNone/>
              <a:defRPr sz="2666"/>
            </a:lvl7pPr>
            <a:lvl8pPr marL="4265271" indent="0">
              <a:buNone/>
              <a:defRPr sz="2666"/>
            </a:lvl8pPr>
            <a:lvl9pPr marL="4874594" indent="0">
              <a:buNone/>
              <a:defRPr sz="2666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8791" y="23688752"/>
            <a:ext cx="25675644" cy="3551348"/>
          </a:xfrm>
        </p:spPr>
        <p:txBody>
          <a:bodyPr/>
          <a:lstStyle>
            <a:lvl1pPr marL="0" indent="0">
              <a:buNone/>
              <a:defRPr sz="1866"/>
            </a:lvl1pPr>
            <a:lvl2pPr marL="609325" indent="0">
              <a:buNone/>
              <a:defRPr sz="1466"/>
            </a:lvl2pPr>
            <a:lvl3pPr marL="1218649" indent="0">
              <a:buNone/>
              <a:defRPr sz="1332"/>
            </a:lvl3pPr>
            <a:lvl4pPr marL="1827974" indent="0">
              <a:buNone/>
              <a:defRPr sz="1067"/>
            </a:lvl4pPr>
            <a:lvl5pPr marL="2437297" indent="0">
              <a:buNone/>
              <a:defRPr sz="1067"/>
            </a:lvl5pPr>
            <a:lvl6pPr marL="3046621" indent="0">
              <a:buNone/>
              <a:defRPr sz="1067"/>
            </a:lvl6pPr>
            <a:lvl7pPr marL="3655944" indent="0">
              <a:buNone/>
              <a:defRPr sz="1067"/>
            </a:lvl7pPr>
            <a:lvl8pPr marL="4265271" indent="0">
              <a:buNone/>
              <a:defRPr sz="1067"/>
            </a:lvl8pPr>
            <a:lvl9pPr marL="4874594" indent="0">
              <a:buNone/>
              <a:defRPr sz="106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38D1B-2E06-4DDB-98BE-3C101279A97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4874" y="1212220"/>
            <a:ext cx="38504493" cy="504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77" tIns="208740" rIns="417477" bIns="208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4874" y="7057800"/>
            <a:ext cx="38504493" cy="1997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77" tIns="208740" rIns="417477" bIns="208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4876" y="27563358"/>
            <a:ext cx="9983977" cy="209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77" tIns="208740" rIns="417477" bIns="208740" numCol="1" anchor="t" anchorCtr="0" compatLnSpc="1">
            <a:prstTxWarp prst="textNoShape">
              <a:avLst/>
            </a:prstTxWarp>
          </a:bodyPr>
          <a:lstStyle>
            <a:lvl1pPr defTabSz="5564316">
              <a:defRPr sz="8795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19239" y="27563358"/>
            <a:ext cx="13555772" cy="209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77" tIns="208740" rIns="417477" bIns="208740" numCol="1" anchor="t" anchorCtr="0" compatLnSpc="1">
            <a:prstTxWarp prst="textNoShape">
              <a:avLst/>
            </a:prstTxWarp>
          </a:bodyPr>
          <a:lstStyle>
            <a:lvl1pPr algn="ctr" defTabSz="5564316">
              <a:defRPr sz="8795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65391" y="27563358"/>
            <a:ext cx="9983977" cy="209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77" tIns="208740" rIns="417477" bIns="208740" numCol="1" anchor="t" anchorCtr="0" compatLnSpc="1">
            <a:prstTxWarp prst="textNoShape">
              <a:avLst/>
            </a:prstTxWarp>
          </a:bodyPr>
          <a:lstStyle>
            <a:lvl1pPr algn="r" defTabSz="5564316">
              <a:defRPr sz="8795"/>
            </a:lvl1pPr>
          </a:lstStyle>
          <a:p>
            <a:fld id="{5A11EC00-27D7-4095-BB7D-DB6EBB0811C6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564316" rtl="0" fontAlgn="base">
        <a:spcBef>
          <a:spcPct val="0"/>
        </a:spcBef>
        <a:spcAft>
          <a:spcPct val="0"/>
        </a:spcAft>
        <a:defRPr sz="12127">
          <a:solidFill>
            <a:schemeClr val="tx2"/>
          </a:solidFill>
          <a:latin typeface="+mj-lt"/>
          <a:ea typeface="+mj-ea"/>
          <a:cs typeface="+mj-cs"/>
        </a:defRPr>
      </a:lvl1pPr>
      <a:lvl2pPr algn="ctr" defTabSz="5564316" rtl="0" fontAlgn="base">
        <a:spcBef>
          <a:spcPct val="0"/>
        </a:spcBef>
        <a:spcAft>
          <a:spcPct val="0"/>
        </a:spcAft>
        <a:defRPr sz="12127">
          <a:solidFill>
            <a:schemeClr val="tx2"/>
          </a:solidFill>
          <a:latin typeface="FrontPage" charset="0"/>
          <a:cs typeface="Arial" charset="0"/>
        </a:defRPr>
      </a:lvl2pPr>
      <a:lvl3pPr algn="ctr" defTabSz="5564316" rtl="0" fontAlgn="base">
        <a:spcBef>
          <a:spcPct val="0"/>
        </a:spcBef>
        <a:spcAft>
          <a:spcPct val="0"/>
        </a:spcAft>
        <a:defRPr sz="12127">
          <a:solidFill>
            <a:schemeClr val="tx2"/>
          </a:solidFill>
          <a:latin typeface="FrontPage" charset="0"/>
          <a:cs typeface="Arial" charset="0"/>
        </a:defRPr>
      </a:lvl3pPr>
      <a:lvl4pPr algn="ctr" defTabSz="5564316" rtl="0" fontAlgn="base">
        <a:spcBef>
          <a:spcPct val="0"/>
        </a:spcBef>
        <a:spcAft>
          <a:spcPct val="0"/>
        </a:spcAft>
        <a:defRPr sz="12127">
          <a:solidFill>
            <a:schemeClr val="tx2"/>
          </a:solidFill>
          <a:latin typeface="FrontPage" charset="0"/>
          <a:cs typeface="Arial" charset="0"/>
        </a:defRPr>
      </a:lvl4pPr>
      <a:lvl5pPr algn="ctr" defTabSz="5564316" rtl="0" fontAlgn="base">
        <a:spcBef>
          <a:spcPct val="0"/>
        </a:spcBef>
        <a:spcAft>
          <a:spcPct val="0"/>
        </a:spcAft>
        <a:defRPr sz="12127">
          <a:solidFill>
            <a:schemeClr val="tx2"/>
          </a:solidFill>
          <a:latin typeface="FrontPage" charset="0"/>
          <a:cs typeface="Arial" charset="0"/>
        </a:defRPr>
      </a:lvl5pPr>
      <a:lvl6pPr marL="609325" algn="ctr" defTabSz="5564316" rtl="0" fontAlgn="base">
        <a:spcBef>
          <a:spcPct val="0"/>
        </a:spcBef>
        <a:spcAft>
          <a:spcPct val="0"/>
        </a:spcAft>
        <a:defRPr sz="12127">
          <a:solidFill>
            <a:schemeClr val="tx2"/>
          </a:solidFill>
          <a:latin typeface="FrontPage" charset="0"/>
          <a:cs typeface="Arial" charset="0"/>
        </a:defRPr>
      </a:lvl6pPr>
      <a:lvl7pPr marL="1218649" algn="ctr" defTabSz="5564316" rtl="0" fontAlgn="base">
        <a:spcBef>
          <a:spcPct val="0"/>
        </a:spcBef>
        <a:spcAft>
          <a:spcPct val="0"/>
        </a:spcAft>
        <a:defRPr sz="12127">
          <a:solidFill>
            <a:schemeClr val="tx2"/>
          </a:solidFill>
          <a:latin typeface="FrontPage" charset="0"/>
          <a:cs typeface="Arial" charset="0"/>
        </a:defRPr>
      </a:lvl7pPr>
      <a:lvl8pPr marL="1827974" algn="ctr" defTabSz="5564316" rtl="0" fontAlgn="base">
        <a:spcBef>
          <a:spcPct val="0"/>
        </a:spcBef>
        <a:spcAft>
          <a:spcPct val="0"/>
        </a:spcAft>
        <a:defRPr sz="12127">
          <a:solidFill>
            <a:schemeClr val="tx2"/>
          </a:solidFill>
          <a:latin typeface="FrontPage" charset="0"/>
          <a:cs typeface="Arial" charset="0"/>
        </a:defRPr>
      </a:lvl8pPr>
      <a:lvl9pPr marL="2437297" algn="ctr" defTabSz="5564316" rtl="0" fontAlgn="base">
        <a:spcBef>
          <a:spcPct val="0"/>
        </a:spcBef>
        <a:spcAft>
          <a:spcPct val="0"/>
        </a:spcAft>
        <a:defRPr sz="12127">
          <a:solidFill>
            <a:schemeClr val="tx2"/>
          </a:solidFill>
          <a:latin typeface="FrontPage" charset="0"/>
          <a:cs typeface="Arial" charset="0"/>
        </a:defRPr>
      </a:lvl9pPr>
    </p:titleStyle>
    <p:bodyStyle>
      <a:lvl1pPr marL="2083974" indent="-2083974" algn="l" defTabSz="5564316" rtl="0" fontAlgn="base">
        <a:spcBef>
          <a:spcPct val="20000"/>
        </a:spcBef>
        <a:spcAft>
          <a:spcPct val="0"/>
        </a:spcAft>
        <a:buChar char="•"/>
        <a:defRPr sz="9062">
          <a:solidFill>
            <a:schemeClr val="tx1"/>
          </a:solidFill>
          <a:latin typeface="+mn-lt"/>
          <a:ea typeface="+mn-ea"/>
          <a:cs typeface="+mn-cs"/>
        </a:defRPr>
      </a:lvl1pPr>
      <a:lvl2pPr marL="4521272" indent="-1736999" algn="l" defTabSz="5564316" rtl="0" fontAlgn="base">
        <a:spcBef>
          <a:spcPct val="20000"/>
        </a:spcBef>
        <a:spcAft>
          <a:spcPct val="0"/>
        </a:spcAft>
        <a:buChar char="–"/>
        <a:defRPr sz="9062">
          <a:solidFill>
            <a:schemeClr val="tx1"/>
          </a:solidFill>
          <a:latin typeface="+mn-lt"/>
          <a:cs typeface="+mn-cs"/>
        </a:defRPr>
      </a:lvl2pPr>
      <a:lvl3pPr marL="6956453" indent="-1392136" algn="l" defTabSz="5564316" rtl="0" fontAlgn="base">
        <a:spcBef>
          <a:spcPct val="20000"/>
        </a:spcBef>
        <a:spcAft>
          <a:spcPct val="0"/>
        </a:spcAft>
        <a:buChar char="•"/>
        <a:defRPr sz="9062">
          <a:solidFill>
            <a:schemeClr val="tx1"/>
          </a:solidFill>
          <a:latin typeface="+mn-lt"/>
          <a:cs typeface="+mn-cs"/>
        </a:defRPr>
      </a:lvl3pPr>
      <a:lvl4pPr marL="9736495" indent="-1390022" algn="l" defTabSz="5564316" rtl="0" fontAlgn="base">
        <a:spcBef>
          <a:spcPct val="20000"/>
        </a:spcBef>
        <a:spcAft>
          <a:spcPct val="0"/>
        </a:spcAft>
        <a:buChar char="–"/>
        <a:defRPr sz="9062">
          <a:solidFill>
            <a:schemeClr val="tx1"/>
          </a:solidFill>
          <a:latin typeface="+mn-lt"/>
          <a:cs typeface="+mn-cs"/>
        </a:defRPr>
      </a:lvl4pPr>
      <a:lvl5pPr marL="12516537" indent="-1390022" algn="l" defTabSz="5564316" rtl="0" fontAlgn="base">
        <a:spcBef>
          <a:spcPct val="20000"/>
        </a:spcBef>
        <a:spcAft>
          <a:spcPct val="0"/>
        </a:spcAft>
        <a:buChar char="»"/>
        <a:defRPr sz="9062">
          <a:solidFill>
            <a:schemeClr val="tx1"/>
          </a:solidFill>
          <a:latin typeface="+mn-lt"/>
          <a:cs typeface="+mn-cs"/>
        </a:defRPr>
      </a:lvl5pPr>
      <a:lvl6pPr marL="13125860" indent="-1390022" algn="l" defTabSz="5564316" rtl="0" fontAlgn="base">
        <a:spcBef>
          <a:spcPct val="20000"/>
        </a:spcBef>
        <a:spcAft>
          <a:spcPct val="0"/>
        </a:spcAft>
        <a:buChar char="»"/>
        <a:defRPr sz="9062">
          <a:solidFill>
            <a:schemeClr val="tx1"/>
          </a:solidFill>
          <a:latin typeface="+mn-lt"/>
          <a:cs typeface="+mn-cs"/>
        </a:defRPr>
      </a:lvl6pPr>
      <a:lvl7pPr marL="13735187" indent="-1390022" algn="l" defTabSz="5564316" rtl="0" fontAlgn="base">
        <a:spcBef>
          <a:spcPct val="20000"/>
        </a:spcBef>
        <a:spcAft>
          <a:spcPct val="0"/>
        </a:spcAft>
        <a:buChar char="»"/>
        <a:defRPr sz="9062">
          <a:solidFill>
            <a:schemeClr val="tx1"/>
          </a:solidFill>
          <a:latin typeface="+mn-lt"/>
          <a:cs typeface="+mn-cs"/>
        </a:defRPr>
      </a:lvl7pPr>
      <a:lvl8pPr marL="14344509" indent="-1390022" algn="l" defTabSz="5564316" rtl="0" fontAlgn="base">
        <a:spcBef>
          <a:spcPct val="20000"/>
        </a:spcBef>
        <a:spcAft>
          <a:spcPct val="0"/>
        </a:spcAft>
        <a:buChar char="»"/>
        <a:defRPr sz="9062">
          <a:solidFill>
            <a:schemeClr val="tx1"/>
          </a:solidFill>
          <a:latin typeface="+mn-lt"/>
          <a:cs typeface="+mn-cs"/>
        </a:defRPr>
      </a:lvl8pPr>
      <a:lvl9pPr marL="14953834" indent="-1390022" algn="l" defTabSz="5564316" rtl="0" fontAlgn="base">
        <a:spcBef>
          <a:spcPct val="20000"/>
        </a:spcBef>
        <a:spcAft>
          <a:spcPct val="0"/>
        </a:spcAft>
        <a:buChar char="»"/>
        <a:defRPr sz="9062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8649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25" algn="l" defTabSz="1218649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49" algn="l" defTabSz="1218649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74" algn="l" defTabSz="1218649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97" algn="l" defTabSz="1218649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621" algn="l" defTabSz="1218649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944" algn="l" defTabSz="1218649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271" algn="l" defTabSz="1218649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594" algn="l" defTabSz="1218649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172" y="22010015"/>
            <a:ext cx="13996227" cy="4267068"/>
          </a:xfrm>
          <a:prstGeom prst="rect">
            <a:avLst/>
          </a:prstGeom>
        </p:spPr>
      </p:pic>
      <p:sp>
        <p:nvSpPr>
          <p:cNvPr id="198" name="Textfeld 150"/>
          <p:cNvSpPr txBox="1"/>
          <p:nvPr/>
        </p:nvSpPr>
        <p:spPr>
          <a:xfrm>
            <a:off x="7402754" y="433131"/>
            <a:ext cx="28892388" cy="2174643"/>
          </a:xfrm>
          <a:prstGeom prst="rect">
            <a:avLst/>
          </a:prstGeom>
          <a:noFill/>
        </p:spPr>
        <p:txBody>
          <a:bodyPr wrap="square" lIns="172411" tIns="86206" rIns="172411" bIns="86206" rtlCol="0">
            <a:spAutoFit/>
          </a:bodyPr>
          <a:lstStyle/>
          <a:p>
            <a:pPr algn="ctr" defTabSz="7871432"/>
            <a:r>
              <a:rPr lang="en-US" sz="13000" dirty="0">
                <a:solidFill>
                  <a:srgbClr val="B90F22"/>
                </a:solidFill>
                <a:latin typeface="Calibri" charset="0"/>
                <a:ea typeface="Calibri" charset="0"/>
                <a:cs typeface="Calibri" charset="0"/>
              </a:rPr>
              <a:t>Tree </a:t>
            </a:r>
            <a:r>
              <a:rPr lang="en-US" sz="13000" dirty="0" smtClean="0">
                <a:solidFill>
                  <a:srgbClr val="B90F22"/>
                </a:solidFill>
                <a:latin typeface="Calibri" charset="0"/>
                <a:ea typeface="Calibri" charset="0"/>
                <a:cs typeface="Calibri" charset="0"/>
              </a:rPr>
              <a:t>Learning</a:t>
            </a:r>
            <a:endParaRPr lang="en-US" sz="13000" b="1" dirty="0">
              <a:solidFill>
                <a:srgbClr val="B90F2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Textfeld 150"/>
          <p:cNvSpPr txBox="1"/>
          <p:nvPr/>
        </p:nvSpPr>
        <p:spPr>
          <a:xfrm>
            <a:off x="11175372" y="2242221"/>
            <a:ext cx="21513853" cy="1097425"/>
          </a:xfrm>
          <a:prstGeom prst="rect">
            <a:avLst/>
          </a:prstGeom>
          <a:noFill/>
        </p:spPr>
        <p:txBody>
          <a:bodyPr wrap="square" lIns="172411" tIns="86206" rIns="172411" bIns="86206" rtlCol="0">
            <a:spAutoFit/>
          </a:bodyPr>
          <a:lstStyle/>
          <a:p>
            <a:pPr algn="ctr" defTabSz="7871432"/>
            <a:r>
              <a:rPr lang="en-US" sz="6000" b="1" dirty="0" smtClean="0">
                <a:latin typeface="Calibri" charset="0"/>
                <a:ea typeface="Calibri" charset="0"/>
                <a:cs typeface="Calibri" charset="0"/>
              </a:rPr>
              <a:t>Yogitha Chilukuri, </a:t>
            </a:r>
            <a:r>
              <a:rPr lang="en-US" sz="6000" b="1" dirty="0">
                <a:latin typeface="Calibri" charset="0"/>
                <a:ea typeface="Calibri" charset="0"/>
                <a:cs typeface="Calibri" charset="0"/>
              </a:rPr>
              <a:t>João Sedoc and Lyle Ungar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5157" y="1007293"/>
            <a:ext cx="8183988" cy="294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4405244" y="3258389"/>
            <a:ext cx="148874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Computer &amp; Information Science Department </a:t>
            </a:r>
            <a:b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University </a:t>
            </a:r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Pennsylvania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7731" y="5890444"/>
            <a:ext cx="1219084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240" dirty="0" smtClean="0">
                <a:solidFill>
                  <a:srgbClr val="B90F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US" sz="6240" dirty="0">
              <a:solidFill>
                <a:srgbClr val="B90F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7731" y="11036699"/>
            <a:ext cx="12190845" cy="1052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240" dirty="0" smtClean="0">
                <a:solidFill>
                  <a:srgbClr val="B90F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Transductions</a:t>
            </a:r>
            <a:endParaRPr lang="en-US" sz="6240" dirty="0">
              <a:solidFill>
                <a:srgbClr val="B90F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731" y="7138683"/>
            <a:ext cx="119424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Our research focuses on the ability of neural methods to learn how to </a:t>
            </a:r>
            <a:r>
              <a:rPr lang="en-US" sz="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tranduce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one tree structure into another by a sequence of tree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operations. </a:t>
            </a:r>
            <a:endParaRPr lang="en-US" sz="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5354"/>
            <a:ext cx="13445131" cy="11804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7731" y="23607130"/>
            <a:ext cx="12190845" cy="1052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240" dirty="0" smtClean="0">
                <a:solidFill>
                  <a:srgbClr val="B90F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n-US" sz="6240" dirty="0">
              <a:solidFill>
                <a:srgbClr val="B90F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5609327"/>
            <a:ext cx="42794238" cy="991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5BA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cxnSp>
      <p:cxnSp>
        <p:nvCxnSpPr>
          <p:cNvPr id="19" name="Straight Connector 18"/>
          <p:cNvCxnSpPr/>
          <p:nvPr/>
        </p:nvCxnSpPr>
        <p:spPr bwMode="auto">
          <a:xfrm>
            <a:off x="13445131" y="5658886"/>
            <a:ext cx="80316" cy="2410991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5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569200" y="11562997"/>
            <a:ext cx="58759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59200" y="24133428"/>
            <a:ext cx="96859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0530800" y="5577736"/>
            <a:ext cx="406400" cy="24191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5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3708770" y="15042089"/>
            <a:ext cx="4010071" cy="1052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240" dirty="0" smtClean="0">
                <a:solidFill>
                  <a:srgbClr val="B90F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6240" dirty="0">
              <a:solidFill>
                <a:srgbClr val="B90F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082060" y="6078813"/>
            <a:ext cx="12190845" cy="1052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240" dirty="0" smtClean="0">
                <a:solidFill>
                  <a:srgbClr val="B90F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6240" dirty="0">
              <a:solidFill>
                <a:srgbClr val="B90F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36732" y="20971904"/>
            <a:ext cx="12190845" cy="1052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240" dirty="0" smtClean="0">
                <a:solidFill>
                  <a:srgbClr val="B90F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6240" dirty="0">
              <a:solidFill>
                <a:srgbClr val="B90F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778775" y="16951992"/>
            <a:ext cx="163524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Clr>
                <a:srgbClr val="005BA1"/>
              </a:buClr>
              <a:buFont typeface="Arial" charset="0"/>
              <a:buChar char="•"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We evaluated the different methods using tree edit distance (TED)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the predicted tree and the actual tree. </a:t>
            </a:r>
            <a:endParaRPr lang="en-US" sz="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Clr>
                <a:srgbClr val="005BA1"/>
              </a:buClr>
              <a:buFont typeface="Arial" charset="0"/>
              <a:buChar char="•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TED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is the number of insertions, deletions, and modifications to make the two trees equivalent, while aligning the trees.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flipV="1">
            <a:off x="17714423" y="15593527"/>
            <a:ext cx="12995282" cy="525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02541" y="25244432"/>
            <a:ext cx="119376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Clr>
                <a:srgbClr val="005BA1"/>
              </a:buClr>
              <a:buFont typeface="Arial" charset="0"/>
              <a:buChar char="•"/>
            </a:pPr>
            <a:r>
              <a:rPr lang="en-US" sz="5000" dirty="0" smtClean="0">
                <a:solidFill>
                  <a:srgbClr val="005B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Seq2Tree Model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000" dirty="0" smtClean="0">
                <a:solidFill>
                  <a:srgbClr val="005B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Doubly Recurrent NN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1824" y="26277083"/>
            <a:ext cx="124626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eparately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models the flow of information between parent and child nodes, and between siblings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142862" y="6196041"/>
            <a:ext cx="124626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Encoder: Sequential encoder</a:t>
            </a:r>
          </a:p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Decoder: Doubly recurrent Breadth First Search decoder.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778775" y="9030659"/>
            <a:ext cx="119376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Clr>
                <a:srgbClr val="005BA1"/>
              </a:buClr>
              <a:buFont typeface="Arial" charset="0"/>
              <a:buChar char="•"/>
            </a:pPr>
            <a:r>
              <a:rPr lang="en-US" sz="5000" dirty="0" smtClean="0">
                <a:solidFill>
                  <a:srgbClr val="005B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Tree2Tree Model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142861" y="10428950"/>
            <a:ext cx="151497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only models the information between parent and child but encodes information of the complete left subtree.</a:t>
            </a:r>
          </a:p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5000" dirty="0" err="1">
                <a:latin typeface="Calibri" panose="020F0502020204030204" pitchFamily="34" charset="0"/>
                <a:cs typeface="Calibri" panose="020F0502020204030204" pitchFamily="34" charset="0"/>
              </a:rPr>
              <a:t>TreeLSTM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</a:p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Decoder: Depth First Search decoder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924979" y="26605882"/>
            <a:ext cx="163524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6315" lvl="2" indent="-685800" algn="just"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Relabel node a to x</a:t>
            </a:r>
          </a:p>
          <a:p>
            <a:pPr marL="1486315" lvl="2" indent="-685800" algn="just"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node e</a:t>
            </a:r>
          </a:p>
          <a:p>
            <a:pPr marL="1486315" lvl="2" indent="-685800" algn="just"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node d from right subtree</a:t>
            </a:r>
          </a:p>
          <a:p>
            <a:pPr marL="1486315" lvl="2" indent="-685800" algn="just"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node d from left subtree</a:t>
            </a:r>
          </a:p>
          <a:p>
            <a:pPr marL="1486315" lvl="2" indent="-685800" algn="just">
              <a:buClr>
                <a:srgbClr val="005BA1"/>
              </a:buClr>
              <a:buFont typeface="Arial" charset="0"/>
              <a:buChar char="•"/>
            </a:pPr>
            <a:endParaRPr lang="en-US" sz="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005BA1"/>
              </a:buClr>
            </a:pP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88538" y="23053596"/>
            <a:ext cx="7072566" cy="87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Tx/>
              <a:buFont typeface="Arial" charset="0"/>
              <a:buNone/>
              <a:tabLst/>
              <a:defRPr/>
            </a:pPr>
            <a:r>
              <a:rPr lang="en-US" sz="5000" smtClean="0">
                <a:latin typeface="Calibri" panose="020F0502020204030204" pitchFamily="34" charset="0"/>
                <a:cs typeface="Calibri" panose="020F0502020204030204" pitchFamily="34" charset="0"/>
              </a:rPr>
              <a:t>TED = 4</a:t>
            </a: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263" y="7004720"/>
            <a:ext cx="11442348" cy="75050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530800" y="22303629"/>
            <a:ext cx="1118821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Alvarez-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Melis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, David, and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Tommi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S.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Jaakkola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 "Tree-structured decoding with doubly-recurrent neural networks." (2016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5" algn="just">
              <a:buClr>
                <a:srgbClr val="005BA1"/>
              </a:buClr>
              <a:buSzPct val="80000"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 Doubly recurrent Breadth First Search decoder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Tai,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Kuo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-Chung. "The tree-to-tree correction problem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." Journal of the ACM (JACM) 26.3 (1979): 422-433</a:t>
            </a:r>
            <a:r>
              <a:rPr lang="en-US" sz="4000" dirty="0" smtClean="0"/>
              <a:t>.</a:t>
            </a:r>
          </a:p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Cowan, Brooke Alissa. A tree-to-tree model for statistical machine translation. Diss. Massachusetts Institute of Technology, 2008</a:t>
            </a:r>
          </a:p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endParaRPr lang="en-US" sz="5400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35120660" y="21660973"/>
            <a:ext cx="7673578" cy="87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1082060" y="15019399"/>
            <a:ext cx="8077200" cy="1047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240" dirty="0" smtClean="0">
                <a:solidFill>
                  <a:srgbClr val="B90F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  <a:endParaRPr lang="en-US" sz="6240" dirty="0">
              <a:solidFill>
                <a:srgbClr val="B90F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V="1">
            <a:off x="35700219" y="15646099"/>
            <a:ext cx="7094019" cy="209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0277472" y="16170927"/>
            <a:ext cx="113208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Extend our work to NLP tasks such dialogue generation and text simplification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486315" lvl="2" indent="-685800" algn="just" fontAlgn="auto">
              <a:spcBef>
                <a:spcPts val="0"/>
              </a:spcBef>
              <a:spcAft>
                <a:spcPts val="0"/>
              </a:spcAft>
              <a:buClr>
                <a:srgbClr val="005BA1"/>
              </a:buClr>
              <a:buSzPct val="80000"/>
              <a:buFont typeface="Wingdings" charset="2"/>
              <a:buChar char="§"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Experiment with different setting and synthetic tasks to improve training time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_A0-01">
  <a:themeElements>
    <a:clrScheme name="Poster_A0-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A0-01">
      <a:majorFont>
        <a:latin typeface="FrontPage"/>
        <a:ea typeface=""/>
        <a:cs typeface="Arial"/>
      </a:majorFont>
      <a:minorFont>
        <a:latin typeface="Charter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harter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oster_A0-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Poster_A0-01</Template>
  <TotalTime>19082</TotalTime>
  <Words>248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Charter</vt:lpstr>
      <vt:lpstr>FrontPage</vt:lpstr>
      <vt:lpstr>Wingdings</vt:lpstr>
      <vt:lpstr>Arial</vt:lpstr>
      <vt:lpstr>Poster_A0-01</vt:lpstr>
      <vt:lpstr>PowerPoint Presentation</vt:lpstr>
    </vt:vector>
  </TitlesOfParts>
  <Company>TU Darmstadt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A0</dc:title>
  <dc:creator>Tristan Miller</dc:creator>
  <cp:lastModifiedBy>Chilukuri, Yogitha</cp:lastModifiedBy>
  <cp:revision>2290</cp:revision>
  <cp:lastPrinted>2017-04-04T14:09:46Z</cp:lastPrinted>
  <dcterms:created xsi:type="dcterms:W3CDTF">2008-06-02T14:00:57Z</dcterms:created>
  <dcterms:modified xsi:type="dcterms:W3CDTF">2018-05-11T14:16:23Z</dcterms:modified>
</cp:coreProperties>
</file>