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313" r:id="rId4"/>
    <p:sldId id="314" r:id="rId5"/>
    <p:sldId id="257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5" r:id="rId25"/>
    <p:sldId id="333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>
      <p:cViewPr varScale="1">
        <p:scale>
          <a:sx n="71" d="100"/>
          <a:sy n="71" d="100"/>
        </p:scale>
        <p:origin x="16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22" y="204342"/>
            <a:ext cx="7058355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7273"/>
            <a:ext cx="8072119" cy="4342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037/a0021256" TargetMode="External"/><Relationship Id="rId2" Type="http://schemas.openxmlformats.org/officeDocument/2006/relationships/hyperlink" Target="https://en.wikipedia.org/wiki/Cost%E2%80%93benefit_analysi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FPwDe22Co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icsnetwork.ac.uk/archive/poulter/pd.htm" TargetMode="External"/><Relationship Id="rId2" Type="http://schemas.openxmlformats.org/officeDocument/2006/relationships/hyperlink" Target="https://www.youtube.com/watch?v=YGyZX0VoR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search?term=paul%20j.%20za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ferences" TargetMode="External"/><Relationship Id="rId2" Type="http://schemas.openxmlformats.org/officeDocument/2006/relationships/hyperlink" Target="https://en.wikipedia.org/wiki/Agency_(philosophy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eneral_equilibrium_theory" TargetMode="External"/><Relationship Id="rId5" Type="http://schemas.openxmlformats.org/officeDocument/2006/relationships/hyperlink" Target="https://en.wikipedia.org/wiki/Expected_values" TargetMode="External"/><Relationship Id="rId4" Type="http://schemas.openxmlformats.org/officeDocument/2006/relationships/hyperlink" Target="https://en.wikipedia.org/wiki/Uncertain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037/a0021256" TargetMode="External"/><Relationship Id="rId2" Type="http://schemas.openxmlformats.org/officeDocument/2006/relationships/hyperlink" Target="https://en.wikipedia.org/wiki/Cost%E2%80%93benefit_analys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981200"/>
            <a:ext cx="607758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s-ES" dirty="0"/>
              <a:t>2</a:t>
            </a:r>
            <a:r>
              <a:rPr dirty="0" smtClean="0"/>
              <a:t>: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s-ES" spc="-10" dirty="0" err="1" smtClean="0"/>
              <a:t>Decision-making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47800" y="3657600"/>
            <a:ext cx="643940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2800" spc="-15" dirty="0" err="1" smtClean="0">
                <a:solidFill>
                  <a:srgbClr val="888888"/>
                </a:solidFill>
                <a:latin typeface="Calibri"/>
                <a:cs typeface="Calibri"/>
              </a:rPr>
              <a:t>Leadership</a:t>
            </a:r>
            <a:r>
              <a:rPr lang="es-ES" sz="2800" spc="-15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s-ES" sz="2800" spc="-15" dirty="0" err="1" smtClean="0">
                <a:solidFill>
                  <a:srgbClr val="888888"/>
                </a:solidFill>
                <a:latin typeface="Calibri"/>
                <a:cs typeface="Calibri"/>
              </a:rPr>
              <a:t>Lab</a:t>
            </a:r>
            <a:r>
              <a:rPr lang="es-ES" sz="2800" spc="-15" dirty="0" smtClean="0">
                <a:solidFill>
                  <a:srgbClr val="888888"/>
                </a:solidFill>
                <a:latin typeface="Calibri"/>
                <a:cs typeface="Calibri"/>
              </a:rPr>
              <a:t> (</a:t>
            </a:r>
            <a:r>
              <a:rPr lang="es-ES" sz="2800" spc="-15" dirty="0" err="1" smtClean="0">
                <a:solidFill>
                  <a:srgbClr val="888888"/>
                </a:solidFill>
                <a:latin typeface="Calibri"/>
                <a:cs typeface="Calibri"/>
              </a:rPr>
              <a:t>organisational</a:t>
            </a:r>
            <a:r>
              <a:rPr lang="es-ES" sz="28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s-ES" sz="2800" spc="-15" dirty="0" err="1" smtClean="0">
                <a:solidFill>
                  <a:srgbClr val="888888"/>
                </a:solidFill>
                <a:latin typeface="Calibri"/>
                <a:cs typeface="Calibri"/>
              </a:rPr>
              <a:t>behaviour</a:t>
            </a:r>
            <a:r>
              <a:rPr lang="es-ES" sz="2800" spc="-15" dirty="0" smtClean="0">
                <a:solidFill>
                  <a:srgbClr val="888888"/>
                </a:solidFill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375" y="4598289"/>
            <a:ext cx="661797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2200" dirty="0" smtClean="0">
                <a:latin typeface="Calibri"/>
                <a:cs typeface="Calibri"/>
              </a:rPr>
              <a:t>Jose Segovia-Martin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1376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5724525" cy="4317027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27699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828800" y="5867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</a:t>
            </a:r>
            <a:r>
              <a:rPr lang="en-US" dirty="0"/>
              <a:t>a 40% chance of rain, so the consequence is</a:t>
            </a:r>
          </a:p>
          <a:p>
            <a:r>
              <a:rPr lang="en-US" dirty="0"/>
              <a:t>40% it may rain, and 60% it may not.</a:t>
            </a:r>
          </a:p>
        </p:txBody>
      </p:sp>
      <p:sp>
        <p:nvSpPr>
          <p:cNvPr id="6" name="Elipse 5"/>
          <p:cNvSpPr/>
          <p:nvPr/>
        </p:nvSpPr>
        <p:spPr>
          <a:xfrm>
            <a:off x="3733800" y="2971800"/>
            <a:ext cx="9906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3733800" y="4267200"/>
            <a:ext cx="990600" cy="4572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3581400" y="5029200"/>
            <a:ext cx="1143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3581400" y="3657600"/>
            <a:ext cx="1143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7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1376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5724525" cy="4317027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27699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828800" y="5867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imagine you prefer some alternatives over others. Let’s affix values from -10 to +10 in a matrix.</a:t>
            </a:r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3429000" y="2133600"/>
            <a:ext cx="4572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4419600" y="2133600"/>
            <a:ext cx="4572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3429000" y="2514600"/>
            <a:ext cx="4572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4419600" y="2514600"/>
            <a:ext cx="4572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1376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5724525" cy="4317027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27699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828800" y="5867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imagine you prefer some alternatives over others. Let’s affix preference values from -10 to +10 in a matrix.</a:t>
            </a:r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3429000" y="2133600"/>
            <a:ext cx="4572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4419600" y="2133600"/>
            <a:ext cx="4572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3429000" y="2514600"/>
            <a:ext cx="4572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4419600" y="2514600"/>
            <a:ext cx="457200" cy="30480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1376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5724525" cy="4317027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27699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828800" y="5867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let’s calculate the expected utility for each scenario.</a:t>
            </a:r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5181600" y="2133600"/>
            <a:ext cx="16764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/>
          <p:cNvCxnSpPr>
            <a:endCxn id="6" idx="6"/>
          </p:cNvCxnSpPr>
          <p:nvPr/>
        </p:nvCxnSpPr>
        <p:spPr>
          <a:xfrm flipH="1">
            <a:off x="6858000" y="19812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315200" y="1705196"/>
            <a:ext cx="182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 the EU of DBU we have to multiply the chance of rain 0.4 by preference value -10, plus the chance of no rain 0.6 by preference value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1376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5724525" cy="4317027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27699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828800" y="5867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let’s calculate the expected utility for each scenario.</a:t>
            </a:r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5181600" y="2514600"/>
            <a:ext cx="16764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6858000" y="23622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315200" y="1705196"/>
            <a:ext cx="182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 the EU of BU we have to multiply the chance of rain 0.4 by preference value 8, plus the chance of no rain 0.6 by preference value -5.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1376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5724525" cy="4317027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27699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828800" y="5867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let’s calculate the expected utility for each scenario.</a:t>
            </a:r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5181600" y="2514600"/>
            <a:ext cx="16764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6858000" y="23622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315200" y="1705196"/>
            <a:ext cx="182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 the EU of BU we have to multiply the chance of rain 0.4 by preference value 8, plus the chance of no rain 0.6 by preference value -5.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1376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5724525" cy="4317027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27699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762000" y="59436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Result: bringing an umbrella is better than </a:t>
            </a:r>
            <a:r>
              <a:rPr lang="en-US" dirty="0">
                <a:latin typeface="TimesNewRomanPSMT"/>
              </a:rPr>
              <a:t>not bringing an </a:t>
            </a:r>
            <a:r>
              <a:rPr lang="en-US" dirty="0" smtClean="0">
                <a:latin typeface="TimesNewRomanPSMT"/>
              </a:rPr>
              <a:t>umbrella.</a:t>
            </a:r>
          </a:p>
          <a:p>
            <a:r>
              <a:rPr lang="en-US" dirty="0" smtClean="0">
                <a:latin typeface="TimesNewRomanPSMT"/>
              </a:rPr>
              <a:t>Choice: brining umbrella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1376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5267406" cy="420781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7200" y="58674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Exercise: Say </a:t>
            </a:r>
            <a:r>
              <a:rPr lang="en-US" dirty="0"/>
              <a:t>you are wondering whether </a:t>
            </a:r>
            <a:r>
              <a:rPr lang="en-US" dirty="0" smtClean="0"/>
              <a:t>to ask </a:t>
            </a:r>
            <a:r>
              <a:rPr lang="en-US" dirty="0"/>
              <a:t>someone out</a:t>
            </a:r>
            <a:r>
              <a:rPr lang="en-US" dirty="0" smtClean="0"/>
              <a:t>. Let’s consider that our </a:t>
            </a:r>
            <a:r>
              <a:rPr lang="en-US" dirty="0"/>
              <a:t>chances of being accepted are </a:t>
            </a:r>
            <a:r>
              <a:rPr lang="en-US" dirty="0" smtClean="0"/>
              <a:t>10% and </a:t>
            </a:r>
            <a:r>
              <a:rPr lang="en-US" dirty="0"/>
              <a:t>our chances of being rejected </a:t>
            </a:r>
            <a:r>
              <a:rPr lang="en-US" dirty="0" smtClean="0"/>
              <a:t>are 90</a:t>
            </a:r>
            <a:r>
              <a:rPr lang="en-US" dirty="0"/>
              <a:t>%. Assign values to your preferences in each scenario and calculate the expected net </a:t>
            </a:r>
            <a:r>
              <a:rPr lang="en-US" dirty="0" smtClean="0"/>
              <a:t>utility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276600" y="205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3276600" y="2438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4191000" y="2438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4191000" y="2057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5181600" y="2438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5181600" y="2057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5410200" y="28194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5410200" y="38862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5410200" y="41910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5410200" y="52578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6324600" y="35814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324600" y="48006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645" y="152400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762000" y="4267200"/>
            <a:ext cx="8072119" cy="1107996"/>
          </a:xfrm>
        </p:spPr>
        <p:txBody>
          <a:bodyPr/>
          <a:lstStyle/>
          <a:p>
            <a:pPr algn="just"/>
            <a:r>
              <a:rPr lang="en-US" sz="2400" dirty="0" smtClean="0"/>
              <a:t>Humans </a:t>
            </a:r>
            <a:r>
              <a:rPr lang="en-US" sz="2400" dirty="0"/>
              <a:t>do not undertake a full </a:t>
            </a:r>
            <a:r>
              <a:rPr lang="en-US" sz="2400" dirty="0">
                <a:hlinkClick r:id="rId2" tooltip="Cost–benefit analysis"/>
              </a:rPr>
              <a:t>cost-benefit analysis</a:t>
            </a:r>
            <a:r>
              <a:rPr lang="en-US" sz="2400" dirty="0"/>
              <a:t> to determine the optimal decision, but rather, choose an option that fulfils their adequacy criteria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1600200" y="556260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Campitelli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Guillermo;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Gobet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Fernand (2010). </a:t>
            </a:r>
            <a:r>
              <a:rPr lang="en-US" dirty="0">
                <a:solidFill>
                  <a:srgbClr val="3366BB"/>
                </a:solidFill>
                <a:latin typeface="Arial" panose="020B0604020202020204" pitchFamily="34" charset="0"/>
                <a:hlinkClick r:id="rId3"/>
              </a:rPr>
              <a:t>"Herbert Simon's Decision-Making Approach: Investigation of Cognitive Processes in </a:t>
            </a:r>
            <a:r>
              <a:rPr lang="en-US" dirty="0" err="1">
                <a:solidFill>
                  <a:srgbClr val="3366BB"/>
                </a:solidFill>
                <a:latin typeface="Arial" panose="020B0604020202020204" pitchFamily="34" charset="0"/>
                <a:hlinkClick r:id="rId3"/>
              </a:rPr>
              <a:t>iExperts</a:t>
            </a:r>
            <a:r>
              <a:rPr lang="en-US" dirty="0">
                <a:solidFill>
                  <a:srgbClr val="3366BB"/>
                </a:solidFill>
                <a:latin typeface="Arial" panose="020B0604020202020204" pitchFamily="34" charset="0"/>
                <a:hlinkClick r:id="rId3"/>
              </a:rPr>
              <a:t>"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Review of General Psychology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685800" y="172084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NewRomanPSMT"/>
              </a:rPr>
              <a:t>In all these cases there is clearly a ton of </a:t>
            </a:r>
            <a:r>
              <a:rPr lang="en-US" sz="2000" dirty="0" smtClean="0">
                <a:latin typeface="TimesNewRomanPSMT"/>
              </a:rPr>
              <a:t>ambiguity. Weather </a:t>
            </a:r>
            <a:r>
              <a:rPr lang="en-US" sz="2000" dirty="0">
                <a:latin typeface="TimesNewRomanPSMT"/>
              </a:rPr>
              <a:t>reports are not that </a:t>
            </a:r>
            <a:r>
              <a:rPr lang="en-US" sz="2000" dirty="0" smtClean="0">
                <a:latin typeface="TimesNewRomanPSMT"/>
              </a:rPr>
              <a:t>accurate, plus</a:t>
            </a:r>
            <a:r>
              <a:rPr lang="en-US" sz="2000" dirty="0">
                <a:latin typeface="TimesNewRomanPSMT"/>
              </a:rPr>
              <a:t>, we really have little evidence to go on in </a:t>
            </a:r>
            <a:r>
              <a:rPr lang="en-US" sz="2000" dirty="0" smtClean="0">
                <a:latin typeface="TimesNewRomanPSMT"/>
              </a:rPr>
              <a:t>deciding if </a:t>
            </a:r>
            <a:r>
              <a:rPr lang="en-US" sz="2000" dirty="0">
                <a:latin typeface="TimesNewRomanPSMT"/>
              </a:rPr>
              <a:t>someone might be receptive to </a:t>
            </a:r>
            <a:r>
              <a:rPr lang="en-US" sz="2000" dirty="0" smtClean="0">
                <a:latin typeface="TimesNewRomanPSMT"/>
              </a:rPr>
              <a:t>being asked </a:t>
            </a:r>
            <a:r>
              <a:rPr lang="en-US" sz="2000" dirty="0">
                <a:latin typeface="TimesNewRomanPSMT"/>
              </a:rPr>
              <a:t>out or not. Thus far, the rational </a:t>
            </a:r>
            <a:r>
              <a:rPr lang="en-US" sz="2000" dirty="0" smtClean="0">
                <a:latin typeface="TimesNewRomanPSMT"/>
              </a:rPr>
              <a:t>actor model </a:t>
            </a:r>
            <a:r>
              <a:rPr lang="en-US" sz="2000" dirty="0">
                <a:latin typeface="TimesNewRomanPSMT"/>
              </a:rPr>
              <a:t>is an idealized model that assumes </a:t>
            </a:r>
            <a:r>
              <a:rPr lang="en-US" sz="2000" dirty="0" smtClean="0">
                <a:latin typeface="TimesNewRomanPSMT"/>
              </a:rPr>
              <a:t>herculean abilities </a:t>
            </a:r>
            <a:r>
              <a:rPr lang="en-US" sz="2000" dirty="0">
                <a:latin typeface="TimesNewRomanPSMT"/>
              </a:rPr>
              <a:t>of decision makers. In reality, </a:t>
            </a:r>
            <a:r>
              <a:rPr lang="en-US" sz="2000" dirty="0" smtClean="0">
                <a:latin typeface="TimesNewRomanPSMT"/>
              </a:rPr>
              <a:t>most of </a:t>
            </a:r>
            <a:r>
              <a:rPr lang="en-US" sz="2000" dirty="0">
                <a:latin typeface="TimesNewRomanPSMT"/>
              </a:rPr>
              <a:t>us are </a:t>
            </a:r>
            <a:r>
              <a:rPr lang="en-US" sz="2000" dirty="0" err="1">
                <a:latin typeface="TimesNewRomanPSMT"/>
              </a:rPr>
              <a:t>boundedly</a:t>
            </a:r>
            <a:r>
              <a:rPr lang="en-US" sz="2000" dirty="0">
                <a:latin typeface="TimesNewRomanPSMT"/>
              </a:rPr>
              <a:t> rational.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16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645" y="152400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8072119" cy="369332"/>
          </a:xfrm>
        </p:spPr>
        <p:txBody>
          <a:bodyPr/>
          <a:lstStyle/>
          <a:p>
            <a:r>
              <a:rPr lang="en-US" sz="2400" b="1" smtClean="0"/>
              <a:t>So what would a bounded rationality model look like?</a:t>
            </a:r>
            <a:endParaRPr lang="en-US" sz="2400" b="1" dirty="0"/>
          </a:p>
        </p:txBody>
      </p:sp>
      <p:sp>
        <p:nvSpPr>
          <p:cNvPr id="7" name="Rectángulo 6"/>
          <p:cNvSpPr/>
          <p:nvPr/>
        </p:nvSpPr>
        <p:spPr>
          <a:xfrm>
            <a:off x="1524000" y="2743200"/>
            <a:ext cx="65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NewRomanPSMT"/>
              </a:rPr>
              <a:t>Herbert Simon (1947) </a:t>
            </a:r>
            <a:r>
              <a:rPr lang="en-US" dirty="0" smtClean="0">
                <a:latin typeface="TimesNewRomanPSMT"/>
              </a:rPr>
              <a:t>related a </a:t>
            </a:r>
            <a:r>
              <a:rPr lang="en-US" dirty="0">
                <a:latin typeface="TimesNewRomanPSMT"/>
              </a:rPr>
              <a:t>theory of </a:t>
            </a:r>
            <a:r>
              <a:rPr lang="en-US" dirty="0" smtClean="0">
                <a:latin typeface="TimesNewRomanPSMT"/>
              </a:rPr>
              <a:t>satisficing </a:t>
            </a:r>
            <a:r>
              <a:rPr lang="en-US" dirty="0">
                <a:latin typeface="TimesNewRomanPSMT"/>
              </a:rPr>
              <a:t>as a potential </a:t>
            </a:r>
            <a:r>
              <a:rPr lang="en-US" dirty="0" smtClean="0">
                <a:latin typeface="TimesNewRomanPSMT"/>
              </a:rPr>
              <a:t>alternative.</a:t>
            </a:r>
            <a:endParaRPr lang="en-US" dirty="0">
              <a:latin typeface="TimesNewRomanPSMT"/>
            </a:endParaRPr>
          </a:p>
          <a:p>
            <a:pPr algn="just"/>
            <a:endParaRPr lang="en-US" dirty="0" smtClean="0">
              <a:latin typeface="TimesNewRomanPSMT"/>
            </a:endParaRPr>
          </a:p>
          <a:p>
            <a:pPr algn="just"/>
            <a:r>
              <a:rPr lang="en-US" dirty="0" smtClean="0">
                <a:latin typeface="TimesNewRomanPSMT"/>
              </a:rPr>
              <a:t>Instead </a:t>
            </a:r>
            <a:r>
              <a:rPr lang="en-US" dirty="0">
                <a:latin typeface="TimesNewRomanPSMT"/>
              </a:rPr>
              <a:t>of calculating all </a:t>
            </a:r>
            <a:r>
              <a:rPr lang="en-US" dirty="0" smtClean="0">
                <a:latin typeface="TimesNewRomanPSMT"/>
              </a:rPr>
              <a:t>the alternatives (humans don’t do that all the time) we </a:t>
            </a:r>
            <a:r>
              <a:rPr lang="en-US" dirty="0">
                <a:latin typeface="TimesNewRomanPSMT"/>
              </a:rPr>
              <a:t>start with one that is </a:t>
            </a:r>
            <a:r>
              <a:rPr lang="en-US" dirty="0" smtClean="0">
                <a:latin typeface="TimesNewRomanPSMT"/>
              </a:rPr>
              <a:t>most near </a:t>
            </a:r>
            <a:r>
              <a:rPr lang="en-US" dirty="0">
                <a:latin typeface="TimesNewRomanPSMT"/>
              </a:rPr>
              <a:t>us - e.g., not bringing an umbrella or not </a:t>
            </a:r>
            <a:r>
              <a:rPr lang="en-US" dirty="0" smtClean="0">
                <a:latin typeface="TimesNewRomanPSMT"/>
              </a:rPr>
              <a:t>asking someone </a:t>
            </a:r>
            <a:r>
              <a:rPr lang="en-US" dirty="0">
                <a:latin typeface="TimesNewRomanPSMT"/>
              </a:rPr>
              <a:t>out like we always do - and then </a:t>
            </a:r>
            <a:r>
              <a:rPr lang="en-US" dirty="0" smtClean="0">
                <a:latin typeface="TimesNewRomanPSMT"/>
              </a:rPr>
              <a:t>we see </a:t>
            </a:r>
            <a:r>
              <a:rPr lang="en-US" dirty="0">
                <a:latin typeface="TimesNewRomanPSMT"/>
              </a:rPr>
              <a:t>if that option has a satisfactory consequence.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8072119" cy="55399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www.youtube.com/watch?v=OFPwDe22CoY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645" y="152400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609600" y="58674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In most instances of </a:t>
            </a:r>
            <a:r>
              <a:rPr lang="en-US" dirty="0" smtClean="0">
                <a:latin typeface="TimesNewRomanPSMT"/>
              </a:rPr>
              <a:t>satisficing behavior, we think </a:t>
            </a:r>
            <a:r>
              <a:rPr lang="en-US" dirty="0">
                <a:latin typeface="TimesNewRomanPSMT"/>
              </a:rPr>
              <a:t>about a choice threshold, and we stop </a:t>
            </a:r>
            <a:r>
              <a:rPr lang="en-US" dirty="0" smtClean="0">
                <a:latin typeface="TimesNewRomanPSMT"/>
              </a:rPr>
              <a:t>somewhere along </a:t>
            </a:r>
            <a:r>
              <a:rPr lang="en-US" dirty="0">
                <a:latin typeface="TimesNewRomanPSMT"/>
              </a:rPr>
              <a:t>our sequential search of options </a:t>
            </a:r>
            <a:r>
              <a:rPr lang="en-US" dirty="0" smtClean="0">
                <a:latin typeface="TimesNewRomanPSMT"/>
              </a:rPr>
              <a:t>when we </a:t>
            </a:r>
            <a:r>
              <a:rPr lang="en-US" dirty="0">
                <a:latin typeface="TimesNewRomanPSMT"/>
              </a:rPr>
              <a:t>find a choice that is “good enough”.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667000"/>
            <a:ext cx="5821556" cy="2071687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4800600" y="1905000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645" y="152400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sp>
        <p:nvSpPr>
          <p:cNvPr id="5" name="Rectángulo 4"/>
          <p:cNvSpPr/>
          <p:nvPr/>
        </p:nvSpPr>
        <p:spPr>
          <a:xfrm>
            <a:off x="457200" y="54864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Rather than </a:t>
            </a:r>
            <a:r>
              <a:rPr lang="en-US" dirty="0" smtClean="0">
                <a:latin typeface="TimesNewRomanPSMT"/>
              </a:rPr>
              <a:t>calculating all the cases, </a:t>
            </a:r>
            <a:r>
              <a:rPr lang="en-US" dirty="0">
                <a:latin typeface="TimesNewRomanPSMT"/>
              </a:rPr>
              <a:t>we begin </a:t>
            </a:r>
            <a:r>
              <a:rPr lang="en-US" dirty="0" smtClean="0">
                <a:latin typeface="TimesNewRomanPSMT"/>
              </a:rPr>
              <a:t>with the </a:t>
            </a:r>
            <a:r>
              <a:rPr lang="en-US" dirty="0">
                <a:latin typeface="TimesNewRomanPSMT"/>
              </a:rPr>
              <a:t>nearest persons and move further afield (A </a:t>
            </a:r>
            <a:r>
              <a:rPr lang="en-US" dirty="0" smtClean="0">
                <a:latin typeface="TimesNewRomanPSMT"/>
              </a:rPr>
              <a:t>to J</a:t>
            </a:r>
            <a:r>
              <a:rPr lang="en-US" dirty="0">
                <a:latin typeface="TimesNewRomanPSMT"/>
              </a:rPr>
              <a:t>), only deciding to ask them out as soon as </a:t>
            </a:r>
            <a:r>
              <a:rPr lang="en-US" dirty="0" smtClean="0">
                <a:latin typeface="TimesNewRomanPSMT"/>
              </a:rPr>
              <a:t>we reach </a:t>
            </a:r>
            <a:r>
              <a:rPr lang="en-US" dirty="0">
                <a:latin typeface="TimesNewRomanPSMT"/>
              </a:rPr>
              <a:t>a person above our expected utility </a:t>
            </a:r>
            <a:r>
              <a:rPr lang="en-US" dirty="0" smtClean="0">
                <a:latin typeface="TimesNewRomanPSMT"/>
              </a:rPr>
              <a:t>threshold of </a:t>
            </a:r>
            <a:r>
              <a:rPr lang="en-US" dirty="0">
                <a:latin typeface="TimesNewRomanPSMT"/>
              </a:rPr>
              <a:t>say, </a:t>
            </a:r>
            <a:r>
              <a:rPr lang="en-US" dirty="0" smtClean="0">
                <a:latin typeface="TimesNewRomanPSMT"/>
              </a:rPr>
              <a:t>3.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5821556" cy="207168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81200" y="2057400"/>
            <a:ext cx="50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981200" y="2667000"/>
            <a:ext cx="50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048000" y="2362200"/>
            <a:ext cx="50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276600" y="2209800"/>
            <a:ext cx="50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581400" y="2819400"/>
            <a:ext cx="50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886200" y="2667000"/>
            <a:ext cx="502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</a:t>
            </a:r>
            <a:endParaRPr lang="en-US" sz="5400" dirty="0"/>
          </a:p>
        </p:txBody>
      </p:sp>
      <p:sp>
        <p:nvSpPr>
          <p:cNvPr id="13" name="Elipse 12"/>
          <p:cNvSpPr/>
          <p:nvPr/>
        </p:nvSpPr>
        <p:spPr>
          <a:xfrm>
            <a:off x="4419600" y="2743200"/>
            <a:ext cx="533400" cy="4572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/>
      <p:bldP spid="11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645" y="152400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sp>
        <p:nvSpPr>
          <p:cNvPr id="5" name="Rectángulo 4"/>
          <p:cNvSpPr/>
          <p:nvPr/>
        </p:nvSpPr>
        <p:spPr>
          <a:xfrm>
            <a:off x="457200" y="54864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In this bounded rationality model, when we hit </a:t>
            </a:r>
            <a:r>
              <a:rPr lang="en-US" sz="2000" dirty="0"/>
              <a:t>D, we find they are good enough, so we </a:t>
            </a:r>
            <a:r>
              <a:rPr lang="en-US" sz="2000" dirty="0" smtClean="0"/>
              <a:t>stop searching</a:t>
            </a:r>
            <a:r>
              <a:rPr lang="en-US" sz="2000" dirty="0"/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5821556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391400" cy="1231106"/>
          </a:xfrm>
        </p:spPr>
        <p:txBody>
          <a:bodyPr/>
          <a:lstStyle/>
          <a:p>
            <a:pPr algn="ctr"/>
            <a:r>
              <a:rPr lang="en-US" sz="4000" dirty="0" err="1" smtClean="0"/>
              <a:t>Organisational</a:t>
            </a:r>
            <a:r>
              <a:rPr lang="en-US" sz="4000" dirty="0" smtClean="0"/>
              <a:t> process model</a:t>
            </a:r>
            <a:br>
              <a:rPr lang="en-US" sz="4000" dirty="0" smtClean="0"/>
            </a:br>
            <a:r>
              <a:rPr lang="en-US" sz="4000" dirty="0" smtClean="0"/>
              <a:t>(logic of appropriateness)</a:t>
            </a:r>
            <a:endParaRPr lang="en-US" sz="4000" dirty="0"/>
          </a:p>
        </p:txBody>
      </p:sp>
      <p:sp>
        <p:nvSpPr>
          <p:cNvPr id="3" name="Rectángulo 2"/>
          <p:cNvSpPr/>
          <p:nvPr/>
        </p:nvSpPr>
        <p:spPr>
          <a:xfrm>
            <a:off x="838200" y="2209800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of the time in </a:t>
            </a:r>
            <a:r>
              <a:rPr lang="en-US" sz="2000" dirty="0" smtClean="0"/>
              <a:t>organizations, people </a:t>
            </a:r>
            <a:r>
              <a:rPr lang="en-US" sz="2000" dirty="0"/>
              <a:t>follow rules even if it is not </a:t>
            </a:r>
            <a:r>
              <a:rPr lang="en-US" sz="2000" dirty="0" smtClean="0"/>
              <a:t>obviously in </a:t>
            </a:r>
            <a:r>
              <a:rPr lang="en-US" sz="2000" dirty="0"/>
              <a:t>their self-interest to do so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a problem or issue confronts an </a:t>
            </a:r>
            <a:r>
              <a:rPr lang="en-US" sz="2000" dirty="0" smtClean="0"/>
              <a:t>organization, it </a:t>
            </a:r>
            <a:r>
              <a:rPr lang="en-US" sz="2000" dirty="0"/>
              <a:t>often becomes a question of </a:t>
            </a:r>
            <a:r>
              <a:rPr lang="en-US" sz="2000" dirty="0" smtClean="0"/>
              <a:t>finding the </a:t>
            </a:r>
            <a:r>
              <a:rPr lang="en-US" sz="2000" dirty="0"/>
              <a:t>appropriate rules to follow. </a:t>
            </a:r>
            <a:r>
              <a:rPr lang="en-US" sz="2000" b="1" i="1" dirty="0"/>
              <a:t>Instead of </a:t>
            </a:r>
            <a:r>
              <a:rPr lang="en-US" sz="2000" b="1" i="1" dirty="0" smtClean="0"/>
              <a:t>valuing alternatives </a:t>
            </a:r>
            <a:r>
              <a:rPr lang="en-US" sz="2000" b="1" i="1" dirty="0"/>
              <a:t>in terms of their consequences, </a:t>
            </a:r>
            <a:r>
              <a:rPr lang="en-US" sz="2000" b="1" i="1" dirty="0" smtClean="0"/>
              <a:t>rule following matches </a:t>
            </a:r>
            <a:r>
              <a:rPr lang="en-US" sz="2000" b="1" i="1" dirty="0"/>
              <a:t>situations and </a:t>
            </a:r>
            <a:r>
              <a:rPr lang="en-US" sz="2000" b="1" i="1" dirty="0" smtClean="0"/>
              <a:t>identities.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23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391400" cy="1231106"/>
          </a:xfrm>
        </p:spPr>
        <p:txBody>
          <a:bodyPr/>
          <a:lstStyle/>
          <a:p>
            <a:pPr algn="ctr"/>
            <a:r>
              <a:rPr lang="en-US" sz="4000" dirty="0" err="1" smtClean="0"/>
              <a:t>Organisational</a:t>
            </a:r>
            <a:r>
              <a:rPr lang="en-US" sz="4000" dirty="0" smtClean="0"/>
              <a:t> process model</a:t>
            </a:r>
            <a:br>
              <a:rPr lang="en-US" sz="4000" dirty="0" smtClean="0"/>
            </a:br>
            <a:r>
              <a:rPr lang="en-US" sz="4000" dirty="0" smtClean="0"/>
              <a:t>(logic of appropriateness)</a:t>
            </a:r>
            <a:endParaRPr lang="en-US" sz="4000" dirty="0"/>
          </a:p>
        </p:txBody>
      </p:sp>
      <p:sp>
        <p:nvSpPr>
          <p:cNvPr id="3" name="Rectángulo 2"/>
          <p:cNvSpPr/>
          <p:nvPr/>
        </p:nvSpPr>
        <p:spPr>
          <a:xfrm>
            <a:off x="838200" y="1828800"/>
            <a:ext cx="7543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model is used whenever </a:t>
            </a:r>
            <a:r>
              <a:rPr lang="en-US" sz="2000" dirty="0"/>
              <a:t>people follow </a:t>
            </a:r>
            <a:r>
              <a:rPr lang="en-US" sz="2000" dirty="0" smtClean="0"/>
              <a:t>rules, t</a:t>
            </a:r>
            <a:r>
              <a:rPr lang="en-US" sz="2000" i="1" dirty="0" smtClean="0"/>
              <a:t>raditions </a:t>
            </a:r>
            <a:r>
              <a:rPr lang="en-US" sz="2000" dirty="0"/>
              <a:t>(path dependence</a:t>
            </a:r>
            <a:r>
              <a:rPr lang="en-US" sz="2000" dirty="0" smtClean="0"/>
              <a:t>), </a:t>
            </a:r>
            <a:r>
              <a:rPr lang="en-US" sz="2000" dirty="0"/>
              <a:t>cultural </a:t>
            </a:r>
            <a:r>
              <a:rPr lang="en-US" sz="2000" i="1" dirty="0" smtClean="0"/>
              <a:t>norms</a:t>
            </a:r>
            <a:r>
              <a:rPr lang="en-US" sz="2000" dirty="0" smtClean="0"/>
              <a:t>, pre-existent </a:t>
            </a:r>
            <a:r>
              <a:rPr lang="en-US" sz="2000" dirty="0"/>
              <a:t>rules </a:t>
            </a:r>
            <a:r>
              <a:rPr lang="en-US" sz="2000" dirty="0" smtClean="0"/>
              <a:t>or and </a:t>
            </a:r>
            <a:r>
              <a:rPr lang="en-US" sz="2000" i="1" dirty="0" smtClean="0"/>
              <a:t>heuristics </a:t>
            </a:r>
            <a:r>
              <a:rPr lang="en-US" sz="2000" dirty="0"/>
              <a:t>(like rules of thumb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model is less </a:t>
            </a:r>
            <a:r>
              <a:rPr lang="en-US" sz="2000" dirty="0"/>
              <a:t>about finding a desired outcome than </a:t>
            </a:r>
            <a:r>
              <a:rPr lang="en-US" sz="2000" dirty="0" smtClean="0"/>
              <a:t>making sense </a:t>
            </a:r>
            <a:r>
              <a:rPr lang="en-US" sz="2000" dirty="0"/>
              <a:t>of situations and discerning what rules </a:t>
            </a:r>
            <a:r>
              <a:rPr lang="en-US" sz="2000" dirty="0" smtClean="0"/>
              <a:t>apply and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primary product </a:t>
            </a:r>
            <a:r>
              <a:rPr lang="en-US" sz="2000" dirty="0" smtClean="0"/>
              <a:t>of this decision-making model may </a:t>
            </a:r>
            <a:r>
              <a:rPr lang="en-US" sz="2000" dirty="0"/>
              <a:t>be less the decision </a:t>
            </a:r>
            <a:r>
              <a:rPr lang="en-US" sz="2000" dirty="0" smtClean="0"/>
              <a:t>outcome, than </a:t>
            </a:r>
            <a:r>
              <a:rPr lang="en-US" sz="2000" dirty="0"/>
              <a:t>the decision </a:t>
            </a:r>
            <a:r>
              <a:rPr lang="en-US" sz="2000" dirty="0" smtClean="0"/>
              <a:t>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summary</a:t>
            </a:r>
            <a:r>
              <a:rPr lang="en-US" sz="2000" dirty="0"/>
              <a:t>: the </a:t>
            </a:r>
            <a:r>
              <a:rPr lang="en-US" sz="2000" dirty="0" smtClean="0"/>
              <a:t>process, the how </a:t>
            </a:r>
            <a:r>
              <a:rPr lang="en-US" sz="2000" dirty="0"/>
              <a:t>(e.g. citizen engagement, gender and ethnic inclusion, consensus </a:t>
            </a:r>
            <a:r>
              <a:rPr lang="en-US" sz="2000" dirty="0" smtClean="0"/>
              <a:t>building) </a:t>
            </a:r>
            <a:r>
              <a:rPr lang="en-US" sz="2000" dirty="0"/>
              <a:t>matters more than the temporal </a:t>
            </a:r>
            <a:r>
              <a:rPr lang="en-US" sz="2000" dirty="0" err="1"/>
              <a:t>optimisation</a:t>
            </a:r>
            <a:r>
              <a:rPr lang="en-US" sz="2000" dirty="0"/>
              <a:t> of consequences.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48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822" y="204342"/>
            <a:ext cx="7058355" cy="677108"/>
          </a:xfrm>
        </p:spPr>
        <p:txBody>
          <a:bodyPr/>
          <a:lstStyle/>
          <a:p>
            <a:pPr algn="ctr"/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5940" y="1557273"/>
            <a:ext cx="8072119" cy="38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Reading: Case study: Cuban missile crisis (Textbook p.22-28)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Prisoner's </a:t>
            </a:r>
            <a:r>
              <a:rPr lang="en-US" dirty="0" smtClean="0"/>
              <a:t>dilemma: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>
                <a:hlinkClick r:id="rId2"/>
              </a:rPr>
              <a:t>Video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Lessons from the Prisoner's </a:t>
            </a:r>
            <a:r>
              <a:rPr lang="en-US" dirty="0" smtClean="0"/>
              <a:t>Dilemma: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www.economicsnetwork.ac.uk/archive/poulter/pd.htm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Play the game against a variety of bots and then discuss with your classmates the </a:t>
            </a:r>
            <a:r>
              <a:rPr lang="en-US" b="1" dirty="0" smtClean="0"/>
              <a:t>Questions in section 7</a:t>
            </a:r>
            <a:r>
              <a:rPr lang="en-US" dirty="0" smtClean="0"/>
              <a:t>. Submit your answers to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classroom using a txt file.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58355" cy="677108"/>
          </a:xfrm>
        </p:spPr>
        <p:txBody>
          <a:bodyPr/>
          <a:lstStyle/>
          <a:p>
            <a:r>
              <a:rPr lang="en-US" dirty="0" smtClean="0"/>
              <a:t>Take-home messages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5940" y="1557273"/>
            <a:ext cx="8072119" cy="738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Cultivate trust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 inclusive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7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058355" cy="677108"/>
          </a:xfrm>
        </p:spPr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5940" y="1557273"/>
            <a:ext cx="8072119" cy="5262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err="1"/>
              <a:t>organaisational</a:t>
            </a:r>
            <a:r>
              <a:rPr lang="en-US" dirty="0"/>
              <a:t> analysis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How to Manage for </a:t>
            </a:r>
            <a:r>
              <a:rPr lang="en-US" b="1" dirty="0" smtClean="0"/>
              <a:t>Trust (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Paul J. </a:t>
            </a:r>
            <a:r>
              <a:rPr lang="en-US" dirty="0" smtClean="0">
                <a:hlinkClick r:id="rId2"/>
              </a:rPr>
              <a:t>Zak</a:t>
            </a:r>
            <a:r>
              <a:rPr lang="en-US" dirty="0" smtClean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/>
              <a:t>Recognize </a:t>
            </a:r>
            <a:r>
              <a:rPr lang="en-US" b="1" dirty="0"/>
              <a:t>excellence</a:t>
            </a:r>
            <a:r>
              <a:rPr lang="en-US" b="1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Induce “challenge stress</a:t>
            </a:r>
            <a:r>
              <a:rPr lang="en-US" b="1" dirty="0" smtClean="0"/>
              <a:t>.” -&gt; only if challenges are attainable.</a:t>
            </a:r>
            <a:endParaRPr lang="en-US" b="1" dirty="0"/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Give people discretion in how they do their work.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Enable job crafting</a:t>
            </a:r>
            <a:r>
              <a:rPr lang="en-US" b="1" dirty="0" smtClean="0"/>
              <a:t>. -&gt; allow people to choose which projects they will work.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Share information broadly.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Intentionally build </a:t>
            </a:r>
            <a:r>
              <a:rPr lang="en-US" b="1" dirty="0" smtClean="0"/>
              <a:t>relationships -&gt; express interest for member’s personal wellbeing.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/>
              <a:t>Show vulnerability.</a:t>
            </a:r>
            <a:endParaRPr lang="en-US" b="1" dirty="0"/>
          </a:p>
          <a:p>
            <a:pPr marL="1257300" lvl="2" indent="-342900">
              <a:buFont typeface="+mj-lt"/>
              <a:buAutoNum type="arabicPeriod"/>
            </a:pPr>
            <a:endParaRPr lang="en-US" b="1" dirty="0"/>
          </a:p>
          <a:p>
            <a:pPr marL="1257300" lvl="2" indent="-342900">
              <a:buFont typeface="+mj-lt"/>
              <a:buAutoNum type="arabicPeriod"/>
            </a:pPr>
            <a:endParaRPr lang="en-US" b="1" dirty="0"/>
          </a:p>
          <a:p>
            <a:pPr lvl="1"/>
            <a:r>
              <a:rPr lang="en-US" b="1" dirty="0" smtClean="0"/>
              <a:t>		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5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01178" cy="1354217"/>
          </a:xfrm>
        </p:spPr>
        <p:txBody>
          <a:bodyPr/>
          <a:lstStyle/>
          <a:p>
            <a:r>
              <a:rPr lang="en-US" dirty="0" smtClean="0"/>
              <a:t>Decision-Making in Organizations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14400"/>
            <a:ext cx="4410075" cy="581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822" y="204342"/>
            <a:ext cx="7058355" cy="1354217"/>
          </a:xfrm>
        </p:spPr>
        <p:txBody>
          <a:bodyPr/>
          <a:lstStyle/>
          <a:p>
            <a:pPr algn="ctr"/>
            <a:r>
              <a:rPr lang="en-US" dirty="0" smtClean="0"/>
              <a:t>Two classes of organizational decision-making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5940" y="1557273"/>
            <a:ext cx="8608060" cy="1877437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2400" dirty="0" smtClean="0"/>
              <a:t>James G. March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Logic of consequences (Rational choice theory) -&gt; choices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Logic of appropriateness (</a:t>
            </a:r>
            <a:r>
              <a:rPr lang="en-US" sz="2000" dirty="0" err="1" smtClean="0"/>
              <a:t>Organisational</a:t>
            </a:r>
            <a:r>
              <a:rPr lang="en-US" sz="2000" dirty="0" smtClean="0"/>
              <a:t> process model) -&gt; rule-following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386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1376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498598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Rational decisions entail four aspects: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Knowing your alternatives.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Knowing the consequences.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Knowing your 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Building an algorithm</a:t>
            </a:r>
            <a:r>
              <a:rPr lang="en-US" dirty="0"/>
              <a:t>. </a:t>
            </a:r>
            <a:r>
              <a:rPr lang="en-US" dirty="0" smtClean="0"/>
              <a:t>Two algorithms are generally discussed: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Rational person (“economic man”):</a:t>
            </a:r>
          </a:p>
          <a:p>
            <a:pPr lvl="1"/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dirty="0">
                <a:hlinkClick r:id="rId2" tooltip="Agency (philosophy)"/>
              </a:rPr>
              <a:t>agent</a:t>
            </a:r>
            <a:r>
              <a:rPr lang="en-US" dirty="0"/>
              <a:t> that has clear </a:t>
            </a:r>
            <a:r>
              <a:rPr lang="en-US" dirty="0" smtClean="0">
                <a:hlinkClick r:id="rId3" tooltip="Preferences"/>
              </a:rPr>
              <a:t>preferences</a:t>
            </a:r>
            <a:r>
              <a:rPr lang="en-US" dirty="0" smtClean="0"/>
              <a:t> (is consistent),</a:t>
            </a:r>
          </a:p>
          <a:p>
            <a:pPr lvl="1"/>
            <a:r>
              <a:rPr lang="en-US" dirty="0" smtClean="0"/>
              <a:t>models</a:t>
            </a:r>
            <a:r>
              <a:rPr lang="en-US" dirty="0"/>
              <a:t> </a:t>
            </a:r>
            <a:r>
              <a:rPr lang="en-US" dirty="0">
                <a:hlinkClick r:id="rId4" tooltip="Uncertainty"/>
              </a:rPr>
              <a:t>uncertainty</a:t>
            </a:r>
            <a:r>
              <a:rPr lang="en-US" dirty="0"/>
              <a:t> via </a:t>
            </a:r>
            <a:r>
              <a:rPr lang="en-US" dirty="0">
                <a:hlinkClick r:id="rId5" tooltip="Expected values"/>
              </a:rPr>
              <a:t>expected </a:t>
            </a:r>
            <a:r>
              <a:rPr lang="en-US" dirty="0" smtClean="0">
                <a:hlinkClick r:id="rId5" tooltip="Expected values"/>
              </a:rPr>
              <a:t>values</a:t>
            </a:r>
            <a:r>
              <a:rPr lang="en-US" dirty="0"/>
              <a:t>,</a:t>
            </a:r>
            <a:endParaRPr lang="en-US" dirty="0" smtClean="0"/>
          </a:p>
          <a:p>
            <a:pPr lvl="1"/>
            <a:r>
              <a:rPr lang="en-US" dirty="0" smtClean="0"/>
              <a:t>always chooses to </a:t>
            </a:r>
            <a:r>
              <a:rPr lang="en-US" dirty="0" err="1" smtClean="0"/>
              <a:t>maximase</a:t>
            </a:r>
            <a:r>
              <a:rPr lang="en-US" dirty="0" smtClean="0"/>
              <a:t> its</a:t>
            </a:r>
            <a:r>
              <a:rPr lang="en-US" b="1" dirty="0" smtClean="0"/>
              <a:t> </a:t>
            </a:r>
            <a:r>
              <a:rPr lang="en-US" b="1" dirty="0"/>
              <a:t>personal </a:t>
            </a:r>
            <a:r>
              <a:rPr lang="en-US" b="1" dirty="0" smtClean="0"/>
              <a:t>utility (</a:t>
            </a:r>
            <a:r>
              <a:rPr lang="en-US" b="1" dirty="0" err="1" smtClean="0"/>
              <a:t>optimise</a:t>
            </a:r>
            <a:r>
              <a:rPr lang="en-US" b="1" dirty="0" smtClean="0"/>
              <a:t> expected outcome for itself).</a:t>
            </a:r>
            <a:endParaRPr lang="en-US" dirty="0" smtClean="0"/>
          </a:p>
          <a:p>
            <a:pPr lvl="1"/>
            <a:r>
              <a:rPr lang="en-US" dirty="0"/>
              <a:t>is generally assumed to have perfect knowledge of all previous </a:t>
            </a:r>
            <a:r>
              <a:rPr lang="en-US" dirty="0" smtClean="0"/>
              <a:t>events</a:t>
            </a:r>
            <a:r>
              <a:rPr lang="en-US" dirty="0"/>
              <a:t> </a:t>
            </a:r>
            <a:r>
              <a:rPr lang="en-US" dirty="0" smtClean="0"/>
              <a:t>-&gt; which is a feature of perfect competition in</a:t>
            </a:r>
            <a:r>
              <a:rPr lang="en-US" dirty="0"/>
              <a:t> </a:t>
            </a:r>
            <a:r>
              <a:rPr lang="en-US" dirty="0">
                <a:hlinkClick r:id="rId6" tooltip="General equilibrium theory"/>
              </a:rPr>
              <a:t>general equilibrium </a:t>
            </a:r>
            <a:r>
              <a:rPr lang="en-US" dirty="0" smtClean="0">
                <a:hlinkClick r:id="rId6" tooltip="General equilibrium theory"/>
              </a:rPr>
              <a:t>theory</a:t>
            </a:r>
            <a:r>
              <a:rPr lang="en-US" dirty="0" smtClean="0"/>
              <a:t> (it has been shown that under perfect competition the market can reach an equilibrium, called perfect market)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But perfect markets don’t exist and rationality is limited…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Boundedly</a:t>
            </a:r>
            <a:r>
              <a:rPr lang="en-US" dirty="0" smtClean="0"/>
              <a:t> rational person: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agent that has inconsistency of preferences.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 as </a:t>
            </a:r>
            <a:r>
              <a:rPr lang="en-US" dirty="0" err="1" smtClean="0"/>
              <a:t>satisficer</a:t>
            </a:r>
            <a:r>
              <a:rPr lang="en-US" dirty="0" smtClean="0"/>
              <a:t> (doesn’t always </a:t>
            </a:r>
            <a:r>
              <a:rPr lang="en-US" dirty="0" err="1" smtClean="0"/>
              <a:t>optimise</a:t>
            </a:r>
            <a:r>
              <a:rPr lang="en-US" dirty="0" smtClean="0"/>
              <a:t> for itself, it seeks </a:t>
            </a:r>
            <a:r>
              <a:rPr lang="en-US" dirty="0"/>
              <a:t>a satisfactory </a:t>
            </a:r>
            <a:r>
              <a:rPr lang="en-US" dirty="0" smtClean="0"/>
              <a:t>solution)</a:t>
            </a:r>
          </a:p>
        </p:txBody>
      </p:sp>
    </p:spTree>
    <p:extLst>
      <p:ext uri="{BB962C8B-B14F-4D97-AF65-F5344CB8AC3E}">
        <p14:creationId xmlns:p14="http://schemas.microsoft.com/office/powerpoint/2010/main" val="29379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5645" y="152400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8072119" cy="1107996"/>
          </a:xfrm>
        </p:spPr>
        <p:txBody>
          <a:bodyPr/>
          <a:lstStyle/>
          <a:p>
            <a:pPr algn="just"/>
            <a:r>
              <a:rPr lang="en-US" sz="2400" dirty="0"/>
              <a:t>H</a:t>
            </a:r>
            <a:r>
              <a:rPr lang="en-US" sz="2400" dirty="0" smtClean="0"/>
              <a:t>umans </a:t>
            </a:r>
            <a:r>
              <a:rPr lang="en-US" sz="2400" dirty="0"/>
              <a:t>do not undertake a full </a:t>
            </a:r>
            <a:r>
              <a:rPr lang="en-US" sz="2400" dirty="0">
                <a:hlinkClick r:id="rId2" tooltip="Cost–benefit analysis"/>
              </a:rPr>
              <a:t>cost-benefit analysis</a:t>
            </a:r>
            <a:r>
              <a:rPr lang="en-US" sz="2400" dirty="0"/>
              <a:t> to determine the optimal decision, but rather, choose an option that fulfils their adequacy criteria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1371600" y="381000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Campitelli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Guillermo;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Gobet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Fernand (2010). </a:t>
            </a:r>
            <a:r>
              <a:rPr lang="en-US" dirty="0">
                <a:solidFill>
                  <a:srgbClr val="3366BB"/>
                </a:solidFill>
                <a:latin typeface="Arial" panose="020B0604020202020204" pitchFamily="34" charset="0"/>
                <a:hlinkClick r:id="rId3"/>
              </a:rPr>
              <a:t>"Herbert Simon's Decision-Making Approach: Investigation of Cognitive Processes in </a:t>
            </a:r>
            <a:r>
              <a:rPr lang="en-US" dirty="0" err="1">
                <a:solidFill>
                  <a:srgbClr val="3366BB"/>
                </a:solidFill>
                <a:latin typeface="Arial" panose="020B0604020202020204" pitchFamily="34" charset="0"/>
                <a:hlinkClick r:id="rId3"/>
              </a:rPr>
              <a:t>iExperts</a:t>
            </a:r>
            <a:r>
              <a:rPr lang="en-US" dirty="0">
                <a:solidFill>
                  <a:srgbClr val="3366BB"/>
                </a:solidFill>
                <a:latin typeface="Arial" panose="020B0604020202020204" pitchFamily="34" charset="0"/>
                <a:hlinkClick r:id="rId3"/>
              </a:rPr>
              <a:t>"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Review of General Psychology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31376"/>
            <a:ext cx="7058355" cy="1231106"/>
          </a:xfrm>
        </p:spPr>
        <p:txBody>
          <a:bodyPr/>
          <a:lstStyle/>
          <a:p>
            <a:r>
              <a:rPr lang="en-US" sz="4000" dirty="0" smtClean="0"/>
              <a:t>Rational choice theory</a:t>
            </a:r>
            <a:br>
              <a:rPr lang="en-US" sz="4000" dirty="0" smtClean="0"/>
            </a:br>
            <a:r>
              <a:rPr lang="en-US" sz="4000" dirty="0" smtClean="0"/>
              <a:t>(logic of consequence)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5724525" cy="4317027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27699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828800" y="5867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winter, in Edinburgh, students will be faced with </a:t>
            </a:r>
          </a:p>
          <a:p>
            <a:r>
              <a:rPr lang="en-US" dirty="0" smtClean="0"/>
              <a:t>the alternative of brining an umbrella or not. </a:t>
            </a:r>
            <a:endParaRPr lang="en-US" dirty="0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990600" y="4598894"/>
            <a:ext cx="1295400" cy="1116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1219200" y="2514600"/>
            <a:ext cx="1066800" cy="1232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2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17599</TotalTime>
  <Words>957</Words>
  <Application>Microsoft Office PowerPoint</Application>
  <PresentationFormat>Presentación en pantalla (4:3)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TimesNewRomanPSMT</vt:lpstr>
      <vt:lpstr>Office Theme</vt:lpstr>
      <vt:lpstr>Lecture 2: Decision-making</vt:lpstr>
      <vt:lpstr>Presentación de PowerPoint</vt:lpstr>
      <vt:lpstr>Take-home messages</vt:lpstr>
      <vt:lpstr>Previous lecture</vt:lpstr>
      <vt:lpstr>Decision-Making in Organizations</vt:lpstr>
      <vt:lpstr>Two classes of organizational decision-making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Rational choice theory (logic of consequence)</vt:lpstr>
      <vt:lpstr>Organisational process model (logic of appropriateness)</vt:lpstr>
      <vt:lpstr>Organisational process model (logic of appropriateness)</vt:lpstr>
      <vt:lpstr>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Course Introduction</dc:title>
  <dc:creator>Tom Booth</dc:creator>
  <cp:lastModifiedBy>Jose</cp:lastModifiedBy>
  <cp:revision>128</cp:revision>
  <dcterms:created xsi:type="dcterms:W3CDTF">2021-09-20T12:36:03Z</dcterms:created>
  <dcterms:modified xsi:type="dcterms:W3CDTF">2021-10-11T21:39:02Z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2021-09-20T00:00:00Z</vt:filetime>
  </property>
</Properties>
</file>