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8" r:id="rId4"/>
    <p:sldId id="289" r:id="rId5"/>
    <p:sldId id="291" r:id="rId6"/>
    <p:sldId id="293" r:id="rId7"/>
    <p:sldId id="294" r:id="rId8"/>
    <p:sldId id="295" r:id="rId9"/>
    <p:sldId id="296" r:id="rId10"/>
    <p:sldId id="297" r:id="rId11"/>
    <p:sldId id="298" r:id="rId12"/>
    <p:sldId id="299" r:id="rId13"/>
    <p:sldId id="300" r:id="rId14"/>
    <p:sldId id="301" r:id="rId15"/>
    <p:sldId id="302" r:id="rId16"/>
    <p:sldId id="304" r:id="rId17"/>
    <p:sldId id="307"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5" r:id="rId33"/>
    <p:sldId id="324" r:id="rId34"/>
    <p:sldId id="323" r:id="rId35"/>
    <p:sldId id="327" r:id="rId36"/>
    <p:sldId id="328" r:id="rId37"/>
    <p:sldId id="330" r:id="rId38"/>
    <p:sldId id="326" r:id="rId39"/>
    <p:sldId id="331" r:id="rId40"/>
    <p:sldId id="332" r:id="rId41"/>
    <p:sldId id="334" r:id="rId42"/>
    <p:sldId id="335" r:id="rId43"/>
    <p:sldId id="336" r:id="rId44"/>
    <p:sldId id="333" r:id="rId4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35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461641" y="582929"/>
            <a:ext cx="4220717" cy="897255"/>
          </a:xfrm>
          <a:prstGeom prst="rect">
            <a:avLst/>
          </a:prstGeom>
        </p:spPr>
        <p:txBody>
          <a:bodyPr wrap="square" lIns="0" tIns="0" rIns="0" bIns="0">
            <a:spAutoFit/>
          </a:bodyPr>
          <a:lstStyle>
            <a:lvl1pPr>
              <a:defRPr sz="3400" b="0" i="0">
                <a:solidFill>
                  <a:schemeClr val="tx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076069" y="582929"/>
            <a:ext cx="4991861" cy="897255"/>
          </a:xfrm>
          <a:prstGeom prst="rect">
            <a:avLst/>
          </a:prstGeom>
        </p:spPr>
        <p:txBody>
          <a:bodyPr wrap="square" lIns="0" tIns="0" rIns="0" bIns="0">
            <a:spAutoFit/>
          </a:bodyPr>
          <a:lstStyle>
            <a:lvl1pPr>
              <a:defRPr sz="3400" b="0" i="0">
                <a:solidFill>
                  <a:schemeClr val="tx1"/>
                </a:solidFill>
                <a:latin typeface="Arial"/>
                <a:cs typeface="Arial"/>
              </a:defRPr>
            </a:lvl1pPr>
          </a:lstStyle>
          <a:p>
            <a:endParaRPr/>
          </a:p>
        </p:txBody>
      </p:sp>
      <p:sp>
        <p:nvSpPr>
          <p:cNvPr id="3" name="Holder 3"/>
          <p:cNvSpPr>
            <a:spLocks noGrp="1"/>
          </p:cNvSpPr>
          <p:nvPr>
            <p:ph type="body" idx="1"/>
          </p:nvPr>
        </p:nvSpPr>
        <p:spPr>
          <a:xfrm>
            <a:off x="1112545" y="1974596"/>
            <a:ext cx="6918909" cy="3911600"/>
          </a:xfrm>
          <a:prstGeom prst="rect">
            <a:avLst/>
          </a:prstGeom>
        </p:spPr>
        <p:txBody>
          <a:bodyPr wrap="square" lIns="0" tIns="0" rIns="0" bIns="0">
            <a:spAutoFit/>
          </a:bodyPr>
          <a:lstStyle>
            <a:lvl1pPr>
              <a:defRPr sz="22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10/7/2021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jsegoviamartin/PDSS3"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github.com/jsegoviamartin/PDSS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2080" y="2159380"/>
            <a:ext cx="4803775" cy="1354217"/>
          </a:xfrm>
          <a:prstGeom prst="rect">
            <a:avLst/>
          </a:prstGeom>
        </p:spPr>
        <p:txBody>
          <a:bodyPr vert="horz" wrap="square" lIns="0" tIns="0" rIns="0" bIns="0" rtlCol="0">
            <a:spAutoFit/>
          </a:bodyPr>
          <a:lstStyle/>
          <a:p>
            <a:pPr algn="ctr">
              <a:lnSpc>
                <a:spcPct val="100000"/>
              </a:lnSpc>
            </a:pPr>
            <a:r>
              <a:rPr sz="4400" spc="-10" dirty="0">
                <a:latin typeface="Calibri"/>
                <a:cs typeface="Calibri"/>
              </a:rPr>
              <a:t>Lecture</a:t>
            </a:r>
            <a:r>
              <a:rPr sz="4400" spc="-95" dirty="0">
                <a:latin typeface="Calibri"/>
                <a:cs typeface="Calibri"/>
              </a:rPr>
              <a:t> </a:t>
            </a:r>
            <a:r>
              <a:rPr sz="4400" dirty="0">
                <a:latin typeface="Calibri"/>
                <a:cs typeface="Calibri"/>
              </a:rPr>
              <a:t>2</a:t>
            </a:r>
            <a:r>
              <a:rPr sz="4400" dirty="0" smtClean="0">
                <a:latin typeface="Calibri"/>
                <a:cs typeface="Calibri"/>
              </a:rPr>
              <a:t>:</a:t>
            </a:r>
            <a:r>
              <a:rPr lang="es-ES" sz="4400" dirty="0" smtClean="0">
                <a:latin typeface="Calibri"/>
                <a:cs typeface="Calibri"/>
              </a:rPr>
              <a:t/>
            </a:r>
            <a:br>
              <a:rPr lang="es-ES" sz="4400" dirty="0" smtClean="0">
                <a:latin typeface="Calibri"/>
                <a:cs typeface="Calibri"/>
              </a:rPr>
            </a:br>
            <a:r>
              <a:rPr lang="es-ES" sz="4400" dirty="0" err="1" smtClean="0">
                <a:latin typeface="Calibri"/>
                <a:cs typeface="Calibri"/>
              </a:rPr>
              <a:t>The</a:t>
            </a:r>
            <a:r>
              <a:rPr lang="es-ES" sz="4400" dirty="0" smtClean="0">
                <a:latin typeface="Calibri"/>
                <a:cs typeface="Calibri"/>
              </a:rPr>
              <a:t> </a:t>
            </a:r>
            <a:r>
              <a:rPr lang="es-ES" sz="4400" dirty="0" err="1" smtClean="0">
                <a:latin typeface="Calibri"/>
                <a:cs typeface="Calibri"/>
              </a:rPr>
              <a:t>tidyverse</a:t>
            </a:r>
            <a:endParaRPr sz="4400" dirty="0">
              <a:latin typeface="Calibri"/>
              <a:cs typeface="Calibri"/>
            </a:endParaRPr>
          </a:p>
        </p:txBody>
      </p:sp>
      <p:sp>
        <p:nvSpPr>
          <p:cNvPr id="3" name="object 3"/>
          <p:cNvSpPr txBox="1"/>
          <p:nvPr/>
        </p:nvSpPr>
        <p:spPr>
          <a:xfrm>
            <a:off x="2247392" y="3833241"/>
            <a:ext cx="4650105" cy="426720"/>
          </a:xfrm>
          <a:prstGeom prst="rect">
            <a:avLst/>
          </a:prstGeom>
        </p:spPr>
        <p:txBody>
          <a:bodyPr vert="horz" wrap="square" lIns="0" tIns="0" rIns="0" bIns="0" rtlCol="0">
            <a:spAutoFit/>
          </a:bodyPr>
          <a:lstStyle/>
          <a:p>
            <a:pPr marL="12700" algn="ctr">
              <a:lnSpc>
                <a:spcPct val="100000"/>
              </a:lnSpc>
            </a:pPr>
            <a:r>
              <a:rPr lang="es-ES" sz="2800" spc="-15" dirty="0" smtClean="0">
                <a:solidFill>
                  <a:srgbClr val="888888"/>
                </a:solidFill>
                <a:latin typeface="Calibri"/>
                <a:cs typeface="Calibri"/>
              </a:rPr>
              <a:t>PDSS3</a:t>
            </a:r>
            <a:endParaRPr sz="2800" dirty="0">
              <a:latin typeface="Calibri"/>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pic>
        <p:nvPicPr>
          <p:cNvPr id="5" name="Imagen 4"/>
          <p:cNvPicPr>
            <a:picLocks noChangeAspect="1"/>
          </p:cNvPicPr>
          <p:nvPr/>
        </p:nvPicPr>
        <p:blipFill>
          <a:blip r:embed="rId2"/>
          <a:stretch>
            <a:fillRect/>
          </a:stretch>
        </p:blipFill>
        <p:spPr>
          <a:xfrm>
            <a:off x="990600" y="2667000"/>
            <a:ext cx="7315200" cy="655768"/>
          </a:xfrm>
          <a:prstGeom prst="rect">
            <a:avLst/>
          </a:prstGeom>
        </p:spPr>
      </p:pic>
      <p:pic>
        <p:nvPicPr>
          <p:cNvPr id="6" name="Imagen 5"/>
          <p:cNvPicPr>
            <a:picLocks noChangeAspect="1"/>
          </p:cNvPicPr>
          <p:nvPr/>
        </p:nvPicPr>
        <p:blipFill>
          <a:blip r:embed="rId3"/>
          <a:stretch>
            <a:fillRect/>
          </a:stretch>
        </p:blipFill>
        <p:spPr>
          <a:xfrm>
            <a:off x="1143000" y="3505200"/>
            <a:ext cx="7254971" cy="1905000"/>
          </a:xfrm>
          <a:prstGeom prst="rect">
            <a:avLst/>
          </a:prstGeom>
        </p:spPr>
      </p:pic>
      <p:sp>
        <p:nvSpPr>
          <p:cNvPr id="8" name="Rectángulo 7"/>
          <p:cNvSpPr/>
          <p:nvPr/>
        </p:nvSpPr>
        <p:spPr>
          <a:xfrm>
            <a:off x="1143000" y="1219200"/>
            <a:ext cx="8763000" cy="1200329"/>
          </a:xfrm>
          <a:prstGeom prst="rect">
            <a:avLst/>
          </a:prstGeom>
        </p:spPr>
        <p:txBody>
          <a:bodyPr wrap="square">
            <a:spAutoFit/>
          </a:bodyPr>
          <a:lstStyle/>
          <a:p>
            <a:r>
              <a:rPr lang="en-US" b="1" dirty="0" err="1"/>
              <a:t>read_csv</a:t>
            </a:r>
            <a:r>
              <a:rPr lang="en-US" b="1" dirty="0"/>
              <a:t>() </a:t>
            </a:r>
            <a:r>
              <a:rPr lang="en-US" dirty="0"/>
              <a:t>runs faster than </a:t>
            </a:r>
            <a:r>
              <a:rPr lang="en-US" b="1" dirty="0" smtClean="0"/>
              <a:t>read.csv(), </a:t>
            </a:r>
            <a:r>
              <a:rPr lang="en-US" dirty="0" smtClean="0"/>
              <a:t>and </a:t>
            </a:r>
            <a:r>
              <a:rPr lang="en-US" dirty="0"/>
              <a:t>it provides a progress</a:t>
            </a:r>
          </a:p>
          <a:p>
            <a:r>
              <a:rPr lang="en-US" dirty="0"/>
              <a:t>bar for large datasets. For files </a:t>
            </a:r>
            <a:r>
              <a:rPr lang="en-US" dirty="0" smtClean="0"/>
              <a:t>that </a:t>
            </a:r>
            <a:r>
              <a:rPr lang="en-US" dirty="0"/>
              <a:t>are not comma-separated files (.csv), use</a:t>
            </a:r>
          </a:p>
          <a:p>
            <a:r>
              <a:rPr lang="en-US" b="1" dirty="0" err="1"/>
              <a:t>read_delim</a:t>
            </a:r>
            <a:r>
              <a:rPr lang="en-US" b="1" dirty="0"/>
              <a:t>(), </a:t>
            </a:r>
            <a:r>
              <a:rPr lang="en-US" dirty="0"/>
              <a:t>for which the </a:t>
            </a:r>
            <a:r>
              <a:rPr lang="en-US" dirty="0" err="1"/>
              <a:t>delim</a:t>
            </a:r>
            <a:r>
              <a:rPr lang="en-US" dirty="0"/>
              <a:t> argument specifies the type of separator. The</a:t>
            </a:r>
          </a:p>
          <a:p>
            <a:r>
              <a:rPr lang="en-US" dirty="0"/>
              <a:t>following command loads the tab-delimited ‘example_file.txt’:</a:t>
            </a:r>
          </a:p>
        </p:txBody>
      </p:sp>
    </p:spTree>
    <p:extLst>
      <p:ext uri="{BB962C8B-B14F-4D97-AF65-F5344CB8AC3E}">
        <p14:creationId xmlns:p14="http://schemas.microsoft.com/office/powerpoint/2010/main" val="1118071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sp>
        <p:nvSpPr>
          <p:cNvPr id="7" name="Rectángulo 6"/>
          <p:cNvSpPr/>
          <p:nvPr/>
        </p:nvSpPr>
        <p:spPr>
          <a:xfrm>
            <a:off x="1066800" y="1219200"/>
            <a:ext cx="1736373" cy="369332"/>
          </a:xfrm>
          <a:prstGeom prst="rect">
            <a:avLst/>
          </a:prstGeom>
        </p:spPr>
        <p:txBody>
          <a:bodyPr wrap="none">
            <a:spAutoFit/>
          </a:bodyPr>
          <a:lstStyle/>
          <a:p>
            <a:r>
              <a:rPr lang="en-US" b="1" dirty="0" err="1" smtClean="0">
                <a:latin typeface="CourierNewPSMT"/>
              </a:rPr>
              <a:t>dplyr</a:t>
            </a:r>
            <a:r>
              <a:rPr lang="en-US" b="1" dirty="0" smtClean="0">
                <a:latin typeface="CourierNewPSMT"/>
              </a:rPr>
              <a:t> package</a:t>
            </a:r>
            <a:endParaRPr lang="en-US" b="1" dirty="0"/>
          </a:p>
        </p:txBody>
      </p:sp>
      <p:sp>
        <p:nvSpPr>
          <p:cNvPr id="3" name="Rectángulo 2"/>
          <p:cNvSpPr/>
          <p:nvPr/>
        </p:nvSpPr>
        <p:spPr>
          <a:xfrm>
            <a:off x="1066800" y="1676400"/>
            <a:ext cx="7848600" cy="1200329"/>
          </a:xfrm>
          <a:prstGeom prst="rect">
            <a:avLst/>
          </a:prstGeom>
        </p:spPr>
        <p:txBody>
          <a:bodyPr wrap="square">
            <a:spAutoFit/>
          </a:bodyPr>
          <a:lstStyle/>
          <a:p>
            <a:r>
              <a:rPr lang="en-US" dirty="0">
                <a:latin typeface="TimesNewRomanPSMT"/>
              </a:rPr>
              <a:t>The </a:t>
            </a:r>
            <a:r>
              <a:rPr lang="en-US" dirty="0" err="1">
                <a:latin typeface="CourierNewPSMT"/>
              </a:rPr>
              <a:t>dplyr</a:t>
            </a:r>
            <a:r>
              <a:rPr lang="en-US" dirty="0">
                <a:latin typeface="CourierNewPSMT"/>
              </a:rPr>
              <a:t> </a:t>
            </a:r>
            <a:r>
              <a:rPr lang="en-US" dirty="0">
                <a:latin typeface="TimesNewRomanPSMT"/>
              </a:rPr>
              <a:t>package (Wickham et al., 2018) is the </a:t>
            </a:r>
            <a:r>
              <a:rPr lang="en-US" dirty="0" err="1">
                <a:latin typeface="TimesNewRomanPSMT"/>
              </a:rPr>
              <a:t>tidyverse’s</a:t>
            </a:r>
            <a:r>
              <a:rPr lang="en-US" dirty="0">
                <a:latin typeface="TimesNewRomanPSMT"/>
              </a:rPr>
              <a:t> workhorse for </a:t>
            </a:r>
            <a:r>
              <a:rPr lang="en-US" dirty="0" smtClean="0">
                <a:latin typeface="TimesNewRomanPSMT"/>
              </a:rPr>
              <a:t>changing </a:t>
            </a:r>
            <a:r>
              <a:rPr lang="en-US" dirty="0" err="1" smtClean="0">
                <a:latin typeface="TimesNewRomanPSMT"/>
              </a:rPr>
              <a:t>tibbles</a:t>
            </a:r>
            <a:r>
              <a:rPr lang="en-US" dirty="0">
                <a:latin typeface="TimesNewRomanPSMT"/>
              </a:rPr>
              <a:t>. The </a:t>
            </a:r>
            <a:r>
              <a:rPr lang="en-US" dirty="0">
                <a:latin typeface="CourierNewPSMT"/>
              </a:rPr>
              <a:t>filter() </a:t>
            </a:r>
            <a:r>
              <a:rPr lang="en-US" dirty="0">
                <a:latin typeface="TimesNewRomanPSMT"/>
              </a:rPr>
              <a:t>function filters rows. For example, the following </a:t>
            </a:r>
            <a:r>
              <a:rPr lang="en-US" dirty="0" smtClean="0">
                <a:latin typeface="TimesNewRomanPSMT"/>
              </a:rPr>
              <a:t>command reduces </a:t>
            </a:r>
            <a:r>
              <a:rPr lang="en-US" dirty="0">
                <a:latin typeface="TimesNewRomanPSMT"/>
              </a:rPr>
              <a:t>the </a:t>
            </a:r>
            <a:r>
              <a:rPr lang="en-US" dirty="0">
                <a:latin typeface="CourierNewPSMT"/>
              </a:rPr>
              <a:t>nettle </a:t>
            </a:r>
            <a:r>
              <a:rPr lang="en-US" dirty="0" err="1">
                <a:latin typeface="TimesNewRomanPSMT"/>
              </a:rPr>
              <a:t>tibble</a:t>
            </a:r>
            <a:r>
              <a:rPr lang="en-US" dirty="0">
                <a:latin typeface="TimesNewRomanPSMT"/>
              </a:rPr>
              <a:t> to only those rows with countries that have more than </a:t>
            </a:r>
            <a:r>
              <a:rPr lang="en-US" dirty="0" smtClean="0">
                <a:latin typeface="TimesNewRomanPSMT"/>
              </a:rPr>
              <a:t>500 languages</a:t>
            </a:r>
            <a:r>
              <a:rPr lang="en-US" dirty="0">
                <a:latin typeface="TimesNewRomanPSMT"/>
              </a:rPr>
              <a:t>.</a:t>
            </a:r>
            <a:endParaRPr lang="en-US" dirty="0"/>
          </a:p>
        </p:txBody>
      </p:sp>
      <p:pic>
        <p:nvPicPr>
          <p:cNvPr id="4" name="Imagen 3"/>
          <p:cNvPicPr>
            <a:picLocks noChangeAspect="1"/>
          </p:cNvPicPr>
          <p:nvPr/>
        </p:nvPicPr>
        <p:blipFill>
          <a:blip r:embed="rId2"/>
          <a:stretch>
            <a:fillRect/>
          </a:stretch>
        </p:blipFill>
        <p:spPr>
          <a:xfrm>
            <a:off x="1066800" y="3200400"/>
            <a:ext cx="7388711" cy="1981200"/>
          </a:xfrm>
          <a:prstGeom prst="rect">
            <a:avLst/>
          </a:prstGeom>
        </p:spPr>
      </p:pic>
    </p:spTree>
    <p:extLst>
      <p:ext uri="{BB962C8B-B14F-4D97-AF65-F5344CB8AC3E}">
        <p14:creationId xmlns:p14="http://schemas.microsoft.com/office/powerpoint/2010/main" val="1086866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sp>
        <p:nvSpPr>
          <p:cNvPr id="7" name="Rectángulo 6"/>
          <p:cNvSpPr/>
          <p:nvPr/>
        </p:nvSpPr>
        <p:spPr>
          <a:xfrm>
            <a:off x="1066800" y="1219200"/>
            <a:ext cx="1736373" cy="369332"/>
          </a:xfrm>
          <a:prstGeom prst="rect">
            <a:avLst/>
          </a:prstGeom>
        </p:spPr>
        <p:txBody>
          <a:bodyPr wrap="none">
            <a:spAutoFit/>
          </a:bodyPr>
          <a:lstStyle/>
          <a:p>
            <a:r>
              <a:rPr lang="en-US" b="1" dirty="0" err="1" smtClean="0">
                <a:latin typeface="CourierNewPSMT"/>
              </a:rPr>
              <a:t>dplyr</a:t>
            </a:r>
            <a:r>
              <a:rPr lang="en-US" b="1" dirty="0" smtClean="0">
                <a:latin typeface="CourierNewPSMT"/>
              </a:rPr>
              <a:t> package</a:t>
            </a:r>
            <a:endParaRPr lang="en-US" b="1" dirty="0"/>
          </a:p>
        </p:txBody>
      </p:sp>
      <p:sp>
        <p:nvSpPr>
          <p:cNvPr id="3" name="Rectángulo 2"/>
          <p:cNvSpPr/>
          <p:nvPr/>
        </p:nvSpPr>
        <p:spPr>
          <a:xfrm>
            <a:off x="1066800" y="1676400"/>
            <a:ext cx="7848600" cy="646331"/>
          </a:xfrm>
          <a:prstGeom prst="rect">
            <a:avLst/>
          </a:prstGeom>
        </p:spPr>
        <p:txBody>
          <a:bodyPr wrap="square">
            <a:spAutoFit/>
          </a:bodyPr>
          <a:lstStyle/>
          <a:p>
            <a:r>
              <a:rPr lang="en-US" dirty="0"/>
              <a:t>Alternatively, you may be interested in the data for a specific country, such as Nepal:</a:t>
            </a:r>
          </a:p>
        </p:txBody>
      </p:sp>
      <p:pic>
        <p:nvPicPr>
          <p:cNvPr id="5" name="Imagen 4"/>
          <p:cNvPicPr>
            <a:picLocks noChangeAspect="1"/>
          </p:cNvPicPr>
          <p:nvPr/>
        </p:nvPicPr>
        <p:blipFill>
          <a:blip r:embed="rId2"/>
          <a:stretch>
            <a:fillRect/>
          </a:stretch>
        </p:blipFill>
        <p:spPr>
          <a:xfrm>
            <a:off x="1066800" y="2514600"/>
            <a:ext cx="7287208" cy="1676400"/>
          </a:xfrm>
          <a:prstGeom prst="rect">
            <a:avLst/>
          </a:prstGeom>
        </p:spPr>
      </p:pic>
      <p:sp>
        <p:nvSpPr>
          <p:cNvPr id="6" name="Rectángulo 5"/>
          <p:cNvSpPr/>
          <p:nvPr/>
        </p:nvSpPr>
        <p:spPr>
          <a:xfrm>
            <a:off x="1143000" y="4589929"/>
            <a:ext cx="7162800" cy="923330"/>
          </a:xfrm>
          <a:prstGeom prst="rect">
            <a:avLst/>
          </a:prstGeom>
        </p:spPr>
        <p:txBody>
          <a:bodyPr wrap="square">
            <a:spAutoFit/>
          </a:bodyPr>
          <a:lstStyle/>
          <a:p>
            <a:r>
              <a:rPr lang="en-US" dirty="0">
                <a:latin typeface="TimesNewRomanPSMT"/>
              </a:rPr>
              <a:t>So, the </a:t>
            </a:r>
            <a:r>
              <a:rPr lang="en-US" dirty="0">
                <a:latin typeface="CourierNewPSMT"/>
              </a:rPr>
              <a:t>filter() </a:t>
            </a:r>
            <a:r>
              <a:rPr lang="en-US" dirty="0">
                <a:latin typeface="TimesNewRomanPSMT"/>
              </a:rPr>
              <a:t>function takes the input </a:t>
            </a:r>
            <a:r>
              <a:rPr lang="en-US" dirty="0" err="1">
                <a:latin typeface="TimesNewRomanPSMT"/>
              </a:rPr>
              <a:t>tibble</a:t>
            </a:r>
            <a:r>
              <a:rPr lang="en-US" dirty="0">
                <a:latin typeface="TimesNewRomanPSMT"/>
              </a:rPr>
              <a:t> as its first argument. The </a:t>
            </a:r>
            <a:r>
              <a:rPr lang="en-US" dirty="0" smtClean="0">
                <a:latin typeface="TimesNewRomanPSMT"/>
              </a:rPr>
              <a:t>second argument </a:t>
            </a:r>
            <a:r>
              <a:rPr lang="en-US" dirty="0">
                <a:latin typeface="TimesNewRomanPSMT"/>
              </a:rPr>
              <a:t>is a logical statement that you use to put conditions on the </a:t>
            </a:r>
            <a:r>
              <a:rPr lang="en-US" dirty="0" err="1">
                <a:latin typeface="TimesNewRomanPSMT"/>
              </a:rPr>
              <a:t>tibble</a:t>
            </a:r>
            <a:r>
              <a:rPr lang="en-US" dirty="0">
                <a:latin typeface="TimesNewRomanPSMT"/>
              </a:rPr>
              <a:t>, </a:t>
            </a:r>
            <a:r>
              <a:rPr lang="en-US" dirty="0" smtClean="0">
                <a:latin typeface="TimesNewRomanPSMT"/>
              </a:rPr>
              <a:t>thus restricting </a:t>
            </a:r>
            <a:r>
              <a:rPr lang="en-US" dirty="0">
                <a:latin typeface="TimesNewRomanPSMT"/>
              </a:rPr>
              <a:t>the data to a subset of rows.</a:t>
            </a:r>
            <a:endParaRPr lang="en-US" dirty="0"/>
          </a:p>
        </p:txBody>
      </p:sp>
    </p:spTree>
    <p:extLst>
      <p:ext uri="{BB962C8B-B14F-4D97-AF65-F5344CB8AC3E}">
        <p14:creationId xmlns:p14="http://schemas.microsoft.com/office/powerpoint/2010/main" val="1530306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sp>
        <p:nvSpPr>
          <p:cNvPr id="7" name="Rectángulo 6"/>
          <p:cNvSpPr/>
          <p:nvPr/>
        </p:nvSpPr>
        <p:spPr>
          <a:xfrm>
            <a:off x="1066800" y="1219200"/>
            <a:ext cx="1736373" cy="369332"/>
          </a:xfrm>
          <a:prstGeom prst="rect">
            <a:avLst/>
          </a:prstGeom>
        </p:spPr>
        <p:txBody>
          <a:bodyPr wrap="none">
            <a:spAutoFit/>
          </a:bodyPr>
          <a:lstStyle/>
          <a:p>
            <a:r>
              <a:rPr lang="en-US" b="1" dirty="0" err="1" smtClean="0">
                <a:latin typeface="CourierNewPSMT"/>
              </a:rPr>
              <a:t>dplyr</a:t>
            </a:r>
            <a:r>
              <a:rPr lang="en-US" b="1" dirty="0" smtClean="0">
                <a:latin typeface="CourierNewPSMT"/>
              </a:rPr>
              <a:t> package</a:t>
            </a:r>
            <a:endParaRPr lang="en-US" b="1" dirty="0"/>
          </a:p>
        </p:txBody>
      </p:sp>
      <p:sp>
        <p:nvSpPr>
          <p:cNvPr id="3" name="Rectángulo 2"/>
          <p:cNvSpPr/>
          <p:nvPr/>
        </p:nvSpPr>
        <p:spPr>
          <a:xfrm>
            <a:off x="1066800" y="1676400"/>
            <a:ext cx="7848600" cy="1200329"/>
          </a:xfrm>
          <a:prstGeom prst="rect">
            <a:avLst/>
          </a:prstGeom>
        </p:spPr>
        <p:txBody>
          <a:bodyPr wrap="square">
            <a:spAutoFit/>
          </a:bodyPr>
          <a:lstStyle/>
          <a:p>
            <a:r>
              <a:rPr lang="en-US" dirty="0"/>
              <a:t>The select() function is used to select columns. Just list all the columns you</a:t>
            </a:r>
          </a:p>
          <a:p>
            <a:r>
              <a:rPr lang="en-US" dirty="0"/>
              <a:t>want to select, separated by commas. Notice that the original column order does </a:t>
            </a:r>
            <a:r>
              <a:rPr lang="en-US" dirty="0" smtClean="0"/>
              <a:t>not need </a:t>
            </a:r>
            <a:r>
              <a:rPr lang="en-US" dirty="0"/>
              <a:t>to be obeyed, which means that select() can also be used to reorder </a:t>
            </a:r>
            <a:r>
              <a:rPr lang="en-US" dirty="0" err="1"/>
              <a:t>tibbles</a:t>
            </a:r>
            <a:r>
              <a:rPr lang="en-US" dirty="0"/>
              <a:t>.</a:t>
            </a:r>
          </a:p>
        </p:txBody>
      </p:sp>
      <p:pic>
        <p:nvPicPr>
          <p:cNvPr id="4" name="Imagen 3"/>
          <p:cNvPicPr>
            <a:picLocks noChangeAspect="1"/>
          </p:cNvPicPr>
          <p:nvPr/>
        </p:nvPicPr>
        <p:blipFill>
          <a:blip r:embed="rId2"/>
          <a:stretch>
            <a:fillRect/>
          </a:stretch>
        </p:blipFill>
        <p:spPr>
          <a:xfrm>
            <a:off x="1371600" y="2895600"/>
            <a:ext cx="6781800" cy="3787651"/>
          </a:xfrm>
          <a:prstGeom prst="rect">
            <a:avLst/>
          </a:prstGeom>
        </p:spPr>
      </p:pic>
    </p:spTree>
    <p:extLst>
      <p:ext uri="{BB962C8B-B14F-4D97-AF65-F5344CB8AC3E}">
        <p14:creationId xmlns:p14="http://schemas.microsoft.com/office/powerpoint/2010/main" val="2108525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sp>
        <p:nvSpPr>
          <p:cNvPr id="7" name="Rectángulo 6"/>
          <p:cNvSpPr/>
          <p:nvPr/>
        </p:nvSpPr>
        <p:spPr>
          <a:xfrm>
            <a:off x="1066800" y="1219200"/>
            <a:ext cx="1736373" cy="369332"/>
          </a:xfrm>
          <a:prstGeom prst="rect">
            <a:avLst/>
          </a:prstGeom>
        </p:spPr>
        <p:txBody>
          <a:bodyPr wrap="none">
            <a:spAutoFit/>
          </a:bodyPr>
          <a:lstStyle/>
          <a:p>
            <a:r>
              <a:rPr lang="en-US" b="1" dirty="0" err="1" smtClean="0">
                <a:latin typeface="CourierNewPSMT"/>
              </a:rPr>
              <a:t>dplyr</a:t>
            </a:r>
            <a:r>
              <a:rPr lang="en-US" b="1" dirty="0" smtClean="0">
                <a:latin typeface="CourierNewPSMT"/>
              </a:rPr>
              <a:t> package</a:t>
            </a:r>
            <a:endParaRPr lang="en-US" b="1" dirty="0"/>
          </a:p>
        </p:txBody>
      </p:sp>
      <p:sp>
        <p:nvSpPr>
          <p:cNvPr id="5" name="Rectángulo 4"/>
          <p:cNvSpPr/>
          <p:nvPr/>
        </p:nvSpPr>
        <p:spPr>
          <a:xfrm>
            <a:off x="1143000" y="1828800"/>
            <a:ext cx="7543800" cy="369332"/>
          </a:xfrm>
          <a:prstGeom prst="rect">
            <a:avLst/>
          </a:prstGeom>
        </p:spPr>
        <p:txBody>
          <a:bodyPr wrap="square">
            <a:spAutoFit/>
          </a:bodyPr>
          <a:lstStyle/>
          <a:p>
            <a:r>
              <a:rPr lang="en-US" dirty="0">
                <a:latin typeface="TimesNewRomanPSMT"/>
              </a:rPr>
              <a:t>Using the minus sign in front of a column name excludes that column.</a:t>
            </a:r>
            <a:endParaRPr lang="en-US" dirty="0"/>
          </a:p>
        </p:txBody>
      </p:sp>
      <p:pic>
        <p:nvPicPr>
          <p:cNvPr id="6" name="Imagen 5"/>
          <p:cNvPicPr>
            <a:picLocks noChangeAspect="1"/>
          </p:cNvPicPr>
          <p:nvPr/>
        </p:nvPicPr>
        <p:blipFill>
          <a:blip r:embed="rId2"/>
          <a:stretch>
            <a:fillRect/>
          </a:stretch>
        </p:blipFill>
        <p:spPr>
          <a:xfrm>
            <a:off x="1066800" y="2362200"/>
            <a:ext cx="7315200" cy="4139609"/>
          </a:xfrm>
          <a:prstGeom prst="rect">
            <a:avLst/>
          </a:prstGeom>
        </p:spPr>
      </p:pic>
    </p:spTree>
    <p:extLst>
      <p:ext uri="{BB962C8B-B14F-4D97-AF65-F5344CB8AC3E}">
        <p14:creationId xmlns:p14="http://schemas.microsoft.com/office/powerpoint/2010/main" val="3864983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sp>
        <p:nvSpPr>
          <p:cNvPr id="7" name="Rectángulo 6"/>
          <p:cNvSpPr/>
          <p:nvPr/>
        </p:nvSpPr>
        <p:spPr>
          <a:xfrm>
            <a:off x="1066800" y="1219200"/>
            <a:ext cx="1736373" cy="369332"/>
          </a:xfrm>
          <a:prstGeom prst="rect">
            <a:avLst/>
          </a:prstGeom>
        </p:spPr>
        <p:txBody>
          <a:bodyPr wrap="none">
            <a:spAutoFit/>
          </a:bodyPr>
          <a:lstStyle/>
          <a:p>
            <a:r>
              <a:rPr lang="en-US" b="1" dirty="0" err="1" smtClean="0">
                <a:latin typeface="CourierNewPSMT"/>
              </a:rPr>
              <a:t>dplyr</a:t>
            </a:r>
            <a:r>
              <a:rPr lang="en-US" b="1" dirty="0" smtClean="0">
                <a:latin typeface="CourierNewPSMT"/>
              </a:rPr>
              <a:t> package</a:t>
            </a:r>
            <a:endParaRPr lang="en-US" b="1" dirty="0"/>
          </a:p>
        </p:txBody>
      </p:sp>
      <p:sp>
        <p:nvSpPr>
          <p:cNvPr id="5" name="Rectángulo 4"/>
          <p:cNvSpPr/>
          <p:nvPr/>
        </p:nvSpPr>
        <p:spPr>
          <a:xfrm>
            <a:off x="1143000" y="1828800"/>
            <a:ext cx="7543800" cy="369332"/>
          </a:xfrm>
          <a:prstGeom prst="rect">
            <a:avLst/>
          </a:prstGeom>
        </p:spPr>
        <p:txBody>
          <a:bodyPr wrap="square">
            <a:spAutoFit/>
          </a:bodyPr>
          <a:lstStyle/>
          <a:p>
            <a:endParaRPr lang="en-US" dirty="0"/>
          </a:p>
        </p:txBody>
      </p:sp>
      <p:sp>
        <p:nvSpPr>
          <p:cNvPr id="3" name="Rectángulo 2"/>
          <p:cNvSpPr/>
          <p:nvPr/>
        </p:nvSpPr>
        <p:spPr>
          <a:xfrm>
            <a:off x="1143000" y="1676400"/>
            <a:ext cx="7391400" cy="646331"/>
          </a:xfrm>
          <a:prstGeom prst="rect">
            <a:avLst/>
          </a:prstGeom>
        </p:spPr>
        <p:txBody>
          <a:bodyPr wrap="square">
            <a:spAutoFit/>
          </a:bodyPr>
          <a:lstStyle/>
          <a:p>
            <a:r>
              <a:rPr lang="en-US" dirty="0">
                <a:latin typeface="TimesNewRomanPSMT"/>
              </a:rPr>
              <a:t>Use the colon operator to select consecutive columns, such as all the columns </a:t>
            </a:r>
            <a:r>
              <a:rPr lang="en-US" dirty="0" smtClean="0">
                <a:latin typeface="TimesNewRomanPSMT"/>
              </a:rPr>
              <a:t>from </a:t>
            </a:r>
            <a:r>
              <a:rPr lang="en-US" dirty="0" smtClean="0">
                <a:latin typeface="CourierNewPSMT"/>
              </a:rPr>
              <a:t>Area </a:t>
            </a:r>
            <a:r>
              <a:rPr lang="en-US" dirty="0">
                <a:latin typeface="TimesNewRomanPSMT"/>
              </a:rPr>
              <a:t>to </a:t>
            </a:r>
            <a:r>
              <a:rPr lang="en-US" dirty="0">
                <a:latin typeface="CourierNewPSMT"/>
              </a:rPr>
              <a:t>Langs.</a:t>
            </a:r>
            <a:endParaRPr lang="en-US" dirty="0"/>
          </a:p>
        </p:txBody>
      </p:sp>
      <p:sp>
        <p:nvSpPr>
          <p:cNvPr id="4" name="Rectángulo 3"/>
          <p:cNvSpPr/>
          <p:nvPr/>
        </p:nvSpPr>
        <p:spPr>
          <a:xfrm>
            <a:off x="2590800" y="3971835"/>
            <a:ext cx="4572000" cy="1200329"/>
          </a:xfrm>
          <a:prstGeom prst="rect">
            <a:avLst/>
          </a:prstGeom>
        </p:spPr>
        <p:txBody>
          <a:bodyPr>
            <a:spAutoFit/>
          </a:bodyPr>
          <a:lstStyle/>
          <a:p>
            <a:r>
              <a:rPr lang="en-US" dirty="0">
                <a:latin typeface="TimesNewRomanPSMT"/>
              </a:rPr>
              <a:t>To summarize the two </a:t>
            </a:r>
            <a:r>
              <a:rPr lang="en-US" dirty="0" err="1">
                <a:latin typeface="CourierNewPSMT"/>
              </a:rPr>
              <a:t>dplyr</a:t>
            </a:r>
            <a:r>
              <a:rPr lang="en-US" dirty="0">
                <a:latin typeface="CourierNewPSMT"/>
              </a:rPr>
              <a:t> </a:t>
            </a:r>
            <a:r>
              <a:rPr lang="en-US" dirty="0">
                <a:latin typeface="TimesNewRomanPSMT"/>
              </a:rPr>
              <a:t>functions introduced so far: </a:t>
            </a:r>
            <a:r>
              <a:rPr lang="en-US" dirty="0">
                <a:latin typeface="CourierNewPSMT"/>
              </a:rPr>
              <a:t>filter() </a:t>
            </a:r>
            <a:r>
              <a:rPr lang="en-US" dirty="0">
                <a:latin typeface="TimesNewRomanPSMT"/>
              </a:rPr>
              <a:t>is used to</a:t>
            </a:r>
          </a:p>
          <a:p>
            <a:r>
              <a:rPr lang="en-US" dirty="0">
                <a:latin typeface="TimesNewRomanPSMT"/>
              </a:rPr>
              <a:t>filter rows; </a:t>
            </a:r>
            <a:r>
              <a:rPr lang="en-US" dirty="0">
                <a:latin typeface="CourierNewPSMT"/>
              </a:rPr>
              <a:t>select() </a:t>
            </a:r>
            <a:r>
              <a:rPr lang="en-US" dirty="0">
                <a:latin typeface="TimesNewRomanPSMT"/>
              </a:rPr>
              <a:t>is used to select columns.</a:t>
            </a:r>
            <a:endParaRPr lang="en-US" dirty="0"/>
          </a:p>
        </p:txBody>
      </p:sp>
      <p:pic>
        <p:nvPicPr>
          <p:cNvPr id="8" name="Imagen 7"/>
          <p:cNvPicPr>
            <a:picLocks noChangeAspect="1"/>
          </p:cNvPicPr>
          <p:nvPr/>
        </p:nvPicPr>
        <p:blipFill>
          <a:blip r:embed="rId2"/>
          <a:stretch>
            <a:fillRect/>
          </a:stretch>
        </p:blipFill>
        <p:spPr>
          <a:xfrm>
            <a:off x="1066800" y="2743200"/>
            <a:ext cx="7214547" cy="661988"/>
          </a:xfrm>
          <a:prstGeom prst="rect">
            <a:avLst/>
          </a:prstGeom>
        </p:spPr>
      </p:pic>
    </p:spTree>
    <p:extLst>
      <p:ext uri="{BB962C8B-B14F-4D97-AF65-F5344CB8AC3E}">
        <p14:creationId xmlns:p14="http://schemas.microsoft.com/office/powerpoint/2010/main" val="774807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sp>
        <p:nvSpPr>
          <p:cNvPr id="7" name="Rectángulo 6"/>
          <p:cNvSpPr/>
          <p:nvPr/>
        </p:nvSpPr>
        <p:spPr>
          <a:xfrm>
            <a:off x="1066800" y="1219200"/>
            <a:ext cx="1736373" cy="369332"/>
          </a:xfrm>
          <a:prstGeom prst="rect">
            <a:avLst/>
          </a:prstGeom>
        </p:spPr>
        <p:txBody>
          <a:bodyPr wrap="none">
            <a:spAutoFit/>
          </a:bodyPr>
          <a:lstStyle/>
          <a:p>
            <a:r>
              <a:rPr lang="en-US" b="1" dirty="0" err="1" smtClean="0">
                <a:latin typeface="CourierNewPSMT"/>
              </a:rPr>
              <a:t>dplyr</a:t>
            </a:r>
            <a:r>
              <a:rPr lang="en-US" b="1" dirty="0" smtClean="0">
                <a:latin typeface="CourierNewPSMT"/>
              </a:rPr>
              <a:t> package</a:t>
            </a:r>
            <a:endParaRPr lang="en-US" b="1" dirty="0"/>
          </a:p>
        </p:txBody>
      </p:sp>
      <p:sp>
        <p:nvSpPr>
          <p:cNvPr id="6" name="Rectángulo 5"/>
          <p:cNvSpPr/>
          <p:nvPr/>
        </p:nvSpPr>
        <p:spPr>
          <a:xfrm>
            <a:off x="914400" y="1752600"/>
            <a:ext cx="7924800" cy="1200329"/>
          </a:xfrm>
          <a:prstGeom prst="rect">
            <a:avLst/>
          </a:prstGeom>
        </p:spPr>
        <p:txBody>
          <a:bodyPr wrap="square">
            <a:spAutoFit/>
          </a:bodyPr>
          <a:lstStyle/>
          <a:p>
            <a:r>
              <a:rPr lang="en-US" dirty="0">
                <a:latin typeface="TimesNewRomanPSMT"/>
              </a:rPr>
              <a:t>The </a:t>
            </a:r>
            <a:r>
              <a:rPr lang="en-US" dirty="0">
                <a:latin typeface="CourierNewPSMT"/>
              </a:rPr>
              <a:t>rename() </a:t>
            </a:r>
            <a:r>
              <a:rPr lang="en-US" dirty="0">
                <a:latin typeface="TimesNewRomanPSMT"/>
              </a:rPr>
              <a:t>function can be used to change the name of existing columns. </a:t>
            </a:r>
            <a:r>
              <a:rPr lang="en-US" dirty="0" smtClean="0">
                <a:latin typeface="TimesNewRomanPSMT"/>
              </a:rPr>
              <a:t>Each argument </a:t>
            </a:r>
            <a:r>
              <a:rPr lang="en-US" dirty="0">
                <a:latin typeface="TimesNewRomanPSMT"/>
              </a:rPr>
              <a:t>is structured as follows: ‘New column name equals old column name.’ </a:t>
            </a:r>
            <a:r>
              <a:rPr lang="en-US" dirty="0" smtClean="0">
                <a:latin typeface="TimesNewRomanPSMT"/>
              </a:rPr>
              <a:t>For example</a:t>
            </a:r>
            <a:r>
              <a:rPr lang="en-US" dirty="0">
                <a:latin typeface="TimesNewRomanPSMT"/>
              </a:rPr>
              <a:t>, the following code shortens the name of the </a:t>
            </a:r>
            <a:r>
              <a:rPr lang="en-US" dirty="0">
                <a:latin typeface="CourierNewPSMT"/>
              </a:rPr>
              <a:t>Population </a:t>
            </a:r>
            <a:r>
              <a:rPr lang="en-US" dirty="0">
                <a:latin typeface="TimesNewRomanPSMT"/>
              </a:rPr>
              <a:t>column to </a:t>
            </a:r>
            <a:r>
              <a:rPr lang="en-US" dirty="0">
                <a:latin typeface="CourierNewPSMT"/>
              </a:rPr>
              <a:t>Pop</a:t>
            </a:r>
            <a:r>
              <a:rPr lang="en-US" dirty="0">
                <a:latin typeface="TimesNewRomanPSMT"/>
              </a:rPr>
              <a:t>.</a:t>
            </a:r>
            <a:endParaRPr lang="en-US" dirty="0"/>
          </a:p>
        </p:txBody>
      </p:sp>
      <p:pic>
        <p:nvPicPr>
          <p:cNvPr id="9" name="Imagen 8"/>
          <p:cNvPicPr>
            <a:picLocks noChangeAspect="1"/>
          </p:cNvPicPr>
          <p:nvPr/>
        </p:nvPicPr>
        <p:blipFill>
          <a:blip r:embed="rId2"/>
          <a:stretch>
            <a:fillRect/>
          </a:stretch>
        </p:blipFill>
        <p:spPr>
          <a:xfrm>
            <a:off x="1752600" y="2924175"/>
            <a:ext cx="6029325" cy="3933825"/>
          </a:xfrm>
          <a:prstGeom prst="rect">
            <a:avLst/>
          </a:prstGeom>
        </p:spPr>
      </p:pic>
    </p:spTree>
    <p:extLst>
      <p:ext uri="{BB962C8B-B14F-4D97-AF65-F5344CB8AC3E}">
        <p14:creationId xmlns:p14="http://schemas.microsoft.com/office/powerpoint/2010/main" val="27016641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sp>
        <p:nvSpPr>
          <p:cNvPr id="7" name="Rectángulo 6"/>
          <p:cNvSpPr/>
          <p:nvPr/>
        </p:nvSpPr>
        <p:spPr>
          <a:xfrm>
            <a:off x="1066800" y="1219200"/>
            <a:ext cx="1736373" cy="369332"/>
          </a:xfrm>
          <a:prstGeom prst="rect">
            <a:avLst/>
          </a:prstGeom>
        </p:spPr>
        <p:txBody>
          <a:bodyPr wrap="none">
            <a:spAutoFit/>
          </a:bodyPr>
          <a:lstStyle/>
          <a:p>
            <a:r>
              <a:rPr lang="en-US" b="1" dirty="0" err="1" smtClean="0">
                <a:latin typeface="CourierNewPSMT"/>
              </a:rPr>
              <a:t>dplyr</a:t>
            </a:r>
            <a:r>
              <a:rPr lang="en-US" b="1" dirty="0" smtClean="0">
                <a:latin typeface="CourierNewPSMT"/>
              </a:rPr>
              <a:t> package</a:t>
            </a:r>
            <a:endParaRPr lang="en-US" b="1" dirty="0"/>
          </a:p>
        </p:txBody>
      </p:sp>
      <p:sp>
        <p:nvSpPr>
          <p:cNvPr id="6" name="Rectángulo 5"/>
          <p:cNvSpPr/>
          <p:nvPr/>
        </p:nvSpPr>
        <p:spPr>
          <a:xfrm>
            <a:off x="914400" y="1752600"/>
            <a:ext cx="7924800" cy="923330"/>
          </a:xfrm>
          <a:prstGeom prst="rect">
            <a:avLst/>
          </a:prstGeom>
        </p:spPr>
        <p:txBody>
          <a:bodyPr wrap="square">
            <a:spAutoFit/>
          </a:bodyPr>
          <a:lstStyle/>
          <a:p>
            <a:r>
              <a:rPr lang="en-US" dirty="0"/>
              <a:t>The mutate() function can be used to change the content of a </a:t>
            </a:r>
            <a:r>
              <a:rPr lang="en-US" dirty="0" err="1"/>
              <a:t>tibble</a:t>
            </a:r>
            <a:r>
              <a:rPr lang="en-US" dirty="0"/>
              <a:t>. For example,</a:t>
            </a:r>
          </a:p>
          <a:p>
            <a:r>
              <a:rPr lang="en-US" dirty="0"/>
              <a:t>the following command creates a new column Lang100, which is specified to be</a:t>
            </a:r>
          </a:p>
          <a:p>
            <a:r>
              <a:rPr lang="en-US" dirty="0"/>
              <a:t>the </a:t>
            </a:r>
            <a:r>
              <a:rPr lang="en-US" dirty="0" err="1"/>
              <a:t>Langs</a:t>
            </a:r>
            <a:r>
              <a:rPr lang="en-US" dirty="0"/>
              <a:t> column divided by 100.</a:t>
            </a:r>
          </a:p>
        </p:txBody>
      </p:sp>
      <p:pic>
        <p:nvPicPr>
          <p:cNvPr id="3" name="Imagen 2"/>
          <p:cNvPicPr>
            <a:picLocks noChangeAspect="1"/>
          </p:cNvPicPr>
          <p:nvPr/>
        </p:nvPicPr>
        <p:blipFill>
          <a:blip r:embed="rId2"/>
          <a:stretch>
            <a:fillRect/>
          </a:stretch>
        </p:blipFill>
        <p:spPr>
          <a:xfrm>
            <a:off x="1600200" y="3124200"/>
            <a:ext cx="6172200" cy="2105025"/>
          </a:xfrm>
          <a:prstGeom prst="rect">
            <a:avLst/>
          </a:prstGeom>
        </p:spPr>
      </p:pic>
    </p:spTree>
    <p:extLst>
      <p:ext uri="{BB962C8B-B14F-4D97-AF65-F5344CB8AC3E}">
        <p14:creationId xmlns:p14="http://schemas.microsoft.com/office/powerpoint/2010/main" val="171992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sp>
        <p:nvSpPr>
          <p:cNvPr id="7" name="Rectángulo 6"/>
          <p:cNvSpPr/>
          <p:nvPr/>
        </p:nvSpPr>
        <p:spPr>
          <a:xfrm>
            <a:off x="1066800" y="1219200"/>
            <a:ext cx="1736373" cy="369332"/>
          </a:xfrm>
          <a:prstGeom prst="rect">
            <a:avLst/>
          </a:prstGeom>
        </p:spPr>
        <p:txBody>
          <a:bodyPr wrap="none">
            <a:spAutoFit/>
          </a:bodyPr>
          <a:lstStyle/>
          <a:p>
            <a:r>
              <a:rPr lang="en-US" b="1" dirty="0" err="1" smtClean="0">
                <a:latin typeface="CourierNewPSMT"/>
              </a:rPr>
              <a:t>dplyr</a:t>
            </a:r>
            <a:r>
              <a:rPr lang="en-US" b="1" dirty="0" smtClean="0">
                <a:latin typeface="CourierNewPSMT"/>
              </a:rPr>
              <a:t> package</a:t>
            </a:r>
            <a:endParaRPr lang="en-US" b="1" dirty="0"/>
          </a:p>
        </p:txBody>
      </p:sp>
      <p:sp>
        <p:nvSpPr>
          <p:cNvPr id="6" name="Rectángulo 5"/>
          <p:cNvSpPr/>
          <p:nvPr/>
        </p:nvSpPr>
        <p:spPr>
          <a:xfrm>
            <a:off x="914400" y="1752600"/>
            <a:ext cx="7924800" cy="923330"/>
          </a:xfrm>
          <a:prstGeom prst="rect">
            <a:avLst/>
          </a:prstGeom>
        </p:spPr>
        <p:txBody>
          <a:bodyPr wrap="square">
            <a:spAutoFit/>
          </a:bodyPr>
          <a:lstStyle/>
          <a:p>
            <a:r>
              <a:rPr lang="en-US" dirty="0"/>
              <a:t>Finally, arrange() can be used to order a </a:t>
            </a:r>
            <a:r>
              <a:rPr lang="en-US" dirty="0" err="1"/>
              <a:t>tibble</a:t>
            </a:r>
            <a:r>
              <a:rPr lang="en-US" dirty="0"/>
              <a:t> in ascending or descending</a:t>
            </a:r>
          </a:p>
          <a:p>
            <a:r>
              <a:rPr lang="en-US" dirty="0"/>
              <a:t>order. Let’s use this function to look at the countries with the largest and the </a:t>
            </a:r>
            <a:r>
              <a:rPr lang="en-US" dirty="0" smtClean="0"/>
              <a:t>smallest number </a:t>
            </a:r>
            <a:r>
              <a:rPr lang="en-US" dirty="0"/>
              <a:t>of languages</a:t>
            </a:r>
            <a:r>
              <a:rPr lang="en-US" dirty="0" smtClean="0"/>
              <a:t>.</a:t>
            </a:r>
            <a:endParaRPr lang="en-US" dirty="0"/>
          </a:p>
        </p:txBody>
      </p:sp>
      <p:pic>
        <p:nvPicPr>
          <p:cNvPr id="4" name="Imagen 3"/>
          <p:cNvPicPr>
            <a:picLocks noChangeAspect="1"/>
          </p:cNvPicPr>
          <p:nvPr/>
        </p:nvPicPr>
        <p:blipFill>
          <a:blip r:embed="rId2"/>
          <a:stretch>
            <a:fillRect/>
          </a:stretch>
        </p:blipFill>
        <p:spPr>
          <a:xfrm>
            <a:off x="1828800" y="2800350"/>
            <a:ext cx="6124575" cy="3543300"/>
          </a:xfrm>
          <a:prstGeom prst="rect">
            <a:avLst/>
          </a:prstGeom>
        </p:spPr>
      </p:pic>
    </p:spTree>
    <p:extLst>
      <p:ext uri="{BB962C8B-B14F-4D97-AF65-F5344CB8AC3E}">
        <p14:creationId xmlns:p14="http://schemas.microsoft.com/office/powerpoint/2010/main" val="28811201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sp>
        <p:nvSpPr>
          <p:cNvPr id="7" name="Rectángulo 6"/>
          <p:cNvSpPr/>
          <p:nvPr/>
        </p:nvSpPr>
        <p:spPr>
          <a:xfrm>
            <a:off x="1066800" y="1219200"/>
            <a:ext cx="1736373" cy="369332"/>
          </a:xfrm>
          <a:prstGeom prst="rect">
            <a:avLst/>
          </a:prstGeom>
        </p:spPr>
        <p:txBody>
          <a:bodyPr wrap="none">
            <a:spAutoFit/>
          </a:bodyPr>
          <a:lstStyle/>
          <a:p>
            <a:r>
              <a:rPr lang="en-US" b="1" dirty="0" err="1" smtClean="0">
                <a:latin typeface="CourierNewPSMT"/>
              </a:rPr>
              <a:t>dplyr</a:t>
            </a:r>
            <a:r>
              <a:rPr lang="en-US" b="1" dirty="0" smtClean="0">
                <a:latin typeface="CourierNewPSMT"/>
              </a:rPr>
              <a:t> package</a:t>
            </a:r>
            <a:endParaRPr lang="en-US" b="1" dirty="0"/>
          </a:p>
        </p:txBody>
      </p:sp>
      <p:sp>
        <p:nvSpPr>
          <p:cNvPr id="6" name="Rectángulo 5"/>
          <p:cNvSpPr/>
          <p:nvPr/>
        </p:nvSpPr>
        <p:spPr>
          <a:xfrm>
            <a:off x="914400" y="1752600"/>
            <a:ext cx="7924800" cy="923330"/>
          </a:xfrm>
          <a:prstGeom prst="rect">
            <a:avLst/>
          </a:prstGeom>
        </p:spPr>
        <p:txBody>
          <a:bodyPr wrap="square">
            <a:spAutoFit/>
          </a:bodyPr>
          <a:lstStyle/>
          <a:p>
            <a:r>
              <a:rPr lang="en-US" dirty="0"/>
              <a:t>Finally, arrange() can be used to order a </a:t>
            </a:r>
            <a:r>
              <a:rPr lang="en-US" dirty="0" err="1"/>
              <a:t>tibble</a:t>
            </a:r>
            <a:r>
              <a:rPr lang="en-US" dirty="0"/>
              <a:t> in ascending or descending</a:t>
            </a:r>
          </a:p>
          <a:p>
            <a:r>
              <a:rPr lang="en-US" dirty="0"/>
              <a:t>order. Let’s use this function to look at the countries with the largest and the </a:t>
            </a:r>
            <a:r>
              <a:rPr lang="en-US" dirty="0" smtClean="0"/>
              <a:t>smallest number </a:t>
            </a:r>
            <a:r>
              <a:rPr lang="en-US" dirty="0"/>
              <a:t>of languages</a:t>
            </a:r>
            <a:r>
              <a:rPr lang="en-US" dirty="0" smtClean="0"/>
              <a:t>.</a:t>
            </a:r>
            <a:endParaRPr lang="en-US" dirty="0"/>
          </a:p>
        </p:txBody>
      </p:sp>
      <p:pic>
        <p:nvPicPr>
          <p:cNvPr id="3" name="Imagen 2"/>
          <p:cNvPicPr>
            <a:picLocks noChangeAspect="1"/>
          </p:cNvPicPr>
          <p:nvPr/>
        </p:nvPicPr>
        <p:blipFill>
          <a:blip r:embed="rId2"/>
          <a:stretch>
            <a:fillRect/>
          </a:stretch>
        </p:blipFill>
        <p:spPr>
          <a:xfrm>
            <a:off x="1600200" y="2795587"/>
            <a:ext cx="6096000" cy="3552825"/>
          </a:xfrm>
          <a:prstGeom prst="rect">
            <a:avLst/>
          </a:prstGeom>
        </p:spPr>
      </p:pic>
    </p:spTree>
    <p:extLst>
      <p:ext uri="{BB962C8B-B14F-4D97-AF65-F5344CB8AC3E}">
        <p14:creationId xmlns:p14="http://schemas.microsoft.com/office/powerpoint/2010/main" val="7946610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nSpc>
                <a:spcPct val="100000"/>
              </a:lnSpc>
            </a:pPr>
            <a:r>
              <a:rPr sz="4400" spc="-90" dirty="0">
                <a:latin typeface="Calibri"/>
                <a:cs typeface="Calibri"/>
              </a:rPr>
              <a:t>Today’s</a:t>
            </a:r>
            <a:r>
              <a:rPr sz="4400" spc="-55" dirty="0">
                <a:latin typeface="Calibri"/>
                <a:cs typeface="Calibri"/>
              </a:rPr>
              <a:t> </a:t>
            </a:r>
            <a:r>
              <a:rPr sz="4400" spc="-10" dirty="0">
                <a:latin typeface="Calibri"/>
                <a:cs typeface="Calibri"/>
              </a:rPr>
              <a:t>lecture</a:t>
            </a:r>
            <a:endParaRPr sz="4400">
              <a:latin typeface="Calibri"/>
              <a:cs typeface="Calibri"/>
            </a:endParaRPr>
          </a:p>
        </p:txBody>
      </p:sp>
      <p:sp>
        <p:nvSpPr>
          <p:cNvPr id="3" name="object 3"/>
          <p:cNvSpPr txBox="1"/>
          <p:nvPr/>
        </p:nvSpPr>
        <p:spPr>
          <a:xfrm>
            <a:off x="535940" y="1620773"/>
            <a:ext cx="7263130" cy="1533753"/>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200" spc="-60" dirty="0">
                <a:latin typeface="Calibri"/>
                <a:cs typeface="Calibri"/>
              </a:rPr>
              <a:t>We </a:t>
            </a:r>
            <a:r>
              <a:rPr sz="3200" spc="-5" dirty="0">
                <a:latin typeface="Calibri"/>
                <a:cs typeface="Calibri"/>
              </a:rPr>
              <a:t>will</a:t>
            </a:r>
            <a:r>
              <a:rPr sz="3200" spc="5" dirty="0">
                <a:latin typeface="Calibri"/>
                <a:cs typeface="Calibri"/>
              </a:rPr>
              <a:t> </a:t>
            </a:r>
            <a:r>
              <a:rPr sz="3200" spc="-15" dirty="0">
                <a:latin typeface="Calibri"/>
                <a:cs typeface="Calibri"/>
              </a:rPr>
              <a:t>cover:</a:t>
            </a:r>
            <a:endParaRPr sz="3200" dirty="0">
              <a:latin typeface="Calibri"/>
              <a:cs typeface="Calibri"/>
            </a:endParaRPr>
          </a:p>
          <a:p>
            <a:pPr marL="754380" lvl="1" indent="-284480">
              <a:lnSpc>
                <a:spcPct val="100000"/>
              </a:lnSpc>
              <a:spcBef>
                <a:spcPts val="690"/>
              </a:spcBef>
              <a:buFont typeface="Arial"/>
              <a:buChar char="–"/>
              <a:tabLst>
                <a:tab pos="755015" algn="l"/>
              </a:tabLst>
            </a:pPr>
            <a:r>
              <a:rPr lang="es-ES" sz="2800" spc="-10" dirty="0" err="1" smtClean="0">
                <a:latin typeface="Calibri"/>
                <a:cs typeface="Calibri"/>
              </a:rPr>
              <a:t>Tidyverse</a:t>
            </a:r>
            <a:endParaRPr lang="es-ES" sz="2800" spc="-10" dirty="0" smtClean="0">
              <a:latin typeface="Calibri"/>
              <a:cs typeface="Calibri"/>
            </a:endParaRPr>
          </a:p>
          <a:p>
            <a:pPr marL="754380" lvl="1" indent="-284480">
              <a:lnSpc>
                <a:spcPct val="100000"/>
              </a:lnSpc>
              <a:spcBef>
                <a:spcPts val="690"/>
              </a:spcBef>
              <a:buFont typeface="Arial"/>
              <a:buChar char="–"/>
              <a:tabLst>
                <a:tab pos="755015" algn="l"/>
              </a:tabLst>
            </a:pPr>
            <a:r>
              <a:rPr lang="es-ES" sz="2800" spc="-10" dirty="0" err="1" smtClean="0">
                <a:latin typeface="Calibri"/>
                <a:cs typeface="Calibri"/>
              </a:rPr>
              <a:t>Descriptive</a:t>
            </a:r>
            <a:r>
              <a:rPr lang="es-ES" sz="2800" spc="-10" dirty="0" smtClean="0">
                <a:latin typeface="Calibri"/>
                <a:cs typeface="Calibri"/>
              </a:rPr>
              <a:t> </a:t>
            </a:r>
            <a:r>
              <a:rPr lang="es-ES" sz="2800" spc="-10" dirty="0" err="1" smtClean="0">
                <a:latin typeface="Calibri"/>
                <a:cs typeface="Calibri"/>
              </a:rPr>
              <a:t>stats</a:t>
            </a:r>
            <a:endParaRPr sz="2800" dirty="0">
              <a:latin typeface="Calibri"/>
              <a:cs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sp>
        <p:nvSpPr>
          <p:cNvPr id="7" name="Rectángulo 6"/>
          <p:cNvSpPr/>
          <p:nvPr/>
        </p:nvSpPr>
        <p:spPr>
          <a:xfrm>
            <a:off x="1066800" y="1219200"/>
            <a:ext cx="2005677" cy="369332"/>
          </a:xfrm>
          <a:prstGeom prst="rect">
            <a:avLst/>
          </a:prstGeom>
        </p:spPr>
        <p:txBody>
          <a:bodyPr wrap="none">
            <a:spAutoFit/>
          </a:bodyPr>
          <a:lstStyle/>
          <a:p>
            <a:r>
              <a:rPr lang="en-US" b="1" dirty="0" smtClean="0">
                <a:latin typeface="CourierNewPSMT"/>
              </a:rPr>
              <a:t>ggplot2 package</a:t>
            </a:r>
            <a:endParaRPr lang="en-US" b="1" dirty="0"/>
          </a:p>
        </p:txBody>
      </p:sp>
      <p:sp>
        <p:nvSpPr>
          <p:cNvPr id="6" name="Rectángulo 5"/>
          <p:cNvSpPr/>
          <p:nvPr/>
        </p:nvSpPr>
        <p:spPr>
          <a:xfrm>
            <a:off x="914400" y="1752600"/>
            <a:ext cx="7924800" cy="3970318"/>
          </a:xfrm>
          <a:prstGeom prst="rect">
            <a:avLst/>
          </a:prstGeom>
        </p:spPr>
        <p:txBody>
          <a:bodyPr wrap="square">
            <a:spAutoFit/>
          </a:bodyPr>
          <a:lstStyle/>
          <a:p>
            <a:r>
              <a:rPr lang="en-US" dirty="0"/>
              <a:t>The ggplot2 package (Wickham, 2016) is many people’s favorite package for </a:t>
            </a:r>
            <a:r>
              <a:rPr lang="en-US" dirty="0" smtClean="0"/>
              <a:t>plotting. Let’s </a:t>
            </a:r>
            <a:r>
              <a:rPr lang="en-US" dirty="0"/>
              <a:t>use ggplot2 to graphically explore the relation between climate and </a:t>
            </a:r>
            <a:r>
              <a:rPr lang="en-US" dirty="0" smtClean="0"/>
              <a:t>linguistic diversity</a:t>
            </a:r>
            <a:r>
              <a:rPr lang="en-US" dirty="0"/>
              <a:t>. </a:t>
            </a:r>
            <a:r>
              <a:rPr lang="en-US" b="1" dirty="0"/>
              <a:t>Nettle (1999) </a:t>
            </a:r>
            <a:r>
              <a:rPr lang="en-US" dirty="0"/>
              <a:t>discusses the intriguing idea that linguistic diversity </a:t>
            </a:r>
            <a:r>
              <a:rPr lang="en-US" dirty="0" smtClean="0"/>
              <a:t>is correlated </a:t>
            </a:r>
            <a:r>
              <a:rPr lang="en-US" dirty="0"/>
              <a:t>with climate factors. </a:t>
            </a:r>
            <a:endParaRPr lang="en-US" dirty="0" smtClean="0"/>
          </a:p>
          <a:p>
            <a:r>
              <a:rPr lang="en-US" b="1" dirty="0" smtClean="0"/>
              <a:t>The </a:t>
            </a:r>
            <a:r>
              <a:rPr lang="en-US" b="1" dirty="0"/>
              <a:t>proposal is that countries with lower </a:t>
            </a:r>
            <a:r>
              <a:rPr lang="en-US" b="1" dirty="0" smtClean="0"/>
              <a:t>ecological risk </a:t>
            </a:r>
            <a:r>
              <a:rPr lang="en-US" b="1" dirty="0"/>
              <a:t>have more different languages than countries with higher ecological risk. </a:t>
            </a:r>
            <a:r>
              <a:rPr lang="en-US" dirty="0"/>
              <a:t>A </a:t>
            </a:r>
            <a:r>
              <a:rPr lang="en-US" dirty="0" smtClean="0"/>
              <a:t>subsistence farmer </a:t>
            </a:r>
            <a:r>
              <a:rPr lang="en-US" dirty="0"/>
              <a:t>in the highlands of Papua New Guinea lives in a really fertile </a:t>
            </a:r>
            <a:r>
              <a:rPr lang="en-US" dirty="0" smtClean="0"/>
              <a:t>environment where </a:t>
            </a:r>
            <a:r>
              <a:rPr lang="en-US" dirty="0"/>
              <a:t>crops can be grown almost the entire year, which means that there is </a:t>
            </a:r>
            <a:r>
              <a:rPr lang="en-US" dirty="0" smtClean="0"/>
              <a:t>little reason </a:t>
            </a:r>
            <a:r>
              <a:rPr lang="en-US" dirty="0"/>
              <a:t>to travel. When speakers stay local and only speak with their immediate </a:t>
            </a:r>
            <a:r>
              <a:rPr lang="en-US" dirty="0" smtClean="0"/>
              <a:t>neighbors, their </a:t>
            </a:r>
            <a:r>
              <a:rPr lang="en-US" dirty="0"/>
              <a:t>languages can accumulate differences over time which would otherwise </a:t>
            </a:r>
            <a:r>
              <a:rPr lang="en-US" dirty="0" smtClean="0"/>
              <a:t>be levelled </a:t>
            </a:r>
            <a:r>
              <a:rPr lang="en-US" dirty="0"/>
              <a:t>through contact.</a:t>
            </a:r>
          </a:p>
          <a:p>
            <a:r>
              <a:rPr lang="en-US" dirty="0"/>
              <a:t>Nettle (1999) measured ecological risk by virtue of a country’s </a:t>
            </a:r>
            <a:r>
              <a:rPr lang="en-US" b="1" dirty="0"/>
              <a:t>‘mean growing</a:t>
            </a:r>
          </a:p>
          <a:p>
            <a:r>
              <a:rPr lang="en-US" b="1" dirty="0"/>
              <a:t>season’ (listed in the MGS column)</a:t>
            </a:r>
            <a:r>
              <a:rPr lang="en-US" dirty="0"/>
              <a:t>, which specifies how many months per year </a:t>
            </a:r>
            <a:r>
              <a:rPr lang="en-US" dirty="0" smtClean="0"/>
              <a:t>one can </a:t>
            </a:r>
            <a:r>
              <a:rPr lang="en-US" dirty="0"/>
              <a:t>grow crops</a:t>
            </a:r>
            <a:r>
              <a:rPr lang="en-US" dirty="0" smtClean="0"/>
              <a:t>.</a:t>
            </a:r>
            <a:endParaRPr lang="en-US" dirty="0"/>
          </a:p>
        </p:txBody>
      </p:sp>
    </p:spTree>
    <p:extLst>
      <p:ext uri="{BB962C8B-B14F-4D97-AF65-F5344CB8AC3E}">
        <p14:creationId xmlns:p14="http://schemas.microsoft.com/office/powerpoint/2010/main" val="4052640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sp>
        <p:nvSpPr>
          <p:cNvPr id="7" name="Rectángulo 6"/>
          <p:cNvSpPr/>
          <p:nvPr/>
        </p:nvSpPr>
        <p:spPr>
          <a:xfrm>
            <a:off x="1066800" y="1219200"/>
            <a:ext cx="2005677" cy="369332"/>
          </a:xfrm>
          <a:prstGeom prst="rect">
            <a:avLst/>
          </a:prstGeom>
        </p:spPr>
        <p:txBody>
          <a:bodyPr wrap="none">
            <a:spAutoFit/>
          </a:bodyPr>
          <a:lstStyle/>
          <a:p>
            <a:r>
              <a:rPr lang="en-US" b="1" dirty="0" smtClean="0">
                <a:latin typeface="CourierNewPSMT"/>
              </a:rPr>
              <a:t>ggplot2 package</a:t>
            </a:r>
            <a:endParaRPr lang="en-US" b="1" dirty="0"/>
          </a:p>
        </p:txBody>
      </p:sp>
      <p:sp>
        <p:nvSpPr>
          <p:cNvPr id="6" name="Rectángulo 5"/>
          <p:cNvSpPr/>
          <p:nvPr/>
        </p:nvSpPr>
        <p:spPr>
          <a:xfrm>
            <a:off x="914400" y="1752600"/>
            <a:ext cx="7924800" cy="923330"/>
          </a:xfrm>
          <a:prstGeom prst="rect">
            <a:avLst/>
          </a:prstGeom>
        </p:spPr>
        <p:txBody>
          <a:bodyPr wrap="square">
            <a:spAutoFit/>
          </a:bodyPr>
          <a:lstStyle/>
          <a:p>
            <a:r>
              <a:rPr lang="en-US" dirty="0" smtClean="0"/>
              <a:t>Let’s plot the number of languages (</a:t>
            </a:r>
            <a:r>
              <a:rPr lang="en-US" dirty="0" err="1" smtClean="0"/>
              <a:t>Langs</a:t>
            </a:r>
            <a:r>
              <a:rPr lang="en-US" dirty="0" smtClean="0"/>
              <a:t>) against the mean growing season</a:t>
            </a:r>
          </a:p>
          <a:p>
            <a:r>
              <a:rPr lang="en-US" dirty="0" smtClean="0"/>
              <a:t>(MGS). Type in the following command and observe the result, which is shown in</a:t>
            </a:r>
          </a:p>
          <a:p>
            <a:r>
              <a:rPr lang="en-US" dirty="0" smtClean="0"/>
              <a:t>Figure 2.1 (left plot)—a detailed explanation will follow.</a:t>
            </a:r>
            <a:endParaRPr lang="en-US" dirty="0"/>
          </a:p>
        </p:txBody>
      </p:sp>
      <p:pic>
        <p:nvPicPr>
          <p:cNvPr id="4" name="Imagen 3"/>
          <p:cNvPicPr>
            <a:picLocks noChangeAspect="1"/>
          </p:cNvPicPr>
          <p:nvPr/>
        </p:nvPicPr>
        <p:blipFill>
          <a:blip r:embed="rId2"/>
          <a:stretch>
            <a:fillRect/>
          </a:stretch>
        </p:blipFill>
        <p:spPr>
          <a:xfrm>
            <a:off x="914400" y="2971800"/>
            <a:ext cx="7781460" cy="1000125"/>
          </a:xfrm>
          <a:prstGeom prst="rect">
            <a:avLst/>
          </a:prstGeom>
        </p:spPr>
      </p:pic>
      <p:sp>
        <p:nvSpPr>
          <p:cNvPr id="5" name="Rectángulo 4"/>
          <p:cNvSpPr/>
          <p:nvPr/>
        </p:nvSpPr>
        <p:spPr>
          <a:xfrm>
            <a:off x="914400" y="4554071"/>
            <a:ext cx="7924800" cy="1477328"/>
          </a:xfrm>
          <a:prstGeom prst="rect">
            <a:avLst/>
          </a:prstGeom>
        </p:spPr>
        <p:txBody>
          <a:bodyPr wrap="square">
            <a:spAutoFit/>
          </a:bodyPr>
          <a:lstStyle/>
          <a:p>
            <a:r>
              <a:rPr lang="en-US" dirty="0" smtClean="0">
                <a:latin typeface="TimesNewRomanPSMT"/>
              </a:rPr>
              <a:t>The </a:t>
            </a:r>
            <a:r>
              <a:rPr lang="en-US" dirty="0" err="1">
                <a:latin typeface="CourierNewPSMT"/>
              </a:rPr>
              <a:t>ggplot</a:t>
            </a:r>
            <a:r>
              <a:rPr lang="en-US" dirty="0">
                <a:latin typeface="CourierNewPSMT"/>
              </a:rPr>
              <a:t>() </a:t>
            </a:r>
            <a:r>
              <a:rPr lang="en-US" dirty="0">
                <a:latin typeface="TimesNewRomanPSMT"/>
              </a:rPr>
              <a:t>function takes a </a:t>
            </a:r>
            <a:r>
              <a:rPr lang="en-US" dirty="0" err="1" smtClean="0">
                <a:latin typeface="TimesNewRomanPSMT"/>
              </a:rPr>
              <a:t>tibble</a:t>
            </a:r>
            <a:r>
              <a:rPr lang="en-US" dirty="0" smtClean="0">
                <a:latin typeface="TimesNewRomanPSMT"/>
              </a:rPr>
              <a:t> as </a:t>
            </a:r>
            <a:r>
              <a:rPr lang="en-US" dirty="0">
                <a:latin typeface="TimesNewRomanPSMT"/>
              </a:rPr>
              <a:t>its first argument. However, the rest of how this function works takes </a:t>
            </a:r>
            <a:r>
              <a:rPr lang="en-US" dirty="0" smtClean="0">
                <a:latin typeface="TimesNewRomanPSMT"/>
              </a:rPr>
              <a:t>some time </a:t>
            </a:r>
            <a:r>
              <a:rPr lang="en-US" dirty="0">
                <a:latin typeface="TimesNewRomanPSMT"/>
              </a:rPr>
              <a:t>to wrap your head around. In particular, you have to think about your plot in </a:t>
            </a:r>
            <a:r>
              <a:rPr lang="en-US" dirty="0" smtClean="0">
                <a:latin typeface="TimesNewRomanPSMT"/>
              </a:rPr>
              <a:t>a different </a:t>
            </a:r>
            <a:r>
              <a:rPr lang="en-US" dirty="0">
                <a:latin typeface="TimesNewRomanPSMT"/>
              </a:rPr>
              <a:t>way, as a layered object, where the data is the substrate, with different </a:t>
            </a:r>
            <a:r>
              <a:rPr lang="en-US" dirty="0" smtClean="0">
                <a:latin typeface="TimesNewRomanPSMT"/>
              </a:rPr>
              <a:t>visual representations </a:t>
            </a:r>
            <a:r>
              <a:rPr lang="en-US" dirty="0">
                <a:latin typeface="TimesNewRomanPSMT"/>
              </a:rPr>
              <a:t>(shapes, colors, etc.) layered on top.</a:t>
            </a:r>
            <a:endParaRPr lang="en-US" dirty="0"/>
          </a:p>
        </p:txBody>
      </p:sp>
    </p:spTree>
    <p:extLst>
      <p:ext uri="{BB962C8B-B14F-4D97-AF65-F5344CB8AC3E}">
        <p14:creationId xmlns:p14="http://schemas.microsoft.com/office/powerpoint/2010/main" val="27614011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sp>
        <p:nvSpPr>
          <p:cNvPr id="7" name="Rectángulo 6"/>
          <p:cNvSpPr/>
          <p:nvPr/>
        </p:nvSpPr>
        <p:spPr>
          <a:xfrm>
            <a:off x="1066800" y="1219200"/>
            <a:ext cx="2005677" cy="369332"/>
          </a:xfrm>
          <a:prstGeom prst="rect">
            <a:avLst/>
          </a:prstGeom>
        </p:spPr>
        <p:txBody>
          <a:bodyPr wrap="none">
            <a:spAutoFit/>
          </a:bodyPr>
          <a:lstStyle/>
          <a:p>
            <a:r>
              <a:rPr lang="en-US" b="1" dirty="0" smtClean="0">
                <a:latin typeface="CourierNewPSMT"/>
              </a:rPr>
              <a:t>ggplot2 package</a:t>
            </a:r>
            <a:endParaRPr lang="en-US" b="1" dirty="0"/>
          </a:p>
        </p:txBody>
      </p:sp>
      <p:pic>
        <p:nvPicPr>
          <p:cNvPr id="8" name="Imagen 7"/>
          <p:cNvPicPr>
            <a:picLocks noChangeAspect="1"/>
          </p:cNvPicPr>
          <p:nvPr/>
        </p:nvPicPr>
        <p:blipFill>
          <a:blip r:embed="rId2"/>
          <a:stretch>
            <a:fillRect/>
          </a:stretch>
        </p:blipFill>
        <p:spPr>
          <a:xfrm>
            <a:off x="2133600" y="2057400"/>
            <a:ext cx="4486275" cy="3657600"/>
          </a:xfrm>
          <a:prstGeom prst="rect">
            <a:avLst/>
          </a:prstGeom>
        </p:spPr>
      </p:pic>
    </p:spTree>
    <p:extLst>
      <p:ext uri="{BB962C8B-B14F-4D97-AF65-F5344CB8AC3E}">
        <p14:creationId xmlns:p14="http://schemas.microsoft.com/office/powerpoint/2010/main" val="41088345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sp>
        <p:nvSpPr>
          <p:cNvPr id="7" name="Rectángulo 6"/>
          <p:cNvSpPr/>
          <p:nvPr/>
        </p:nvSpPr>
        <p:spPr>
          <a:xfrm>
            <a:off x="1066800" y="1219200"/>
            <a:ext cx="2005677" cy="369332"/>
          </a:xfrm>
          <a:prstGeom prst="rect">
            <a:avLst/>
          </a:prstGeom>
        </p:spPr>
        <p:txBody>
          <a:bodyPr wrap="none">
            <a:spAutoFit/>
          </a:bodyPr>
          <a:lstStyle/>
          <a:p>
            <a:r>
              <a:rPr lang="en-US" b="1" dirty="0" smtClean="0">
                <a:latin typeface="CourierNewPSMT"/>
              </a:rPr>
              <a:t>ggplot2 package</a:t>
            </a:r>
            <a:endParaRPr lang="en-US" b="1" dirty="0"/>
          </a:p>
        </p:txBody>
      </p:sp>
      <p:sp>
        <p:nvSpPr>
          <p:cNvPr id="3" name="Rectángulo 2"/>
          <p:cNvSpPr/>
          <p:nvPr/>
        </p:nvSpPr>
        <p:spPr>
          <a:xfrm>
            <a:off x="1143000" y="1828800"/>
            <a:ext cx="7239000" cy="923330"/>
          </a:xfrm>
          <a:prstGeom prst="rect">
            <a:avLst/>
          </a:prstGeom>
        </p:spPr>
        <p:txBody>
          <a:bodyPr wrap="square">
            <a:spAutoFit/>
          </a:bodyPr>
          <a:lstStyle/>
          <a:p>
            <a:r>
              <a:rPr lang="en-US" dirty="0"/>
              <a:t>T</a:t>
            </a:r>
            <a:r>
              <a:rPr lang="en-US" dirty="0" smtClean="0"/>
              <a:t>he aesthetic mappings can also be defined in the </a:t>
            </a:r>
            <a:r>
              <a:rPr lang="en-US" b="1" dirty="0" smtClean="0"/>
              <a:t>ggplot2</a:t>
            </a:r>
            <a:r>
              <a:rPr lang="en-US" dirty="0" smtClean="0"/>
              <a:t> function call (rather than in the </a:t>
            </a:r>
            <a:r>
              <a:rPr lang="en-US" b="1" dirty="0" err="1" smtClean="0"/>
              <a:t>geom</a:t>
            </a:r>
            <a:r>
              <a:rPr lang="en-US" dirty="0" smtClean="0"/>
              <a:t>). In which case all following </a:t>
            </a:r>
            <a:r>
              <a:rPr lang="en-US" b="1" dirty="0" err="1" smtClean="0"/>
              <a:t>geoms</a:t>
            </a:r>
            <a:r>
              <a:rPr lang="en-US" dirty="0" smtClean="0"/>
              <a:t> use the same mapping. Also, the aesthetics argument does not have to be named.</a:t>
            </a:r>
            <a:endParaRPr lang="en-US" dirty="0"/>
          </a:p>
        </p:txBody>
      </p:sp>
      <p:pic>
        <p:nvPicPr>
          <p:cNvPr id="4" name="Imagen 3"/>
          <p:cNvPicPr>
            <a:picLocks noChangeAspect="1"/>
          </p:cNvPicPr>
          <p:nvPr/>
        </p:nvPicPr>
        <p:blipFill>
          <a:blip r:embed="rId2"/>
          <a:stretch>
            <a:fillRect/>
          </a:stretch>
        </p:blipFill>
        <p:spPr>
          <a:xfrm>
            <a:off x="320488" y="3409950"/>
            <a:ext cx="8801100" cy="1162050"/>
          </a:xfrm>
          <a:prstGeom prst="rect">
            <a:avLst/>
          </a:prstGeom>
        </p:spPr>
      </p:pic>
    </p:spTree>
    <p:extLst>
      <p:ext uri="{BB962C8B-B14F-4D97-AF65-F5344CB8AC3E}">
        <p14:creationId xmlns:p14="http://schemas.microsoft.com/office/powerpoint/2010/main" val="3338199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sp>
        <p:nvSpPr>
          <p:cNvPr id="7" name="Rectángulo 6"/>
          <p:cNvSpPr/>
          <p:nvPr/>
        </p:nvSpPr>
        <p:spPr>
          <a:xfrm>
            <a:off x="1066800" y="1219200"/>
            <a:ext cx="2005677" cy="369332"/>
          </a:xfrm>
          <a:prstGeom prst="rect">
            <a:avLst/>
          </a:prstGeom>
        </p:spPr>
        <p:txBody>
          <a:bodyPr wrap="none">
            <a:spAutoFit/>
          </a:bodyPr>
          <a:lstStyle/>
          <a:p>
            <a:r>
              <a:rPr lang="en-US" b="1" dirty="0" smtClean="0">
                <a:latin typeface="CourierNewPSMT"/>
              </a:rPr>
              <a:t>ggplot2 package</a:t>
            </a:r>
            <a:endParaRPr lang="en-US" b="1" dirty="0"/>
          </a:p>
        </p:txBody>
      </p:sp>
      <p:sp>
        <p:nvSpPr>
          <p:cNvPr id="3" name="Rectángulo 2"/>
          <p:cNvSpPr/>
          <p:nvPr/>
        </p:nvSpPr>
        <p:spPr>
          <a:xfrm>
            <a:off x="1143000" y="1828800"/>
            <a:ext cx="7239000" cy="369332"/>
          </a:xfrm>
          <a:prstGeom prst="rect">
            <a:avLst/>
          </a:prstGeom>
        </p:spPr>
        <p:txBody>
          <a:bodyPr wrap="square">
            <a:spAutoFit/>
          </a:bodyPr>
          <a:lstStyle/>
          <a:p>
            <a:r>
              <a:rPr lang="en-US" dirty="0" smtClean="0"/>
              <a:t>Swapping </a:t>
            </a:r>
            <a:r>
              <a:rPr lang="en-US" b="1" dirty="0" err="1" smtClean="0"/>
              <a:t>geom_point</a:t>
            </a:r>
            <a:r>
              <a:rPr lang="en-US" b="1" dirty="0" smtClean="0"/>
              <a:t>() </a:t>
            </a:r>
            <a:r>
              <a:rPr lang="en-US" dirty="0" smtClean="0"/>
              <a:t>with </a:t>
            </a:r>
            <a:r>
              <a:rPr lang="en-US" b="1" dirty="0" err="1" smtClean="0"/>
              <a:t>geom_text</a:t>
            </a:r>
            <a:r>
              <a:rPr lang="en-US" b="1" dirty="0" smtClean="0"/>
              <a:t>() </a:t>
            </a:r>
            <a:r>
              <a:rPr lang="en-US" dirty="0" smtClean="0"/>
              <a:t>returns an error:</a:t>
            </a:r>
            <a:endParaRPr lang="en-US" dirty="0"/>
          </a:p>
        </p:txBody>
      </p:sp>
      <p:pic>
        <p:nvPicPr>
          <p:cNvPr id="6" name="Imagen 5"/>
          <p:cNvPicPr>
            <a:picLocks noChangeAspect="1"/>
          </p:cNvPicPr>
          <p:nvPr/>
        </p:nvPicPr>
        <p:blipFill>
          <a:blip r:embed="rId2"/>
          <a:stretch>
            <a:fillRect/>
          </a:stretch>
        </p:blipFill>
        <p:spPr>
          <a:xfrm>
            <a:off x="152400" y="2828925"/>
            <a:ext cx="8810625" cy="1743075"/>
          </a:xfrm>
          <a:prstGeom prst="rect">
            <a:avLst/>
          </a:prstGeom>
        </p:spPr>
      </p:pic>
    </p:spTree>
    <p:extLst>
      <p:ext uri="{BB962C8B-B14F-4D97-AF65-F5344CB8AC3E}">
        <p14:creationId xmlns:p14="http://schemas.microsoft.com/office/powerpoint/2010/main" val="35742397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sp>
        <p:nvSpPr>
          <p:cNvPr id="7" name="Rectángulo 6"/>
          <p:cNvSpPr/>
          <p:nvPr/>
        </p:nvSpPr>
        <p:spPr>
          <a:xfrm>
            <a:off x="1066800" y="1219200"/>
            <a:ext cx="2005677" cy="369332"/>
          </a:xfrm>
          <a:prstGeom prst="rect">
            <a:avLst/>
          </a:prstGeom>
        </p:spPr>
        <p:txBody>
          <a:bodyPr wrap="none">
            <a:spAutoFit/>
          </a:bodyPr>
          <a:lstStyle/>
          <a:p>
            <a:r>
              <a:rPr lang="en-US" b="1" dirty="0" smtClean="0">
                <a:latin typeface="CourierNewPSMT"/>
              </a:rPr>
              <a:t>ggplot2 package</a:t>
            </a:r>
            <a:endParaRPr lang="en-US" b="1" dirty="0"/>
          </a:p>
        </p:txBody>
      </p:sp>
      <p:sp>
        <p:nvSpPr>
          <p:cNvPr id="3" name="Rectángulo 2"/>
          <p:cNvSpPr/>
          <p:nvPr/>
        </p:nvSpPr>
        <p:spPr>
          <a:xfrm>
            <a:off x="1143000" y="1828800"/>
            <a:ext cx="7239000" cy="923330"/>
          </a:xfrm>
          <a:prstGeom prst="rect">
            <a:avLst/>
          </a:prstGeom>
        </p:spPr>
        <p:txBody>
          <a:bodyPr wrap="square">
            <a:spAutoFit/>
          </a:bodyPr>
          <a:lstStyle/>
          <a:p>
            <a:r>
              <a:rPr lang="en-US" dirty="0"/>
              <a:t>The problem here is that </a:t>
            </a:r>
            <a:r>
              <a:rPr lang="en-US" dirty="0" err="1"/>
              <a:t>geom_text</a:t>
            </a:r>
            <a:r>
              <a:rPr lang="en-US" dirty="0"/>
              <a:t>() needs an additional aesthetic </a:t>
            </a:r>
            <a:r>
              <a:rPr lang="en-US" dirty="0" smtClean="0"/>
              <a:t>mapping. In </a:t>
            </a:r>
            <a:r>
              <a:rPr lang="en-US" dirty="0"/>
              <a:t>particular, it needs to know which column is mapped to the actual text (</a:t>
            </a:r>
            <a:r>
              <a:rPr lang="en-US" dirty="0" smtClean="0"/>
              <a:t>label) shown </a:t>
            </a:r>
            <a:r>
              <a:rPr lang="en-US" dirty="0"/>
              <a:t>in the plot, which is given in the Country column.</a:t>
            </a:r>
          </a:p>
        </p:txBody>
      </p:sp>
      <p:pic>
        <p:nvPicPr>
          <p:cNvPr id="5" name="Imagen 4"/>
          <p:cNvPicPr>
            <a:picLocks noChangeAspect="1"/>
          </p:cNvPicPr>
          <p:nvPr/>
        </p:nvPicPr>
        <p:blipFill>
          <a:blip r:embed="rId2"/>
          <a:stretch>
            <a:fillRect/>
          </a:stretch>
        </p:blipFill>
        <p:spPr>
          <a:xfrm>
            <a:off x="22412" y="3124200"/>
            <a:ext cx="8886825" cy="1133475"/>
          </a:xfrm>
          <a:prstGeom prst="rect">
            <a:avLst/>
          </a:prstGeom>
        </p:spPr>
      </p:pic>
    </p:spTree>
    <p:extLst>
      <p:ext uri="{BB962C8B-B14F-4D97-AF65-F5344CB8AC3E}">
        <p14:creationId xmlns:p14="http://schemas.microsoft.com/office/powerpoint/2010/main" val="10545784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sp>
        <p:nvSpPr>
          <p:cNvPr id="7" name="Rectángulo 6"/>
          <p:cNvSpPr/>
          <p:nvPr/>
        </p:nvSpPr>
        <p:spPr>
          <a:xfrm>
            <a:off x="1066800" y="1219200"/>
            <a:ext cx="2005677" cy="369332"/>
          </a:xfrm>
          <a:prstGeom prst="rect">
            <a:avLst/>
          </a:prstGeom>
        </p:spPr>
        <p:txBody>
          <a:bodyPr wrap="none">
            <a:spAutoFit/>
          </a:bodyPr>
          <a:lstStyle/>
          <a:p>
            <a:r>
              <a:rPr lang="en-US" b="1" dirty="0" smtClean="0">
                <a:latin typeface="CourierNewPSMT"/>
              </a:rPr>
              <a:t>ggplot2 package</a:t>
            </a:r>
            <a:endParaRPr lang="en-US" b="1" dirty="0"/>
          </a:p>
        </p:txBody>
      </p:sp>
      <p:pic>
        <p:nvPicPr>
          <p:cNvPr id="4" name="Imagen 3"/>
          <p:cNvPicPr>
            <a:picLocks noChangeAspect="1"/>
          </p:cNvPicPr>
          <p:nvPr/>
        </p:nvPicPr>
        <p:blipFill>
          <a:blip r:embed="rId2"/>
          <a:stretch>
            <a:fillRect/>
          </a:stretch>
        </p:blipFill>
        <p:spPr>
          <a:xfrm>
            <a:off x="2057400" y="2057400"/>
            <a:ext cx="5082743" cy="4090988"/>
          </a:xfrm>
          <a:prstGeom prst="rect">
            <a:avLst/>
          </a:prstGeom>
        </p:spPr>
      </p:pic>
    </p:spTree>
    <p:extLst>
      <p:ext uri="{BB962C8B-B14F-4D97-AF65-F5344CB8AC3E}">
        <p14:creationId xmlns:p14="http://schemas.microsoft.com/office/powerpoint/2010/main" val="19276342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sp>
        <p:nvSpPr>
          <p:cNvPr id="7" name="Rectángulo 6"/>
          <p:cNvSpPr/>
          <p:nvPr/>
        </p:nvSpPr>
        <p:spPr>
          <a:xfrm>
            <a:off x="1066800" y="1219200"/>
            <a:ext cx="2005677" cy="369332"/>
          </a:xfrm>
          <a:prstGeom prst="rect">
            <a:avLst/>
          </a:prstGeom>
        </p:spPr>
        <p:txBody>
          <a:bodyPr wrap="none">
            <a:spAutoFit/>
          </a:bodyPr>
          <a:lstStyle/>
          <a:p>
            <a:r>
              <a:rPr lang="en-US" b="1" dirty="0" smtClean="0">
                <a:latin typeface="CourierNewPSMT"/>
              </a:rPr>
              <a:t>ggplot2 package</a:t>
            </a:r>
            <a:endParaRPr lang="en-US" b="1" dirty="0"/>
          </a:p>
        </p:txBody>
      </p:sp>
      <p:sp>
        <p:nvSpPr>
          <p:cNvPr id="3" name="Rectángulo 2"/>
          <p:cNvSpPr/>
          <p:nvPr/>
        </p:nvSpPr>
        <p:spPr>
          <a:xfrm>
            <a:off x="1066800" y="1676400"/>
            <a:ext cx="7315200" cy="1200329"/>
          </a:xfrm>
          <a:prstGeom prst="rect">
            <a:avLst/>
          </a:prstGeom>
        </p:spPr>
        <p:txBody>
          <a:bodyPr wrap="square">
            <a:spAutoFit/>
          </a:bodyPr>
          <a:lstStyle/>
          <a:p>
            <a:r>
              <a:rPr lang="en-US" dirty="0">
                <a:latin typeface="TimesNewRomanPSMT"/>
              </a:rPr>
              <a:t>To save a plot, use </a:t>
            </a:r>
            <a:r>
              <a:rPr lang="en-US" b="1" dirty="0" err="1">
                <a:latin typeface="CourierNewPSMT"/>
              </a:rPr>
              <a:t>ggsave</a:t>
            </a:r>
            <a:r>
              <a:rPr lang="en-US" b="1" dirty="0" smtClean="0">
                <a:latin typeface="CourierNewPSMT"/>
              </a:rPr>
              <a:t>() </a:t>
            </a:r>
            <a:r>
              <a:rPr lang="en-US" dirty="0" smtClean="0">
                <a:latin typeface="TimesNewRomanPSMT"/>
              </a:rPr>
              <a:t>after </a:t>
            </a:r>
            <a:r>
              <a:rPr lang="en-US" dirty="0">
                <a:latin typeface="TimesNewRomanPSMT"/>
              </a:rPr>
              <a:t>a </a:t>
            </a:r>
            <a:r>
              <a:rPr lang="en-US" b="1" dirty="0">
                <a:latin typeface="CourierNewPSMT"/>
              </a:rPr>
              <a:t>ggplot2</a:t>
            </a:r>
            <a:r>
              <a:rPr lang="en-US" dirty="0">
                <a:latin typeface="CourierNewPSMT"/>
              </a:rPr>
              <a:t> </a:t>
            </a:r>
            <a:r>
              <a:rPr lang="en-US" dirty="0">
                <a:latin typeface="TimesNewRomanPSMT"/>
              </a:rPr>
              <a:t>command. For example, the following command saves the text </a:t>
            </a:r>
            <a:r>
              <a:rPr lang="en-US" dirty="0" smtClean="0">
                <a:latin typeface="TimesNewRomanPSMT"/>
              </a:rPr>
              <a:t>plot into </a:t>
            </a:r>
            <a:r>
              <a:rPr lang="en-US" dirty="0">
                <a:latin typeface="TimesNewRomanPSMT"/>
              </a:rPr>
              <a:t>the file </a:t>
            </a:r>
            <a:r>
              <a:rPr lang="en-US" dirty="0">
                <a:latin typeface="CourierNewPSMT"/>
              </a:rPr>
              <a:t>nettle.png </a:t>
            </a:r>
            <a:r>
              <a:rPr lang="en-US" dirty="0">
                <a:latin typeface="TimesNewRomanPSMT"/>
              </a:rPr>
              <a:t>with the </a:t>
            </a:r>
            <a:r>
              <a:rPr lang="en-US" dirty="0" err="1">
                <a:latin typeface="TimesNewRomanPSMT"/>
              </a:rPr>
              <a:t>width:height</a:t>
            </a:r>
            <a:r>
              <a:rPr lang="en-US" dirty="0">
                <a:latin typeface="TimesNewRomanPSMT"/>
              </a:rPr>
              <a:t> ratio of 8:6 (measurement units </a:t>
            </a:r>
            <a:r>
              <a:rPr lang="en-US" dirty="0" smtClean="0">
                <a:latin typeface="TimesNewRomanPSMT"/>
              </a:rPr>
              <a:t>are given </a:t>
            </a:r>
            <a:r>
              <a:rPr lang="en-US" dirty="0">
                <a:latin typeface="TimesNewRomanPSMT"/>
              </a:rPr>
              <a:t>in inches by default).</a:t>
            </a:r>
            <a:endParaRPr lang="en-US" dirty="0"/>
          </a:p>
        </p:txBody>
      </p:sp>
      <p:pic>
        <p:nvPicPr>
          <p:cNvPr id="5" name="Imagen 4"/>
          <p:cNvPicPr>
            <a:picLocks noChangeAspect="1"/>
          </p:cNvPicPr>
          <p:nvPr/>
        </p:nvPicPr>
        <p:blipFill>
          <a:blip r:embed="rId2"/>
          <a:stretch>
            <a:fillRect/>
          </a:stretch>
        </p:blipFill>
        <p:spPr>
          <a:xfrm>
            <a:off x="228600" y="3581400"/>
            <a:ext cx="8696325" cy="742950"/>
          </a:xfrm>
          <a:prstGeom prst="rect">
            <a:avLst/>
          </a:prstGeom>
        </p:spPr>
      </p:pic>
    </p:spTree>
    <p:extLst>
      <p:ext uri="{BB962C8B-B14F-4D97-AF65-F5344CB8AC3E}">
        <p14:creationId xmlns:p14="http://schemas.microsoft.com/office/powerpoint/2010/main" val="5590533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sp>
        <p:nvSpPr>
          <p:cNvPr id="7" name="Rectángulo 6"/>
          <p:cNvSpPr/>
          <p:nvPr/>
        </p:nvSpPr>
        <p:spPr>
          <a:xfrm>
            <a:off x="1066800" y="1219200"/>
            <a:ext cx="2005677" cy="369332"/>
          </a:xfrm>
          <a:prstGeom prst="rect">
            <a:avLst/>
          </a:prstGeom>
        </p:spPr>
        <p:txBody>
          <a:bodyPr wrap="none">
            <a:spAutoFit/>
          </a:bodyPr>
          <a:lstStyle/>
          <a:p>
            <a:r>
              <a:rPr lang="en-US" b="1" dirty="0" smtClean="0">
                <a:latin typeface="CourierNewPSMT"/>
              </a:rPr>
              <a:t>ggplot2 package</a:t>
            </a:r>
            <a:endParaRPr lang="en-US" b="1" dirty="0"/>
          </a:p>
        </p:txBody>
      </p:sp>
      <p:sp>
        <p:nvSpPr>
          <p:cNvPr id="3" name="Rectángulo 2"/>
          <p:cNvSpPr/>
          <p:nvPr/>
        </p:nvSpPr>
        <p:spPr>
          <a:xfrm>
            <a:off x="1066800" y="1676400"/>
            <a:ext cx="7315200" cy="646331"/>
          </a:xfrm>
          <a:prstGeom prst="rect">
            <a:avLst/>
          </a:prstGeom>
        </p:spPr>
        <p:txBody>
          <a:bodyPr wrap="square">
            <a:spAutoFit/>
          </a:bodyPr>
          <a:lstStyle/>
          <a:p>
            <a:r>
              <a:rPr lang="en-US" dirty="0"/>
              <a:t>To create the two-plot arrangement displayed </a:t>
            </a:r>
            <a:r>
              <a:rPr lang="en-US" dirty="0" smtClean="0"/>
              <a:t>use </a:t>
            </a:r>
            <a:r>
              <a:rPr lang="en-US" dirty="0"/>
              <a:t>the </a:t>
            </a:r>
            <a:r>
              <a:rPr lang="en-US" dirty="0" err="1"/>
              <a:t>gridExtra</a:t>
            </a:r>
            <a:endParaRPr lang="en-US" dirty="0"/>
          </a:p>
          <a:p>
            <a:r>
              <a:rPr lang="en-US" dirty="0"/>
              <a:t>package (</a:t>
            </a:r>
            <a:r>
              <a:rPr lang="en-US" dirty="0" err="1"/>
              <a:t>Auguie</a:t>
            </a:r>
            <a:r>
              <a:rPr lang="en-US" dirty="0"/>
              <a:t>, 2017).</a:t>
            </a:r>
          </a:p>
        </p:txBody>
      </p:sp>
      <p:pic>
        <p:nvPicPr>
          <p:cNvPr id="4" name="Imagen 3"/>
          <p:cNvPicPr>
            <a:picLocks noChangeAspect="1"/>
          </p:cNvPicPr>
          <p:nvPr/>
        </p:nvPicPr>
        <p:blipFill>
          <a:blip r:embed="rId2"/>
          <a:stretch>
            <a:fillRect/>
          </a:stretch>
        </p:blipFill>
        <p:spPr>
          <a:xfrm>
            <a:off x="304800" y="2476500"/>
            <a:ext cx="8696325" cy="4191000"/>
          </a:xfrm>
          <a:prstGeom prst="rect">
            <a:avLst/>
          </a:prstGeom>
        </p:spPr>
      </p:pic>
    </p:spTree>
    <p:extLst>
      <p:ext uri="{BB962C8B-B14F-4D97-AF65-F5344CB8AC3E}">
        <p14:creationId xmlns:p14="http://schemas.microsoft.com/office/powerpoint/2010/main" val="39404234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sp>
        <p:nvSpPr>
          <p:cNvPr id="7" name="Rectángulo 6"/>
          <p:cNvSpPr/>
          <p:nvPr/>
        </p:nvSpPr>
        <p:spPr>
          <a:xfrm>
            <a:off x="1066800" y="1371600"/>
            <a:ext cx="2742674" cy="461665"/>
          </a:xfrm>
          <a:prstGeom prst="rect">
            <a:avLst/>
          </a:prstGeom>
        </p:spPr>
        <p:txBody>
          <a:bodyPr wrap="none">
            <a:spAutoFit/>
          </a:bodyPr>
          <a:lstStyle/>
          <a:p>
            <a:r>
              <a:rPr lang="en-US" sz="2400" b="1" dirty="0"/>
              <a:t>Piping with </a:t>
            </a:r>
            <a:r>
              <a:rPr lang="en-US" sz="2400" b="1" dirty="0" err="1"/>
              <a:t>magrittr</a:t>
            </a:r>
            <a:endParaRPr lang="en-US" sz="2400" b="1" dirty="0"/>
          </a:p>
        </p:txBody>
      </p:sp>
      <p:sp>
        <p:nvSpPr>
          <p:cNvPr id="5" name="Rectángulo 4"/>
          <p:cNvSpPr/>
          <p:nvPr/>
        </p:nvSpPr>
        <p:spPr>
          <a:xfrm>
            <a:off x="914400" y="1905000"/>
            <a:ext cx="7848600" cy="2585323"/>
          </a:xfrm>
          <a:prstGeom prst="rect">
            <a:avLst/>
          </a:prstGeom>
        </p:spPr>
        <p:txBody>
          <a:bodyPr wrap="square">
            <a:spAutoFit/>
          </a:bodyPr>
          <a:lstStyle/>
          <a:p>
            <a:r>
              <a:rPr lang="en-US" dirty="0">
                <a:latin typeface="TimesNewRomanPSMT"/>
              </a:rPr>
              <a:t>A final component of the </a:t>
            </a:r>
            <a:r>
              <a:rPr lang="en-US" dirty="0" err="1">
                <a:latin typeface="TimesNewRomanPSMT"/>
              </a:rPr>
              <a:t>tidyverse</a:t>
            </a:r>
            <a:r>
              <a:rPr lang="en-US" dirty="0">
                <a:latin typeface="TimesNewRomanPSMT"/>
              </a:rPr>
              <a:t> relevant to us is the ‘</a:t>
            </a:r>
            <a:r>
              <a:rPr lang="en-US" b="1" dirty="0">
                <a:latin typeface="TimesNewRomanPSMT"/>
              </a:rPr>
              <a:t>pipe</a:t>
            </a:r>
            <a:r>
              <a:rPr lang="en-US" dirty="0">
                <a:latin typeface="TimesNewRomanPSMT"/>
              </a:rPr>
              <a:t>’, which is represented </a:t>
            </a:r>
            <a:r>
              <a:rPr lang="en-US" dirty="0" smtClean="0">
                <a:latin typeface="TimesNewRomanPSMT"/>
              </a:rPr>
              <a:t>by the </a:t>
            </a:r>
            <a:r>
              <a:rPr lang="en-US" dirty="0">
                <a:latin typeface="TimesNewRomanPSMT"/>
              </a:rPr>
              <a:t>symbol sequence ‘</a:t>
            </a:r>
            <a:r>
              <a:rPr lang="en-US" b="1" dirty="0">
                <a:latin typeface="CourierNewPSMT"/>
              </a:rPr>
              <a:t>%&gt;%</a:t>
            </a:r>
            <a:r>
              <a:rPr lang="en-US" dirty="0">
                <a:latin typeface="TimesNewRomanPSMT"/>
              </a:rPr>
              <a:t>’. </a:t>
            </a:r>
            <a:endParaRPr lang="en-US" dirty="0" smtClean="0">
              <a:latin typeface="TimesNewRomanPSMT"/>
            </a:endParaRPr>
          </a:p>
          <a:p>
            <a:r>
              <a:rPr lang="en-US" dirty="0" smtClean="0">
                <a:latin typeface="TimesNewRomanPSMT"/>
              </a:rPr>
              <a:t>This </a:t>
            </a:r>
            <a:r>
              <a:rPr lang="en-US" dirty="0">
                <a:latin typeface="TimesNewRomanPSMT"/>
              </a:rPr>
              <a:t>functionality is unlocked by the </a:t>
            </a:r>
            <a:r>
              <a:rPr lang="en-US" dirty="0" err="1">
                <a:latin typeface="TimesNewRomanPSMT"/>
              </a:rPr>
              <a:t>tidyverse</a:t>
            </a:r>
            <a:r>
              <a:rPr lang="en-US" dirty="0">
                <a:latin typeface="TimesNewRomanPSMT"/>
              </a:rPr>
              <a:t> </a:t>
            </a:r>
            <a:r>
              <a:rPr lang="en-US" dirty="0" smtClean="0">
                <a:latin typeface="TimesNewRomanPSMT"/>
              </a:rPr>
              <a:t>package </a:t>
            </a:r>
            <a:r>
              <a:rPr lang="de-DE" dirty="0" smtClean="0">
                <a:latin typeface="CourierNewPSMT"/>
              </a:rPr>
              <a:t>magrittr </a:t>
            </a:r>
            <a:r>
              <a:rPr lang="de-DE" dirty="0">
                <a:latin typeface="TimesNewRomanPSMT"/>
              </a:rPr>
              <a:t>(Milton Bache &amp; Wickham, 2014</a:t>
            </a:r>
            <a:r>
              <a:rPr lang="de-DE" dirty="0" smtClean="0">
                <a:latin typeface="TimesNewRomanPSMT"/>
              </a:rPr>
              <a:t>).</a:t>
            </a:r>
          </a:p>
          <a:p>
            <a:r>
              <a:rPr lang="en-US" dirty="0" smtClean="0">
                <a:latin typeface="TimesNewRomanPSMT"/>
              </a:rPr>
              <a:t>Imagine </a:t>
            </a:r>
            <a:r>
              <a:rPr lang="en-US" dirty="0">
                <a:latin typeface="TimesNewRomanPSMT"/>
              </a:rPr>
              <a:t>a conveyor belt where the output of one function serves as the input to </a:t>
            </a:r>
            <a:r>
              <a:rPr lang="en-US" dirty="0" smtClean="0">
                <a:latin typeface="TimesNewRomanPSMT"/>
              </a:rPr>
              <a:t>another function</a:t>
            </a:r>
            <a:r>
              <a:rPr lang="en-US" dirty="0">
                <a:latin typeface="TimesNewRomanPSMT"/>
              </a:rPr>
              <a:t>. The following code chunk exemplifies such a pipeline. The </a:t>
            </a:r>
            <a:r>
              <a:rPr lang="en-US" b="1" dirty="0" err="1">
                <a:latin typeface="TimesNewRomanPSMT"/>
              </a:rPr>
              <a:t>tibble</a:t>
            </a:r>
            <a:r>
              <a:rPr lang="en-US" b="1" dirty="0">
                <a:latin typeface="TimesNewRomanPSMT"/>
              </a:rPr>
              <a:t> </a:t>
            </a:r>
            <a:r>
              <a:rPr lang="en-US" b="1" dirty="0">
                <a:latin typeface="CourierNewPSMT"/>
              </a:rPr>
              <a:t>nettle </a:t>
            </a:r>
            <a:r>
              <a:rPr lang="en-US" b="1" dirty="0" smtClean="0">
                <a:latin typeface="TimesNewRomanPSMT"/>
              </a:rPr>
              <a:t>is first </a:t>
            </a:r>
            <a:r>
              <a:rPr lang="en-US" b="1" dirty="0">
                <a:latin typeface="TimesNewRomanPSMT"/>
              </a:rPr>
              <a:t>piped to the </a:t>
            </a:r>
            <a:r>
              <a:rPr lang="en-US" b="1" dirty="0">
                <a:latin typeface="CourierNewPSMT"/>
              </a:rPr>
              <a:t>filter() </a:t>
            </a:r>
            <a:r>
              <a:rPr lang="en-US" b="1" dirty="0">
                <a:latin typeface="TimesNewRomanPSMT"/>
              </a:rPr>
              <a:t>function, which reduces the </a:t>
            </a:r>
            <a:r>
              <a:rPr lang="en-US" b="1" dirty="0" err="1">
                <a:latin typeface="TimesNewRomanPSMT"/>
              </a:rPr>
              <a:t>tibble</a:t>
            </a:r>
            <a:r>
              <a:rPr lang="en-US" b="1" dirty="0">
                <a:latin typeface="TimesNewRomanPSMT"/>
              </a:rPr>
              <a:t> to only those </a:t>
            </a:r>
            <a:r>
              <a:rPr lang="en-US" b="1" dirty="0" smtClean="0">
                <a:latin typeface="TimesNewRomanPSMT"/>
              </a:rPr>
              <a:t>countries where </a:t>
            </a:r>
            <a:r>
              <a:rPr lang="en-US" b="1" dirty="0">
                <a:latin typeface="TimesNewRomanPSMT"/>
              </a:rPr>
              <a:t>one can grow crops for more than eight months of the year (</a:t>
            </a:r>
            <a:r>
              <a:rPr lang="en-US" b="1" dirty="0">
                <a:latin typeface="CourierNewPSMT"/>
              </a:rPr>
              <a:t>MGS &gt; 8</a:t>
            </a:r>
            <a:r>
              <a:rPr lang="en-US" b="1" dirty="0">
                <a:latin typeface="TimesNewRomanPSMT"/>
              </a:rPr>
              <a:t>).</a:t>
            </a:r>
            <a:endParaRPr lang="en-US" b="1" dirty="0"/>
          </a:p>
        </p:txBody>
      </p:sp>
      <p:pic>
        <p:nvPicPr>
          <p:cNvPr id="6" name="Imagen 5"/>
          <p:cNvPicPr>
            <a:picLocks noChangeAspect="1"/>
          </p:cNvPicPr>
          <p:nvPr/>
        </p:nvPicPr>
        <p:blipFill>
          <a:blip r:embed="rId2"/>
          <a:stretch>
            <a:fillRect/>
          </a:stretch>
        </p:blipFill>
        <p:spPr>
          <a:xfrm>
            <a:off x="304800" y="4563035"/>
            <a:ext cx="8715375" cy="2305050"/>
          </a:xfrm>
          <a:prstGeom prst="rect">
            <a:avLst/>
          </a:prstGeom>
        </p:spPr>
      </p:pic>
    </p:spTree>
    <p:extLst>
      <p:ext uri="{BB962C8B-B14F-4D97-AF65-F5344CB8AC3E}">
        <p14:creationId xmlns:p14="http://schemas.microsoft.com/office/powerpoint/2010/main" val="1994199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sp>
        <p:nvSpPr>
          <p:cNvPr id="4" name="Rectángulo 3"/>
          <p:cNvSpPr/>
          <p:nvPr/>
        </p:nvSpPr>
        <p:spPr>
          <a:xfrm>
            <a:off x="609600" y="1143000"/>
            <a:ext cx="8153400" cy="3539430"/>
          </a:xfrm>
          <a:prstGeom prst="rect">
            <a:avLst/>
          </a:prstGeom>
        </p:spPr>
        <p:txBody>
          <a:bodyPr wrap="square">
            <a:spAutoFit/>
          </a:bodyPr>
          <a:lstStyle/>
          <a:p>
            <a:pPr marL="469900" lvl="1">
              <a:lnSpc>
                <a:spcPct val="100000"/>
              </a:lnSpc>
              <a:spcBef>
                <a:spcPts val="670"/>
              </a:spcBef>
              <a:tabLst>
                <a:tab pos="755015" algn="l"/>
              </a:tabLst>
            </a:pPr>
            <a:endParaRPr lang="es-ES" sz="3200" spc="-10" dirty="0">
              <a:cs typeface="Calibri"/>
            </a:endParaRPr>
          </a:p>
          <a:p>
            <a:pPr marL="285750" indent="-285750">
              <a:buFont typeface="Arial" panose="020B0604020202020204" pitchFamily="34" charset="0"/>
              <a:buChar char="•"/>
            </a:pPr>
            <a:r>
              <a:rPr lang="en-US" sz="2400" dirty="0" smtClean="0"/>
              <a:t>This chapter serves two goals. First, I will introduce you to the </a:t>
            </a:r>
            <a:r>
              <a:rPr lang="en-US" sz="2400" dirty="0" err="1" smtClean="0"/>
              <a:t>tidyverse</a:t>
            </a:r>
            <a:r>
              <a:rPr lang="en-US" sz="2400" dirty="0" smtClean="0"/>
              <a:t>, a modern way of doing R. </a:t>
            </a:r>
          </a:p>
          <a:p>
            <a:pPr marL="285750" indent="-285750">
              <a:buFont typeface="Arial" panose="020B0604020202020204" pitchFamily="34" charset="0"/>
              <a:buChar char="•"/>
            </a:pPr>
            <a:endParaRPr lang="en-US" sz="2400" dirty="0"/>
          </a:p>
          <a:p>
            <a:endParaRPr lang="en-US" sz="2400" dirty="0" smtClean="0"/>
          </a:p>
          <a:p>
            <a:endParaRPr lang="en-US" sz="2400" dirty="0"/>
          </a:p>
          <a:p>
            <a:pPr marL="285750" indent="-285750">
              <a:buFont typeface="Arial" panose="020B0604020202020204" pitchFamily="34" charset="0"/>
              <a:buChar char="•"/>
            </a:pPr>
            <a:r>
              <a:rPr lang="en-US" sz="2400" dirty="0" smtClean="0"/>
              <a:t>Second, I will introduce you to reproducible research practices. As part of this, I will talk about ways efficient workflows for analysis projects.</a:t>
            </a:r>
            <a:endParaRPr lang="en-US" sz="2400" dirty="0"/>
          </a:p>
        </p:txBody>
      </p:sp>
    </p:spTree>
    <p:extLst>
      <p:ext uri="{BB962C8B-B14F-4D97-AF65-F5344CB8AC3E}">
        <p14:creationId xmlns:p14="http://schemas.microsoft.com/office/powerpoint/2010/main" val="1546427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sp>
        <p:nvSpPr>
          <p:cNvPr id="7" name="Rectángulo 6"/>
          <p:cNvSpPr/>
          <p:nvPr/>
        </p:nvSpPr>
        <p:spPr>
          <a:xfrm>
            <a:off x="1066800" y="1371600"/>
            <a:ext cx="2742674" cy="461665"/>
          </a:xfrm>
          <a:prstGeom prst="rect">
            <a:avLst/>
          </a:prstGeom>
        </p:spPr>
        <p:txBody>
          <a:bodyPr wrap="none">
            <a:spAutoFit/>
          </a:bodyPr>
          <a:lstStyle/>
          <a:p>
            <a:r>
              <a:rPr lang="en-US" sz="2400" b="1" dirty="0"/>
              <a:t>Piping with </a:t>
            </a:r>
            <a:r>
              <a:rPr lang="en-US" sz="2400" b="1" dirty="0" err="1"/>
              <a:t>magrittr</a:t>
            </a:r>
            <a:endParaRPr lang="en-US" sz="2400" b="1" dirty="0"/>
          </a:p>
        </p:txBody>
      </p:sp>
      <p:sp>
        <p:nvSpPr>
          <p:cNvPr id="5" name="Rectángulo 4"/>
          <p:cNvSpPr/>
          <p:nvPr/>
        </p:nvSpPr>
        <p:spPr>
          <a:xfrm>
            <a:off x="914400" y="1905000"/>
            <a:ext cx="7848600" cy="2585323"/>
          </a:xfrm>
          <a:prstGeom prst="rect">
            <a:avLst/>
          </a:prstGeom>
        </p:spPr>
        <p:txBody>
          <a:bodyPr wrap="square">
            <a:spAutoFit/>
          </a:bodyPr>
          <a:lstStyle/>
          <a:p>
            <a:r>
              <a:rPr lang="en-US" dirty="0">
                <a:latin typeface="TimesNewRomanPSMT"/>
              </a:rPr>
              <a:t>A final component of the </a:t>
            </a:r>
            <a:r>
              <a:rPr lang="en-US" dirty="0" err="1">
                <a:latin typeface="TimesNewRomanPSMT"/>
              </a:rPr>
              <a:t>tidyverse</a:t>
            </a:r>
            <a:r>
              <a:rPr lang="en-US" dirty="0">
                <a:latin typeface="TimesNewRomanPSMT"/>
              </a:rPr>
              <a:t> relevant to us is the ‘</a:t>
            </a:r>
            <a:r>
              <a:rPr lang="en-US" b="1" dirty="0">
                <a:latin typeface="TimesNewRomanPSMT"/>
              </a:rPr>
              <a:t>pipe</a:t>
            </a:r>
            <a:r>
              <a:rPr lang="en-US" dirty="0">
                <a:latin typeface="TimesNewRomanPSMT"/>
              </a:rPr>
              <a:t>’, which is represented </a:t>
            </a:r>
            <a:r>
              <a:rPr lang="en-US" dirty="0" smtClean="0">
                <a:latin typeface="TimesNewRomanPSMT"/>
              </a:rPr>
              <a:t>by the </a:t>
            </a:r>
            <a:r>
              <a:rPr lang="en-US" dirty="0">
                <a:latin typeface="TimesNewRomanPSMT"/>
              </a:rPr>
              <a:t>symbol sequence ‘</a:t>
            </a:r>
            <a:r>
              <a:rPr lang="en-US" b="1" dirty="0">
                <a:latin typeface="CourierNewPSMT"/>
              </a:rPr>
              <a:t>%&gt;%</a:t>
            </a:r>
            <a:r>
              <a:rPr lang="en-US" dirty="0">
                <a:latin typeface="TimesNewRomanPSMT"/>
              </a:rPr>
              <a:t>’. </a:t>
            </a:r>
            <a:endParaRPr lang="en-US" dirty="0" smtClean="0">
              <a:latin typeface="TimesNewRomanPSMT"/>
            </a:endParaRPr>
          </a:p>
          <a:p>
            <a:r>
              <a:rPr lang="en-US" dirty="0" smtClean="0">
                <a:latin typeface="TimesNewRomanPSMT"/>
              </a:rPr>
              <a:t>This </a:t>
            </a:r>
            <a:r>
              <a:rPr lang="en-US" dirty="0">
                <a:latin typeface="TimesNewRomanPSMT"/>
              </a:rPr>
              <a:t>functionality is unlocked by the </a:t>
            </a:r>
            <a:r>
              <a:rPr lang="en-US" dirty="0" err="1">
                <a:latin typeface="TimesNewRomanPSMT"/>
              </a:rPr>
              <a:t>tidyverse</a:t>
            </a:r>
            <a:r>
              <a:rPr lang="en-US" dirty="0">
                <a:latin typeface="TimesNewRomanPSMT"/>
              </a:rPr>
              <a:t> </a:t>
            </a:r>
            <a:r>
              <a:rPr lang="en-US" dirty="0" smtClean="0">
                <a:latin typeface="TimesNewRomanPSMT"/>
              </a:rPr>
              <a:t>package </a:t>
            </a:r>
            <a:r>
              <a:rPr lang="de-DE" dirty="0" smtClean="0">
                <a:latin typeface="CourierNewPSMT"/>
              </a:rPr>
              <a:t>magrittr </a:t>
            </a:r>
            <a:r>
              <a:rPr lang="de-DE" dirty="0">
                <a:latin typeface="TimesNewRomanPSMT"/>
              </a:rPr>
              <a:t>(Milton Bache &amp; Wickham, 2014</a:t>
            </a:r>
            <a:r>
              <a:rPr lang="de-DE" dirty="0" smtClean="0">
                <a:latin typeface="TimesNewRomanPSMT"/>
              </a:rPr>
              <a:t>).</a:t>
            </a:r>
          </a:p>
          <a:p>
            <a:r>
              <a:rPr lang="en-US" dirty="0" smtClean="0">
                <a:latin typeface="TimesNewRomanPSMT"/>
              </a:rPr>
              <a:t>Imagine </a:t>
            </a:r>
            <a:r>
              <a:rPr lang="en-US" dirty="0">
                <a:latin typeface="TimesNewRomanPSMT"/>
              </a:rPr>
              <a:t>a conveyor belt where the output of one function serves as the input to </a:t>
            </a:r>
            <a:r>
              <a:rPr lang="en-US" dirty="0" smtClean="0">
                <a:latin typeface="TimesNewRomanPSMT"/>
              </a:rPr>
              <a:t>another function</a:t>
            </a:r>
            <a:r>
              <a:rPr lang="en-US" dirty="0">
                <a:latin typeface="TimesNewRomanPSMT"/>
              </a:rPr>
              <a:t>. The following code chunk exemplifies such a pipeline. The </a:t>
            </a:r>
            <a:r>
              <a:rPr lang="en-US" b="1" dirty="0" err="1">
                <a:latin typeface="TimesNewRomanPSMT"/>
              </a:rPr>
              <a:t>tibble</a:t>
            </a:r>
            <a:r>
              <a:rPr lang="en-US" b="1" dirty="0">
                <a:latin typeface="TimesNewRomanPSMT"/>
              </a:rPr>
              <a:t> </a:t>
            </a:r>
            <a:r>
              <a:rPr lang="en-US" b="1" dirty="0">
                <a:latin typeface="CourierNewPSMT"/>
              </a:rPr>
              <a:t>nettle </a:t>
            </a:r>
            <a:r>
              <a:rPr lang="en-US" b="1" dirty="0" smtClean="0">
                <a:latin typeface="TimesNewRomanPSMT"/>
              </a:rPr>
              <a:t>is first </a:t>
            </a:r>
            <a:r>
              <a:rPr lang="en-US" b="1" dirty="0">
                <a:latin typeface="TimesNewRomanPSMT"/>
              </a:rPr>
              <a:t>piped to the </a:t>
            </a:r>
            <a:r>
              <a:rPr lang="en-US" b="1" dirty="0">
                <a:latin typeface="CourierNewPSMT"/>
              </a:rPr>
              <a:t>filter() </a:t>
            </a:r>
            <a:r>
              <a:rPr lang="en-US" b="1" dirty="0">
                <a:latin typeface="TimesNewRomanPSMT"/>
              </a:rPr>
              <a:t>function, which reduces the </a:t>
            </a:r>
            <a:r>
              <a:rPr lang="en-US" b="1" dirty="0" err="1">
                <a:latin typeface="TimesNewRomanPSMT"/>
              </a:rPr>
              <a:t>tibble</a:t>
            </a:r>
            <a:r>
              <a:rPr lang="en-US" b="1" dirty="0">
                <a:latin typeface="TimesNewRomanPSMT"/>
              </a:rPr>
              <a:t> to only those </a:t>
            </a:r>
            <a:r>
              <a:rPr lang="en-US" b="1" dirty="0" smtClean="0">
                <a:latin typeface="TimesNewRomanPSMT"/>
              </a:rPr>
              <a:t>countries where </a:t>
            </a:r>
            <a:r>
              <a:rPr lang="en-US" b="1" dirty="0">
                <a:latin typeface="TimesNewRomanPSMT"/>
              </a:rPr>
              <a:t>one can grow crops for more than eight months of the year (</a:t>
            </a:r>
            <a:r>
              <a:rPr lang="en-US" b="1" dirty="0">
                <a:latin typeface="CourierNewPSMT"/>
              </a:rPr>
              <a:t>MGS &gt; 8</a:t>
            </a:r>
            <a:r>
              <a:rPr lang="en-US" b="1" dirty="0">
                <a:latin typeface="TimesNewRomanPSMT"/>
              </a:rPr>
              <a:t>).</a:t>
            </a:r>
            <a:endParaRPr lang="en-US" b="1" dirty="0"/>
          </a:p>
        </p:txBody>
      </p:sp>
      <p:pic>
        <p:nvPicPr>
          <p:cNvPr id="6" name="Imagen 5"/>
          <p:cNvPicPr>
            <a:picLocks noChangeAspect="1"/>
          </p:cNvPicPr>
          <p:nvPr/>
        </p:nvPicPr>
        <p:blipFill>
          <a:blip r:embed="rId2"/>
          <a:stretch>
            <a:fillRect/>
          </a:stretch>
        </p:blipFill>
        <p:spPr>
          <a:xfrm>
            <a:off x="304800" y="4563035"/>
            <a:ext cx="8715375" cy="2305050"/>
          </a:xfrm>
          <a:prstGeom prst="rect">
            <a:avLst/>
          </a:prstGeom>
        </p:spPr>
      </p:pic>
    </p:spTree>
    <p:extLst>
      <p:ext uri="{BB962C8B-B14F-4D97-AF65-F5344CB8AC3E}">
        <p14:creationId xmlns:p14="http://schemas.microsoft.com/office/powerpoint/2010/main" val="11061584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lang="es-ES" sz="4400" spc="-90" dirty="0" err="1" smtClean="0">
                <a:latin typeface="Calibri"/>
                <a:cs typeface="Calibri"/>
              </a:rPr>
              <a:t>Lab</a:t>
            </a:r>
            <a:r>
              <a:rPr lang="es-ES" sz="4400" spc="-90" dirty="0" smtClean="0">
                <a:latin typeface="Calibri"/>
                <a:cs typeface="Calibri"/>
              </a:rPr>
              <a:t> time</a:t>
            </a:r>
            <a:endParaRPr sz="4400" dirty="0">
              <a:latin typeface="Calibri"/>
              <a:cs typeface="Calibri"/>
            </a:endParaRPr>
          </a:p>
        </p:txBody>
      </p:sp>
      <p:sp>
        <p:nvSpPr>
          <p:cNvPr id="7" name="Rectángulo 6"/>
          <p:cNvSpPr/>
          <p:nvPr/>
        </p:nvSpPr>
        <p:spPr>
          <a:xfrm>
            <a:off x="838200" y="1981200"/>
            <a:ext cx="3637662" cy="461665"/>
          </a:xfrm>
          <a:prstGeom prst="rect">
            <a:avLst/>
          </a:prstGeom>
        </p:spPr>
        <p:txBody>
          <a:bodyPr wrap="none">
            <a:spAutoFit/>
          </a:bodyPr>
          <a:lstStyle/>
          <a:p>
            <a:r>
              <a:rPr lang="en-US" sz="2400" b="1" dirty="0" smtClean="0"/>
              <a:t>Lab 2: </a:t>
            </a:r>
            <a:r>
              <a:rPr lang="en-US" sz="2400" b="1" dirty="0" err="1" smtClean="0"/>
              <a:t>Iconocity</a:t>
            </a:r>
            <a:r>
              <a:rPr lang="en-US" sz="2400" b="1" dirty="0" smtClean="0"/>
              <a:t> </a:t>
            </a:r>
            <a:r>
              <a:rPr lang="en-US" sz="2400" b="1" dirty="0" smtClean="0"/>
              <a:t>and senses</a:t>
            </a:r>
            <a:endParaRPr lang="en-US" sz="2400" b="1" dirty="0"/>
          </a:p>
        </p:txBody>
      </p:sp>
      <p:sp>
        <p:nvSpPr>
          <p:cNvPr id="5" name="Rectángulo 4"/>
          <p:cNvSpPr/>
          <p:nvPr/>
        </p:nvSpPr>
        <p:spPr>
          <a:xfrm>
            <a:off x="838200" y="2743200"/>
            <a:ext cx="7848600" cy="2308324"/>
          </a:xfrm>
          <a:prstGeom prst="rect">
            <a:avLst/>
          </a:prstGeom>
        </p:spPr>
        <p:txBody>
          <a:bodyPr wrap="square">
            <a:spAutoFit/>
          </a:bodyPr>
          <a:lstStyle/>
          <a:p>
            <a:r>
              <a:rPr lang="en-US" dirty="0"/>
              <a:t>This </a:t>
            </a:r>
            <a:r>
              <a:rPr lang="en-US" dirty="0" smtClean="0"/>
              <a:t>lab </a:t>
            </a:r>
            <a:r>
              <a:rPr lang="en-US" dirty="0"/>
              <a:t>guides you through the first steps of an analysis that was published</a:t>
            </a:r>
          </a:p>
          <a:p>
            <a:r>
              <a:rPr lang="en-US" dirty="0"/>
              <a:t>in Winter, Perlman, Perry, and </a:t>
            </a:r>
            <a:r>
              <a:rPr lang="en-US" dirty="0" err="1"/>
              <a:t>Lupyan</a:t>
            </a:r>
            <a:r>
              <a:rPr lang="en-US" dirty="0"/>
              <a:t> (2017). This study investigated iconicity,</a:t>
            </a:r>
          </a:p>
          <a:p>
            <a:r>
              <a:rPr lang="en-US" dirty="0"/>
              <a:t>the resemblance between a sign’s form and its meaning. For example, the words</a:t>
            </a:r>
          </a:p>
          <a:p>
            <a:r>
              <a:rPr lang="en-US" i="1" dirty="0"/>
              <a:t>squealing</a:t>
            </a:r>
            <a:r>
              <a:rPr lang="en-US" dirty="0"/>
              <a:t>, </a:t>
            </a:r>
            <a:r>
              <a:rPr lang="en-US" i="1" dirty="0"/>
              <a:t>banging</a:t>
            </a:r>
            <a:r>
              <a:rPr lang="en-US" dirty="0"/>
              <a:t>, and </a:t>
            </a:r>
            <a:r>
              <a:rPr lang="en-US" i="1" dirty="0"/>
              <a:t>beeping </a:t>
            </a:r>
            <a:r>
              <a:rPr lang="en-US" dirty="0"/>
              <a:t>resemble the sounds they represent (also known </a:t>
            </a:r>
            <a:r>
              <a:rPr lang="en-US" dirty="0" smtClean="0"/>
              <a:t>as </a:t>
            </a:r>
            <a:r>
              <a:rPr lang="en-US" dirty="0" err="1" smtClean="0"/>
              <a:t>onomatopeia</a:t>
            </a:r>
            <a:r>
              <a:rPr lang="en-US" dirty="0"/>
              <a:t>, a specific form of iconicity). It has been proposed that sound </a:t>
            </a:r>
            <a:r>
              <a:rPr lang="en-US" dirty="0" smtClean="0"/>
              <a:t>concepts are </a:t>
            </a:r>
            <a:r>
              <a:rPr lang="en-US" dirty="0"/>
              <a:t>more expressible via iconic means than concepts related to the other </a:t>
            </a:r>
            <a:r>
              <a:rPr lang="en-US" dirty="0" smtClean="0"/>
              <a:t>senses, such </a:t>
            </a:r>
            <a:r>
              <a:rPr lang="en-US" dirty="0"/>
              <a:t>as sight, touch, smell, or taste. This may be because auditory ideas are </a:t>
            </a:r>
            <a:r>
              <a:rPr lang="en-US" dirty="0" smtClean="0"/>
              <a:t>easier to </a:t>
            </a:r>
            <a:r>
              <a:rPr lang="en-US" dirty="0"/>
              <a:t>express via imitation in an auditory medium, speech.</a:t>
            </a:r>
            <a:endParaRPr lang="en-US" b="1" dirty="0"/>
          </a:p>
        </p:txBody>
      </p:sp>
      <p:sp>
        <p:nvSpPr>
          <p:cNvPr id="3" name="Rectángulo 2"/>
          <p:cNvSpPr/>
          <p:nvPr/>
        </p:nvSpPr>
        <p:spPr>
          <a:xfrm>
            <a:off x="838200" y="1219200"/>
            <a:ext cx="5549789" cy="369332"/>
          </a:xfrm>
          <a:prstGeom prst="rect">
            <a:avLst/>
          </a:prstGeom>
        </p:spPr>
        <p:txBody>
          <a:bodyPr wrap="none">
            <a:spAutoFit/>
          </a:bodyPr>
          <a:lstStyle/>
          <a:p>
            <a:r>
              <a:rPr lang="en-US" dirty="0" smtClean="0"/>
              <a:t>Go to </a:t>
            </a:r>
            <a:r>
              <a:rPr lang="en-US" dirty="0" smtClean="0">
                <a:hlinkClick r:id="rId2"/>
              </a:rPr>
              <a:t>https</a:t>
            </a:r>
            <a:r>
              <a:rPr lang="en-US" dirty="0">
                <a:hlinkClick r:id="rId2"/>
              </a:rPr>
              <a:t>://</a:t>
            </a:r>
            <a:r>
              <a:rPr lang="en-US" dirty="0" smtClean="0">
                <a:hlinkClick r:id="rId2"/>
              </a:rPr>
              <a:t>github.com/jsegoviamartin/PDSS3</a:t>
            </a:r>
            <a:r>
              <a:rPr lang="en-US" dirty="0"/>
              <a:t> </a:t>
            </a:r>
            <a:r>
              <a:rPr lang="en-US" dirty="0" smtClean="0"/>
              <a:t>  week 2</a:t>
            </a:r>
            <a:endParaRPr lang="en-US" dirty="0"/>
          </a:p>
        </p:txBody>
      </p:sp>
    </p:spTree>
    <p:extLst>
      <p:ext uri="{BB962C8B-B14F-4D97-AF65-F5344CB8AC3E}">
        <p14:creationId xmlns:p14="http://schemas.microsoft.com/office/powerpoint/2010/main" val="41857664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1066800"/>
            <a:ext cx="4991861" cy="615553"/>
          </a:xfrm>
        </p:spPr>
        <p:txBody>
          <a:bodyPr/>
          <a:lstStyle/>
          <a:p>
            <a:r>
              <a:rPr lang="en-US" sz="4000" dirty="0" smtClean="0"/>
              <a:t>Descriptive statistics</a:t>
            </a:r>
            <a:endParaRPr lang="en-US" sz="4000" dirty="0"/>
          </a:p>
        </p:txBody>
      </p:sp>
      <p:sp>
        <p:nvSpPr>
          <p:cNvPr id="3" name="Marcador de texto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0959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152400"/>
            <a:ext cx="4522471" cy="677108"/>
          </a:xfrm>
          <a:prstGeom prst="rect">
            <a:avLst/>
          </a:prstGeom>
        </p:spPr>
        <p:txBody>
          <a:bodyPr vert="horz" wrap="square" lIns="0" tIns="0" rIns="0" bIns="0" rtlCol="0">
            <a:spAutoFit/>
          </a:bodyPr>
          <a:lstStyle/>
          <a:p>
            <a:pPr marL="12700" algn="ctr">
              <a:lnSpc>
                <a:spcPct val="100000"/>
              </a:lnSpc>
            </a:pPr>
            <a:r>
              <a:rPr lang="es-ES" sz="4400" dirty="0" err="1" smtClean="0">
                <a:latin typeface="Calibri"/>
                <a:cs typeface="Calibri"/>
              </a:rPr>
              <a:t>Distributions</a:t>
            </a:r>
            <a:endParaRPr sz="4400" dirty="0">
              <a:latin typeface="Calibri"/>
              <a:cs typeface="Calibri"/>
            </a:endParaRPr>
          </a:p>
        </p:txBody>
      </p:sp>
      <p:pic>
        <p:nvPicPr>
          <p:cNvPr id="6" name="Imagen 5"/>
          <p:cNvPicPr>
            <a:picLocks noChangeAspect="1"/>
          </p:cNvPicPr>
          <p:nvPr/>
        </p:nvPicPr>
        <p:blipFill>
          <a:blip r:embed="rId2"/>
          <a:stretch>
            <a:fillRect/>
          </a:stretch>
        </p:blipFill>
        <p:spPr>
          <a:xfrm>
            <a:off x="1066800" y="1905000"/>
            <a:ext cx="7010400" cy="3724275"/>
          </a:xfrm>
          <a:prstGeom prst="rect">
            <a:avLst/>
          </a:prstGeom>
        </p:spPr>
      </p:pic>
      <p:sp>
        <p:nvSpPr>
          <p:cNvPr id="8" name="Rectángulo 7"/>
          <p:cNvSpPr/>
          <p:nvPr/>
        </p:nvSpPr>
        <p:spPr>
          <a:xfrm>
            <a:off x="381000" y="914400"/>
            <a:ext cx="8763000" cy="923330"/>
          </a:xfrm>
          <a:prstGeom prst="rect">
            <a:avLst/>
          </a:prstGeom>
        </p:spPr>
        <p:txBody>
          <a:bodyPr wrap="square">
            <a:spAutoFit/>
          </a:bodyPr>
          <a:lstStyle/>
          <a:p>
            <a:r>
              <a:rPr lang="en-US" dirty="0" smtClean="0">
                <a:latin typeface="TimesNewRomanPSMT"/>
              </a:rPr>
              <a:t>Imagine </a:t>
            </a:r>
            <a:r>
              <a:rPr lang="en-US" dirty="0">
                <a:latin typeface="TimesNewRomanPSMT"/>
              </a:rPr>
              <a:t>throwing a single </a:t>
            </a:r>
            <a:r>
              <a:rPr lang="en-US" dirty="0" smtClean="0">
                <a:latin typeface="TimesNewRomanPSMT"/>
              </a:rPr>
              <a:t>6-face die </a:t>
            </a:r>
            <a:r>
              <a:rPr lang="en-US" dirty="0">
                <a:latin typeface="TimesNewRomanPSMT"/>
              </a:rPr>
              <a:t>20 times in a </a:t>
            </a:r>
            <a:r>
              <a:rPr lang="en-US" dirty="0" smtClean="0">
                <a:latin typeface="TimesNewRomanPSMT"/>
              </a:rPr>
              <a:t>row</a:t>
            </a:r>
            <a:r>
              <a:rPr lang="en-US" dirty="0">
                <a:latin typeface="TimesNewRomanPSMT"/>
              </a:rPr>
              <a:t>. </a:t>
            </a:r>
            <a:r>
              <a:rPr lang="en-US" dirty="0" smtClean="0">
                <a:latin typeface="TimesNewRomanPSMT"/>
              </a:rPr>
              <a:t>For </a:t>
            </a:r>
            <a:r>
              <a:rPr lang="en-US" dirty="0">
                <a:latin typeface="TimesNewRomanPSMT"/>
              </a:rPr>
              <a:t>any one throw, each face is just as likely to occur as any </a:t>
            </a:r>
            <a:r>
              <a:rPr lang="en-US" dirty="0" smtClean="0">
                <a:latin typeface="TimesNewRomanPSMT"/>
              </a:rPr>
              <a:t>other. We </a:t>
            </a:r>
            <a:r>
              <a:rPr lang="en-US" dirty="0">
                <a:latin typeface="TimesNewRomanPSMT"/>
              </a:rPr>
              <a:t>perform 20 throws and note down </a:t>
            </a:r>
            <a:r>
              <a:rPr lang="en-US" dirty="0" smtClean="0">
                <a:latin typeface="TimesNewRomanPSMT"/>
              </a:rPr>
              <a:t>frequencies. </a:t>
            </a:r>
            <a:r>
              <a:rPr lang="en-US" dirty="0">
                <a:latin typeface="TimesNewRomanPSMT"/>
              </a:rPr>
              <a:t>The </a:t>
            </a:r>
            <a:r>
              <a:rPr lang="en-US" dirty="0" smtClean="0">
                <a:latin typeface="TimesNewRomanPSMT"/>
              </a:rPr>
              <a:t>face ‘1</a:t>
            </a:r>
            <a:r>
              <a:rPr lang="en-US" dirty="0">
                <a:latin typeface="TimesNewRomanPSMT"/>
              </a:rPr>
              <a:t>’ comes up 2 times, ‘2’ might come up 5 times, and so on.</a:t>
            </a:r>
            <a:endParaRPr lang="en-US" dirty="0"/>
          </a:p>
        </p:txBody>
      </p:sp>
      <p:sp>
        <p:nvSpPr>
          <p:cNvPr id="9" name="Rectángulo 8"/>
          <p:cNvSpPr/>
          <p:nvPr/>
        </p:nvSpPr>
        <p:spPr>
          <a:xfrm>
            <a:off x="53788" y="5715000"/>
            <a:ext cx="9121588" cy="707886"/>
          </a:xfrm>
          <a:prstGeom prst="rect">
            <a:avLst/>
          </a:prstGeom>
        </p:spPr>
        <p:txBody>
          <a:bodyPr wrap="square">
            <a:spAutoFit/>
          </a:bodyPr>
          <a:lstStyle/>
          <a:p>
            <a:r>
              <a:rPr lang="en-US" sz="2000" b="1" dirty="0"/>
              <a:t>The theoretical probability </a:t>
            </a:r>
            <a:r>
              <a:rPr lang="en-US" sz="2000" b="1" dirty="0" smtClean="0"/>
              <a:t>distribution in answers </a:t>
            </a:r>
            <a:r>
              <a:rPr lang="en-US" sz="2000" b="1" dirty="0"/>
              <a:t>the question: how probable is each outcome</a:t>
            </a:r>
            <a:r>
              <a:rPr lang="en-US" sz="2000" b="1" dirty="0" smtClean="0"/>
              <a:t>? We use theoretical distributions to model </a:t>
            </a:r>
            <a:r>
              <a:rPr lang="en-US" sz="2000" b="1" dirty="0"/>
              <a:t>empirically observed data</a:t>
            </a:r>
            <a:endParaRPr lang="en-US" sz="2000" b="1" dirty="0"/>
          </a:p>
        </p:txBody>
      </p:sp>
    </p:spTree>
    <p:extLst>
      <p:ext uri="{BB962C8B-B14F-4D97-AF65-F5344CB8AC3E}">
        <p14:creationId xmlns:p14="http://schemas.microsoft.com/office/powerpoint/2010/main" val="827265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152400"/>
            <a:ext cx="5715000" cy="677108"/>
          </a:xfrm>
          <a:prstGeom prst="rect">
            <a:avLst/>
          </a:prstGeom>
        </p:spPr>
        <p:txBody>
          <a:bodyPr vert="horz" wrap="square" lIns="0" tIns="0" rIns="0" bIns="0" rtlCol="0">
            <a:spAutoFit/>
          </a:bodyPr>
          <a:lstStyle/>
          <a:p>
            <a:pPr marL="12700" algn="ctr">
              <a:lnSpc>
                <a:spcPct val="100000"/>
              </a:lnSpc>
            </a:pPr>
            <a:r>
              <a:rPr lang="es-ES" sz="4400" spc="-90" dirty="0" err="1" smtClean="0">
                <a:latin typeface="Calibri"/>
                <a:cs typeface="Calibri"/>
              </a:rPr>
              <a:t>The</a:t>
            </a:r>
            <a:r>
              <a:rPr lang="es-ES" sz="4400" spc="-90" dirty="0" smtClean="0">
                <a:latin typeface="Calibri"/>
                <a:cs typeface="Calibri"/>
              </a:rPr>
              <a:t> normal </a:t>
            </a:r>
            <a:r>
              <a:rPr lang="es-ES" sz="4400" spc="-90" dirty="0" err="1" smtClean="0">
                <a:latin typeface="Calibri"/>
                <a:cs typeface="Calibri"/>
              </a:rPr>
              <a:t>distribution</a:t>
            </a:r>
            <a:endParaRPr sz="4400" dirty="0">
              <a:latin typeface="Calibri"/>
              <a:cs typeface="Calibri"/>
            </a:endParaRPr>
          </a:p>
        </p:txBody>
      </p:sp>
      <p:sp>
        <p:nvSpPr>
          <p:cNvPr id="10" name="Rectángulo 9"/>
          <p:cNvSpPr/>
          <p:nvPr/>
        </p:nvSpPr>
        <p:spPr>
          <a:xfrm>
            <a:off x="914400" y="2667000"/>
            <a:ext cx="7543800" cy="646331"/>
          </a:xfrm>
          <a:prstGeom prst="rect">
            <a:avLst/>
          </a:prstGeom>
        </p:spPr>
        <p:txBody>
          <a:bodyPr wrap="square">
            <a:spAutoFit/>
          </a:bodyPr>
          <a:lstStyle/>
          <a:p>
            <a:r>
              <a:rPr lang="en-US" dirty="0" smtClean="0"/>
              <a:t>The </a:t>
            </a:r>
            <a:r>
              <a:rPr lang="en-US" dirty="0"/>
              <a:t>normal distribution is a distribution for continuous </a:t>
            </a:r>
            <a:r>
              <a:rPr lang="en-US" dirty="0" smtClean="0"/>
              <a:t>data, centered </a:t>
            </a:r>
            <a:r>
              <a:rPr lang="en-US" dirty="0"/>
              <a:t>symmetrically around the mean </a:t>
            </a:r>
            <a:r>
              <a:rPr lang="en-US" dirty="0" smtClean="0"/>
              <a:t>with most of the </a:t>
            </a:r>
            <a:r>
              <a:rPr lang="en-US" dirty="0"/>
              <a:t>data lying close to </a:t>
            </a:r>
            <a:r>
              <a:rPr lang="en-US" dirty="0" smtClean="0"/>
              <a:t>the mean</a:t>
            </a:r>
            <a:r>
              <a:rPr lang="en-US" dirty="0"/>
              <a:t>.</a:t>
            </a:r>
            <a:endParaRPr lang="en-US" dirty="0"/>
          </a:p>
        </p:txBody>
      </p:sp>
    </p:spTree>
    <p:extLst>
      <p:ext uri="{BB962C8B-B14F-4D97-AF65-F5344CB8AC3E}">
        <p14:creationId xmlns:p14="http://schemas.microsoft.com/office/powerpoint/2010/main" val="17814661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152400"/>
            <a:ext cx="5715000" cy="677108"/>
          </a:xfrm>
          <a:prstGeom prst="rect">
            <a:avLst/>
          </a:prstGeom>
        </p:spPr>
        <p:txBody>
          <a:bodyPr vert="horz" wrap="square" lIns="0" tIns="0" rIns="0" bIns="0" rtlCol="0">
            <a:spAutoFit/>
          </a:bodyPr>
          <a:lstStyle/>
          <a:p>
            <a:pPr marL="12700" algn="ctr">
              <a:lnSpc>
                <a:spcPct val="100000"/>
              </a:lnSpc>
            </a:pPr>
            <a:r>
              <a:rPr lang="es-ES" sz="4400" spc="-90" dirty="0" err="1" smtClean="0">
                <a:latin typeface="Calibri"/>
                <a:cs typeface="Calibri"/>
              </a:rPr>
              <a:t>The</a:t>
            </a:r>
            <a:r>
              <a:rPr lang="es-ES" sz="4400" spc="-90" dirty="0" smtClean="0">
                <a:latin typeface="Calibri"/>
                <a:cs typeface="Calibri"/>
              </a:rPr>
              <a:t> normal </a:t>
            </a:r>
            <a:r>
              <a:rPr lang="es-ES" sz="4400" spc="-90" dirty="0" err="1" smtClean="0">
                <a:latin typeface="Calibri"/>
                <a:cs typeface="Calibri"/>
              </a:rPr>
              <a:t>distribution</a:t>
            </a:r>
            <a:endParaRPr sz="4400" dirty="0">
              <a:latin typeface="Calibri"/>
              <a:cs typeface="Calibri"/>
            </a:endParaRPr>
          </a:p>
        </p:txBody>
      </p:sp>
      <p:pic>
        <p:nvPicPr>
          <p:cNvPr id="13" name="Imagen 12"/>
          <p:cNvPicPr>
            <a:picLocks noChangeAspect="1"/>
          </p:cNvPicPr>
          <p:nvPr/>
        </p:nvPicPr>
        <p:blipFill>
          <a:blip r:embed="rId2"/>
          <a:stretch>
            <a:fillRect/>
          </a:stretch>
        </p:blipFill>
        <p:spPr>
          <a:xfrm>
            <a:off x="1447800" y="784115"/>
            <a:ext cx="5867400" cy="6055956"/>
          </a:xfrm>
          <a:prstGeom prst="rect">
            <a:avLst/>
          </a:prstGeom>
        </p:spPr>
      </p:pic>
    </p:spTree>
    <p:extLst>
      <p:ext uri="{BB962C8B-B14F-4D97-AF65-F5344CB8AC3E}">
        <p14:creationId xmlns:p14="http://schemas.microsoft.com/office/powerpoint/2010/main" val="5987533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152400"/>
            <a:ext cx="5715000" cy="677108"/>
          </a:xfrm>
          <a:prstGeom prst="rect">
            <a:avLst/>
          </a:prstGeom>
        </p:spPr>
        <p:txBody>
          <a:bodyPr vert="horz" wrap="square" lIns="0" tIns="0" rIns="0" bIns="0" rtlCol="0">
            <a:spAutoFit/>
          </a:bodyPr>
          <a:lstStyle/>
          <a:p>
            <a:pPr marL="12700" algn="ctr">
              <a:lnSpc>
                <a:spcPct val="100000"/>
              </a:lnSpc>
            </a:pPr>
            <a:r>
              <a:rPr lang="es-ES" sz="4400" spc="-90" dirty="0" err="1" smtClean="0">
                <a:latin typeface="Calibri"/>
                <a:cs typeface="Calibri"/>
              </a:rPr>
              <a:t>The</a:t>
            </a:r>
            <a:r>
              <a:rPr lang="es-ES" sz="4400" spc="-90" dirty="0" smtClean="0">
                <a:latin typeface="Calibri"/>
                <a:cs typeface="Calibri"/>
              </a:rPr>
              <a:t> normal </a:t>
            </a:r>
            <a:r>
              <a:rPr lang="es-ES" sz="4400" spc="-90" dirty="0" err="1" smtClean="0">
                <a:latin typeface="Calibri"/>
                <a:cs typeface="Calibri"/>
              </a:rPr>
              <a:t>distribution</a:t>
            </a:r>
            <a:endParaRPr sz="4400" dirty="0">
              <a:latin typeface="Calibri"/>
              <a:cs typeface="Calibri"/>
            </a:endParaRPr>
          </a:p>
        </p:txBody>
      </p:sp>
      <p:sp>
        <p:nvSpPr>
          <p:cNvPr id="3" name="Rectángulo 2"/>
          <p:cNvSpPr/>
          <p:nvPr/>
        </p:nvSpPr>
        <p:spPr>
          <a:xfrm>
            <a:off x="381000" y="4419600"/>
            <a:ext cx="8458200" cy="1938992"/>
          </a:xfrm>
          <a:prstGeom prst="rect">
            <a:avLst/>
          </a:prstGeom>
        </p:spPr>
        <p:txBody>
          <a:bodyPr wrap="square">
            <a:spAutoFit/>
          </a:bodyPr>
          <a:lstStyle/>
          <a:p>
            <a:pPr algn="just"/>
            <a:r>
              <a:rPr lang="en-US" sz="2000" dirty="0"/>
              <a:t>The distributions in </a:t>
            </a:r>
            <a:r>
              <a:rPr lang="en-US" sz="2000" dirty="0" smtClean="0"/>
              <a:t>this figure </a:t>
            </a:r>
            <a:r>
              <a:rPr lang="en-US" sz="2000" dirty="0"/>
              <a:t>also differ in terms of ‘spread’. In particular, the</a:t>
            </a:r>
          </a:p>
          <a:p>
            <a:pPr algn="just"/>
            <a:r>
              <a:rPr lang="en-US" sz="2000" dirty="0"/>
              <a:t>distribution for classroom B is wider than the other two </a:t>
            </a:r>
            <a:r>
              <a:rPr lang="en-US" sz="2000" dirty="0" smtClean="0"/>
              <a:t>distributions. </a:t>
            </a:r>
          </a:p>
          <a:p>
            <a:pPr algn="just"/>
            <a:endParaRPr lang="en-US" sz="2000" dirty="0"/>
          </a:p>
          <a:p>
            <a:pPr algn="just"/>
            <a:r>
              <a:rPr lang="en-US" sz="2000" dirty="0" smtClean="0"/>
              <a:t>The </a:t>
            </a:r>
            <a:r>
              <a:rPr lang="en-US" sz="2000" dirty="0"/>
              <a:t>standard deviation (</a:t>
            </a:r>
            <a:r>
              <a:rPr lang="en-US" sz="2000" i="1" dirty="0"/>
              <a:t>SD</a:t>
            </a:r>
            <a:r>
              <a:rPr lang="en-US" sz="2000" dirty="0"/>
              <a:t>) is used to summarize this spread. </a:t>
            </a:r>
            <a:r>
              <a:rPr lang="en-US" sz="2000" dirty="0"/>
              <a:t>L</a:t>
            </a:r>
            <a:r>
              <a:rPr lang="en-US" sz="2000" dirty="0" smtClean="0"/>
              <a:t>arger </a:t>
            </a:r>
            <a:r>
              <a:rPr lang="en-US" sz="2000" dirty="0"/>
              <a:t>standard</a:t>
            </a:r>
          </a:p>
          <a:p>
            <a:pPr algn="just"/>
            <a:r>
              <a:rPr lang="en-US" sz="2000" dirty="0"/>
              <a:t>deviations correspond to flatter histograms that fan out farther away from the mean</a:t>
            </a:r>
            <a:r>
              <a:rPr lang="en-US" sz="2000" dirty="0" smtClean="0"/>
              <a:t>.</a:t>
            </a:r>
            <a:endParaRPr lang="en-US" sz="2000" dirty="0"/>
          </a:p>
        </p:txBody>
      </p:sp>
      <p:pic>
        <p:nvPicPr>
          <p:cNvPr id="4" name="Imagen 3"/>
          <p:cNvPicPr>
            <a:picLocks noChangeAspect="1"/>
          </p:cNvPicPr>
          <p:nvPr/>
        </p:nvPicPr>
        <p:blipFill>
          <a:blip r:embed="rId2"/>
          <a:stretch>
            <a:fillRect/>
          </a:stretch>
        </p:blipFill>
        <p:spPr>
          <a:xfrm>
            <a:off x="457200" y="914400"/>
            <a:ext cx="7848600" cy="3554386"/>
          </a:xfrm>
          <a:prstGeom prst="rect">
            <a:avLst/>
          </a:prstGeom>
        </p:spPr>
      </p:pic>
    </p:spTree>
    <p:extLst>
      <p:ext uri="{BB962C8B-B14F-4D97-AF65-F5344CB8AC3E}">
        <p14:creationId xmlns:p14="http://schemas.microsoft.com/office/powerpoint/2010/main" val="2858799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152400"/>
            <a:ext cx="5715000" cy="677108"/>
          </a:xfrm>
          <a:prstGeom prst="rect">
            <a:avLst/>
          </a:prstGeom>
        </p:spPr>
        <p:txBody>
          <a:bodyPr vert="horz" wrap="square" lIns="0" tIns="0" rIns="0" bIns="0" rtlCol="0">
            <a:spAutoFit/>
          </a:bodyPr>
          <a:lstStyle/>
          <a:p>
            <a:pPr marL="12700" algn="ctr">
              <a:lnSpc>
                <a:spcPct val="100000"/>
              </a:lnSpc>
            </a:pPr>
            <a:r>
              <a:rPr lang="es-ES" sz="4400" spc="-90" dirty="0" err="1" smtClean="0">
                <a:latin typeface="Calibri"/>
                <a:cs typeface="Calibri"/>
              </a:rPr>
              <a:t>The</a:t>
            </a:r>
            <a:r>
              <a:rPr lang="es-ES" sz="4400" spc="-90" dirty="0" smtClean="0">
                <a:latin typeface="Calibri"/>
                <a:cs typeface="Calibri"/>
              </a:rPr>
              <a:t> normal </a:t>
            </a:r>
            <a:r>
              <a:rPr lang="es-ES" sz="4400" spc="-90" dirty="0" err="1" smtClean="0">
                <a:latin typeface="Calibri"/>
                <a:cs typeface="Calibri"/>
              </a:rPr>
              <a:t>distribution</a:t>
            </a:r>
            <a:endParaRPr sz="4400" dirty="0">
              <a:latin typeface="Calibri"/>
              <a:cs typeface="Calibri"/>
            </a:endParaRPr>
          </a:p>
        </p:txBody>
      </p:sp>
      <p:pic>
        <p:nvPicPr>
          <p:cNvPr id="7" name="Imagen 6"/>
          <p:cNvPicPr>
            <a:picLocks noChangeAspect="1"/>
          </p:cNvPicPr>
          <p:nvPr/>
        </p:nvPicPr>
        <p:blipFill>
          <a:blip r:embed="rId2"/>
          <a:stretch>
            <a:fillRect/>
          </a:stretch>
        </p:blipFill>
        <p:spPr>
          <a:xfrm>
            <a:off x="1676400" y="2133600"/>
            <a:ext cx="1257300" cy="971550"/>
          </a:xfrm>
          <a:prstGeom prst="rect">
            <a:avLst/>
          </a:prstGeom>
        </p:spPr>
      </p:pic>
      <p:cxnSp>
        <p:nvCxnSpPr>
          <p:cNvPr id="11" name="Conector recto de flecha 10"/>
          <p:cNvCxnSpPr/>
          <p:nvPr/>
        </p:nvCxnSpPr>
        <p:spPr>
          <a:xfrm>
            <a:off x="1143000" y="1524000"/>
            <a:ext cx="6096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Imagen 12"/>
          <p:cNvPicPr>
            <a:picLocks noChangeAspect="1"/>
          </p:cNvPicPr>
          <p:nvPr/>
        </p:nvPicPr>
        <p:blipFill>
          <a:blip r:embed="rId3"/>
          <a:stretch>
            <a:fillRect/>
          </a:stretch>
        </p:blipFill>
        <p:spPr>
          <a:xfrm>
            <a:off x="152400" y="1143000"/>
            <a:ext cx="8879541" cy="367683"/>
          </a:xfrm>
          <a:prstGeom prst="rect">
            <a:avLst/>
          </a:prstGeom>
        </p:spPr>
      </p:pic>
      <p:sp>
        <p:nvSpPr>
          <p:cNvPr id="14" name="Rectángulo 13"/>
          <p:cNvSpPr/>
          <p:nvPr/>
        </p:nvSpPr>
        <p:spPr>
          <a:xfrm>
            <a:off x="2971800" y="1600200"/>
            <a:ext cx="2975495" cy="400110"/>
          </a:xfrm>
          <a:prstGeom prst="rect">
            <a:avLst/>
          </a:prstGeom>
        </p:spPr>
        <p:txBody>
          <a:bodyPr wrap="none">
            <a:spAutoFit/>
          </a:bodyPr>
          <a:lstStyle/>
          <a:p>
            <a:r>
              <a:rPr lang="en-US" sz="2000" dirty="0" smtClean="0">
                <a:latin typeface="TimesNewRomanPSMT"/>
              </a:rPr>
              <a:t>sums </a:t>
            </a:r>
            <a:r>
              <a:rPr lang="en-US" sz="2000" dirty="0">
                <a:latin typeface="TimesNewRomanPSMT"/>
              </a:rPr>
              <a:t>up all the numbers</a:t>
            </a:r>
            <a:endParaRPr lang="en-US" sz="2000" dirty="0"/>
          </a:p>
        </p:txBody>
      </p:sp>
      <p:cxnSp>
        <p:nvCxnSpPr>
          <p:cNvPr id="16" name="Conector recto de flecha 15"/>
          <p:cNvCxnSpPr/>
          <p:nvPr/>
        </p:nvCxnSpPr>
        <p:spPr>
          <a:xfrm flipH="1">
            <a:off x="2514600" y="1828800"/>
            <a:ext cx="4572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flipH="1" flipV="1">
            <a:off x="2743200" y="3048000"/>
            <a:ext cx="68580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uadroTexto 18"/>
          <p:cNvSpPr txBox="1"/>
          <p:nvPr/>
        </p:nvSpPr>
        <p:spPr>
          <a:xfrm>
            <a:off x="3611881" y="3657600"/>
            <a:ext cx="4693919" cy="369332"/>
          </a:xfrm>
          <a:prstGeom prst="rect">
            <a:avLst/>
          </a:prstGeom>
          <a:noFill/>
        </p:spPr>
        <p:txBody>
          <a:bodyPr wrap="square" rtlCol="0">
            <a:spAutoFit/>
          </a:bodyPr>
          <a:lstStyle/>
          <a:p>
            <a:r>
              <a:rPr lang="en-US" dirty="0" smtClean="0"/>
              <a:t>Population size (how many numbers in total)</a:t>
            </a:r>
            <a:endParaRPr lang="en-US" dirty="0"/>
          </a:p>
        </p:txBody>
      </p:sp>
      <p:pic>
        <p:nvPicPr>
          <p:cNvPr id="4" name="Imagen 3"/>
          <p:cNvPicPr>
            <a:picLocks noChangeAspect="1"/>
          </p:cNvPicPr>
          <p:nvPr/>
        </p:nvPicPr>
        <p:blipFill>
          <a:blip r:embed="rId4"/>
          <a:stretch>
            <a:fillRect/>
          </a:stretch>
        </p:blipFill>
        <p:spPr>
          <a:xfrm>
            <a:off x="1306689" y="4953000"/>
            <a:ext cx="2122311" cy="914400"/>
          </a:xfrm>
          <a:prstGeom prst="rect">
            <a:avLst/>
          </a:prstGeom>
        </p:spPr>
      </p:pic>
      <p:pic>
        <p:nvPicPr>
          <p:cNvPr id="5" name="Imagen 4"/>
          <p:cNvPicPr>
            <a:picLocks noChangeAspect="1"/>
          </p:cNvPicPr>
          <p:nvPr/>
        </p:nvPicPr>
        <p:blipFill>
          <a:blip r:embed="rId5"/>
          <a:stretch>
            <a:fillRect/>
          </a:stretch>
        </p:blipFill>
        <p:spPr>
          <a:xfrm>
            <a:off x="0" y="4114800"/>
            <a:ext cx="2790090" cy="566737"/>
          </a:xfrm>
          <a:prstGeom prst="rect">
            <a:avLst/>
          </a:prstGeom>
        </p:spPr>
      </p:pic>
      <p:cxnSp>
        <p:nvCxnSpPr>
          <p:cNvPr id="8" name="Conector recto de flecha 7"/>
          <p:cNvCxnSpPr/>
          <p:nvPr/>
        </p:nvCxnSpPr>
        <p:spPr>
          <a:xfrm>
            <a:off x="1447800" y="4572000"/>
            <a:ext cx="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flipH="1">
            <a:off x="3429000" y="5105400"/>
            <a:ext cx="15240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Imagen 14"/>
          <p:cNvPicPr>
            <a:picLocks noChangeAspect="1"/>
          </p:cNvPicPr>
          <p:nvPr/>
        </p:nvPicPr>
        <p:blipFill>
          <a:blip r:embed="rId6"/>
          <a:stretch>
            <a:fillRect/>
          </a:stretch>
        </p:blipFill>
        <p:spPr>
          <a:xfrm>
            <a:off x="5029200" y="4876800"/>
            <a:ext cx="1843548" cy="381000"/>
          </a:xfrm>
          <a:prstGeom prst="rect">
            <a:avLst/>
          </a:prstGeom>
        </p:spPr>
      </p:pic>
      <p:sp>
        <p:nvSpPr>
          <p:cNvPr id="17" name="Rectángulo 16"/>
          <p:cNvSpPr/>
          <p:nvPr/>
        </p:nvSpPr>
        <p:spPr>
          <a:xfrm>
            <a:off x="0" y="5943600"/>
            <a:ext cx="10363200" cy="923330"/>
          </a:xfrm>
          <a:prstGeom prst="rect">
            <a:avLst/>
          </a:prstGeom>
        </p:spPr>
        <p:txBody>
          <a:bodyPr wrap="square">
            <a:spAutoFit/>
          </a:bodyPr>
          <a:lstStyle/>
          <a:p>
            <a:r>
              <a:rPr lang="en-US" dirty="0" smtClean="0">
                <a:latin typeface="TimesNewRomanPSMT"/>
              </a:rPr>
              <a:t>You </a:t>
            </a:r>
            <a:r>
              <a:rPr lang="en-US" dirty="0">
                <a:latin typeface="TimesNewRomanPSMT"/>
              </a:rPr>
              <a:t>calculate </a:t>
            </a:r>
            <a:r>
              <a:rPr lang="en-US" dirty="0" smtClean="0">
                <a:latin typeface="TimesNewRomanPSMT"/>
              </a:rPr>
              <a:t>each data </a:t>
            </a:r>
            <a:r>
              <a:rPr lang="en-US" dirty="0">
                <a:latin typeface="TimesNewRomanPSMT"/>
              </a:rPr>
              <a:t>point’s difference from the mean, square that value, and </a:t>
            </a:r>
            <a:r>
              <a:rPr lang="en-US" dirty="0" smtClean="0">
                <a:latin typeface="TimesNewRomanPSMT"/>
              </a:rPr>
              <a:t>then</a:t>
            </a:r>
          </a:p>
          <a:p>
            <a:r>
              <a:rPr lang="en-US" dirty="0" smtClean="0">
                <a:latin typeface="TimesNewRomanPSMT"/>
              </a:rPr>
              <a:t>sum </a:t>
            </a:r>
            <a:r>
              <a:rPr lang="en-US" dirty="0">
                <a:latin typeface="TimesNewRomanPSMT"/>
              </a:rPr>
              <a:t>up the squared </a:t>
            </a:r>
            <a:r>
              <a:rPr lang="en-US" dirty="0" smtClean="0">
                <a:latin typeface="TimesNewRomanPSMT"/>
              </a:rPr>
              <a:t>differences. This </a:t>
            </a:r>
            <a:r>
              <a:rPr lang="en-US" dirty="0">
                <a:latin typeface="TimesNewRomanPSMT"/>
              </a:rPr>
              <a:t>‘sum of squares’ is then divided by </a:t>
            </a:r>
            <a:r>
              <a:rPr lang="en-US" i="1" dirty="0">
                <a:latin typeface="TimesNewRomanPS-ItalicMT"/>
              </a:rPr>
              <a:t>N </a:t>
            </a:r>
            <a:r>
              <a:rPr lang="en-US" dirty="0">
                <a:latin typeface="TimesNewRomanPSMT"/>
              </a:rPr>
              <a:t>minus </a:t>
            </a:r>
            <a:r>
              <a:rPr lang="en-US" i="1" dirty="0" smtClean="0">
                <a:latin typeface="TimesNewRomanPS-ItalicMT"/>
              </a:rPr>
              <a:t>1.</a:t>
            </a:r>
          </a:p>
          <a:p>
            <a:r>
              <a:rPr lang="en-US" i="1" dirty="0" smtClean="0">
                <a:latin typeface="TimesNewRomanPS-ItalicMT"/>
              </a:rPr>
              <a:t>hen you take the square root of that.</a:t>
            </a:r>
          </a:p>
        </p:txBody>
      </p:sp>
    </p:spTree>
    <p:extLst>
      <p:ext uri="{BB962C8B-B14F-4D97-AF65-F5344CB8AC3E}">
        <p14:creationId xmlns:p14="http://schemas.microsoft.com/office/powerpoint/2010/main" val="29418098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4600" y="228600"/>
            <a:ext cx="4991861" cy="523220"/>
          </a:xfrm>
        </p:spPr>
        <p:txBody>
          <a:bodyPr/>
          <a:lstStyle/>
          <a:p>
            <a:r>
              <a:rPr lang="en-US" dirty="0" smtClean="0"/>
              <a:t>Mean, median, SD</a:t>
            </a:r>
            <a:endParaRPr lang="en-US" dirty="0"/>
          </a:p>
        </p:txBody>
      </p:sp>
      <p:pic>
        <p:nvPicPr>
          <p:cNvPr id="4" name="Imagen 3"/>
          <p:cNvPicPr>
            <a:picLocks noChangeAspect="1"/>
          </p:cNvPicPr>
          <p:nvPr/>
        </p:nvPicPr>
        <p:blipFill>
          <a:blip r:embed="rId2"/>
          <a:stretch>
            <a:fillRect/>
          </a:stretch>
        </p:blipFill>
        <p:spPr>
          <a:xfrm>
            <a:off x="1524000" y="838200"/>
            <a:ext cx="6096000" cy="4109921"/>
          </a:xfrm>
          <a:prstGeom prst="rect">
            <a:avLst/>
          </a:prstGeom>
        </p:spPr>
      </p:pic>
      <p:sp>
        <p:nvSpPr>
          <p:cNvPr id="5" name="Rectángulo 4"/>
          <p:cNvSpPr/>
          <p:nvPr/>
        </p:nvSpPr>
        <p:spPr>
          <a:xfrm>
            <a:off x="609600" y="5181600"/>
            <a:ext cx="8534400" cy="1477328"/>
          </a:xfrm>
          <a:prstGeom prst="rect">
            <a:avLst/>
          </a:prstGeom>
        </p:spPr>
        <p:txBody>
          <a:bodyPr wrap="square">
            <a:spAutoFit/>
          </a:bodyPr>
          <a:lstStyle/>
          <a:p>
            <a:r>
              <a:rPr lang="en-US" dirty="0">
                <a:latin typeface="TimesNewRomanPSMT"/>
              </a:rPr>
              <a:t>The mean and the standard deviation are just two ways of compressing data. </a:t>
            </a:r>
            <a:r>
              <a:rPr lang="en-US" dirty="0" smtClean="0">
                <a:latin typeface="TimesNewRomanPSMT"/>
              </a:rPr>
              <a:t>Another summary </a:t>
            </a:r>
            <a:r>
              <a:rPr lang="en-US" dirty="0">
                <a:latin typeface="TimesNewRomanPSMT"/>
              </a:rPr>
              <a:t>statistic is the median, which is the halfway point of the data (50% of the </a:t>
            </a:r>
            <a:r>
              <a:rPr lang="en-US" dirty="0" smtClean="0">
                <a:latin typeface="TimesNewRomanPSMT"/>
              </a:rPr>
              <a:t>data are </a:t>
            </a:r>
            <a:r>
              <a:rPr lang="en-US" dirty="0">
                <a:latin typeface="TimesNewRomanPSMT"/>
              </a:rPr>
              <a:t>above the median; 50% of the data are below). In contrast, the mean is the ‘</a:t>
            </a:r>
            <a:r>
              <a:rPr lang="en-US" dirty="0" smtClean="0">
                <a:latin typeface="TimesNewRomanPSMT"/>
              </a:rPr>
              <a:t>balance point</a:t>
            </a:r>
            <a:r>
              <a:rPr lang="en-US" dirty="0">
                <a:latin typeface="TimesNewRomanPSMT"/>
              </a:rPr>
              <a:t>’, which you can think of as a pair of scales: an extreme value shifts the mean, </a:t>
            </a:r>
            <a:r>
              <a:rPr lang="en-US" dirty="0" smtClean="0">
                <a:latin typeface="TimesNewRomanPSMT"/>
              </a:rPr>
              <a:t>but not the median.</a:t>
            </a:r>
            <a:endParaRPr lang="en-US" dirty="0"/>
          </a:p>
        </p:txBody>
      </p:sp>
    </p:spTree>
    <p:extLst>
      <p:ext uri="{BB962C8B-B14F-4D97-AF65-F5344CB8AC3E}">
        <p14:creationId xmlns:p14="http://schemas.microsoft.com/office/powerpoint/2010/main" val="37666495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4600" y="228600"/>
            <a:ext cx="4991861" cy="523220"/>
          </a:xfrm>
        </p:spPr>
        <p:txBody>
          <a:bodyPr/>
          <a:lstStyle/>
          <a:p>
            <a:r>
              <a:rPr lang="en-US" dirty="0" smtClean="0"/>
              <a:t>Mean, median, SD</a:t>
            </a:r>
            <a:endParaRPr lang="en-US" dirty="0"/>
          </a:p>
        </p:txBody>
      </p:sp>
      <p:pic>
        <p:nvPicPr>
          <p:cNvPr id="4" name="Imagen 3"/>
          <p:cNvPicPr>
            <a:picLocks noChangeAspect="1"/>
          </p:cNvPicPr>
          <p:nvPr/>
        </p:nvPicPr>
        <p:blipFill>
          <a:blip r:embed="rId2"/>
          <a:stretch>
            <a:fillRect/>
          </a:stretch>
        </p:blipFill>
        <p:spPr>
          <a:xfrm>
            <a:off x="1524000" y="838200"/>
            <a:ext cx="6096000" cy="4109921"/>
          </a:xfrm>
          <a:prstGeom prst="rect">
            <a:avLst/>
          </a:prstGeom>
        </p:spPr>
      </p:pic>
      <p:sp>
        <p:nvSpPr>
          <p:cNvPr id="3" name="Rectángulo 2"/>
          <p:cNvSpPr/>
          <p:nvPr/>
        </p:nvSpPr>
        <p:spPr>
          <a:xfrm>
            <a:off x="381000" y="5103674"/>
            <a:ext cx="8763000" cy="1477328"/>
          </a:xfrm>
          <a:prstGeom prst="rect">
            <a:avLst/>
          </a:prstGeom>
        </p:spPr>
        <p:txBody>
          <a:bodyPr wrap="square">
            <a:spAutoFit/>
          </a:bodyPr>
          <a:lstStyle/>
          <a:p>
            <a:r>
              <a:rPr lang="en-US" dirty="0">
                <a:latin typeface="TimesNewRomanPSMT"/>
              </a:rPr>
              <a:t>The median is sometimes reported because it is more robust to variations in </a:t>
            </a:r>
            <a:r>
              <a:rPr lang="en-US" dirty="0" smtClean="0">
                <a:latin typeface="TimesNewRomanPSMT"/>
              </a:rPr>
              <a:t>extreme values </a:t>
            </a:r>
            <a:r>
              <a:rPr lang="en-US" dirty="0">
                <a:latin typeface="TimesNewRomanPSMT"/>
              </a:rPr>
              <a:t>than the mean. For example, most people have relatively low incomes, </a:t>
            </a:r>
            <a:r>
              <a:rPr lang="en-US" dirty="0" smtClean="0">
                <a:latin typeface="TimesNewRomanPSMT"/>
              </a:rPr>
              <a:t>but some </a:t>
            </a:r>
            <a:r>
              <a:rPr lang="en-US" dirty="0">
                <a:latin typeface="TimesNewRomanPSMT"/>
              </a:rPr>
              <a:t>people (such as Bill Gates) have incredibly high incomes. Such extremely </a:t>
            </a:r>
            <a:r>
              <a:rPr lang="en-US" dirty="0" smtClean="0">
                <a:latin typeface="TimesNewRomanPSMT"/>
              </a:rPr>
              <a:t>rich people </a:t>
            </a:r>
            <a:r>
              <a:rPr lang="en-US" dirty="0">
                <a:latin typeface="TimesNewRomanPSMT"/>
              </a:rPr>
              <a:t>skew the mean upwards, but they don’t shift the median up as much</a:t>
            </a:r>
            <a:r>
              <a:rPr lang="en-US" dirty="0" smtClean="0">
                <a:latin typeface="TimesNewRomanPSMT"/>
              </a:rPr>
              <a:t>. Mean GDP per capita might be more misleading than Median GDP per capita.</a:t>
            </a:r>
            <a:endParaRPr lang="en-US" dirty="0"/>
          </a:p>
        </p:txBody>
      </p:sp>
    </p:spTree>
    <p:extLst>
      <p:ext uri="{BB962C8B-B14F-4D97-AF65-F5344CB8AC3E}">
        <p14:creationId xmlns:p14="http://schemas.microsoft.com/office/powerpoint/2010/main" val="127740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sp>
        <p:nvSpPr>
          <p:cNvPr id="4" name="Rectángulo 3"/>
          <p:cNvSpPr/>
          <p:nvPr/>
        </p:nvSpPr>
        <p:spPr>
          <a:xfrm>
            <a:off x="609600" y="1143000"/>
            <a:ext cx="8153400" cy="2431435"/>
          </a:xfrm>
          <a:prstGeom prst="rect">
            <a:avLst/>
          </a:prstGeom>
        </p:spPr>
        <p:txBody>
          <a:bodyPr wrap="square">
            <a:spAutoFit/>
          </a:bodyPr>
          <a:lstStyle/>
          <a:p>
            <a:pPr marL="469900" lvl="1">
              <a:lnSpc>
                <a:spcPct val="100000"/>
              </a:lnSpc>
              <a:spcBef>
                <a:spcPts val="670"/>
              </a:spcBef>
              <a:tabLst>
                <a:tab pos="755015" algn="l"/>
              </a:tabLst>
            </a:pPr>
            <a:endParaRPr lang="es-ES" sz="3200" spc="-10" dirty="0">
              <a:cs typeface="Calibri"/>
            </a:endParaRPr>
          </a:p>
          <a:p>
            <a:pPr marL="342900" indent="-342900">
              <a:buFont typeface="Arial" panose="020B0604020202020204" pitchFamily="34" charset="0"/>
              <a:buChar char="•"/>
            </a:pPr>
            <a:r>
              <a:rPr lang="en-US" sz="2400" dirty="0" smtClean="0"/>
              <a:t>The </a:t>
            </a:r>
            <a:r>
              <a:rPr lang="en-US" sz="2400" dirty="0" err="1" smtClean="0"/>
              <a:t>tidyverse</a:t>
            </a:r>
            <a:r>
              <a:rPr lang="en-US" sz="2400" dirty="0" smtClean="0"/>
              <a:t> is a modern way of doing R that is structured around a set of packages created by Hadley Wickham and colleagues. The idea is to facilitate interactive data analysis via functions that are more intuitive and ‘tidier’ than some of the corresponding base R functions.</a:t>
            </a:r>
            <a:endParaRPr lang="en-US" sz="2400" dirty="0"/>
          </a:p>
        </p:txBody>
      </p:sp>
    </p:spTree>
    <p:extLst>
      <p:ext uri="{BB962C8B-B14F-4D97-AF65-F5344CB8AC3E}">
        <p14:creationId xmlns:p14="http://schemas.microsoft.com/office/powerpoint/2010/main" val="13237332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57600" y="228600"/>
            <a:ext cx="4991861" cy="523220"/>
          </a:xfrm>
        </p:spPr>
        <p:txBody>
          <a:bodyPr/>
          <a:lstStyle/>
          <a:p>
            <a:r>
              <a:rPr lang="en-US" dirty="0" smtClean="0"/>
              <a:t>Boxplots</a:t>
            </a:r>
            <a:endParaRPr lang="en-US" dirty="0"/>
          </a:p>
        </p:txBody>
      </p:sp>
      <p:pic>
        <p:nvPicPr>
          <p:cNvPr id="5" name="Imagen 4"/>
          <p:cNvPicPr>
            <a:picLocks noChangeAspect="1"/>
          </p:cNvPicPr>
          <p:nvPr/>
        </p:nvPicPr>
        <p:blipFill>
          <a:blip r:embed="rId2"/>
          <a:stretch>
            <a:fillRect/>
          </a:stretch>
        </p:blipFill>
        <p:spPr>
          <a:xfrm>
            <a:off x="1371600" y="1000125"/>
            <a:ext cx="5962650" cy="3571875"/>
          </a:xfrm>
          <a:prstGeom prst="rect">
            <a:avLst/>
          </a:prstGeom>
        </p:spPr>
      </p:pic>
      <p:sp>
        <p:nvSpPr>
          <p:cNvPr id="6" name="Rectángulo 5"/>
          <p:cNvSpPr/>
          <p:nvPr/>
        </p:nvSpPr>
        <p:spPr>
          <a:xfrm>
            <a:off x="2362200" y="5105400"/>
            <a:ext cx="4572000" cy="923330"/>
          </a:xfrm>
          <a:prstGeom prst="rect">
            <a:avLst/>
          </a:prstGeom>
        </p:spPr>
        <p:txBody>
          <a:bodyPr>
            <a:spAutoFit/>
          </a:bodyPr>
          <a:lstStyle/>
          <a:p>
            <a:r>
              <a:rPr lang="en-US" dirty="0" smtClean="0">
                <a:latin typeface="TimesNewRomanPSMT"/>
              </a:rPr>
              <a:t>The </a:t>
            </a:r>
            <a:r>
              <a:rPr lang="en-US" dirty="0">
                <a:latin typeface="TimesNewRomanPSMT"/>
              </a:rPr>
              <a:t>distribution of emotional valence scores for the 14,000 </a:t>
            </a:r>
            <a:r>
              <a:rPr lang="en-US" dirty="0" smtClean="0">
                <a:latin typeface="TimesNewRomanPSMT"/>
              </a:rPr>
              <a:t>words from </a:t>
            </a:r>
            <a:r>
              <a:rPr lang="en-US" dirty="0">
                <a:latin typeface="TimesNewRomanPSMT"/>
              </a:rPr>
              <a:t>the </a:t>
            </a:r>
            <a:r>
              <a:rPr lang="en-US" dirty="0" err="1">
                <a:latin typeface="TimesNewRomanPSMT"/>
              </a:rPr>
              <a:t>Warriner</a:t>
            </a:r>
            <a:r>
              <a:rPr lang="en-US" dirty="0">
                <a:latin typeface="TimesNewRomanPSMT"/>
              </a:rPr>
              <a:t> et al. (2013) rating study.</a:t>
            </a:r>
            <a:endParaRPr lang="en-US" dirty="0"/>
          </a:p>
        </p:txBody>
      </p:sp>
    </p:spTree>
    <p:extLst>
      <p:ext uri="{BB962C8B-B14F-4D97-AF65-F5344CB8AC3E}">
        <p14:creationId xmlns:p14="http://schemas.microsoft.com/office/powerpoint/2010/main" val="5515010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57600" y="228600"/>
            <a:ext cx="4991861" cy="523220"/>
          </a:xfrm>
        </p:spPr>
        <p:txBody>
          <a:bodyPr/>
          <a:lstStyle/>
          <a:p>
            <a:r>
              <a:rPr lang="en-US" dirty="0" smtClean="0"/>
              <a:t>Boxplots</a:t>
            </a:r>
            <a:endParaRPr lang="en-US" dirty="0"/>
          </a:p>
        </p:txBody>
      </p:sp>
      <p:pic>
        <p:nvPicPr>
          <p:cNvPr id="5" name="Imagen 4"/>
          <p:cNvPicPr>
            <a:picLocks noChangeAspect="1"/>
          </p:cNvPicPr>
          <p:nvPr/>
        </p:nvPicPr>
        <p:blipFill>
          <a:blip r:embed="rId2"/>
          <a:stretch>
            <a:fillRect/>
          </a:stretch>
        </p:blipFill>
        <p:spPr>
          <a:xfrm>
            <a:off x="1371600" y="1000125"/>
            <a:ext cx="5962650" cy="3571875"/>
          </a:xfrm>
          <a:prstGeom prst="rect">
            <a:avLst/>
          </a:prstGeom>
        </p:spPr>
      </p:pic>
      <p:sp>
        <p:nvSpPr>
          <p:cNvPr id="6" name="Rectángulo 5"/>
          <p:cNvSpPr/>
          <p:nvPr/>
        </p:nvSpPr>
        <p:spPr>
          <a:xfrm>
            <a:off x="7239000" y="1295400"/>
            <a:ext cx="1676400" cy="646331"/>
          </a:xfrm>
          <a:prstGeom prst="rect">
            <a:avLst/>
          </a:prstGeom>
        </p:spPr>
        <p:txBody>
          <a:bodyPr wrap="square">
            <a:spAutoFit/>
          </a:bodyPr>
          <a:lstStyle/>
          <a:p>
            <a:r>
              <a:rPr lang="en-US" smtClean="0">
                <a:latin typeface="TimesNewRomanPSMT"/>
              </a:rPr>
              <a:t>Mean = 5.06</a:t>
            </a:r>
          </a:p>
          <a:p>
            <a:r>
              <a:rPr lang="en-US" smtClean="0">
                <a:latin typeface="TimesNewRomanPSMT"/>
              </a:rPr>
              <a:t>Median = 5.2</a:t>
            </a:r>
            <a:endParaRPr lang="en-US" dirty="0"/>
          </a:p>
        </p:txBody>
      </p:sp>
      <p:sp>
        <p:nvSpPr>
          <p:cNvPr id="3" name="Rectángulo 2"/>
          <p:cNvSpPr/>
          <p:nvPr/>
        </p:nvSpPr>
        <p:spPr>
          <a:xfrm>
            <a:off x="3352800" y="5181600"/>
            <a:ext cx="2980303" cy="369332"/>
          </a:xfrm>
          <a:prstGeom prst="rect">
            <a:avLst/>
          </a:prstGeom>
        </p:spPr>
        <p:txBody>
          <a:bodyPr wrap="none">
            <a:spAutoFit/>
          </a:bodyPr>
          <a:lstStyle/>
          <a:p>
            <a:r>
              <a:rPr lang="en-US" dirty="0">
                <a:latin typeface="TimesNewRomanPSMT"/>
              </a:rPr>
              <a:t>box covers 50% of the data</a:t>
            </a:r>
            <a:endParaRPr lang="en-US" dirty="0"/>
          </a:p>
        </p:txBody>
      </p:sp>
      <p:sp>
        <p:nvSpPr>
          <p:cNvPr id="4" name="Cerrar llave 3"/>
          <p:cNvSpPr/>
          <p:nvPr/>
        </p:nvSpPr>
        <p:spPr>
          <a:xfrm rot="5400000">
            <a:off x="4419600" y="4343400"/>
            <a:ext cx="533400" cy="9906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901450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57600" y="228600"/>
            <a:ext cx="4991861" cy="523220"/>
          </a:xfrm>
        </p:spPr>
        <p:txBody>
          <a:bodyPr/>
          <a:lstStyle/>
          <a:p>
            <a:r>
              <a:rPr lang="en-US" dirty="0" smtClean="0"/>
              <a:t>Boxplots</a:t>
            </a:r>
            <a:endParaRPr lang="en-US" dirty="0"/>
          </a:p>
        </p:txBody>
      </p:sp>
      <p:pic>
        <p:nvPicPr>
          <p:cNvPr id="5" name="Imagen 4"/>
          <p:cNvPicPr>
            <a:picLocks noChangeAspect="1"/>
          </p:cNvPicPr>
          <p:nvPr/>
        </p:nvPicPr>
        <p:blipFill>
          <a:blip r:embed="rId2"/>
          <a:stretch>
            <a:fillRect/>
          </a:stretch>
        </p:blipFill>
        <p:spPr>
          <a:xfrm>
            <a:off x="1371600" y="1000125"/>
            <a:ext cx="5962650" cy="3571875"/>
          </a:xfrm>
          <a:prstGeom prst="rect">
            <a:avLst/>
          </a:prstGeom>
        </p:spPr>
      </p:pic>
      <p:sp>
        <p:nvSpPr>
          <p:cNvPr id="6" name="Rectángulo 5"/>
          <p:cNvSpPr/>
          <p:nvPr/>
        </p:nvSpPr>
        <p:spPr>
          <a:xfrm>
            <a:off x="7239000" y="1295400"/>
            <a:ext cx="1676400" cy="646331"/>
          </a:xfrm>
          <a:prstGeom prst="rect">
            <a:avLst/>
          </a:prstGeom>
        </p:spPr>
        <p:txBody>
          <a:bodyPr wrap="square">
            <a:spAutoFit/>
          </a:bodyPr>
          <a:lstStyle/>
          <a:p>
            <a:r>
              <a:rPr lang="en-US" smtClean="0">
                <a:latin typeface="TimesNewRomanPSMT"/>
              </a:rPr>
              <a:t>Mean = 5.06</a:t>
            </a:r>
          </a:p>
          <a:p>
            <a:r>
              <a:rPr lang="en-US" smtClean="0">
                <a:latin typeface="TimesNewRomanPSMT"/>
              </a:rPr>
              <a:t>Median = 5.2</a:t>
            </a:r>
            <a:endParaRPr lang="en-US" dirty="0"/>
          </a:p>
        </p:txBody>
      </p:sp>
      <p:sp>
        <p:nvSpPr>
          <p:cNvPr id="3" name="Rectángulo 2"/>
          <p:cNvSpPr/>
          <p:nvPr/>
        </p:nvSpPr>
        <p:spPr>
          <a:xfrm>
            <a:off x="3352800" y="5181600"/>
            <a:ext cx="2980303" cy="369332"/>
          </a:xfrm>
          <a:prstGeom prst="rect">
            <a:avLst/>
          </a:prstGeom>
        </p:spPr>
        <p:txBody>
          <a:bodyPr wrap="none">
            <a:spAutoFit/>
          </a:bodyPr>
          <a:lstStyle/>
          <a:p>
            <a:r>
              <a:rPr lang="en-US" dirty="0">
                <a:latin typeface="TimesNewRomanPSMT"/>
              </a:rPr>
              <a:t>box covers 50% of the data</a:t>
            </a:r>
            <a:endParaRPr lang="en-US" dirty="0"/>
          </a:p>
        </p:txBody>
      </p:sp>
      <p:sp>
        <p:nvSpPr>
          <p:cNvPr id="4" name="Cerrar llave 3"/>
          <p:cNvSpPr/>
          <p:nvPr/>
        </p:nvSpPr>
        <p:spPr>
          <a:xfrm rot="5400000">
            <a:off x="4419600" y="4343400"/>
            <a:ext cx="533400" cy="9906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ángulo 6"/>
          <p:cNvSpPr/>
          <p:nvPr/>
        </p:nvSpPr>
        <p:spPr>
          <a:xfrm>
            <a:off x="76200" y="5791200"/>
            <a:ext cx="9067800" cy="646331"/>
          </a:xfrm>
          <a:prstGeom prst="rect">
            <a:avLst/>
          </a:prstGeom>
        </p:spPr>
        <p:txBody>
          <a:bodyPr wrap="square">
            <a:spAutoFit/>
          </a:bodyPr>
          <a:lstStyle/>
          <a:p>
            <a:r>
              <a:rPr lang="en-US" dirty="0">
                <a:latin typeface="TimesNewRomanPSMT"/>
              </a:rPr>
              <a:t>Q1 is the first quartile, which is the 25th </a:t>
            </a:r>
            <a:r>
              <a:rPr lang="en-US" dirty="0" smtClean="0">
                <a:latin typeface="TimesNewRomanPSMT"/>
              </a:rPr>
              <a:t>percentile. The </a:t>
            </a:r>
            <a:r>
              <a:rPr lang="en-US" dirty="0">
                <a:latin typeface="TimesNewRomanPSMT"/>
              </a:rPr>
              <a:t>next quartile is Q2, the median. Finally, 75% of the data fall below Q3, the </a:t>
            </a:r>
            <a:r>
              <a:rPr lang="en-US" dirty="0" smtClean="0">
                <a:latin typeface="TimesNewRomanPSMT"/>
              </a:rPr>
              <a:t>third quartile.</a:t>
            </a:r>
            <a:endParaRPr lang="en-US" dirty="0"/>
          </a:p>
        </p:txBody>
      </p:sp>
    </p:spTree>
    <p:extLst>
      <p:ext uri="{BB962C8B-B14F-4D97-AF65-F5344CB8AC3E}">
        <p14:creationId xmlns:p14="http://schemas.microsoft.com/office/powerpoint/2010/main" val="26895501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lang="es-ES" sz="4400" spc="-90" dirty="0" err="1" smtClean="0">
                <a:latin typeface="Calibri"/>
                <a:cs typeface="Calibri"/>
              </a:rPr>
              <a:t>Lab</a:t>
            </a:r>
            <a:r>
              <a:rPr lang="es-ES" sz="4400" spc="-90" dirty="0" smtClean="0">
                <a:latin typeface="Calibri"/>
                <a:cs typeface="Calibri"/>
              </a:rPr>
              <a:t> time</a:t>
            </a:r>
            <a:endParaRPr sz="4400" dirty="0">
              <a:latin typeface="Calibri"/>
              <a:cs typeface="Calibri"/>
            </a:endParaRPr>
          </a:p>
        </p:txBody>
      </p:sp>
      <p:sp>
        <p:nvSpPr>
          <p:cNvPr id="7" name="Rectángulo 6"/>
          <p:cNvSpPr/>
          <p:nvPr/>
        </p:nvSpPr>
        <p:spPr>
          <a:xfrm>
            <a:off x="838200" y="1981200"/>
            <a:ext cx="3637662" cy="461665"/>
          </a:xfrm>
          <a:prstGeom prst="rect">
            <a:avLst/>
          </a:prstGeom>
        </p:spPr>
        <p:txBody>
          <a:bodyPr wrap="none">
            <a:spAutoFit/>
          </a:bodyPr>
          <a:lstStyle/>
          <a:p>
            <a:r>
              <a:rPr lang="en-US" sz="2400" b="1" dirty="0" smtClean="0"/>
              <a:t>Lab 2: </a:t>
            </a:r>
            <a:r>
              <a:rPr lang="en-US" sz="2400" b="1" dirty="0" err="1" smtClean="0"/>
              <a:t>Iconocity</a:t>
            </a:r>
            <a:r>
              <a:rPr lang="en-US" sz="2400" b="1" dirty="0" smtClean="0"/>
              <a:t> </a:t>
            </a:r>
            <a:r>
              <a:rPr lang="en-US" sz="2400" b="1" dirty="0" smtClean="0"/>
              <a:t>and senses</a:t>
            </a:r>
            <a:endParaRPr lang="en-US" sz="2400" b="1" dirty="0"/>
          </a:p>
        </p:txBody>
      </p:sp>
      <p:sp>
        <p:nvSpPr>
          <p:cNvPr id="5" name="Rectángulo 4"/>
          <p:cNvSpPr/>
          <p:nvPr/>
        </p:nvSpPr>
        <p:spPr>
          <a:xfrm>
            <a:off x="838200" y="2743200"/>
            <a:ext cx="7848600" cy="2308324"/>
          </a:xfrm>
          <a:prstGeom prst="rect">
            <a:avLst/>
          </a:prstGeom>
        </p:spPr>
        <p:txBody>
          <a:bodyPr wrap="square">
            <a:spAutoFit/>
          </a:bodyPr>
          <a:lstStyle/>
          <a:p>
            <a:r>
              <a:rPr lang="en-US" dirty="0"/>
              <a:t>This </a:t>
            </a:r>
            <a:r>
              <a:rPr lang="en-US" dirty="0" smtClean="0"/>
              <a:t>lab </a:t>
            </a:r>
            <a:r>
              <a:rPr lang="en-US" dirty="0"/>
              <a:t>guides you through the first steps of an analysis that was published</a:t>
            </a:r>
          </a:p>
          <a:p>
            <a:r>
              <a:rPr lang="en-US" dirty="0"/>
              <a:t>in Winter, Perlman, Perry, and </a:t>
            </a:r>
            <a:r>
              <a:rPr lang="en-US" dirty="0" err="1"/>
              <a:t>Lupyan</a:t>
            </a:r>
            <a:r>
              <a:rPr lang="en-US" dirty="0"/>
              <a:t> (2017). This study investigated iconicity,</a:t>
            </a:r>
          </a:p>
          <a:p>
            <a:r>
              <a:rPr lang="en-US" dirty="0"/>
              <a:t>the resemblance between a sign’s form and its meaning. For example, the words</a:t>
            </a:r>
          </a:p>
          <a:p>
            <a:r>
              <a:rPr lang="en-US" i="1" dirty="0"/>
              <a:t>squealing</a:t>
            </a:r>
            <a:r>
              <a:rPr lang="en-US" dirty="0"/>
              <a:t>, </a:t>
            </a:r>
            <a:r>
              <a:rPr lang="en-US" i="1" dirty="0"/>
              <a:t>banging</a:t>
            </a:r>
            <a:r>
              <a:rPr lang="en-US" dirty="0"/>
              <a:t>, and </a:t>
            </a:r>
            <a:r>
              <a:rPr lang="en-US" i="1" dirty="0"/>
              <a:t>beeping </a:t>
            </a:r>
            <a:r>
              <a:rPr lang="en-US" dirty="0"/>
              <a:t>resemble the sounds they represent (also known </a:t>
            </a:r>
            <a:r>
              <a:rPr lang="en-US" dirty="0" smtClean="0"/>
              <a:t>as </a:t>
            </a:r>
            <a:r>
              <a:rPr lang="en-US" dirty="0" err="1" smtClean="0"/>
              <a:t>onomatopeia</a:t>
            </a:r>
            <a:r>
              <a:rPr lang="en-US" dirty="0"/>
              <a:t>, a specific form of iconicity). It has been proposed that sound </a:t>
            </a:r>
            <a:r>
              <a:rPr lang="en-US" dirty="0" smtClean="0"/>
              <a:t>concepts are </a:t>
            </a:r>
            <a:r>
              <a:rPr lang="en-US" dirty="0"/>
              <a:t>more expressible via iconic means than concepts related to the other </a:t>
            </a:r>
            <a:r>
              <a:rPr lang="en-US" dirty="0" smtClean="0"/>
              <a:t>senses, such </a:t>
            </a:r>
            <a:r>
              <a:rPr lang="en-US" dirty="0"/>
              <a:t>as sight, touch, smell, or taste. This may be because auditory ideas are </a:t>
            </a:r>
            <a:r>
              <a:rPr lang="en-US" dirty="0" smtClean="0"/>
              <a:t>easier to </a:t>
            </a:r>
            <a:r>
              <a:rPr lang="en-US" dirty="0"/>
              <a:t>express via imitation in an auditory medium, speech.</a:t>
            </a:r>
            <a:endParaRPr lang="en-US" b="1" dirty="0"/>
          </a:p>
        </p:txBody>
      </p:sp>
    </p:spTree>
    <p:extLst>
      <p:ext uri="{BB962C8B-B14F-4D97-AF65-F5344CB8AC3E}">
        <p14:creationId xmlns:p14="http://schemas.microsoft.com/office/powerpoint/2010/main" val="40315173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6800" y="-35859"/>
            <a:ext cx="7058355" cy="677108"/>
          </a:xfrm>
        </p:spPr>
        <p:txBody>
          <a:bodyPr/>
          <a:lstStyle/>
          <a:p>
            <a:pPr algn="ctr"/>
            <a:r>
              <a:rPr lang="en-US" dirty="0" smtClean="0"/>
              <a:t>Hands-on lab</a:t>
            </a:r>
            <a:endParaRPr lang="en-US" dirty="0"/>
          </a:p>
        </p:txBody>
      </p:sp>
      <p:sp>
        <p:nvSpPr>
          <p:cNvPr id="3" name="Marcador de texto 2"/>
          <p:cNvSpPr>
            <a:spLocks noGrp="1"/>
          </p:cNvSpPr>
          <p:nvPr>
            <p:ph type="body" idx="1"/>
          </p:nvPr>
        </p:nvSpPr>
        <p:spPr>
          <a:xfrm>
            <a:off x="533400" y="702469"/>
            <a:ext cx="8072119" cy="4001095"/>
          </a:xfrm>
        </p:spPr>
        <p:txBody>
          <a:bodyPr/>
          <a:lstStyle/>
          <a:p>
            <a:pPr marL="12700" algn="just">
              <a:tabLst>
                <a:tab pos="355600" algn="l"/>
              </a:tabLst>
            </a:pPr>
            <a:r>
              <a:rPr lang="es-ES" sz="2000" spc="-5" dirty="0" smtClean="0">
                <a:cs typeface="Calibri"/>
                <a:hlinkClick r:id="rId2"/>
              </a:rPr>
              <a:t>https</a:t>
            </a:r>
            <a:r>
              <a:rPr lang="es-ES" sz="2000" spc="-5" dirty="0">
                <a:cs typeface="Calibri"/>
                <a:hlinkClick r:id="rId2"/>
              </a:rPr>
              <a:t>://</a:t>
            </a:r>
            <a:r>
              <a:rPr lang="es-ES" sz="2000" spc="-5" dirty="0" smtClean="0">
                <a:cs typeface="Calibri"/>
                <a:hlinkClick r:id="rId2"/>
              </a:rPr>
              <a:t>github.com/jsegoviamartin/PDSS3</a:t>
            </a:r>
            <a:endParaRPr lang="es-ES" sz="2000" spc="-5" dirty="0" smtClean="0">
              <a:cs typeface="Calibri"/>
            </a:endParaRPr>
          </a:p>
          <a:p>
            <a:pPr marL="12700" algn="just">
              <a:tabLst>
                <a:tab pos="355600" algn="l"/>
              </a:tabLst>
            </a:pPr>
            <a:endParaRPr lang="es-ES" sz="2000" spc="-5" dirty="0">
              <a:cs typeface="Calibri"/>
            </a:endParaRPr>
          </a:p>
          <a:p>
            <a:pPr marL="12700" algn="just">
              <a:tabLst>
                <a:tab pos="355600" algn="l"/>
              </a:tabLst>
            </a:pPr>
            <a:r>
              <a:rPr lang="es-ES" sz="2000" spc="-5" dirty="0" err="1" smtClean="0">
                <a:cs typeface="Calibri"/>
              </a:rPr>
              <a:t>Week</a:t>
            </a:r>
            <a:r>
              <a:rPr lang="es-ES" sz="2000" spc="-5" dirty="0" smtClean="0">
                <a:cs typeface="Calibri"/>
              </a:rPr>
              <a:t> 2</a:t>
            </a:r>
          </a:p>
          <a:p>
            <a:pPr marL="12700" algn="just">
              <a:tabLst>
                <a:tab pos="355600" algn="l"/>
              </a:tabLst>
            </a:pPr>
            <a:endParaRPr lang="es-ES" sz="2000" spc="-5" dirty="0">
              <a:cs typeface="Calibri"/>
            </a:endParaRPr>
          </a:p>
          <a:p>
            <a:pPr marL="355600" indent="-342900" algn="just">
              <a:buFont typeface="Arial" panose="020B0604020202020204" pitchFamily="34" charset="0"/>
              <a:buChar char="•"/>
              <a:tabLst>
                <a:tab pos="355600" algn="l"/>
              </a:tabLst>
            </a:pPr>
            <a:r>
              <a:rPr lang="es-ES" sz="2000" spc="-5" dirty="0" err="1" smtClean="0">
                <a:cs typeface="Calibri"/>
              </a:rPr>
              <a:t>Lab</a:t>
            </a:r>
            <a:r>
              <a:rPr lang="es-ES" sz="2000" spc="-5" dirty="0" smtClean="0">
                <a:cs typeface="Calibri"/>
              </a:rPr>
              <a:t> 2</a:t>
            </a:r>
          </a:p>
          <a:p>
            <a:pPr marL="12700" algn="just">
              <a:tabLst>
                <a:tab pos="355600" algn="l"/>
              </a:tabLst>
            </a:pPr>
            <a:endParaRPr lang="es-ES" sz="2000" spc="-5" dirty="0">
              <a:cs typeface="Calibri"/>
            </a:endParaRPr>
          </a:p>
          <a:p>
            <a:pPr marL="355600" indent="-342900" algn="just">
              <a:lnSpc>
                <a:spcPct val="100000"/>
              </a:lnSpc>
              <a:buFont typeface="Arial" panose="020B0604020202020204" pitchFamily="34" charset="0"/>
              <a:buChar char="•"/>
              <a:tabLst>
                <a:tab pos="355600" algn="l"/>
              </a:tabLst>
            </a:pPr>
            <a:r>
              <a:rPr lang="es-ES" sz="2000" spc="-5" dirty="0" smtClean="0">
                <a:cs typeface="Calibri"/>
              </a:rPr>
              <a:t>Problem_set_2</a:t>
            </a:r>
          </a:p>
          <a:p>
            <a:pPr marL="12700" algn="just">
              <a:lnSpc>
                <a:spcPct val="100000"/>
              </a:lnSpc>
              <a:tabLst>
                <a:tab pos="355600" algn="l"/>
              </a:tabLst>
            </a:pPr>
            <a:endParaRPr lang="es-ES" sz="2000" spc="-5" dirty="0" smtClean="0">
              <a:cs typeface="Calibri"/>
            </a:endParaRPr>
          </a:p>
          <a:p>
            <a:pPr marL="12700" algn="just">
              <a:lnSpc>
                <a:spcPct val="100000"/>
              </a:lnSpc>
              <a:tabLst>
                <a:tab pos="355600" algn="l"/>
              </a:tabLst>
            </a:pPr>
            <a:r>
              <a:rPr lang="es-ES" sz="2000" spc="-5" dirty="0" smtClean="0">
                <a:cs typeface="Calibri"/>
                <a:hlinkClick r:id="rId2"/>
              </a:rPr>
              <a:t>https</a:t>
            </a:r>
            <a:r>
              <a:rPr lang="es-ES" sz="2000" spc="-5" dirty="0">
                <a:cs typeface="Calibri"/>
                <a:hlinkClick r:id="rId2"/>
              </a:rPr>
              <a:t>://</a:t>
            </a:r>
            <a:r>
              <a:rPr lang="es-ES" sz="2000" spc="-5" dirty="0" smtClean="0">
                <a:cs typeface="Calibri"/>
                <a:hlinkClick r:id="rId2"/>
              </a:rPr>
              <a:t>github.com/jsegoviamartin/PDSS3</a:t>
            </a:r>
            <a:endParaRPr lang="es-ES" sz="2000" spc="-5" dirty="0" smtClean="0">
              <a:cs typeface="Calibri"/>
            </a:endParaRPr>
          </a:p>
          <a:p>
            <a:pPr marL="12700" algn="just">
              <a:tabLst>
                <a:tab pos="355600" algn="l"/>
              </a:tabLst>
            </a:pPr>
            <a:endParaRPr lang="en-US" sz="2000" b="1" spc="-5" dirty="0" smtClean="0">
              <a:cs typeface="Calibri"/>
            </a:endParaRPr>
          </a:p>
          <a:p>
            <a:pPr marL="12700" algn="just">
              <a:tabLst>
                <a:tab pos="355600" algn="l"/>
              </a:tabLst>
            </a:pPr>
            <a:r>
              <a:rPr lang="en-US" sz="2000" b="1" spc="-5" dirty="0" smtClean="0">
                <a:cs typeface="Calibri"/>
              </a:rPr>
              <a:t>Submit </a:t>
            </a:r>
            <a:r>
              <a:rPr lang="en-US" sz="2000" b="1" spc="-5" dirty="0">
                <a:cs typeface="Calibri"/>
              </a:rPr>
              <a:t>your activity-homework (Problem set </a:t>
            </a:r>
            <a:r>
              <a:rPr lang="en-US" sz="2000" b="1" spc="-5" dirty="0" smtClean="0">
                <a:cs typeface="Calibri"/>
              </a:rPr>
              <a:t>2) </a:t>
            </a:r>
            <a:r>
              <a:rPr lang="en-US" sz="2000" b="1" spc="-5" dirty="0">
                <a:cs typeface="Calibri"/>
              </a:rPr>
              <a:t>in </a:t>
            </a:r>
            <a:r>
              <a:rPr lang="en-US" sz="2000" b="1" spc="-5" dirty="0" err="1">
                <a:cs typeface="Calibri"/>
              </a:rPr>
              <a:t>github</a:t>
            </a:r>
            <a:r>
              <a:rPr lang="en-US" sz="2000" b="1" spc="-5" dirty="0">
                <a:cs typeface="Calibri"/>
              </a:rPr>
              <a:t> classroom</a:t>
            </a:r>
          </a:p>
          <a:p>
            <a:pPr marL="12700" algn="just">
              <a:lnSpc>
                <a:spcPct val="100000"/>
              </a:lnSpc>
              <a:tabLst>
                <a:tab pos="355600" algn="l"/>
              </a:tabLst>
            </a:pPr>
            <a:endParaRPr lang="es-ES" sz="2000" spc="-5" dirty="0" smtClean="0">
              <a:cs typeface="Calibri"/>
            </a:endParaRPr>
          </a:p>
        </p:txBody>
      </p:sp>
    </p:spTree>
    <p:extLst>
      <p:ext uri="{BB962C8B-B14F-4D97-AF65-F5344CB8AC3E}">
        <p14:creationId xmlns:p14="http://schemas.microsoft.com/office/powerpoint/2010/main" val="2207987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sp>
        <p:nvSpPr>
          <p:cNvPr id="4" name="Rectángulo 3"/>
          <p:cNvSpPr/>
          <p:nvPr/>
        </p:nvSpPr>
        <p:spPr>
          <a:xfrm>
            <a:off x="609600" y="1143000"/>
            <a:ext cx="8153400" cy="861774"/>
          </a:xfrm>
          <a:prstGeom prst="rect">
            <a:avLst/>
          </a:prstGeom>
        </p:spPr>
        <p:txBody>
          <a:bodyPr wrap="square">
            <a:spAutoFit/>
          </a:bodyPr>
          <a:lstStyle/>
          <a:p>
            <a:pPr marL="469900" lvl="1">
              <a:lnSpc>
                <a:spcPct val="100000"/>
              </a:lnSpc>
              <a:spcBef>
                <a:spcPts val="670"/>
              </a:spcBef>
              <a:tabLst>
                <a:tab pos="755015" algn="l"/>
              </a:tabLst>
            </a:pPr>
            <a:endParaRPr lang="es-ES" sz="3200" spc="-10" dirty="0">
              <a:cs typeface="Calibri"/>
            </a:endParaRPr>
          </a:p>
          <a:p>
            <a:pPr marL="285750" indent="-285750">
              <a:buFont typeface="Arial" panose="020B0604020202020204" pitchFamily="34" charset="0"/>
              <a:buChar char="•"/>
            </a:pPr>
            <a:r>
              <a:rPr lang="en-US" dirty="0"/>
              <a:t>Let’s begin by installing and loading in the </a:t>
            </a:r>
            <a:r>
              <a:rPr lang="en-US" dirty="0" err="1" smtClean="0"/>
              <a:t>tidyverse</a:t>
            </a:r>
            <a:r>
              <a:rPr lang="en-US" dirty="0" smtClean="0"/>
              <a:t> package </a:t>
            </a:r>
            <a:r>
              <a:rPr lang="en-US" dirty="0"/>
              <a:t>(Wickham, 2017).</a:t>
            </a:r>
            <a:endParaRPr lang="en-US" sz="2400" dirty="0"/>
          </a:p>
        </p:txBody>
      </p:sp>
      <p:pic>
        <p:nvPicPr>
          <p:cNvPr id="3" name="Imagen 2"/>
          <p:cNvPicPr>
            <a:picLocks noChangeAspect="1"/>
          </p:cNvPicPr>
          <p:nvPr/>
        </p:nvPicPr>
        <p:blipFill>
          <a:blip r:embed="rId2"/>
          <a:stretch>
            <a:fillRect/>
          </a:stretch>
        </p:blipFill>
        <p:spPr>
          <a:xfrm>
            <a:off x="990600" y="2743200"/>
            <a:ext cx="7334250" cy="1257300"/>
          </a:xfrm>
          <a:prstGeom prst="rect">
            <a:avLst/>
          </a:prstGeom>
        </p:spPr>
      </p:pic>
    </p:spTree>
    <p:extLst>
      <p:ext uri="{BB962C8B-B14F-4D97-AF65-F5344CB8AC3E}">
        <p14:creationId xmlns:p14="http://schemas.microsoft.com/office/powerpoint/2010/main" val="1403142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pic>
        <p:nvPicPr>
          <p:cNvPr id="5" name="Imagen 4"/>
          <p:cNvPicPr>
            <a:picLocks noChangeAspect="1"/>
          </p:cNvPicPr>
          <p:nvPr/>
        </p:nvPicPr>
        <p:blipFill>
          <a:blip r:embed="rId2"/>
          <a:stretch>
            <a:fillRect/>
          </a:stretch>
        </p:blipFill>
        <p:spPr>
          <a:xfrm>
            <a:off x="1295400" y="1676400"/>
            <a:ext cx="6841881" cy="1933575"/>
          </a:xfrm>
          <a:prstGeom prst="rect">
            <a:avLst/>
          </a:prstGeom>
        </p:spPr>
      </p:pic>
      <p:sp>
        <p:nvSpPr>
          <p:cNvPr id="6" name="Rectángulo 5"/>
          <p:cNvSpPr/>
          <p:nvPr/>
        </p:nvSpPr>
        <p:spPr>
          <a:xfrm>
            <a:off x="609600" y="4191000"/>
            <a:ext cx="8534400" cy="1754326"/>
          </a:xfrm>
          <a:prstGeom prst="rect">
            <a:avLst/>
          </a:prstGeom>
        </p:spPr>
        <p:txBody>
          <a:bodyPr wrap="square">
            <a:spAutoFit/>
          </a:bodyPr>
          <a:lstStyle/>
          <a:p>
            <a:pPr marL="285750" indent="-285750">
              <a:buFont typeface="Arial" panose="020B0604020202020204" pitchFamily="34" charset="0"/>
              <a:buChar char="•"/>
            </a:pPr>
            <a:r>
              <a:rPr lang="en-US" dirty="0">
                <a:latin typeface="TimesNewRomanPSMT"/>
              </a:rPr>
              <a:t>For text, </a:t>
            </a:r>
            <a:r>
              <a:rPr lang="en-US" dirty="0" err="1">
                <a:latin typeface="TimesNewRomanPSMT"/>
              </a:rPr>
              <a:t>tibbles</a:t>
            </a:r>
            <a:r>
              <a:rPr lang="en-US" dirty="0">
                <a:latin typeface="TimesNewRomanPSMT"/>
              </a:rPr>
              <a:t> default to character vectors rather than factor vectors, which is</a:t>
            </a:r>
          </a:p>
          <a:p>
            <a:r>
              <a:rPr lang="en-US" dirty="0">
                <a:latin typeface="TimesNewRomanPSMT"/>
              </a:rPr>
              <a:t>useful because character vectors are easier to manipulate.</a:t>
            </a:r>
          </a:p>
          <a:p>
            <a:r>
              <a:rPr lang="en-US" dirty="0" smtClean="0">
                <a:latin typeface="TimesNewRomanPSMT"/>
              </a:rPr>
              <a:t>•  Tibbles </a:t>
            </a:r>
            <a:r>
              <a:rPr lang="en-US" dirty="0">
                <a:latin typeface="TimesNewRomanPSMT"/>
              </a:rPr>
              <a:t>additionally display row and column numbers, saving you a lot of</a:t>
            </a:r>
          </a:p>
          <a:p>
            <a:r>
              <a:rPr lang="en-US" dirty="0" err="1">
                <a:latin typeface="CourierNewPSMT"/>
              </a:rPr>
              <a:t>nrow</a:t>
            </a:r>
            <a:r>
              <a:rPr lang="en-US" dirty="0">
                <a:latin typeface="CourierNewPSMT"/>
              </a:rPr>
              <a:t>() </a:t>
            </a:r>
            <a:r>
              <a:rPr lang="en-US" dirty="0">
                <a:latin typeface="TimesNewRomanPSMT"/>
              </a:rPr>
              <a:t>and </a:t>
            </a:r>
            <a:r>
              <a:rPr lang="en-US" dirty="0" err="1">
                <a:latin typeface="CourierNewPSMT"/>
              </a:rPr>
              <a:t>ncol</a:t>
            </a:r>
            <a:r>
              <a:rPr lang="en-US" dirty="0">
                <a:latin typeface="CourierNewPSMT"/>
              </a:rPr>
              <a:t>() </a:t>
            </a:r>
            <a:r>
              <a:rPr lang="en-US" dirty="0">
                <a:latin typeface="TimesNewRomanPSMT"/>
              </a:rPr>
              <a:t>function calls.</a:t>
            </a:r>
          </a:p>
          <a:p>
            <a:r>
              <a:rPr lang="en-US" dirty="0">
                <a:latin typeface="TimesNewRomanPSMT"/>
              </a:rPr>
              <a:t>• </a:t>
            </a:r>
            <a:r>
              <a:rPr lang="en-US" dirty="0" smtClean="0">
                <a:latin typeface="TimesNewRomanPSMT"/>
              </a:rPr>
              <a:t> Finally</a:t>
            </a:r>
            <a:r>
              <a:rPr lang="en-US" dirty="0">
                <a:latin typeface="TimesNewRomanPSMT"/>
              </a:rPr>
              <a:t>, displaying a </a:t>
            </a:r>
            <a:r>
              <a:rPr lang="en-US" dirty="0" err="1">
                <a:latin typeface="TimesNewRomanPSMT"/>
              </a:rPr>
              <a:t>tibble</a:t>
            </a:r>
            <a:r>
              <a:rPr lang="en-US" dirty="0">
                <a:latin typeface="TimesNewRomanPSMT"/>
              </a:rPr>
              <a:t> also reveals how each column in a </a:t>
            </a:r>
            <a:r>
              <a:rPr lang="en-US" dirty="0" err="1">
                <a:latin typeface="TimesNewRomanPSMT"/>
              </a:rPr>
              <a:t>tibble</a:t>
            </a:r>
            <a:r>
              <a:rPr lang="en-US" dirty="0">
                <a:latin typeface="TimesNewRomanPSMT"/>
              </a:rPr>
              <a:t> is coded</a:t>
            </a:r>
          </a:p>
          <a:p>
            <a:r>
              <a:rPr lang="en-US" dirty="0">
                <a:latin typeface="TimesNewRomanPSMT"/>
              </a:rPr>
              <a:t>(character vector, numeric vector, etc.).</a:t>
            </a:r>
            <a:endParaRPr lang="en-US" dirty="0"/>
          </a:p>
        </p:txBody>
      </p:sp>
      <p:sp>
        <p:nvSpPr>
          <p:cNvPr id="7" name="Rectángulo 6"/>
          <p:cNvSpPr/>
          <p:nvPr/>
        </p:nvSpPr>
        <p:spPr>
          <a:xfrm>
            <a:off x="1066800" y="1219200"/>
            <a:ext cx="1787669" cy="369332"/>
          </a:xfrm>
          <a:prstGeom prst="rect">
            <a:avLst/>
          </a:prstGeom>
        </p:spPr>
        <p:txBody>
          <a:bodyPr wrap="none">
            <a:spAutoFit/>
          </a:bodyPr>
          <a:lstStyle/>
          <a:p>
            <a:r>
              <a:rPr lang="en-US" b="1" dirty="0" err="1" smtClean="0">
                <a:latin typeface="CourierNewPSMT"/>
              </a:rPr>
              <a:t>tibble</a:t>
            </a:r>
            <a:r>
              <a:rPr lang="en-US" b="1" dirty="0" smtClean="0">
                <a:latin typeface="CourierNewPSMT"/>
              </a:rPr>
              <a:t> package</a:t>
            </a:r>
            <a:endParaRPr lang="en-US" b="1" dirty="0"/>
          </a:p>
        </p:txBody>
      </p:sp>
    </p:spTree>
    <p:extLst>
      <p:ext uri="{BB962C8B-B14F-4D97-AF65-F5344CB8AC3E}">
        <p14:creationId xmlns:p14="http://schemas.microsoft.com/office/powerpoint/2010/main" val="2261466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pic>
        <p:nvPicPr>
          <p:cNvPr id="3" name="Imagen 2"/>
          <p:cNvPicPr>
            <a:picLocks noChangeAspect="1"/>
          </p:cNvPicPr>
          <p:nvPr/>
        </p:nvPicPr>
        <p:blipFill>
          <a:blip r:embed="rId2"/>
          <a:stretch>
            <a:fillRect/>
          </a:stretch>
        </p:blipFill>
        <p:spPr>
          <a:xfrm>
            <a:off x="1143000" y="1676400"/>
            <a:ext cx="7002162" cy="4048125"/>
          </a:xfrm>
          <a:prstGeom prst="rect">
            <a:avLst/>
          </a:prstGeom>
        </p:spPr>
      </p:pic>
    </p:spTree>
    <p:extLst>
      <p:ext uri="{BB962C8B-B14F-4D97-AF65-F5344CB8AC3E}">
        <p14:creationId xmlns:p14="http://schemas.microsoft.com/office/powerpoint/2010/main" val="644514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pic>
        <p:nvPicPr>
          <p:cNvPr id="5" name="Imagen 4"/>
          <p:cNvPicPr>
            <a:picLocks noChangeAspect="1"/>
          </p:cNvPicPr>
          <p:nvPr/>
        </p:nvPicPr>
        <p:blipFill>
          <a:blip r:embed="rId2"/>
          <a:stretch>
            <a:fillRect/>
          </a:stretch>
        </p:blipFill>
        <p:spPr>
          <a:xfrm>
            <a:off x="1066800" y="1828800"/>
            <a:ext cx="7027025" cy="609600"/>
          </a:xfrm>
          <a:prstGeom prst="rect">
            <a:avLst/>
          </a:prstGeom>
        </p:spPr>
      </p:pic>
      <p:pic>
        <p:nvPicPr>
          <p:cNvPr id="6" name="Imagen 5"/>
          <p:cNvPicPr>
            <a:picLocks noChangeAspect="1"/>
          </p:cNvPicPr>
          <p:nvPr/>
        </p:nvPicPr>
        <p:blipFill>
          <a:blip r:embed="rId3"/>
          <a:stretch>
            <a:fillRect/>
          </a:stretch>
        </p:blipFill>
        <p:spPr>
          <a:xfrm>
            <a:off x="1066800" y="2556371"/>
            <a:ext cx="7010400" cy="4031257"/>
          </a:xfrm>
          <a:prstGeom prst="rect">
            <a:avLst/>
          </a:prstGeom>
        </p:spPr>
      </p:pic>
      <p:sp>
        <p:nvSpPr>
          <p:cNvPr id="7" name="Rectángulo 6"/>
          <p:cNvSpPr/>
          <p:nvPr/>
        </p:nvSpPr>
        <p:spPr>
          <a:xfrm>
            <a:off x="1066800" y="1219200"/>
            <a:ext cx="1749197" cy="369332"/>
          </a:xfrm>
          <a:prstGeom prst="rect">
            <a:avLst/>
          </a:prstGeom>
        </p:spPr>
        <p:txBody>
          <a:bodyPr wrap="none">
            <a:spAutoFit/>
          </a:bodyPr>
          <a:lstStyle/>
          <a:p>
            <a:r>
              <a:rPr lang="en-US" b="1" dirty="0" err="1">
                <a:latin typeface="CourierNewPSMT"/>
              </a:rPr>
              <a:t>r</a:t>
            </a:r>
            <a:r>
              <a:rPr lang="en-US" b="1" dirty="0" err="1" smtClean="0">
                <a:latin typeface="CourierNewPSMT"/>
              </a:rPr>
              <a:t>eadr</a:t>
            </a:r>
            <a:r>
              <a:rPr lang="en-US" b="1" dirty="0" smtClean="0">
                <a:latin typeface="CourierNewPSMT"/>
              </a:rPr>
              <a:t> package</a:t>
            </a:r>
            <a:endParaRPr lang="en-US" b="1" dirty="0"/>
          </a:p>
        </p:txBody>
      </p:sp>
    </p:spTree>
    <p:extLst>
      <p:ext uri="{BB962C8B-B14F-4D97-AF65-F5344CB8AC3E}">
        <p14:creationId xmlns:p14="http://schemas.microsoft.com/office/powerpoint/2010/main" val="621850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929" y="475107"/>
            <a:ext cx="3406775" cy="670560"/>
          </a:xfrm>
          <a:prstGeom prst="rect">
            <a:avLst/>
          </a:prstGeom>
        </p:spPr>
        <p:txBody>
          <a:bodyPr vert="horz" wrap="square" lIns="0" tIns="0" rIns="0" bIns="0" rtlCol="0">
            <a:spAutoFit/>
          </a:bodyPr>
          <a:lstStyle/>
          <a:p>
            <a:pPr marL="12700" algn="ctr">
              <a:lnSpc>
                <a:spcPct val="100000"/>
              </a:lnSpc>
            </a:pPr>
            <a:r>
              <a:rPr sz="4400" spc="-90" dirty="0" smtClean="0">
                <a:latin typeface="Calibri"/>
                <a:cs typeface="Calibri"/>
              </a:rPr>
              <a:t>T</a:t>
            </a:r>
            <a:r>
              <a:rPr lang="es-ES" sz="4400" spc="-90" dirty="0" err="1" smtClean="0">
                <a:latin typeface="Calibri"/>
                <a:cs typeface="Calibri"/>
              </a:rPr>
              <a:t>idyverse</a:t>
            </a:r>
            <a:endParaRPr sz="4400" dirty="0">
              <a:latin typeface="Calibri"/>
              <a:cs typeface="Calibri"/>
            </a:endParaRPr>
          </a:p>
        </p:txBody>
      </p:sp>
      <p:sp>
        <p:nvSpPr>
          <p:cNvPr id="3" name="Rectángulo 2"/>
          <p:cNvSpPr/>
          <p:nvPr/>
        </p:nvSpPr>
        <p:spPr>
          <a:xfrm>
            <a:off x="990600" y="5410200"/>
            <a:ext cx="5334000" cy="923330"/>
          </a:xfrm>
          <a:prstGeom prst="rect">
            <a:avLst/>
          </a:prstGeom>
        </p:spPr>
        <p:txBody>
          <a:bodyPr wrap="square">
            <a:spAutoFit/>
          </a:bodyPr>
          <a:lstStyle/>
          <a:p>
            <a:r>
              <a:rPr lang="en-US" dirty="0" smtClean="0"/>
              <a:t>Learn more about vector classes:</a:t>
            </a:r>
          </a:p>
          <a:p>
            <a:endParaRPr lang="en-US" dirty="0"/>
          </a:p>
          <a:p>
            <a:r>
              <a:rPr lang="en-US" dirty="0" smtClean="0"/>
              <a:t>https://www.tutorialspoint.com/r/r_vectors.htm</a:t>
            </a:r>
            <a:endParaRPr lang="en-US" dirty="0"/>
          </a:p>
        </p:txBody>
      </p:sp>
      <p:pic>
        <p:nvPicPr>
          <p:cNvPr id="7" name="Imagen 6"/>
          <p:cNvPicPr>
            <a:picLocks noChangeAspect="1"/>
          </p:cNvPicPr>
          <p:nvPr/>
        </p:nvPicPr>
        <p:blipFill>
          <a:blip r:embed="rId2"/>
          <a:stretch>
            <a:fillRect/>
          </a:stretch>
        </p:blipFill>
        <p:spPr>
          <a:xfrm>
            <a:off x="914400" y="1295400"/>
            <a:ext cx="3810000" cy="3876842"/>
          </a:xfrm>
          <a:prstGeom prst="rect">
            <a:avLst/>
          </a:prstGeom>
        </p:spPr>
      </p:pic>
    </p:spTree>
    <p:extLst>
      <p:ext uri="{BB962C8B-B14F-4D97-AF65-F5344CB8AC3E}">
        <p14:creationId xmlns:p14="http://schemas.microsoft.com/office/powerpoint/2010/main" val="2148157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7683</TotalTime>
  <Words>2164</Words>
  <Application>Microsoft Office PowerPoint</Application>
  <PresentationFormat>Presentación en pantalla (4:3)</PresentationFormat>
  <Paragraphs>175</Paragraphs>
  <Slides>44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44</vt:i4>
      </vt:variant>
    </vt:vector>
  </HeadingPairs>
  <TitlesOfParts>
    <vt:vector size="50" baseType="lpstr">
      <vt:lpstr>Arial</vt:lpstr>
      <vt:lpstr>Calibri</vt:lpstr>
      <vt:lpstr>CourierNewPSMT</vt:lpstr>
      <vt:lpstr>TimesNewRomanPS-ItalicMT</vt:lpstr>
      <vt:lpstr>TimesNewRomanPSMT</vt:lpstr>
      <vt:lpstr>Office Theme</vt:lpstr>
      <vt:lpstr>Lecture 2: The tidyverse</vt:lpstr>
      <vt:lpstr>Today’s lecture</vt:lpstr>
      <vt:lpstr>Tidyverse</vt:lpstr>
      <vt:lpstr>Tidyverse</vt:lpstr>
      <vt:lpstr>Tidyverse</vt:lpstr>
      <vt:lpstr>Tidyverse</vt:lpstr>
      <vt:lpstr>Tidyverse</vt:lpstr>
      <vt:lpstr>Tidyverse</vt:lpstr>
      <vt:lpstr>Tidyverse</vt:lpstr>
      <vt:lpstr>Tidyverse</vt:lpstr>
      <vt:lpstr>Tidyverse</vt:lpstr>
      <vt:lpstr>Tidyverse</vt:lpstr>
      <vt:lpstr>Tidyverse</vt:lpstr>
      <vt:lpstr>Tidyverse</vt:lpstr>
      <vt:lpstr>Tidyverse</vt:lpstr>
      <vt:lpstr>Tidyverse</vt:lpstr>
      <vt:lpstr>Tidyverse</vt:lpstr>
      <vt:lpstr>Tidyverse</vt:lpstr>
      <vt:lpstr>Tidyverse</vt:lpstr>
      <vt:lpstr>Tidyverse</vt:lpstr>
      <vt:lpstr>Tidyverse</vt:lpstr>
      <vt:lpstr>Tidyverse</vt:lpstr>
      <vt:lpstr>Tidyverse</vt:lpstr>
      <vt:lpstr>Tidyverse</vt:lpstr>
      <vt:lpstr>Tidyverse</vt:lpstr>
      <vt:lpstr>Tidyverse</vt:lpstr>
      <vt:lpstr>Tidyverse</vt:lpstr>
      <vt:lpstr>Tidyverse</vt:lpstr>
      <vt:lpstr>Tidyverse</vt:lpstr>
      <vt:lpstr>Tidyverse</vt:lpstr>
      <vt:lpstr>Lab time</vt:lpstr>
      <vt:lpstr>Descriptive statistics</vt:lpstr>
      <vt:lpstr>Distributions</vt:lpstr>
      <vt:lpstr>The normal distribution</vt:lpstr>
      <vt:lpstr>The normal distribution</vt:lpstr>
      <vt:lpstr>The normal distribution</vt:lpstr>
      <vt:lpstr>The normal distribution</vt:lpstr>
      <vt:lpstr>Mean, median, SD</vt:lpstr>
      <vt:lpstr>Mean, median, SD</vt:lpstr>
      <vt:lpstr>Boxplots</vt:lpstr>
      <vt:lpstr>Boxplots</vt:lpstr>
      <vt:lpstr>Boxplots</vt:lpstr>
      <vt:lpstr>Lab time</vt:lpstr>
      <vt:lpstr>Hands-on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dc:title>
  <dc:creator>Tom Booth</dc:creator>
  <cp:lastModifiedBy>Jose</cp:lastModifiedBy>
  <cp:revision>37</cp:revision>
  <dcterms:created xsi:type="dcterms:W3CDTF">2021-10-06T14:33:01Z</dcterms:created>
  <dcterms:modified xsi:type="dcterms:W3CDTF">2021-10-11T21:38:50Z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2016-09-21T00:00:00Z</vt:filetime>
  </property>
  <property fmtid="{D5CDD505-2E9C-101B-9397-08002B2CF9AE}" pid="3" name="Creator">
    <vt:lpwstr>Microsoft® PowerPoint® 2013</vt:lpwstr>
  </property>
  <property fmtid="{D5CDD505-2E9C-101B-9397-08002B2CF9AE}" pid="4" name="LastSaved">
    <vt:filetime>2021-10-06T00:00:00Z</vt:filetime>
  </property>
</Properties>
</file>