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2"/>
  </p:notesMasterIdLst>
  <p:sldIdLst>
    <p:sldId id="256" r:id="rId2"/>
    <p:sldId id="287" r:id="rId3"/>
    <p:sldId id="279" r:id="rId4"/>
    <p:sldId id="258" r:id="rId5"/>
    <p:sldId id="276" r:id="rId6"/>
    <p:sldId id="262" r:id="rId7"/>
    <p:sldId id="278" r:id="rId8"/>
    <p:sldId id="273" r:id="rId9"/>
    <p:sldId id="269" r:id="rId10"/>
    <p:sldId id="275" r:id="rId11"/>
    <p:sldId id="288" r:id="rId12"/>
    <p:sldId id="290" r:id="rId13"/>
    <p:sldId id="284" r:id="rId14"/>
    <p:sldId id="286" r:id="rId15"/>
    <p:sldId id="285" r:id="rId16"/>
    <p:sldId id="280" r:id="rId17"/>
    <p:sldId id="263" r:id="rId18"/>
    <p:sldId id="264" r:id="rId19"/>
    <p:sldId id="265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894D089-588C-DA4B-7630-BD458CB35F2E}" name="Jasmine" initials="J" userId="S::jsellers@tacomacc.edu::6064d7e5-b5c8-43d0-9b0d-3f632b47b4c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26667" autoAdjust="0"/>
  </p:normalViewPr>
  <p:slideViewPr>
    <p:cSldViewPr snapToGrid="0">
      <p:cViewPr varScale="1">
        <p:scale>
          <a:sx n="22" d="100"/>
          <a:sy n="22" d="100"/>
        </p:scale>
        <p:origin x="2861" y="1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E926D2-13B1-4FF1-8D93-F1FCEB07E83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DD6472E-BE97-4FDB-A908-C2F8B59C76B0}">
      <dgm:prSet/>
      <dgm:spPr/>
      <dgm:t>
        <a:bodyPr/>
        <a:lstStyle/>
        <a:p>
          <a:r>
            <a:rPr lang="en-US" dirty="0"/>
            <a:t>Topic Overview </a:t>
          </a:r>
        </a:p>
      </dgm:t>
    </dgm:pt>
    <dgm:pt modelId="{13D2559A-A79C-47D4-93EE-D81F36825934}" type="parTrans" cxnId="{51B5C3C4-3F3D-40FB-85D8-230AB3C4610B}">
      <dgm:prSet/>
      <dgm:spPr/>
      <dgm:t>
        <a:bodyPr/>
        <a:lstStyle/>
        <a:p>
          <a:endParaRPr lang="en-US"/>
        </a:p>
      </dgm:t>
    </dgm:pt>
    <dgm:pt modelId="{B3077624-1E20-4C9F-A1EF-E08AED7C90BE}" type="sibTrans" cxnId="{51B5C3C4-3F3D-40FB-85D8-230AB3C4610B}">
      <dgm:prSet/>
      <dgm:spPr/>
      <dgm:t>
        <a:bodyPr/>
        <a:lstStyle/>
        <a:p>
          <a:endParaRPr lang="en-US"/>
        </a:p>
      </dgm:t>
    </dgm:pt>
    <dgm:pt modelId="{8BBB4551-658D-47F6-A8E8-6FF5D1B99880}">
      <dgm:prSet/>
      <dgm:spPr/>
      <dgm:t>
        <a:bodyPr/>
        <a:lstStyle/>
        <a:p>
          <a:r>
            <a:rPr lang="en-US" dirty="0"/>
            <a:t>Development and Use of Differential Equations </a:t>
          </a:r>
        </a:p>
      </dgm:t>
    </dgm:pt>
    <dgm:pt modelId="{3D35818A-9106-4FA7-B4A7-A755B5A8327E}" type="parTrans" cxnId="{4B3742DE-C4C1-48F2-BBFF-DF8AA8E59DC3}">
      <dgm:prSet/>
      <dgm:spPr/>
      <dgm:t>
        <a:bodyPr/>
        <a:lstStyle/>
        <a:p>
          <a:endParaRPr lang="en-US"/>
        </a:p>
      </dgm:t>
    </dgm:pt>
    <dgm:pt modelId="{9BB5EAB0-1399-432F-87A8-F57EE6E9BB27}" type="sibTrans" cxnId="{4B3742DE-C4C1-48F2-BBFF-DF8AA8E59DC3}">
      <dgm:prSet/>
      <dgm:spPr/>
      <dgm:t>
        <a:bodyPr/>
        <a:lstStyle/>
        <a:p>
          <a:endParaRPr lang="en-US"/>
        </a:p>
      </dgm:t>
    </dgm:pt>
    <dgm:pt modelId="{A4DDBE97-14A6-4526-B3AC-040430D099A9}">
      <dgm:prSet/>
      <dgm:spPr/>
      <dgm:t>
        <a:bodyPr/>
        <a:lstStyle/>
        <a:p>
          <a:r>
            <a:rPr lang="en-US" dirty="0"/>
            <a:t>Application</a:t>
          </a:r>
        </a:p>
      </dgm:t>
    </dgm:pt>
    <dgm:pt modelId="{3B96AAE8-2B3A-4C65-9CD8-1AA081F616E9}" type="parTrans" cxnId="{1E587EE3-4C7D-4C59-AB5C-3C9621ED3C5B}">
      <dgm:prSet/>
      <dgm:spPr/>
      <dgm:t>
        <a:bodyPr/>
        <a:lstStyle/>
        <a:p>
          <a:endParaRPr lang="en-US"/>
        </a:p>
      </dgm:t>
    </dgm:pt>
    <dgm:pt modelId="{222A734C-A5DC-42BB-AFDA-0049A8A84E16}" type="sibTrans" cxnId="{1E587EE3-4C7D-4C59-AB5C-3C9621ED3C5B}">
      <dgm:prSet/>
      <dgm:spPr/>
      <dgm:t>
        <a:bodyPr/>
        <a:lstStyle/>
        <a:p>
          <a:endParaRPr lang="en-US"/>
        </a:p>
      </dgm:t>
    </dgm:pt>
    <dgm:pt modelId="{79B9E9EE-643B-4571-B3F1-793A3B177D86}">
      <dgm:prSet/>
      <dgm:spPr/>
      <dgm:t>
        <a:bodyPr/>
        <a:lstStyle/>
        <a:p>
          <a:r>
            <a:rPr lang="en-US" b="1" dirty="0"/>
            <a:t>Goal</a:t>
          </a:r>
          <a:r>
            <a:rPr lang="en-US" dirty="0"/>
            <a:t>: Learn about differential equations in machine learning, specifically neural ODEs.</a:t>
          </a:r>
        </a:p>
      </dgm:t>
    </dgm:pt>
    <dgm:pt modelId="{0C444195-E56B-4542-8FE1-2755DF1ED89D}" type="parTrans" cxnId="{04897A7F-4A47-4F19-9ADE-92A1BDF1E155}">
      <dgm:prSet/>
      <dgm:spPr/>
      <dgm:t>
        <a:bodyPr/>
        <a:lstStyle/>
        <a:p>
          <a:endParaRPr lang="en-US"/>
        </a:p>
      </dgm:t>
    </dgm:pt>
    <dgm:pt modelId="{A2617DBB-3856-4297-B3C1-E0007D529F6B}" type="sibTrans" cxnId="{04897A7F-4A47-4F19-9ADE-92A1BDF1E155}">
      <dgm:prSet/>
      <dgm:spPr/>
      <dgm:t>
        <a:bodyPr/>
        <a:lstStyle/>
        <a:p>
          <a:endParaRPr lang="en-US"/>
        </a:p>
      </dgm:t>
    </dgm:pt>
    <dgm:pt modelId="{56429E58-4D68-46DC-8CDF-B34C1CB759CD}" type="pres">
      <dgm:prSet presAssocID="{85E926D2-13B1-4FF1-8D93-F1FCEB07E838}" presName="root" presStyleCnt="0">
        <dgm:presLayoutVars>
          <dgm:dir/>
          <dgm:resizeHandles val="exact"/>
        </dgm:presLayoutVars>
      </dgm:prSet>
      <dgm:spPr/>
    </dgm:pt>
    <dgm:pt modelId="{E78AB6CD-08BB-42C0-A31C-619C06A01488}" type="pres">
      <dgm:prSet presAssocID="{EDD6472E-BE97-4FDB-A908-C2F8B59C76B0}" presName="compNode" presStyleCnt="0"/>
      <dgm:spPr/>
    </dgm:pt>
    <dgm:pt modelId="{499B2C1A-0C2F-4597-BB93-B3A6C0EBF5F2}" type="pres">
      <dgm:prSet presAssocID="{EDD6472E-BE97-4FDB-A908-C2F8B59C76B0}" presName="bgRect" presStyleLbl="bgShp" presStyleIdx="0" presStyleCnt="4"/>
      <dgm:spPr/>
    </dgm:pt>
    <dgm:pt modelId="{0E8D39CF-F745-4796-BBCF-038053B5C2FB}" type="pres">
      <dgm:prSet presAssocID="{EDD6472E-BE97-4FDB-A908-C2F8B59C76B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EDF5939-B300-40C1-B005-54A60529C892}" type="pres">
      <dgm:prSet presAssocID="{EDD6472E-BE97-4FDB-A908-C2F8B59C76B0}" presName="spaceRect" presStyleCnt="0"/>
      <dgm:spPr/>
    </dgm:pt>
    <dgm:pt modelId="{63003A95-E103-4E26-9B03-20AD7AF9E488}" type="pres">
      <dgm:prSet presAssocID="{EDD6472E-BE97-4FDB-A908-C2F8B59C76B0}" presName="parTx" presStyleLbl="revTx" presStyleIdx="0" presStyleCnt="4">
        <dgm:presLayoutVars>
          <dgm:chMax val="0"/>
          <dgm:chPref val="0"/>
        </dgm:presLayoutVars>
      </dgm:prSet>
      <dgm:spPr/>
    </dgm:pt>
    <dgm:pt modelId="{85397447-A223-412F-A1C9-7B5F81D2D766}" type="pres">
      <dgm:prSet presAssocID="{B3077624-1E20-4C9F-A1EF-E08AED7C90BE}" presName="sibTrans" presStyleCnt="0"/>
      <dgm:spPr/>
    </dgm:pt>
    <dgm:pt modelId="{83A43495-9E02-48C9-8356-98A76720D0EC}" type="pres">
      <dgm:prSet presAssocID="{8BBB4551-658D-47F6-A8E8-6FF5D1B99880}" presName="compNode" presStyleCnt="0"/>
      <dgm:spPr/>
    </dgm:pt>
    <dgm:pt modelId="{280C3534-5893-490E-BAA9-791D0408C507}" type="pres">
      <dgm:prSet presAssocID="{8BBB4551-658D-47F6-A8E8-6FF5D1B99880}" presName="bgRect" presStyleLbl="bgShp" presStyleIdx="1" presStyleCnt="4"/>
      <dgm:spPr/>
    </dgm:pt>
    <dgm:pt modelId="{4AF4B919-9B36-466D-BF25-3E8767534EC0}" type="pres">
      <dgm:prSet presAssocID="{8BBB4551-658D-47F6-A8E8-6FF5D1B998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73B4465-B16A-46DA-9C32-C1BDABCCFA4C}" type="pres">
      <dgm:prSet presAssocID="{8BBB4551-658D-47F6-A8E8-6FF5D1B99880}" presName="spaceRect" presStyleCnt="0"/>
      <dgm:spPr/>
    </dgm:pt>
    <dgm:pt modelId="{3418477C-2360-4FC8-960D-79AE66B047FE}" type="pres">
      <dgm:prSet presAssocID="{8BBB4551-658D-47F6-A8E8-6FF5D1B99880}" presName="parTx" presStyleLbl="revTx" presStyleIdx="1" presStyleCnt="4">
        <dgm:presLayoutVars>
          <dgm:chMax val="0"/>
          <dgm:chPref val="0"/>
        </dgm:presLayoutVars>
      </dgm:prSet>
      <dgm:spPr/>
    </dgm:pt>
    <dgm:pt modelId="{8949F314-9E49-4FFD-BA3B-0E0B488E35FC}" type="pres">
      <dgm:prSet presAssocID="{9BB5EAB0-1399-432F-87A8-F57EE6E9BB27}" presName="sibTrans" presStyleCnt="0"/>
      <dgm:spPr/>
    </dgm:pt>
    <dgm:pt modelId="{A7DFC6DF-21ED-4ACD-915B-695B6952C99C}" type="pres">
      <dgm:prSet presAssocID="{A4DDBE97-14A6-4526-B3AC-040430D099A9}" presName="compNode" presStyleCnt="0"/>
      <dgm:spPr/>
    </dgm:pt>
    <dgm:pt modelId="{F28D9591-A150-444E-8D6A-4497C01B1BC9}" type="pres">
      <dgm:prSet presAssocID="{A4DDBE97-14A6-4526-B3AC-040430D099A9}" presName="bgRect" presStyleLbl="bgShp" presStyleIdx="2" presStyleCnt="4"/>
      <dgm:spPr/>
    </dgm:pt>
    <dgm:pt modelId="{AD06185D-8FAF-480E-BA1A-12980721A1E2}" type="pres">
      <dgm:prSet presAssocID="{A4DDBE97-14A6-4526-B3AC-040430D099A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C10AF5E-FB4D-4383-95C1-9FB757D0627C}" type="pres">
      <dgm:prSet presAssocID="{A4DDBE97-14A6-4526-B3AC-040430D099A9}" presName="spaceRect" presStyleCnt="0"/>
      <dgm:spPr/>
    </dgm:pt>
    <dgm:pt modelId="{C6B0A2C1-E8ED-4C2D-A5F0-FC0755453045}" type="pres">
      <dgm:prSet presAssocID="{A4DDBE97-14A6-4526-B3AC-040430D099A9}" presName="parTx" presStyleLbl="revTx" presStyleIdx="2" presStyleCnt="4">
        <dgm:presLayoutVars>
          <dgm:chMax val="0"/>
          <dgm:chPref val="0"/>
        </dgm:presLayoutVars>
      </dgm:prSet>
      <dgm:spPr/>
    </dgm:pt>
    <dgm:pt modelId="{68E8805B-389A-4790-B302-165F3FA5038F}" type="pres">
      <dgm:prSet presAssocID="{222A734C-A5DC-42BB-AFDA-0049A8A84E16}" presName="sibTrans" presStyleCnt="0"/>
      <dgm:spPr/>
    </dgm:pt>
    <dgm:pt modelId="{1609C9F0-61E7-425F-AD0E-0FFFFDCAE9E6}" type="pres">
      <dgm:prSet presAssocID="{79B9E9EE-643B-4571-B3F1-793A3B177D86}" presName="compNode" presStyleCnt="0"/>
      <dgm:spPr/>
    </dgm:pt>
    <dgm:pt modelId="{E562519D-7C8F-45F6-BE8D-3EE5533D86BB}" type="pres">
      <dgm:prSet presAssocID="{79B9E9EE-643B-4571-B3F1-793A3B177D86}" presName="bgRect" presStyleLbl="bgShp" presStyleIdx="3" presStyleCnt="4"/>
      <dgm:spPr/>
    </dgm:pt>
    <dgm:pt modelId="{CAF2B1FD-F951-493D-AEA7-1F26B7C94455}" type="pres">
      <dgm:prSet presAssocID="{79B9E9EE-643B-4571-B3F1-793A3B177D8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B40E3D2E-2C4F-46E3-94EE-6A5112B0705B}" type="pres">
      <dgm:prSet presAssocID="{79B9E9EE-643B-4571-B3F1-793A3B177D86}" presName="spaceRect" presStyleCnt="0"/>
      <dgm:spPr/>
    </dgm:pt>
    <dgm:pt modelId="{A90749E3-B054-457E-863E-43E776CA2379}" type="pres">
      <dgm:prSet presAssocID="{79B9E9EE-643B-4571-B3F1-793A3B177D8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9706050-7020-44DC-9DF3-4655CCA96D71}" type="presOf" srcId="{A4DDBE97-14A6-4526-B3AC-040430D099A9}" destId="{C6B0A2C1-E8ED-4C2D-A5F0-FC0755453045}" srcOrd="0" destOrd="0" presId="urn:microsoft.com/office/officeart/2018/2/layout/IconVerticalSolidList"/>
    <dgm:cxn modelId="{04897A7F-4A47-4F19-9ADE-92A1BDF1E155}" srcId="{85E926D2-13B1-4FF1-8D93-F1FCEB07E838}" destId="{79B9E9EE-643B-4571-B3F1-793A3B177D86}" srcOrd="3" destOrd="0" parTransId="{0C444195-E56B-4542-8FE1-2755DF1ED89D}" sibTransId="{A2617DBB-3856-4297-B3C1-E0007D529F6B}"/>
    <dgm:cxn modelId="{46A6C6A0-6EF0-4A46-A173-9C50DC41895D}" type="presOf" srcId="{EDD6472E-BE97-4FDB-A908-C2F8B59C76B0}" destId="{63003A95-E103-4E26-9B03-20AD7AF9E488}" srcOrd="0" destOrd="0" presId="urn:microsoft.com/office/officeart/2018/2/layout/IconVerticalSolidList"/>
    <dgm:cxn modelId="{51B5C3C4-3F3D-40FB-85D8-230AB3C4610B}" srcId="{85E926D2-13B1-4FF1-8D93-F1FCEB07E838}" destId="{EDD6472E-BE97-4FDB-A908-C2F8B59C76B0}" srcOrd="0" destOrd="0" parTransId="{13D2559A-A79C-47D4-93EE-D81F36825934}" sibTransId="{B3077624-1E20-4C9F-A1EF-E08AED7C90BE}"/>
    <dgm:cxn modelId="{374E54CD-A980-427C-83C1-A71AC51949A0}" type="presOf" srcId="{85E926D2-13B1-4FF1-8D93-F1FCEB07E838}" destId="{56429E58-4D68-46DC-8CDF-B34C1CB759CD}" srcOrd="0" destOrd="0" presId="urn:microsoft.com/office/officeart/2018/2/layout/IconVerticalSolidList"/>
    <dgm:cxn modelId="{4B3742DE-C4C1-48F2-BBFF-DF8AA8E59DC3}" srcId="{85E926D2-13B1-4FF1-8D93-F1FCEB07E838}" destId="{8BBB4551-658D-47F6-A8E8-6FF5D1B99880}" srcOrd="1" destOrd="0" parTransId="{3D35818A-9106-4FA7-B4A7-A755B5A8327E}" sibTransId="{9BB5EAB0-1399-432F-87A8-F57EE6E9BB27}"/>
    <dgm:cxn modelId="{1E587EE3-4C7D-4C59-AB5C-3C9621ED3C5B}" srcId="{85E926D2-13B1-4FF1-8D93-F1FCEB07E838}" destId="{A4DDBE97-14A6-4526-B3AC-040430D099A9}" srcOrd="2" destOrd="0" parTransId="{3B96AAE8-2B3A-4C65-9CD8-1AA081F616E9}" sibTransId="{222A734C-A5DC-42BB-AFDA-0049A8A84E16}"/>
    <dgm:cxn modelId="{F70C3CF3-58EE-496D-A7F5-D8D840F429A2}" type="presOf" srcId="{79B9E9EE-643B-4571-B3F1-793A3B177D86}" destId="{A90749E3-B054-457E-863E-43E776CA2379}" srcOrd="0" destOrd="0" presId="urn:microsoft.com/office/officeart/2018/2/layout/IconVerticalSolidList"/>
    <dgm:cxn modelId="{8A0F6EF5-8AE7-425C-BE5E-5FFA61A94F6F}" type="presOf" srcId="{8BBB4551-658D-47F6-A8E8-6FF5D1B99880}" destId="{3418477C-2360-4FC8-960D-79AE66B047FE}" srcOrd="0" destOrd="0" presId="urn:microsoft.com/office/officeart/2018/2/layout/IconVerticalSolidList"/>
    <dgm:cxn modelId="{4AE8DFFA-068A-416B-BEE8-B3E5994D6793}" type="presParOf" srcId="{56429E58-4D68-46DC-8CDF-B34C1CB759CD}" destId="{E78AB6CD-08BB-42C0-A31C-619C06A01488}" srcOrd="0" destOrd="0" presId="urn:microsoft.com/office/officeart/2018/2/layout/IconVerticalSolidList"/>
    <dgm:cxn modelId="{7A05E34F-89C9-4B2D-9247-560B4365EE46}" type="presParOf" srcId="{E78AB6CD-08BB-42C0-A31C-619C06A01488}" destId="{499B2C1A-0C2F-4597-BB93-B3A6C0EBF5F2}" srcOrd="0" destOrd="0" presId="urn:microsoft.com/office/officeart/2018/2/layout/IconVerticalSolidList"/>
    <dgm:cxn modelId="{C41769B4-6C45-43DE-AE74-1C62E6B79135}" type="presParOf" srcId="{E78AB6CD-08BB-42C0-A31C-619C06A01488}" destId="{0E8D39CF-F745-4796-BBCF-038053B5C2FB}" srcOrd="1" destOrd="0" presId="urn:microsoft.com/office/officeart/2018/2/layout/IconVerticalSolidList"/>
    <dgm:cxn modelId="{242CD138-7E19-4F2E-9617-FCA9811B2165}" type="presParOf" srcId="{E78AB6CD-08BB-42C0-A31C-619C06A01488}" destId="{3EDF5939-B300-40C1-B005-54A60529C892}" srcOrd="2" destOrd="0" presId="urn:microsoft.com/office/officeart/2018/2/layout/IconVerticalSolidList"/>
    <dgm:cxn modelId="{8A192F08-52BF-4B41-B242-50D6902CAEB5}" type="presParOf" srcId="{E78AB6CD-08BB-42C0-A31C-619C06A01488}" destId="{63003A95-E103-4E26-9B03-20AD7AF9E488}" srcOrd="3" destOrd="0" presId="urn:microsoft.com/office/officeart/2018/2/layout/IconVerticalSolidList"/>
    <dgm:cxn modelId="{7DC361DB-D0A7-40F9-9F33-6F47C17975B7}" type="presParOf" srcId="{56429E58-4D68-46DC-8CDF-B34C1CB759CD}" destId="{85397447-A223-412F-A1C9-7B5F81D2D766}" srcOrd="1" destOrd="0" presId="urn:microsoft.com/office/officeart/2018/2/layout/IconVerticalSolidList"/>
    <dgm:cxn modelId="{E8167B51-D694-4C69-90F7-DBB085F87A9D}" type="presParOf" srcId="{56429E58-4D68-46DC-8CDF-B34C1CB759CD}" destId="{83A43495-9E02-48C9-8356-98A76720D0EC}" srcOrd="2" destOrd="0" presId="urn:microsoft.com/office/officeart/2018/2/layout/IconVerticalSolidList"/>
    <dgm:cxn modelId="{C4D6D910-3761-4D64-B120-8EE4AA72852C}" type="presParOf" srcId="{83A43495-9E02-48C9-8356-98A76720D0EC}" destId="{280C3534-5893-490E-BAA9-791D0408C507}" srcOrd="0" destOrd="0" presId="urn:microsoft.com/office/officeart/2018/2/layout/IconVerticalSolidList"/>
    <dgm:cxn modelId="{C8A3B8AD-09B4-4C76-BB54-F60DA7407F4E}" type="presParOf" srcId="{83A43495-9E02-48C9-8356-98A76720D0EC}" destId="{4AF4B919-9B36-466D-BF25-3E8767534EC0}" srcOrd="1" destOrd="0" presId="urn:microsoft.com/office/officeart/2018/2/layout/IconVerticalSolidList"/>
    <dgm:cxn modelId="{B98DA9BA-A93B-4BA9-BA9B-6FDFB20B6C87}" type="presParOf" srcId="{83A43495-9E02-48C9-8356-98A76720D0EC}" destId="{A73B4465-B16A-46DA-9C32-C1BDABCCFA4C}" srcOrd="2" destOrd="0" presId="urn:microsoft.com/office/officeart/2018/2/layout/IconVerticalSolidList"/>
    <dgm:cxn modelId="{397D6172-D0F5-4868-9044-B7DDB0760FCE}" type="presParOf" srcId="{83A43495-9E02-48C9-8356-98A76720D0EC}" destId="{3418477C-2360-4FC8-960D-79AE66B047FE}" srcOrd="3" destOrd="0" presId="urn:microsoft.com/office/officeart/2018/2/layout/IconVerticalSolidList"/>
    <dgm:cxn modelId="{FFFFABBE-AD3D-4693-B731-DBC2C86A4B35}" type="presParOf" srcId="{56429E58-4D68-46DC-8CDF-B34C1CB759CD}" destId="{8949F314-9E49-4FFD-BA3B-0E0B488E35FC}" srcOrd="3" destOrd="0" presId="urn:microsoft.com/office/officeart/2018/2/layout/IconVerticalSolidList"/>
    <dgm:cxn modelId="{93574868-8104-4026-A1D7-E74C737BEAFF}" type="presParOf" srcId="{56429E58-4D68-46DC-8CDF-B34C1CB759CD}" destId="{A7DFC6DF-21ED-4ACD-915B-695B6952C99C}" srcOrd="4" destOrd="0" presId="urn:microsoft.com/office/officeart/2018/2/layout/IconVerticalSolidList"/>
    <dgm:cxn modelId="{8691A2E6-BB4C-40C0-9761-98C9326B689B}" type="presParOf" srcId="{A7DFC6DF-21ED-4ACD-915B-695B6952C99C}" destId="{F28D9591-A150-444E-8D6A-4497C01B1BC9}" srcOrd="0" destOrd="0" presId="urn:microsoft.com/office/officeart/2018/2/layout/IconVerticalSolidList"/>
    <dgm:cxn modelId="{F5EBC70A-88E7-46C6-8975-8A7EBA3CA8C4}" type="presParOf" srcId="{A7DFC6DF-21ED-4ACD-915B-695B6952C99C}" destId="{AD06185D-8FAF-480E-BA1A-12980721A1E2}" srcOrd="1" destOrd="0" presId="urn:microsoft.com/office/officeart/2018/2/layout/IconVerticalSolidList"/>
    <dgm:cxn modelId="{B0F2C960-6EB5-42DC-AE96-F259E9D2BE7F}" type="presParOf" srcId="{A7DFC6DF-21ED-4ACD-915B-695B6952C99C}" destId="{4C10AF5E-FB4D-4383-95C1-9FB757D0627C}" srcOrd="2" destOrd="0" presId="urn:microsoft.com/office/officeart/2018/2/layout/IconVerticalSolidList"/>
    <dgm:cxn modelId="{334C02DB-B1E5-49FC-9805-41EA1D48C241}" type="presParOf" srcId="{A7DFC6DF-21ED-4ACD-915B-695B6952C99C}" destId="{C6B0A2C1-E8ED-4C2D-A5F0-FC0755453045}" srcOrd="3" destOrd="0" presId="urn:microsoft.com/office/officeart/2018/2/layout/IconVerticalSolidList"/>
    <dgm:cxn modelId="{085EFDEA-786C-497E-9612-A33F60F41622}" type="presParOf" srcId="{56429E58-4D68-46DC-8CDF-B34C1CB759CD}" destId="{68E8805B-389A-4790-B302-165F3FA5038F}" srcOrd="5" destOrd="0" presId="urn:microsoft.com/office/officeart/2018/2/layout/IconVerticalSolidList"/>
    <dgm:cxn modelId="{2C179857-5545-4BF4-8175-E863831A5CBF}" type="presParOf" srcId="{56429E58-4D68-46DC-8CDF-B34C1CB759CD}" destId="{1609C9F0-61E7-425F-AD0E-0FFFFDCAE9E6}" srcOrd="6" destOrd="0" presId="urn:microsoft.com/office/officeart/2018/2/layout/IconVerticalSolidList"/>
    <dgm:cxn modelId="{FA67A8BD-C16B-46B4-9C4B-1C49F8BCB8BA}" type="presParOf" srcId="{1609C9F0-61E7-425F-AD0E-0FFFFDCAE9E6}" destId="{E562519D-7C8F-45F6-BE8D-3EE5533D86BB}" srcOrd="0" destOrd="0" presId="urn:microsoft.com/office/officeart/2018/2/layout/IconVerticalSolidList"/>
    <dgm:cxn modelId="{35D8667C-14A8-4D97-B3A7-61389281A0EE}" type="presParOf" srcId="{1609C9F0-61E7-425F-AD0E-0FFFFDCAE9E6}" destId="{CAF2B1FD-F951-493D-AEA7-1F26B7C94455}" srcOrd="1" destOrd="0" presId="urn:microsoft.com/office/officeart/2018/2/layout/IconVerticalSolidList"/>
    <dgm:cxn modelId="{3E732436-8AC7-4694-93F1-EEEB437FB5DB}" type="presParOf" srcId="{1609C9F0-61E7-425F-AD0E-0FFFFDCAE9E6}" destId="{B40E3D2E-2C4F-46E3-94EE-6A5112B0705B}" srcOrd="2" destOrd="0" presId="urn:microsoft.com/office/officeart/2018/2/layout/IconVerticalSolidList"/>
    <dgm:cxn modelId="{C0EA2F79-C93C-44B1-B59D-D240663982E6}" type="presParOf" srcId="{1609C9F0-61E7-425F-AD0E-0FFFFDCAE9E6}" destId="{A90749E3-B054-457E-863E-43E776CA23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989E81-90F6-4EC4-8DDB-145652360E64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182466-E0D2-4D1F-98F8-EEF8B4BAC408}">
      <dgm:prSet/>
      <dgm:spPr/>
      <dgm:t>
        <a:bodyPr/>
        <a:lstStyle/>
        <a:p>
          <a:r>
            <a:rPr lang="en-US" b="1" u="none" dirty="0">
              <a:latin typeface="+mn-lt"/>
              <a:cs typeface="Times New Roman" panose="02020603050405020304" pitchFamily="18" charset="0"/>
            </a:rPr>
            <a:t>Back Propagation</a:t>
          </a:r>
        </a:p>
      </dgm:t>
    </dgm:pt>
    <dgm:pt modelId="{A0474009-16F8-4437-A5EE-FC9E9A84BD90}" type="parTrans" cxnId="{F6A67A27-A05E-4487-B676-D01EC3E47911}">
      <dgm:prSet/>
      <dgm:spPr/>
      <dgm:t>
        <a:bodyPr/>
        <a:lstStyle/>
        <a:p>
          <a:endParaRPr lang="en-US" b="1" u="none">
            <a:latin typeface="+mn-lt"/>
            <a:cs typeface="Times New Roman" panose="02020603050405020304" pitchFamily="18" charset="0"/>
          </a:endParaRPr>
        </a:p>
      </dgm:t>
    </dgm:pt>
    <dgm:pt modelId="{28E818BA-55A0-4DF1-B4CD-87984D195671}" type="sibTrans" cxnId="{F6A67A27-A05E-4487-B676-D01EC3E47911}">
      <dgm:prSet/>
      <dgm:spPr/>
      <dgm:t>
        <a:bodyPr/>
        <a:lstStyle/>
        <a:p>
          <a:endParaRPr lang="en-US" b="1" u="none">
            <a:latin typeface="+mn-lt"/>
            <a:cs typeface="Times New Roman" panose="02020603050405020304" pitchFamily="18" charset="0"/>
          </a:endParaRPr>
        </a:p>
      </dgm:t>
    </dgm:pt>
    <dgm:pt modelId="{5B0A6CE6-3EE8-4F1E-B2CF-934CC4568C5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u="none" dirty="0">
              <a:latin typeface="+mn-lt"/>
              <a:cs typeface="Times New Roman" panose="02020603050405020304" pitchFamily="18" charset="0"/>
            </a:rPr>
            <a:t>Forward Propagation </a:t>
          </a:r>
        </a:p>
      </dgm:t>
    </dgm:pt>
    <dgm:pt modelId="{A95890F9-A855-4F25-994A-DBD38E5FB749}" type="sibTrans" cxnId="{C37B7E5A-DE64-425B-A64A-DFFF9BC8F8C1}">
      <dgm:prSet/>
      <dgm:spPr/>
      <dgm:t>
        <a:bodyPr/>
        <a:lstStyle/>
        <a:p>
          <a:endParaRPr lang="en-US" b="1" u="none">
            <a:latin typeface="+mn-lt"/>
            <a:cs typeface="Times New Roman" panose="02020603050405020304" pitchFamily="18" charset="0"/>
          </a:endParaRPr>
        </a:p>
      </dgm:t>
    </dgm:pt>
    <dgm:pt modelId="{253777D0-7E4B-4C8D-ACF3-6844A1B88D78}" type="parTrans" cxnId="{C37B7E5A-DE64-425B-A64A-DFFF9BC8F8C1}">
      <dgm:prSet/>
      <dgm:spPr/>
      <dgm:t>
        <a:bodyPr/>
        <a:lstStyle/>
        <a:p>
          <a:endParaRPr lang="en-US" b="1" u="none">
            <a:latin typeface="+mn-lt"/>
            <a:cs typeface="Times New Roman" panose="02020603050405020304" pitchFamily="18" charset="0"/>
          </a:endParaRPr>
        </a:p>
      </dgm:t>
    </dgm:pt>
    <dgm:pt modelId="{585B5577-11F0-455A-B0C0-53DE84E168B5}" type="pres">
      <dgm:prSet presAssocID="{2F989E81-90F6-4EC4-8DDB-145652360E64}" presName="Name0" presStyleCnt="0">
        <dgm:presLayoutVars>
          <dgm:dir/>
          <dgm:resizeHandles/>
        </dgm:presLayoutVars>
      </dgm:prSet>
      <dgm:spPr/>
    </dgm:pt>
    <dgm:pt modelId="{CB1F9AA4-F264-47BC-824C-2AE544F8F82D}" type="pres">
      <dgm:prSet presAssocID="{5B0A6CE6-3EE8-4F1E-B2CF-934CC4568C5D}" presName="compNode" presStyleCnt="0"/>
      <dgm:spPr/>
    </dgm:pt>
    <dgm:pt modelId="{DE750DA1-C8F3-4DC4-A6D0-2572597D373A}" type="pres">
      <dgm:prSet presAssocID="{5B0A6CE6-3EE8-4F1E-B2CF-934CC4568C5D}" presName="dummyConnPt" presStyleCnt="0"/>
      <dgm:spPr/>
    </dgm:pt>
    <dgm:pt modelId="{52DCDF00-043A-4230-96B9-859F496EBF8E}" type="pres">
      <dgm:prSet presAssocID="{5B0A6CE6-3EE8-4F1E-B2CF-934CC4568C5D}" presName="node" presStyleLbl="node1" presStyleIdx="0" presStyleCnt="2" custLinFactNeighborX="5482" custLinFactNeighborY="-6685">
        <dgm:presLayoutVars>
          <dgm:bulletEnabled val="1"/>
        </dgm:presLayoutVars>
      </dgm:prSet>
      <dgm:spPr/>
    </dgm:pt>
    <dgm:pt modelId="{4FFF8504-C3BB-4E7E-980F-16690375A28B}" type="pres">
      <dgm:prSet presAssocID="{A95890F9-A855-4F25-994A-DBD38E5FB749}" presName="sibTrans" presStyleLbl="bgSibTrans2D1" presStyleIdx="0" presStyleCnt="1" custLinFactY="100000" custLinFactNeighborX="35374" custLinFactNeighborY="101360"/>
      <dgm:spPr/>
    </dgm:pt>
    <dgm:pt modelId="{752D5D79-05DB-46E5-851C-807ACF6A2B23}" type="pres">
      <dgm:prSet presAssocID="{ED182466-E0D2-4D1F-98F8-EEF8B4BAC408}" presName="compNode" presStyleCnt="0"/>
      <dgm:spPr/>
    </dgm:pt>
    <dgm:pt modelId="{2800F72A-6722-44F2-A359-99DB3F290E31}" type="pres">
      <dgm:prSet presAssocID="{ED182466-E0D2-4D1F-98F8-EEF8B4BAC408}" presName="dummyConnPt" presStyleCnt="0"/>
      <dgm:spPr/>
    </dgm:pt>
    <dgm:pt modelId="{D3C5F316-6BCA-4FEE-8E71-5F862E4243EE}" type="pres">
      <dgm:prSet presAssocID="{ED182466-E0D2-4D1F-98F8-EEF8B4BAC408}" presName="node" presStyleLbl="node1" presStyleIdx="1" presStyleCnt="2" custLinFactNeighborX="4454" custLinFactNeighborY="358">
        <dgm:presLayoutVars>
          <dgm:bulletEnabled val="1"/>
        </dgm:presLayoutVars>
      </dgm:prSet>
      <dgm:spPr/>
    </dgm:pt>
  </dgm:ptLst>
  <dgm:cxnLst>
    <dgm:cxn modelId="{07817D16-2D1E-4EC1-B8DB-9DFB789D0651}" type="presOf" srcId="{A95890F9-A855-4F25-994A-DBD38E5FB749}" destId="{4FFF8504-C3BB-4E7E-980F-16690375A28B}" srcOrd="0" destOrd="0" presId="urn:microsoft.com/office/officeart/2005/8/layout/bProcess4"/>
    <dgm:cxn modelId="{F6A67A27-A05E-4487-B676-D01EC3E47911}" srcId="{2F989E81-90F6-4EC4-8DDB-145652360E64}" destId="{ED182466-E0D2-4D1F-98F8-EEF8B4BAC408}" srcOrd="1" destOrd="0" parTransId="{A0474009-16F8-4437-A5EE-FC9E9A84BD90}" sibTransId="{28E818BA-55A0-4DF1-B4CD-87984D195671}"/>
    <dgm:cxn modelId="{C37B7E5A-DE64-425B-A64A-DFFF9BC8F8C1}" srcId="{2F989E81-90F6-4EC4-8DDB-145652360E64}" destId="{5B0A6CE6-3EE8-4F1E-B2CF-934CC4568C5D}" srcOrd="0" destOrd="0" parTransId="{253777D0-7E4B-4C8D-ACF3-6844A1B88D78}" sibTransId="{A95890F9-A855-4F25-994A-DBD38E5FB749}"/>
    <dgm:cxn modelId="{C8DEF7A1-DE2D-4CA2-B3A9-047FF6BC950B}" type="presOf" srcId="{5B0A6CE6-3EE8-4F1E-B2CF-934CC4568C5D}" destId="{52DCDF00-043A-4230-96B9-859F496EBF8E}" srcOrd="0" destOrd="0" presId="urn:microsoft.com/office/officeart/2005/8/layout/bProcess4"/>
    <dgm:cxn modelId="{0ACBA2C8-701B-411C-92CA-8237C34D0B34}" type="presOf" srcId="{2F989E81-90F6-4EC4-8DDB-145652360E64}" destId="{585B5577-11F0-455A-B0C0-53DE84E168B5}" srcOrd="0" destOrd="0" presId="urn:microsoft.com/office/officeart/2005/8/layout/bProcess4"/>
    <dgm:cxn modelId="{8D83DED1-9CE7-424B-9B21-C937A14EA59F}" type="presOf" srcId="{ED182466-E0D2-4D1F-98F8-EEF8B4BAC408}" destId="{D3C5F316-6BCA-4FEE-8E71-5F862E4243EE}" srcOrd="0" destOrd="0" presId="urn:microsoft.com/office/officeart/2005/8/layout/bProcess4"/>
    <dgm:cxn modelId="{5175B379-C5D5-4C4B-AB2F-6EBA4133B4EC}" type="presParOf" srcId="{585B5577-11F0-455A-B0C0-53DE84E168B5}" destId="{CB1F9AA4-F264-47BC-824C-2AE544F8F82D}" srcOrd="0" destOrd="0" presId="urn:microsoft.com/office/officeart/2005/8/layout/bProcess4"/>
    <dgm:cxn modelId="{18C2DAFB-BC94-42F3-B360-56E4E3D5C176}" type="presParOf" srcId="{CB1F9AA4-F264-47BC-824C-2AE544F8F82D}" destId="{DE750DA1-C8F3-4DC4-A6D0-2572597D373A}" srcOrd="0" destOrd="0" presId="urn:microsoft.com/office/officeart/2005/8/layout/bProcess4"/>
    <dgm:cxn modelId="{9006FB33-D2B9-4702-96CA-4DB72C8022B0}" type="presParOf" srcId="{CB1F9AA4-F264-47BC-824C-2AE544F8F82D}" destId="{52DCDF00-043A-4230-96B9-859F496EBF8E}" srcOrd="1" destOrd="0" presId="urn:microsoft.com/office/officeart/2005/8/layout/bProcess4"/>
    <dgm:cxn modelId="{90FDA229-31FD-4A74-9847-F85685994701}" type="presParOf" srcId="{585B5577-11F0-455A-B0C0-53DE84E168B5}" destId="{4FFF8504-C3BB-4E7E-980F-16690375A28B}" srcOrd="1" destOrd="0" presId="urn:microsoft.com/office/officeart/2005/8/layout/bProcess4"/>
    <dgm:cxn modelId="{076D00F3-A2DA-4859-B8B2-067ABD2CA098}" type="presParOf" srcId="{585B5577-11F0-455A-B0C0-53DE84E168B5}" destId="{752D5D79-05DB-46E5-851C-807ACF6A2B23}" srcOrd="2" destOrd="0" presId="urn:microsoft.com/office/officeart/2005/8/layout/bProcess4"/>
    <dgm:cxn modelId="{5202F849-9A75-483F-81B0-9740DAE1DE74}" type="presParOf" srcId="{752D5D79-05DB-46E5-851C-807ACF6A2B23}" destId="{2800F72A-6722-44F2-A359-99DB3F290E31}" srcOrd="0" destOrd="0" presId="urn:microsoft.com/office/officeart/2005/8/layout/bProcess4"/>
    <dgm:cxn modelId="{D1F9797C-66EF-4B43-BD1F-83DB80666ABF}" type="presParOf" srcId="{752D5D79-05DB-46E5-851C-807ACF6A2B23}" destId="{D3C5F316-6BCA-4FEE-8E71-5F862E4243EE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9B2C1A-0C2F-4597-BB93-B3A6C0EBF5F2}">
      <dsp:nvSpPr>
        <dsp:cNvPr id="0" name=""/>
        <dsp:cNvSpPr/>
      </dsp:nvSpPr>
      <dsp:spPr>
        <a:xfrm>
          <a:off x="0" y="1806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8D39CF-F745-4796-BBCF-038053B5C2FB}">
      <dsp:nvSpPr>
        <dsp:cNvPr id="0" name=""/>
        <dsp:cNvSpPr/>
      </dsp:nvSpPr>
      <dsp:spPr>
        <a:xfrm>
          <a:off x="276958" y="207808"/>
          <a:ext cx="503560" cy="5035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03A95-E103-4E26-9B03-20AD7AF9E488}">
      <dsp:nvSpPr>
        <dsp:cNvPr id="0" name=""/>
        <dsp:cNvSpPr/>
      </dsp:nvSpPr>
      <dsp:spPr>
        <a:xfrm>
          <a:off x="1057476" y="1806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Topic Overview </a:t>
          </a:r>
        </a:p>
      </dsp:txBody>
      <dsp:txXfrm>
        <a:off x="1057476" y="1806"/>
        <a:ext cx="9458123" cy="915564"/>
      </dsp:txXfrm>
    </dsp:sp>
    <dsp:sp modelId="{280C3534-5893-490E-BAA9-791D0408C507}">
      <dsp:nvSpPr>
        <dsp:cNvPr id="0" name=""/>
        <dsp:cNvSpPr/>
      </dsp:nvSpPr>
      <dsp:spPr>
        <a:xfrm>
          <a:off x="0" y="1146262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F4B919-9B36-466D-BF25-3E8767534EC0}">
      <dsp:nvSpPr>
        <dsp:cNvPr id="0" name=""/>
        <dsp:cNvSpPr/>
      </dsp:nvSpPr>
      <dsp:spPr>
        <a:xfrm>
          <a:off x="276958" y="1352264"/>
          <a:ext cx="503560" cy="5035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8477C-2360-4FC8-960D-79AE66B047FE}">
      <dsp:nvSpPr>
        <dsp:cNvPr id="0" name=""/>
        <dsp:cNvSpPr/>
      </dsp:nvSpPr>
      <dsp:spPr>
        <a:xfrm>
          <a:off x="1057476" y="1146262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Development and Use of Differential Equations </a:t>
          </a:r>
        </a:p>
      </dsp:txBody>
      <dsp:txXfrm>
        <a:off x="1057476" y="1146262"/>
        <a:ext cx="9458123" cy="915564"/>
      </dsp:txXfrm>
    </dsp:sp>
    <dsp:sp modelId="{F28D9591-A150-444E-8D6A-4497C01B1BC9}">
      <dsp:nvSpPr>
        <dsp:cNvPr id="0" name=""/>
        <dsp:cNvSpPr/>
      </dsp:nvSpPr>
      <dsp:spPr>
        <a:xfrm>
          <a:off x="0" y="2290717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06185D-8FAF-480E-BA1A-12980721A1E2}">
      <dsp:nvSpPr>
        <dsp:cNvPr id="0" name=""/>
        <dsp:cNvSpPr/>
      </dsp:nvSpPr>
      <dsp:spPr>
        <a:xfrm>
          <a:off x="276958" y="2496719"/>
          <a:ext cx="503560" cy="5035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0A2C1-E8ED-4C2D-A5F0-FC0755453045}">
      <dsp:nvSpPr>
        <dsp:cNvPr id="0" name=""/>
        <dsp:cNvSpPr/>
      </dsp:nvSpPr>
      <dsp:spPr>
        <a:xfrm>
          <a:off x="1057476" y="2290717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Application</a:t>
          </a:r>
        </a:p>
      </dsp:txBody>
      <dsp:txXfrm>
        <a:off x="1057476" y="2290717"/>
        <a:ext cx="9458123" cy="915564"/>
      </dsp:txXfrm>
    </dsp:sp>
    <dsp:sp modelId="{E562519D-7C8F-45F6-BE8D-3EE5533D86BB}">
      <dsp:nvSpPr>
        <dsp:cNvPr id="0" name=""/>
        <dsp:cNvSpPr/>
      </dsp:nvSpPr>
      <dsp:spPr>
        <a:xfrm>
          <a:off x="0" y="3435173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F2B1FD-F951-493D-AEA7-1F26B7C94455}">
      <dsp:nvSpPr>
        <dsp:cNvPr id="0" name=""/>
        <dsp:cNvSpPr/>
      </dsp:nvSpPr>
      <dsp:spPr>
        <a:xfrm>
          <a:off x="276958" y="3641175"/>
          <a:ext cx="503560" cy="5035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749E3-B054-457E-863E-43E776CA2379}">
      <dsp:nvSpPr>
        <dsp:cNvPr id="0" name=""/>
        <dsp:cNvSpPr/>
      </dsp:nvSpPr>
      <dsp:spPr>
        <a:xfrm>
          <a:off x="1057476" y="3435173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Goal</a:t>
          </a:r>
          <a:r>
            <a:rPr lang="en-US" sz="2200" kern="1200" dirty="0"/>
            <a:t>: Learn about differential equations in machine learning, specifically neural ODEs.</a:t>
          </a:r>
        </a:p>
      </dsp:txBody>
      <dsp:txXfrm>
        <a:off x="1057476" y="3435173"/>
        <a:ext cx="9458123" cy="915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F8504-C3BB-4E7E-980F-16690375A28B}">
      <dsp:nvSpPr>
        <dsp:cNvPr id="0" name=""/>
        <dsp:cNvSpPr/>
      </dsp:nvSpPr>
      <dsp:spPr>
        <a:xfrm rot="5447572">
          <a:off x="1630634" y="1611676"/>
          <a:ext cx="1814543" cy="21982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DCDF00-043A-4230-96B9-859F496EBF8E}">
      <dsp:nvSpPr>
        <dsp:cNvPr id="0" name=""/>
        <dsp:cNvSpPr/>
      </dsp:nvSpPr>
      <dsp:spPr>
        <a:xfrm>
          <a:off x="1411282" y="0"/>
          <a:ext cx="2442522" cy="14655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200" b="1" u="none" kern="1200" dirty="0">
              <a:latin typeface="+mn-lt"/>
              <a:cs typeface="Times New Roman" panose="02020603050405020304" pitchFamily="18" charset="0"/>
            </a:rPr>
            <a:t>Forward Propagation </a:t>
          </a:r>
        </a:p>
      </dsp:txBody>
      <dsp:txXfrm>
        <a:off x="1454205" y="42923"/>
        <a:ext cx="2356676" cy="1379667"/>
      </dsp:txXfrm>
    </dsp:sp>
    <dsp:sp modelId="{D3C5F316-6BCA-4FEE-8E71-5F862E4243EE}">
      <dsp:nvSpPr>
        <dsp:cNvPr id="0" name=""/>
        <dsp:cNvSpPr/>
      </dsp:nvSpPr>
      <dsp:spPr>
        <a:xfrm>
          <a:off x="1386172" y="1831965"/>
          <a:ext cx="2442522" cy="14655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none" kern="1200" dirty="0">
              <a:latin typeface="+mn-lt"/>
              <a:cs typeface="Times New Roman" panose="02020603050405020304" pitchFamily="18" charset="0"/>
            </a:rPr>
            <a:t>Back Propagation</a:t>
          </a:r>
        </a:p>
      </dsp:txBody>
      <dsp:txXfrm>
        <a:off x="1429095" y="1874888"/>
        <a:ext cx="2356676" cy="1379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D12EC-A941-4ED2-A180-08863F20361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E7F22-AEBD-4DE1-BEDC-84B252915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68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E7F22-AEBD-4DE1-BEDC-84B25291575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77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Chen, R. T.,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Rubanova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Y., Bettencourt, J., &amp;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Duvenaud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D. K. (2018). Neural ordinary differential equations. Advances in neural information processing systems, 31.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E7F22-AEBD-4DE1-BEDC-84B2529157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22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Google. (n.d.). Reducing loss: Gradient </a:t>
            </a:r>
            <a:r>
              <a:rPr lang="en-US" dirty="0" err="1"/>
              <a:t>descent&amp;nbsp</a:t>
            </a:r>
            <a:r>
              <a:rPr lang="en-US" dirty="0"/>
              <a:t>; |&amp;</a:t>
            </a:r>
            <a:r>
              <a:rPr lang="en-US" dirty="0" err="1"/>
              <a:t>nbsp</a:t>
            </a:r>
            <a:r>
              <a:rPr lang="en-US" dirty="0"/>
              <a:t>; machine </a:t>
            </a:r>
            <a:r>
              <a:rPr lang="en-US" dirty="0" err="1"/>
              <a:t>learning&amp;nbsp</a:t>
            </a:r>
            <a:r>
              <a:rPr lang="en-US" dirty="0"/>
              <a:t>; |&amp;</a:t>
            </a:r>
            <a:r>
              <a:rPr lang="en-US" dirty="0" err="1"/>
              <a:t>nbsp</a:t>
            </a:r>
            <a:r>
              <a:rPr lang="en-US" dirty="0"/>
              <a:t>; google for developers. Google. https://developers.google.com/machine-learning/crash-course/reducing-loss/gradient-descent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E7F22-AEBD-4DE1-BEDC-84B2529157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18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E7F22-AEBD-4DE1-BEDC-84B2529157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4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Laurie, M., &amp; Lu, J. (2023). Explainable Deep Learning for Tumor Dynamic Modeling and Overall Survival Prediction using Neural-ODE.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arXiv:2308.01362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E7F22-AEBD-4DE1-BEDC-84B2529157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90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>
              <a:buFont typeface="+mj-lt"/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Jeon, J., Kang, S., Jo, M., Cho, S., Park, N., Kim, S., &amp; Song, C. (2021, October).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Lightmove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 lightweight next-poi recommendation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fortaxicab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rooftop advertising. In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30th ACM International Conference on Information &amp; Knowledge Management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3857-3866).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E7F22-AEBD-4DE1-BEDC-84B2529157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12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Bräm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D. S., Nahum, U.,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Schropp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J., Pfister, M., &amp; Koch, G. (2023). Low-dimensional neural ODEs and their application in pharmacokinetics.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Pharmacokinetics and Pharmacodynamics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1-18.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</a:rPr>
              <a:t>Ota, R., &amp; Yamashita, F. (2022). Application of machine learning techniques to the analysis and prediction of drug pharmacokinetics. </a:t>
            </a:r>
            <a:r>
              <a:rPr lang="en-US" sz="1200" b="0" i="1" u="none" strike="noStrike" dirty="0">
                <a:effectLst/>
                <a:latin typeface="Times New Roman" panose="02020603050405020304" pitchFamily="18" charset="0"/>
              </a:rPr>
              <a:t>Journal of Controlled Release</a:t>
            </a:r>
            <a:r>
              <a:rPr lang="en-US" sz="1200" b="0" i="0" u="none" strike="noStrike" dirty="0">
                <a:effectLst/>
                <a:latin typeface="Times New Roman" panose="02020603050405020304" pitchFamily="18" charset="0"/>
              </a:rPr>
              <a:t>, </a:t>
            </a:r>
            <a:r>
              <a:rPr lang="en-US" sz="1200" b="0" i="1" u="none" strike="noStrike" dirty="0">
                <a:effectLst/>
                <a:latin typeface="Times New Roman" panose="02020603050405020304" pitchFamily="18" charset="0"/>
              </a:rPr>
              <a:t>352</a:t>
            </a:r>
            <a:r>
              <a:rPr lang="en-US" sz="1200" b="0" i="0" u="none" strike="noStrike" dirty="0">
                <a:effectLst/>
                <a:latin typeface="Times New Roman" panose="02020603050405020304" pitchFamily="18" charset="0"/>
              </a:rPr>
              <a:t>, 961-969. 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Grogan S, Preuss CV. Pharmacokinetics. [Updated 2023 Jul 30]. In: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StatPearls</a:t>
            </a:r>
            <a:r>
              <a:rPr lang="en-US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[Internet]. Treasure Island (FL):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StatPearls</a:t>
            </a:r>
            <a:r>
              <a:rPr lang="en-US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Publishing; 2023 Jan-. Available from: https://www.ncbi.nlm.nih.gov/books/NBK557744/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E7F22-AEBD-4DE1-BEDC-84B2529157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92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E7F22-AEBD-4DE1-BEDC-84B2529157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62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Oke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 A. (2008). A literature review on artificial intelligence. 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information and management sciences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(4), 535-570.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Jain, A. K., Mao, J., &amp; Mohiuddin, K. M. (1996). Artificial neural networks: A tutorial. 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29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(3), 31-44.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E7F22-AEBD-4DE1-BEDC-84B2529157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53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err="1"/>
              <a:t>Abdolrasol</a:t>
            </a:r>
            <a:r>
              <a:rPr lang="en-US" sz="4000" dirty="0"/>
              <a:t>, M. G., Hussain, S. M., </a:t>
            </a:r>
            <a:r>
              <a:rPr lang="en-US" sz="4000" dirty="0" err="1"/>
              <a:t>Ustun</a:t>
            </a:r>
            <a:r>
              <a:rPr lang="en-US" sz="4000" dirty="0"/>
              <a:t>, T. S., Sarker, M. R., Hannan, M. A., Mohamed, R., Ali, J. A., </a:t>
            </a:r>
            <a:r>
              <a:rPr lang="en-US" sz="4000" dirty="0" err="1"/>
              <a:t>Mekhilef</a:t>
            </a:r>
            <a:r>
              <a:rPr lang="en-US" sz="4000" dirty="0"/>
              <a:t>, S., &amp; Milad, A. (2021). Artificial Neural Networks Based Optimization Techniques: A Review. </a:t>
            </a:r>
            <a:r>
              <a:rPr lang="en-US" sz="4000" i="1" dirty="0"/>
              <a:t>Electronics</a:t>
            </a:r>
            <a:r>
              <a:rPr lang="en-US" sz="4000" dirty="0"/>
              <a:t>, </a:t>
            </a:r>
            <a:r>
              <a:rPr lang="en-US" sz="4000" i="1" dirty="0"/>
              <a:t>10</a:t>
            </a:r>
            <a:r>
              <a:rPr lang="en-US" sz="4000" dirty="0"/>
              <a:t>(21), 2689. https://doi.org/10.3390/electronics10212689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Chen, R. T.,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Rubanova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Y., Bettencourt, J., &amp;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Duvenaud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D. K. (2018). Neural ordinary differential equations. Advances in neural information processing systems, 31.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Choi, R. Y., 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Coyner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S., 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Kalpathy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-Cramer, J., Chiang, M. F., &amp; Campbell, J. P. (2020). Introduction to machine learning, neural networks, and deep learning. </a:t>
            </a:r>
            <a:r>
              <a:rPr lang="en-US" sz="2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Translational vision science &amp; technology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2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(2), 14-14.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Jain, A. K., Mao, J., &amp; Mohiuddin, K. M. (1996). Artificial neural networks: A tutorial. 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29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(3), 31-44.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E7F22-AEBD-4DE1-BEDC-84B2529157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75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Chen, R. T.,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Rubanova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Y., Bettencourt, J., &amp;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Duvenaud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D. K. (2018). Neural ordinary differential equations. Advances in neural information processing systems, 31.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E7F22-AEBD-4DE1-BEDC-84B2529157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51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Chen, R. T., </a:t>
            </a:r>
            <a:r>
              <a:rPr lang="en-US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Rubanova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Y., Bettencourt, J., &amp; </a:t>
            </a:r>
            <a:r>
              <a:rPr lang="en-US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Duvenaud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D. K. (2018). Neural ordinary differential equations. Advances in neural information processing systems, 31.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E7F22-AEBD-4DE1-BEDC-84B2529157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26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Chen, R. T.,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Rubanova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Y., Bettencourt, J., &amp;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Duvenaud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D. K. (2018). Neural ordinary differential equations. Advances in neural information processing systems, 31.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effectLst/>
              </a:rPr>
              <a:t>Lebl</a:t>
            </a:r>
            <a:r>
              <a:rPr lang="en-US" dirty="0">
                <a:effectLst/>
              </a:rPr>
              <a:t>, J. (2019). Separable equations. In </a:t>
            </a:r>
            <a:r>
              <a:rPr lang="en-US" i="1" dirty="0">
                <a:effectLst/>
              </a:rPr>
              <a:t>Notes on </a:t>
            </a:r>
            <a:r>
              <a:rPr lang="en-US" i="1" dirty="0" err="1">
                <a:effectLst/>
              </a:rPr>
              <a:t>diffy</a:t>
            </a:r>
            <a:r>
              <a:rPr lang="en-US" i="1" dirty="0">
                <a:effectLst/>
              </a:rPr>
              <a:t> QS: Differential Equations for Engineers</a:t>
            </a:r>
            <a:r>
              <a:rPr lang="en-US" dirty="0">
                <a:effectLst/>
              </a:rPr>
              <a:t> (6.5, pp. 33–37). essay, CreateSpace Independent Publishing Platform.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E7F22-AEBD-4DE1-BEDC-84B2529157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04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Chen, R. T.,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Rubanova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Y., Bettencourt, J., &amp;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Duvenaud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D. K. (2018). Neural ordinary differential equations. Advances in neural information processing systems, 31.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E7F22-AEBD-4DE1-BEDC-84B2529157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3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Terven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J., Cordova-Esparza, D. M., Ramirez-Pedraza, A., &amp; Chavez-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Urbiola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E. A. (2023). Loss Functions and Metrics in Deep Learning. A Review.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arXiv:2307.02694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E7F22-AEBD-4DE1-BEDC-84B2529157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62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Chen, R. T.,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Rubanova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Y., Bettencourt, J., &amp;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Duvenaud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D. K. (2018). Neural ordinary differential equations. Advances in neural information processing systems, 31.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E7F22-AEBD-4DE1-BEDC-84B2529157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15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A476-CADD-520F-21D5-65B19B915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3A9DF-9E41-906D-6FEE-80F84B1E7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19C22-5828-0C03-A326-A7A867112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1C5B9-64B5-58E3-C155-802A687C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AAF25-C8A2-A4F8-75D9-B378692F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2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CBFF-81D7-4913-4362-500DA23B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8DB8C-0B0F-08D8-89BF-68F5F94AD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901A2-175E-1969-497D-58F81DF7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55B51-0B0C-8E1C-E00E-8822AF5E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680F0-A2E8-A944-BDE2-49F2DD0F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6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5B2CF3-00E4-9CB8-E6E7-5A9E0B95E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9406E-46F6-DCCD-C6BE-ACB8A3AE6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A416D-64E8-86E1-8094-276382B8E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F5223-CAE6-0FCD-6E1F-C41049BC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1F9BC-9741-1F44-BA01-AD842D96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4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4C048-60F0-9FCA-B483-149B3C8A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A6066-E1AB-8833-9F6E-71F03C23C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A771F-8A0B-46CB-B791-2DD6C498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1238-683C-B91B-4E1F-E65AA9A1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29B37-93A7-1929-1339-3D1B7CCD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5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1C4C-73F6-3534-E810-E275159C9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DBD64-6B2E-DB70-7E82-1B05420D8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263A9-C839-3E46-7B97-7F3903FD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65D76-8498-1987-2AB6-CA70F5CE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FF118-B638-E233-AD68-72A5DB17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0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C1F8D-1994-2AB2-6B9D-DF87131C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E6D2C-D3FF-19EB-A102-54D231485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B98ED-81CB-CCE0-23EE-B0D9594F1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BDB8F-8A96-25D2-099C-2E3ACEBA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65630-EF56-3828-BDB6-A13F3789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96E93-F98D-A964-2EED-E6F7DD88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0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85EC-F3AF-07CC-7856-7A911D315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47CCD-2A63-6F35-D58F-00C91F2CF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4F25E-55D0-CAA4-84EF-07A3DDBE8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E66B4-FC36-6177-F4D6-B39254EBB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CA090-AEF3-9FC7-FF5D-849004D94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43CE8D-96CC-41CD-DE5E-D930000A8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F2E29-DFBA-9F8E-7A2E-B6A6FFD5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013664-503E-C429-7DF2-A9FCBE4E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8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47820-1066-8F90-2E0C-BA254A584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01D1E-4D1B-6656-73EE-91F859FA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F1029-F97A-2EA1-4C9D-F6B9919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029FE-9F2E-5C24-8D43-A22C0649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4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485074-CA6A-BDCF-9CBE-06D56668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FAC771-128F-BB5A-AFEC-358A5E2E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4C726-C6F4-CF09-0093-27A1F5FB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7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E669-24EA-5A56-E16A-A5C8DDAB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8339E-E0B2-F71D-8FB0-C80FE3C07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783E-B77A-CB1E-8119-F865BB19F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9F67E-9D8A-9A9E-7200-BD3DC3F5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765B7-DB83-3CB9-37CE-C318E8F0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A325F-4E4F-2E6F-2A6D-B3EFDEC5F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6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86BC-0EFF-080E-0438-3EA81AC83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9A43A-F2E6-6CBA-9A5D-1E6595CB3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EFA95-70C6-F087-71A7-34D22258E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DAD78-0D65-7483-6FDA-8975F89C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7E803-64D8-F828-009E-0A6C69D17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7A689-8DBB-8271-B9B4-54B0E3EC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40D95-63C4-406E-C4A0-1C2F70595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B4514-6C28-5D01-BD8A-4BDFE6B08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B5EEA-E137-1C66-43F7-2445158E1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20579-1FD5-2309-7916-DE9B505A3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FCD03-1560-0DBC-53F2-496ECBCE3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4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D9F49-2261-A5E5-3A45-6AFADF71B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/>
              <a:t>Application of DFQ in Machine Learning: </a:t>
            </a:r>
            <a:br>
              <a:rPr lang="en-US" sz="4200" dirty="0"/>
            </a:br>
            <a:r>
              <a:rPr lang="en-US" sz="4200" dirty="0"/>
              <a:t>Neural Ordinary Differential Equations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DA336-FC55-520D-868A-D48A577CA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Presentation by Jasmine Sellers</a:t>
            </a:r>
          </a:p>
          <a:p>
            <a:pPr algn="l"/>
            <a:r>
              <a:rPr lang="en-US" sz="2000" dirty="0"/>
              <a:t>University of Washington Tacoma</a:t>
            </a:r>
          </a:p>
          <a:p>
            <a:pPr algn="l"/>
            <a:r>
              <a:rPr lang="en-US" sz="2000" dirty="0"/>
              <a:t>TMATH 207 Fall 2023</a:t>
            </a:r>
          </a:p>
          <a:p>
            <a:pPr algn="l"/>
            <a:r>
              <a:rPr lang="en-US" sz="2000" dirty="0"/>
              <a:t>Instructor: Duong Than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bstract picture of the brain made up of patterns">
            <a:extLst>
              <a:ext uri="{FF2B5EF4-FFF2-40B4-BE49-F238E27FC236}">
                <a16:creationId xmlns:a16="http://schemas.microsoft.com/office/drawing/2014/main" id="{736F193D-AB13-F101-2BDD-5796419468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58" r="9205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9648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31B22F-B122-BFBD-C677-6612CFD1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Backpropagation: </a:t>
            </a:r>
            <a:r>
              <a:rPr lang="en-US" sz="3600" b="1" dirty="0"/>
              <a:t>Adjoint sensitivity method</a:t>
            </a:r>
            <a:endParaRPr lang="en-US" sz="4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830A7-8526-740D-4038-90139918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6783381" cy="3639450"/>
          </a:xfrm>
        </p:spPr>
        <p:txBody>
          <a:bodyPr anchor="ctr">
            <a:normAutofit/>
          </a:bodyPr>
          <a:lstStyle/>
          <a:p>
            <a:endParaRPr lang="en-US" sz="1300" dirty="0"/>
          </a:p>
          <a:p>
            <a:endParaRPr lang="en-US" sz="13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A0344A3-4E5B-3617-7E27-893F6B19A8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8923" y="2368769"/>
                <a:ext cx="10515600" cy="41023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Adjoint sensitivity method: </a:t>
                </a:r>
              </a:p>
              <a:p>
                <a:pPr lvl="1"/>
                <a:r>
                  <a:rPr lang="en-US" dirty="0"/>
                  <a:t>Captures the sensitivity of the function with respect to the parameters of the model</a:t>
                </a:r>
              </a:p>
              <a:p>
                <a:pPr marL="0" indent="0">
                  <a:buNone/>
                </a:pPr>
                <a:endParaRPr lang="en-US" sz="100" dirty="0"/>
              </a:p>
              <a:p>
                <a:pPr lvl="1"/>
                <a:r>
                  <a:rPr lang="en-US" u="sng" dirty="0"/>
                  <a:t>What is involved</a:t>
                </a:r>
                <a:r>
                  <a:rPr lang="en-US" dirty="0"/>
                  <a:t>:</a:t>
                </a:r>
              </a:p>
              <a:p>
                <a:pPr lvl="2"/>
                <a:r>
                  <a:rPr lang="en-US" b="0" dirty="0">
                    <a:latin typeface="Cambria Math" panose="02040503050406030204" pitchFamily="18" charset="0"/>
                  </a:rPr>
                  <a:t>Adjoint, a(t), a gradient of the loss function (L) depends on the hidden state h(t)</a:t>
                </a:r>
              </a:p>
              <a:p>
                <a:pPr lvl="2"/>
                <a:r>
                  <a:rPr lang="en-US" dirty="0"/>
                  <a:t>Gradient of the loss function (L) with respect to the systems parameters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latin typeface="Cambria Math" panose="02040503050406030204" pitchFamily="18" charset="0"/>
                  </a:rPr>
                  <a:t>Used to adjust hidden states based on loss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latin typeface="Cambria Math" panose="02040503050406030204" pitchFamily="18" charset="0"/>
                  </a:rPr>
                  <a:t>Used to adjust the model’s parameters based on loss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1828800" lvl="3" indent="-457200">
                  <a:lnSpc>
                    <a:spcPct val="150000"/>
                  </a:lnSpc>
                  <a:buFont typeface="+mj-lt"/>
                  <a:buAutoNum type="arabicPeriod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914400" lvl="2" indent="0">
                  <a:buFont typeface="Arial" panose="020B0604020202020204" pitchFamily="34" charset="0"/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A0344A3-4E5B-3617-7E27-893F6B19A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23" y="2368769"/>
                <a:ext cx="10515600" cy="4102301"/>
              </a:xfrm>
              <a:prstGeom prst="rect">
                <a:avLst/>
              </a:prstGeom>
              <a:blipFill>
                <a:blip r:embed="rId3"/>
                <a:stretch>
                  <a:fillRect l="-754" t="-3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2A602B-9682-8E7F-CDC0-416311B957FF}"/>
                  </a:ext>
                </a:extLst>
              </p:cNvPr>
              <p:cNvSpPr txBox="1"/>
              <p:nvPr/>
            </p:nvSpPr>
            <p:spPr>
              <a:xfrm>
                <a:off x="6990415" y="4043519"/>
                <a:ext cx="4552284" cy="22099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400" b="1" u="sng" dirty="0">
                    <a:latin typeface="Cambria Math" panose="02040503050406030204" pitchFamily="18" charset="0"/>
                  </a:rPr>
                  <a:t>Variables:</a:t>
                </a:r>
              </a:p>
              <a:p>
                <a:pPr marL="404622" lvl="1" indent="-285750" defTabSz="576072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sz="1400" dirty="0"/>
                  <a:t>h(t) = hidden layer function</a:t>
                </a:r>
              </a:p>
              <a:p>
                <a:pPr marL="404622" lvl="1" indent="-285750" defTabSz="576072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sz="1400" dirty="0"/>
                  <a:t>t = time,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 initial time,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 final time of interest</a:t>
                </a:r>
              </a:p>
              <a:p>
                <a:pPr marL="404622" lvl="1" indent="-285750" defTabSz="576072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400" dirty="0"/>
                  <a:t> = learnable parameters</a:t>
                </a:r>
              </a:p>
              <a:p>
                <a:pPr marL="404622" lvl="1" indent="-285750" defTabSz="576072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= neural network function </a:t>
                </a:r>
              </a:p>
              <a:p>
                <a:pPr marL="404622" lvl="1" indent="-285750" defTabSz="576072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𝑡𝑟𝑎𝑛𝑠𝑝𝑜𝑠𝑒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𝑎𝑑𝑗𝑜𝑖𝑛𝑡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(</m:t>
                    </m:r>
                    <m:f>
                      <m:f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𝑑h</m:t>
                        </m:r>
                        <m:d>
                          <m:d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576072" lvl="2" defTabSz="576072">
                  <a:spcAft>
                    <a:spcPts val="600"/>
                  </a:spcAft>
                </a:pPr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2A602B-9682-8E7F-CDC0-416311B95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415" y="4043519"/>
                <a:ext cx="4552284" cy="2209900"/>
              </a:xfrm>
              <a:prstGeom prst="rect">
                <a:avLst/>
              </a:prstGeom>
              <a:blipFill>
                <a:blip r:embed="rId4"/>
                <a:stretch>
                  <a:fillRect l="-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342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491932-C4B6-3770-4845-0116E205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25" y="419704"/>
            <a:ext cx="4439477" cy="1719281"/>
          </a:xfrm>
        </p:spPr>
        <p:txBody>
          <a:bodyPr anchor="b">
            <a:noAutofit/>
          </a:bodyPr>
          <a:lstStyle/>
          <a:p>
            <a:r>
              <a:rPr lang="en-US" sz="4500" dirty="0">
                <a:solidFill>
                  <a:srgbClr val="FFFFFF"/>
                </a:solidFill>
              </a:rPr>
              <a:t>Big Question: </a:t>
            </a:r>
            <a:r>
              <a:rPr lang="en-US" sz="4500" b="1" dirty="0">
                <a:solidFill>
                  <a:srgbClr val="FFFFFF"/>
                </a:solidFill>
              </a:rPr>
              <a:t>What is the loss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32CA7-3A35-044B-4E72-449F9CCE8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30" y="2546062"/>
            <a:ext cx="4439477" cy="3524823"/>
          </a:xfrm>
        </p:spPr>
        <p:txBody>
          <a:bodyPr>
            <a:normAutofit fontScale="55000" lnSpcReduction="20000"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Loss function: </a:t>
            </a:r>
            <a:r>
              <a:rPr lang="en-US" sz="3200" dirty="0">
                <a:solidFill>
                  <a:schemeClr val="bg1"/>
                </a:solidFill>
              </a:rPr>
              <a:t>quantifies the error between the network’s prediction and actual values</a:t>
            </a:r>
          </a:p>
          <a:p>
            <a:r>
              <a:rPr lang="en-US" sz="3200" dirty="0">
                <a:solidFill>
                  <a:schemeClr val="bg1"/>
                </a:solidFill>
              </a:rPr>
              <a:t>The loss function (L) used depends on the purpose of the neural ODE</a:t>
            </a:r>
          </a:p>
          <a:p>
            <a:endParaRPr lang="en-US" sz="3200" dirty="0">
              <a:solidFill>
                <a:srgbClr val="FFFFFF"/>
              </a:solidFill>
            </a:endParaRPr>
          </a:p>
          <a:p>
            <a:r>
              <a:rPr lang="en-US" sz="3200" dirty="0">
                <a:solidFill>
                  <a:srgbClr val="FFFFFF"/>
                </a:solidFill>
              </a:rPr>
              <a:t>A few methods: </a:t>
            </a:r>
          </a:p>
          <a:p>
            <a:pPr lvl="1"/>
            <a:r>
              <a:rPr lang="en-US" sz="2900" b="1" dirty="0">
                <a:solidFill>
                  <a:srgbClr val="FFFFFF"/>
                </a:solidFill>
              </a:rPr>
              <a:t>Quadratic Mean Square Error (MSE</a:t>
            </a:r>
            <a:r>
              <a:rPr lang="en-US" sz="2900" dirty="0">
                <a:solidFill>
                  <a:srgbClr val="FFFFFF"/>
                </a:solidFill>
              </a:rPr>
              <a:t>): penalizes large errors more </a:t>
            </a:r>
          </a:p>
          <a:p>
            <a:pPr lvl="1"/>
            <a:r>
              <a:rPr lang="en-US" sz="2900" b="1" dirty="0">
                <a:solidFill>
                  <a:srgbClr val="FFFFFF"/>
                </a:solidFill>
              </a:rPr>
              <a:t>Log-</a:t>
            </a:r>
            <a:r>
              <a:rPr lang="en-US" sz="2900" b="1" dirty="0" err="1">
                <a:solidFill>
                  <a:srgbClr val="FFFFFF"/>
                </a:solidFill>
              </a:rPr>
              <a:t>Cosh</a:t>
            </a:r>
            <a:r>
              <a:rPr lang="en-US" sz="2900" b="1" dirty="0">
                <a:solidFill>
                  <a:srgbClr val="FFFFFF"/>
                </a:solidFill>
              </a:rPr>
              <a:t> Loss</a:t>
            </a:r>
            <a:r>
              <a:rPr lang="en-US" sz="2900" dirty="0">
                <a:solidFill>
                  <a:srgbClr val="FFFFFF"/>
                </a:solidFill>
              </a:rPr>
              <a:t>: used for data containing many outliers and noise</a:t>
            </a:r>
          </a:p>
          <a:p>
            <a:pPr lvl="1"/>
            <a:r>
              <a:rPr lang="en-US" sz="2900" b="1" dirty="0">
                <a:solidFill>
                  <a:srgbClr val="FFFFFF"/>
                </a:solidFill>
              </a:rPr>
              <a:t>Poisson Loss</a:t>
            </a:r>
            <a:r>
              <a:rPr lang="en-US" sz="2900" dirty="0">
                <a:solidFill>
                  <a:srgbClr val="FFFFFF"/>
                </a:solidFill>
              </a:rPr>
              <a:t>: used if interested in the number of times an event occurred</a:t>
            </a:r>
          </a:p>
          <a:p>
            <a:r>
              <a:rPr lang="en-US" sz="1800" dirty="0">
                <a:solidFill>
                  <a:srgbClr val="FFFFFF"/>
                </a:solidFill>
              </a:rPr>
              <a:t>Note we won’t go deep into this topic since this is a statistics-focused topic</a:t>
            </a:r>
          </a:p>
        </p:txBody>
      </p:sp>
      <p:pic>
        <p:nvPicPr>
          <p:cNvPr id="7" name="Graphic 6" descr="Playbook">
            <a:extLst>
              <a:ext uri="{FF2B5EF4-FFF2-40B4-BE49-F238E27FC236}">
                <a16:creationId xmlns:a16="http://schemas.microsoft.com/office/drawing/2014/main" id="{3FAB2AFE-94CC-7283-62B3-136B38A62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6919" y="787114"/>
            <a:ext cx="5283771" cy="528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1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CFECD-2DEA-4FEA-1AD4-E2F53799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67734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Proving Gradient (1)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F4B9853-159B-8E57-CF27-884C79C62C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268" y="960653"/>
                <a:ext cx="11444416" cy="5440148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Let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			We will show: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da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dt</m:t>
                        </m:r>
                      </m:den>
                    </m:f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</a:rPr>
                  <a:t>Note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den>
                    </m:f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den>
                    </m:f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and recall the forward propagation formula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  <m:brk m:alnAt="23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</m:d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dt</m:t>
                        </m:r>
                      </m:e>
                    </m:nary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which will be adusted for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thus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dt</m:t>
                        </m:r>
                      </m:e>
                    </m:nary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which we can represent as a transformation,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. 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</a:rPr>
                  <a:t>This can then be applied to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en-US" dirty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formula 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en-US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en-US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dirty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=a(t). 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</a:rPr>
                  <a:t>We can then use the definition of the derivative to rewrite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and substitute a(t) with what we derived previously to eventually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da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dt</m:t>
                        </m:r>
                      </m:den>
                    </m:f>
                    <m:r>
                      <a:rPr lang="en-US" dirty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en-US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If we solve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using separable equations with an initial value we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  <m:brk m:alnAt="23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</m:d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dt</m:t>
                        </m:r>
                      </m:e>
                    </m:nary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which is equivalent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F4B9853-159B-8E57-CF27-884C79C62C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268" y="960653"/>
                <a:ext cx="11444416" cy="5440148"/>
              </a:xfrm>
              <a:blipFill>
                <a:blip r:embed="rId3"/>
                <a:stretch>
                  <a:fillRect l="-426" r="-533" b="-13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454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CFECD-2DEA-4FEA-1AD4-E2F53799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85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Proving Gradient (2)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01757-5B34-F40F-AA2A-F8D851E6F5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2002" y="1261707"/>
                <a:ext cx="11244947" cy="5587999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𝑠h𝑜𝑤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x-IV_mathan" sz="3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sz="3800">
                            <a:latin typeface="Cambria Math" panose="02040503050406030204" pitchFamily="18" charset="0"/>
                          </a:rPr>
                          <m:t>𝑑𝑎</m:t>
                        </m:r>
                        <m:d>
                          <m:dPr>
                            <m:ctrlPr>
                              <a:rPr lang="x-IV_mathan" sz="3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sz="38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x-IV_mathan" sz="380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x-IV_mathan" sz="3800">
                        <a:latin typeface="Cambria Math" panose="02040503050406030204" pitchFamily="18" charset="0"/>
                      </a:rPr>
                      <m:t>=−</m:t>
                    </m:r>
                    <m:r>
                      <a:rPr lang="x-IV_mathan" sz="380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x-IV_mathan" sz="3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x-IV_mathan" sz="3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sz="38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x-IV_mathan" sz="380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x-IV_mathan" sz="38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x-IV_mathan" sz="3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sz="38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x-IV_mathan" sz="380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x-IV_mathan" sz="3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sz="3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x-IV_mathan" sz="3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x-IV_mathan" sz="38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x-IV_mathan" sz="3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x-IV_mathan" sz="38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x-IV_mathan" sz="3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x-IV_mathan" sz="38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x-IV_mathan" sz="38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x-IV_mathan" sz="38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380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can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be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used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to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obtain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gradients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with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respect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to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 </m:t>
                    </m:r>
                    <m:r>
                      <a:rPr lang="x-IV_mathan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and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t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 (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recall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 </m:t>
                    </m:r>
                    <m:r>
                      <a:rPr lang="x-IV_mathan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are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our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parameters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)</m:t>
                    </m:r>
                  </m:oMath>
                </a14:m>
                <a:endParaRPr lang="x-IV_mathan" sz="3800" dirty="0">
                  <a:latin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  <m:r>
                      <a:rPr lang="en-US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f>
                      <m:fPr>
                        <m:ctrlP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x-IV_mathan" sz="3800" dirty="0">
                    <a:latin typeface="Calibri" panose="020F0502020204030204" pitchFamily="34" charset="0"/>
                  </a:rPr>
                  <a:t>  since we are assuming our parameters are constants and dt/dt = 1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  <m:m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9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𝑎𝑢𝑔</m:t>
                        </m:r>
                      </m:sub>
                    </m:sSub>
                    <m:d>
                      <m:d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9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9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900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𝑎𝑢𝑔</m:t>
                        </m:r>
                      </m:sub>
                    </m:sSub>
                    <m:r>
                      <a:rPr lang="en-US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en-US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  <m:d>
                          <m:dPr>
                            <m:ctrlP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m:rPr>
                        <m:nor/>
                      </m:rPr>
                      <a:rPr lang="en-US" sz="3800" dirty="0">
                        <a:latin typeface="Calibri" panose="020F0502020204030204" pitchFamily="34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800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3800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𝑎𝑢𝑔</m:t>
                            </m:r>
                          </m:sub>
                        </m:sSub>
                      </m:num>
                      <m:den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𝜕𝜃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3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3800" dirty="0">
                        <a:latin typeface="Calibri" panose="020F0502020204030204" pitchFamily="34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800" dirty="0">
                    <a:latin typeface="Calibri" panose="020F0502020204030204" pitchFamily="34" charset="0"/>
                    <a:ea typeface="Cambria Math" panose="02040503050406030204" pitchFamily="18" charset="0"/>
                  </a:rPr>
                  <a:t> by the Jacobian matrix of f</a:t>
                </a:r>
              </a:p>
              <a:p>
                <a:pPr marL="457200" lvl="1" indent="0">
                  <a:buNone/>
                </a:pPr>
                <a:endParaRPr lang="en-US" sz="3800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x-IV_mathan" sz="3800" dirty="0"/>
                  <a:t>Recall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x-IV_mathan" sz="3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sz="3800">
                            <a:latin typeface="Cambria Math" panose="02040503050406030204" pitchFamily="18" charset="0"/>
                          </a:rPr>
                          <m:t>𝑑𝑎</m:t>
                        </m:r>
                        <m:d>
                          <m:dPr>
                            <m:ctrlPr>
                              <a:rPr lang="x-IV_mathan" sz="3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sz="38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x-IV_mathan" sz="380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x-IV_mathan" sz="3800">
                        <a:latin typeface="Cambria Math" panose="02040503050406030204" pitchFamily="18" charset="0"/>
                      </a:rPr>
                      <m:t>=−</m:t>
                    </m:r>
                    <m:r>
                      <a:rPr lang="x-IV_mathan" sz="380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x-IV_mathan" sz="3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x-IV_mathan" sz="3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sz="38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x-IV_mathan" sz="380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x-IV_mathan" sz="38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x-IV_mathan" sz="3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sz="38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x-IV_mathan" sz="380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x-IV_mathan" sz="3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sz="3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x-IV_mathan" sz="3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x-IV_mathan" sz="38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x-IV_mathan" sz="3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x-IV_mathan" sz="38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x-IV_mathan" sz="3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x-IV_mathan" sz="38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x-IV_mathan" sz="38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x-IV_mathan" sz="38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x-IV_mathan" sz="3800" dirty="0"/>
                  <a:t>,  thus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x-IV_mathan" sz="3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sz="380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 sz="38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𝑎𝑢𝑔</m:t>
                            </m:r>
                          </m:sub>
                        </m:sSub>
                      </m:num>
                      <m:den>
                        <m:r>
                          <a:rPr lang="x-IV_mathan" sz="380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x-IV_mathan" sz="380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x-IV_mathan" sz="38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𝑎𝑢𝑔</m:t>
                        </m:r>
                      </m:sub>
                      <m:sup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x-IV_mathan" sz="38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x-IV_mathan" sz="3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sz="38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 sz="38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𝑎𝑢𝑔</m:t>
                            </m:r>
                          </m:sub>
                        </m:sSub>
                      </m:num>
                      <m:den>
                        <m:r>
                          <a:rPr lang="x-IV_mathan" sz="3800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sz="3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3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3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sz="3800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380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sz="3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8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38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sz="3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𝜕𝜃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sz="3800" dirty="0">
                        <a:latin typeface="Calibri" panose="020F0502020204030204" pitchFamily="34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3800" dirty="0">
                        <a:latin typeface="Calibri" panose="020F0502020204030204" pitchFamily="34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3800" dirty="0">
                        <a:latin typeface="Calibri" panose="020F0502020204030204" pitchFamily="34" charset="0"/>
                        <a:ea typeface="Cambria Math" panose="02040503050406030204" pitchFamily="18" charset="0"/>
                      </a:rPr>
                      <m:t>)= −</m:t>
                    </m:r>
                    <m:r>
                      <m:rPr>
                        <m:nor/>
                      </m:rPr>
                      <a:rPr lang="en-US" sz="3800" dirty="0"/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3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380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380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𝜕𝜃</m:t>
                            </m:r>
                          </m:den>
                        </m:f>
                        <m:r>
                          <a:rPr lang="en-US" sz="3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sz="3800" dirty="0">
                        <a:latin typeface="Calibri" panose="020F0502020204030204" pitchFamily="34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3800" dirty="0">
                        <a:latin typeface="Calibri" panose="020F0502020204030204" pitchFamily="34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3800" dirty="0">
                        <a:latin typeface="Calibri" panose="020F0502020204030204" pitchFamily="34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800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 lvl="1"/>
                <a:endParaRPr lang="en-US" sz="3800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en-US" sz="3800" dirty="0">
                    <a:ea typeface="Cambria Math" panose="02040503050406030204" pitchFamily="18" charset="0"/>
                  </a:rPr>
                  <a:t>Recall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US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thus by using the second element in the matrix,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num>
                      <m:den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3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sz="3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f>
                      <m:fPr>
                        <m:ctrlPr>
                          <a:rPr lang="x-IV_mathan" sz="3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sz="38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x-IV_mathan" sz="380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x-IV_mathan" sz="3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sz="3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x-IV_mathan" sz="3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x-IV_mathan" sz="38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x-IV_mathan" sz="3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x-IV_mathan" sz="38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x-IV_mathan" sz="3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x-IV_mathan" sz="38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x-IV_mathan" sz="38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x-IV_mathan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x-IV_mathan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3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integrating:</a:t>
                </a:r>
              </a:p>
              <a:p>
                <a:pPr lvl="2">
                  <a:lnSpc>
                    <a:spcPct val="17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sz="3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3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3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3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ctrlPr>
                          <a:rPr lang="en-US" sz="3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3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3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sz="3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3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sz="3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  <m:r>
                      <m:rPr>
                        <m:nor/>
                      </m:rPr>
                      <a:rPr lang="x-IV_mathan" sz="3400" dirty="0"/>
                      <m:t> </m:t>
                    </m:r>
                    <m:f>
                      <m:fPr>
                        <m:ctrlPr>
                          <a:rPr lang="x-IV_mathan" sz="3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sz="34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x-IV_mathan" sz="340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x-IV_mathan" sz="3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sz="3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x-IV_mathan" sz="3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x-IV_mathan" sz="34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x-IV_mathan" sz="3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x-IV_mathan" sz="34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x-IV_mathan" sz="3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x-IV_mathan" sz="34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x-IV_mathan" sz="34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x-IV_mathan" sz="3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400" dirty="0">
                        <a:latin typeface="Calibri" panose="020F0502020204030204" pitchFamily="34" charset="0"/>
                        <a:ea typeface="Cambria Math" panose="02040503050406030204" pitchFamily="18" charset="0"/>
                      </a:rPr>
                      <m:t>dt</m:t>
                    </m:r>
                  </m:oMath>
                </a14:m>
                <a:endParaRPr lang="en-US" sz="3400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01757-5B34-F40F-AA2A-F8D851E6F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002" y="1261707"/>
                <a:ext cx="11244947" cy="5587999"/>
              </a:xfrm>
              <a:blipFill>
                <a:blip r:embed="rId3"/>
                <a:stretch>
                  <a:fillRect l="-163" t="-12105" b="-8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535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491932-C4B6-3770-4845-0116E205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25" y="419704"/>
            <a:ext cx="4439477" cy="1719281"/>
          </a:xfrm>
        </p:spPr>
        <p:txBody>
          <a:bodyPr anchor="b">
            <a:noAutofit/>
          </a:bodyPr>
          <a:lstStyle/>
          <a:p>
            <a:r>
              <a:rPr lang="en-US" sz="4500" dirty="0">
                <a:solidFill>
                  <a:srgbClr val="FFFFFF"/>
                </a:solidFill>
              </a:rPr>
              <a:t>Big Question: </a:t>
            </a:r>
            <a:r>
              <a:rPr lang="en-US" sz="4500" b="1" dirty="0">
                <a:solidFill>
                  <a:srgbClr val="FFFFFF"/>
                </a:solidFill>
              </a:rPr>
              <a:t>How do we optimize the model?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932CA7-3A35-044B-4E72-449F9CCE82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830" y="2546062"/>
                <a:ext cx="4439477" cy="352482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The gradients are used to adjust the model’s parameters (i.e., train the model)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endParaRPr lang="en-US" sz="2400" dirty="0">
                  <a:solidFill>
                    <a:srgbClr val="FFFFFF"/>
                  </a:solidFill>
                </a:endParaRPr>
              </a:p>
              <a:p>
                <a:r>
                  <a:rPr lang="en-US" sz="2400" dirty="0">
                    <a:solidFill>
                      <a:srgbClr val="FFFFFF"/>
                    </a:solidFill>
                  </a:rPr>
                  <a:t>One method: Gradient Descent</a:t>
                </a:r>
              </a:p>
              <a:p>
                <a:endParaRPr lang="en-US" sz="2400" dirty="0">
                  <a:solidFill>
                    <a:srgbClr val="FFFFFF"/>
                  </a:solidFill>
                </a:endParaRPr>
              </a:p>
              <a:p>
                <a:endParaRPr lang="en-US" sz="2400" dirty="0">
                  <a:solidFill>
                    <a:srgbClr val="FFFFFF"/>
                  </a:solidFill>
                </a:endParaRPr>
              </a:p>
              <a:p>
                <a:r>
                  <a:rPr lang="en-US" sz="1100" dirty="0">
                    <a:solidFill>
                      <a:srgbClr val="FFFFFF"/>
                    </a:solidFill>
                  </a:rPr>
                  <a:t>Note we won’t go deep into this topic since there is no direct application of differential equations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932CA7-3A35-044B-4E72-449F9CCE82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830" y="2546062"/>
                <a:ext cx="4439477" cy="3524823"/>
              </a:xfrm>
              <a:blipFill>
                <a:blip r:embed="rId2"/>
                <a:stretch>
                  <a:fillRect l="-1648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c 6" descr="Playbook">
            <a:extLst>
              <a:ext uri="{FF2B5EF4-FFF2-40B4-BE49-F238E27FC236}">
                <a16:creationId xmlns:a16="http://schemas.microsoft.com/office/drawing/2014/main" id="{3FAB2AFE-94CC-7283-62B3-136B38A62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6919" y="787114"/>
            <a:ext cx="5283771" cy="528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83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83931-FC4A-27B2-A564-04E1741D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 dirty="0"/>
              <a:t>Gradient Descent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4DD6B0-F7E6-8686-1058-0884FBE4D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95" y="2720873"/>
            <a:ext cx="5150277" cy="33219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4E241-5D5C-FCAB-DD6C-0386886AB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dirty="0"/>
              <a:t>Uses the direction (+/-) to determine which direction will reduce loss </a:t>
            </a:r>
          </a:p>
          <a:p>
            <a:r>
              <a:rPr lang="en-US" dirty="0"/>
              <a:t>Some fraction of the gradient’s magnitude is added to the ‘starting point’</a:t>
            </a:r>
          </a:p>
          <a:p>
            <a:endParaRPr lang="en-US" sz="2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73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D2E47-08CB-492F-185C-510207973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95" y="1812638"/>
            <a:ext cx="9231410" cy="1639026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11500" b="1" dirty="0"/>
              <a:t>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92524-D523-22F9-F853-A317762F8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8196384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Learning Target: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Walk through setting up problems using neural ODEs.</a:t>
            </a:r>
          </a:p>
        </p:txBody>
      </p:sp>
    </p:spTree>
    <p:extLst>
      <p:ext uri="{BB962C8B-B14F-4D97-AF65-F5344CB8AC3E}">
        <p14:creationId xmlns:p14="http://schemas.microsoft.com/office/powerpoint/2010/main" val="2787587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3313A-2296-296A-80A2-2282432E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3800" dirty="0"/>
              <a:t>Example 1: Tumor Dynamic Modeling</a:t>
            </a:r>
            <a:br>
              <a:rPr lang="en-US" sz="3800" kern="1200" dirty="0">
                <a:latin typeface="+mn-lt"/>
                <a:ea typeface="+mn-ea"/>
                <a:cs typeface="+mn-cs"/>
              </a:rPr>
            </a:br>
            <a:endParaRPr lang="en-US" sz="3800" dirty="0"/>
          </a:p>
        </p:txBody>
      </p:sp>
      <p:pic>
        <p:nvPicPr>
          <p:cNvPr id="5" name="Picture 4" descr="3D render of cells">
            <a:extLst>
              <a:ext uri="{FF2B5EF4-FFF2-40B4-BE49-F238E27FC236}">
                <a16:creationId xmlns:a16="http://schemas.microsoft.com/office/drawing/2014/main" id="{39D77802-D735-66C1-0636-03CD1235EF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46" r="3345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AE73B8-068A-4001-55D2-64FA961271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7762" y="2706624"/>
                <a:ext cx="6251110" cy="34838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200" kern="1200" dirty="0"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kern="1200" smtClean="0"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en-US" sz="2200" i="1" kern="1200"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𝑑h</m:t>
                        </m:r>
                        <m:d>
                          <m:dPr>
                            <m:ctrlPr>
                              <a:rPr lang="en-US" sz="2200" i="1" kern="1200"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sz="2200" i="1" kern="1200"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sz="2200" i="1" kern="1200"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𝑑𝑡</m:t>
                        </m:r>
                      </m:den>
                    </m:f>
                    <m:r>
                      <a:rPr lang="en-US" sz="2200" i="1" kern="1200"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= </m:t>
                    </m:r>
                    <m:r>
                      <a:rPr lang="en-US" sz="22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𝑓</m:t>
                    </m:r>
                    <m:r>
                      <a:rPr lang="en-US" sz="22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lang="en-US" sz="22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h</m:t>
                    </m:r>
                    <m:r>
                      <a:rPr lang="en-US" sz="22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lang="en-US" sz="22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𝑡</m:t>
                    </m:r>
                    <m:r>
                      <a:rPr lang="en-US" sz="22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),</m:t>
                    </m:r>
                    <m:r>
                      <a:rPr lang="en-US" sz="22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𝑡</m:t>
                    </m:r>
                    <m:r>
                      <a:rPr lang="en-US" sz="22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lang="en-US" sz="22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𝜃</m:t>
                    </m:r>
                    <m:r>
                      <a:rPr lang="en-US" sz="22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200" dirty="0"/>
                  <a:t> </a:t>
                </a:r>
              </a:p>
              <a:p>
                <a:pPr lvl="1"/>
                <a:r>
                  <a:rPr lang="en-US" sz="2200" dirty="0"/>
                  <a:t>t represents time</a:t>
                </a:r>
              </a:p>
              <a:p>
                <a:pPr lvl="2"/>
                <a:r>
                  <a:rPr lang="en-US" sz="1800" dirty="0"/>
                  <a:t>T is the final simulation time of interest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𝜃</m:t>
                    </m:r>
                  </m:oMath>
                </a14:m>
                <a:r>
                  <a:rPr lang="en-US" sz="2200" dirty="0"/>
                  <a:t> patient-specific kinetic parameters (e.g., chemical reactions and biological processes)</a:t>
                </a:r>
              </a:p>
              <a:p>
                <a:pPr lvl="1"/>
                <a:r>
                  <a:rPr lang="en-US" sz="2200" dirty="0"/>
                  <a:t>h(t) is the time-continuous solution representing the state of the tumor</a:t>
                </a:r>
              </a:p>
              <a:p>
                <a:pPr lvl="2"/>
                <a:r>
                  <a:rPr lang="en-US" sz="1800" dirty="0"/>
                  <a:t>h(0) patient-specific initial state</a:t>
                </a:r>
              </a:p>
              <a:p>
                <a:pPr lvl="2"/>
                <a:r>
                  <a:rPr lang="en-US" sz="1800" dirty="0"/>
                  <a:t>h(T) patient’s predicted state at time T</a:t>
                </a:r>
              </a:p>
              <a:p>
                <a:pPr marL="0" indent="0">
                  <a:buNone/>
                </a:pPr>
                <a:r>
                  <a:rPr lang="en-US" sz="2600" dirty="0"/>
                  <a:t>These metrics can be used to predict a patient's overall survival.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lvl="2"/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AE73B8-068A-4001-55D2-64FA961271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7762" y="2706624"/>
                <a:ext cx="6251110" cy="3483864"/>
              </a:xfrm>
              <a:blipFill>
                <a:blip r:embed="rId4"/>
                <a:stretch>
                  <a:fillRect l="-1462" r="-1170" b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507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929B6-E3F3-A7C6-805E-5B37730D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>
            <a:normAutofit/>
          </a:bodyPr>
          <a:lstStyle/>
          <a:p>
            <a:r>
              <a:rPr lang="en-US" sz="4000"/>
              <a:t>Example 2: Taxicab Rooftop Advertising</a:t>
            </a:r>
          </a:p>
        </p:txBody>
      </p:sp>
      <p:pic>
        <p:nvPicPr>
          <p:cNvPr id="9" name="Picture 8" descr="A car with a digital display&#10;&#10;Description automatically generated">
            <a:extLst>
              <a:ext uri="{FF2B5EF4-FFF2-40B4-BE49-F238E27FC236}">
                <a16:creationId xmlns:a16="http://schemas.microsoft.com/office/drawing/2014/main" id="{9BDAE052-3452-6B63-7B6D-54A032F2F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22" y="2525917"/>
            <a:ext cx="5017451" cy="29728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EC34D3-515C-6F80-BC97-A3ACA4BA33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57103" y="2357888"/>
                <a:ext cx="5598776" cy="4710177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2000" kern="1200" dirty="0"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kern="1200" smtClean="0"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en-US" sz="2000" i="1" kern="1200"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𝑑h</m:t>
                        </m:r>
                        <m:d>
                          <m:dPr>
                            <m:ctrlPr>
                              <a:rPr lang="en-US" sz="2000" i="1" kern="1200"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sz="2000" i="1" kern="1200"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sz="2000" i="1" kern="1200"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𝑑𝑡</m:t>
                        </m:r>
                      </m:den>
                    </m:f>
                    <m:r>
                      <a:rPr lang="en-US" sz="2000" i="1" kern="1200"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= </m:t>
                    </m:r>
                    <m:r>
                      <a:rPr lang="en-US" sz="20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𝑓</m:t>
                    </m:r>
                    <m:r>
                      <a:rPr lang="en-US" sz="20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lang="en-US" sz="20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h</m:t>
                    </m:r>
                    <m:r>
                      <a:rPr lang="en-US" sz="20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lang="en-US" sz="20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𝑡</m:t>
                    </m:r>
                    <m:r>
                      <a:rPr lang="en-US" sz="20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),</m:t>
                    </m:r>
                    <m:r>
                      <a:rPr lang="en-US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𝑡</m:t>
                    </m:r>
                    <m:r>
                      <a:rPr lang="en-US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lang="en-US" sz="20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𝜃</m:t>
                    </m:r>
                    <m:r>
                      <a:rPr lang="en-US" sz="20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r>
                  <a:rPr lang="en-US" sz="2000" dirty="0"/>
                  <a:t>t represents time</a:t>
                </a:r>
              </a:p>
              <a:p>
                <a:pPr lvl="2"/>
                <a:r>
                  <a:rPr lang="en-US" sz="1600" dirty="0"/>
                  <a:t>T is the final simulation time of interest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𝜃</m:t>
                    </m:r>
                  </m:oMath>
                </a14:m>
                <a:r>
                  <a:rPr lang="en-US" sz="2000" dirty="0"/>
                  <a:t> parameters in the system (e.g., start location, drop-out rate of passengers, distance traveled)</a:t>
                </a:r>
              </a:p>
              <a:p>
                <a:pPr lvl="1"/>
                <a:r>
                  <a:rPr lang="en-US" sz="2000" dirty="0"/>
                  <a:t>h(t) taxi location </a:t>
                </a:r>
              </a:p>
              <a:p>
                <a:pPr lvl="2"/>
                <a:r>
                  <a:rPr lang="en-US" sz="1600" dirty="0"/>
                  <a:t>h(0) initial taxi location</a:t>
                </a:r>
              </a:p>
              <a:p>
                <a:pPr lvl="2"/>
                <a:r>
                  <a:rPr lang="en-US" sz="1600" dirty="0"/>
                  <a:t>H(T) taxi location at time T</a:t>
                </a:r>
              </a:p>
              <a:p>
                <a:pPr marL="0" indent="0">
                  <a:buNone/>
                </a:pPr>
                <a:r>
                  <a:rPr lang="en-US" sz="2400" dirty="0"/>
                  <a:t>The taxi’s location can be used to target advertisement.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EC34D3-515C-6F80-BC97-A3ACA4BA33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7103" y="2357888"/>
                <a:ext cx="5598776" cy="4710177"/>
              </a:xfrm>
              <a:blipFill>
                <a:blip r:embed="rId4"/>
                <a:stretch>
                  <a:fillRect l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903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6BC6D-0113-9A05-CA5D-4B914C080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Example 3: Pharmacokinetics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2FF933-452E-6495-75AA-D280AF5CC2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802" y="2743200"/>
                <a:ext cx="4646905" cy="3613149"/>
              </a:xfrm>
            </p:spPr>
            <p:txBody>
              <a:bodyPr anchor="ctr"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kern="1200"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en-US" sz="2000" i="1" kern="1200"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𝑑h</m:t>
                        </m:r>
                        <m:d>
                          <m:dPr>
                            <m:ctrlPr>
                              <a:rPr lang="en-US" sz="2000" i="1" kern="1200"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sz="2000" i="1" kern="1200"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sz="2000" i="1" kern="1200"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𝑑𝑡</m:t>
                        </m:r>
                      </m:den>
                    </m:f>
                    <m:r>
                      <a:rPr lang="en-US" sz="2000" i="1" kern="1200"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= </m:t>
                    </m:r>
                    <m:r>
                      <a:rPr lang="en-US" sz="20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𝑓</m:t>
                    </m:r>
                    <m:r>
                      <a:rPr lang="en-US" sz="20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lang="en-US" sz="20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h</m:t>
                    </m:r>
                    <m:r>
                      <a:rPr lang="en-US" sz="20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lang="en-US" sz="20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𝑡</m:t>
                    </m:r>
                    <m:r>
                      <a:rPr lang="en-US" sz="20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),</m:t>
                    </m:r>
                    <m:r>
                      <a:rPr lang="en-US" sz="2000" b="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𝑡</m:t>
                    </m:r>
                    <m:r>
                      <a:rPr lang="en-US" sz="2000" b="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lang="en-US" sz="20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𝜃</m:t>
                    </m:r>
                    <m:r>
                      <a:rPr lang="en-US" sz="20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r>
                  <a:rPr lang="en-US" sz="2000" dirty="0"/>
                  <a:t>t represents time</a:t>
                </a:r>
              </a:p>
              <a:p>
                <a:pPr lvl="2"/>
                <a:r>
                  <a:rPr lang="en-US" sz="1600" dirty="0"/>
                  <a:t>T is the final simulation time of interest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𝜃</m:t>
                    </m:r>
                  </m:oMath>
                </a14:m>
                <a:r>
                  <a:rPr lang="en-US" sz="2000" dirty="0"/>
                  <a:t> measurable parameters in the system (e.g., absorption rate, distribution volume, clearance, and half-life)</a:t>
                </a:r>
              </a:p>
              <a:p>
                <a:pPr lvl="1"/>
                <a:r>
                  <a:rPr lang="en-US" sz="2000" dirty="0"/>
                  <a:t>h(0) initial drug concentration</a:t>
                </a:r>
              </a:p>
              <a:p>
                <a:pPr lvl="1"/>
                <a:r>
                  <a:rPr lang="en-US" sz="2000" dirty="0"/>
                  <a:t>h(t) drug concentration at time t</a:t>
                </a:r>
              </a:p>
              <a:p>
                <a:pPr marL="0" indent="0">
                  <a:buNone/>
                </a:pPr>
                <a:r>
                  <a:rPr lang="en-US" sz="2400" dirty="0"/>
                  <a:t>Understanding the dynamics of drug concentration can allow for the optimization of drug therapy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2FF933-452E-6495-75AA-D280AF5CC2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802" y="2743200"/>
                <a:ext cx="4646905" cy="3613149"/>
              </a:xfrm>
              <a:blipFill>
                <a:blip r:embed="rId3"/>
                <a:stretch>
                  <a:fillRect l="-1706" t="-2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lose-up unopened pill packets">
            <a:extLst>
              <a:ext uri="{FF2B5EF4-FFF2-40B4-BE49-F238E27FC236}">
                <a16:creationId xmlns:a16="http://schemas.microsoft.com/office/drawing/2014/main" id="{06318B71-44FA-831E-11EB-CC13C36015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771" r="17719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2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180C1-2084-F59E-29E0-07DB26113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1" dirty="0"/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657F4F-7891-7D63-2D6D-B2C950E8A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6386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1606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B87F8-F97A-27B7-6D86-9ED8DF2D2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References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DE89-4499-EC2B-B45B-81875B202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5036225"/>
          </a:xfrm>
        </p:spPr>
        <p:txBody>
          <a:bodyPr>
            <a:normAutofit fontScale="85000" lnSpcReduction="20000"/>
          </a:bodyPr>
          <a:lstStyle/>
          <a:p>
            <a:pPr marL="342900" marR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Abdolrasol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 G., Hussain, S. M.,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Ustun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T. S., Sarker, M. R., Hannan, M. A., Mohamed, R., Ali, J. A.,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Mekhilef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S., &amp; Milad, A. (2021). Artificial Neural Networks Based Optimization Techniques: A Review. Electronics, 10(21), 2689. https://doi.org/10.3390/electronics10212689</a:t>
            </a:r>
          </a:p>
          <a:p>
            <a:pPr marL="342900" marR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Bräm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D. S., Nahum, U.,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Schropp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J., Pfister, M., &amp; Koch, G. (2023). Low-dimensional neural ODEs and their application in pharmacokinetics. Journal of Pharmacokinetics and Pharmacodynamics, 1-18.</a:t>
            </a:r>
          </a:p>
          <a:p>
            <a:pPr marL="342900" marR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Chen, R. T.,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Rubanova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Y., Bettencourt, J., &amp;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Duvenaud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D. K. (2018). Neural ordinary differential equations. Advances in neural information processing systems, 31.</a:t>
            </a:r>
            <a:endParaRPr lang="en-US" sz="1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Choi, R. Y.,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Coyner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 S.,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Kalpathy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-Cramer, J., Chiang, M. F., &amp; Campbell, J. P. (2020). Introduction to machine learning, neural networks, and deep learning. Translational vision science &amp; technology, 9(2), 14-14.</a:t>
            </a:r>
          </a:p>
          <a:p>
            <a:pPr marL="342900" marR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Finlay, C., Jacobsen, J. H.,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Nurbekyan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L., &amp;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Oberman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 M. (2020). How to train your neural ode. </a:t>
            </a:r>
            <a:r>
              <a:rPr lang="en-US" sz="15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arXiv</a:t>
            </a:r>
            <a:r>
              <a:rPr lang="en-US" sz="15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preprint arXiv:2002.02798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sz="15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Google. (n.d.). Reducing loss: Gradient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descent&amp;nbsp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|&amp;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nbsp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machine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learning&amp;nbsp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|&amp;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nbsp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google for developers. Google. https://developers.google.com/machine-learning/crash-course/reducing-loss/gradient-descent  </a:t>
            </a:r>
          </a:p>
          <a:p>
            <a:pPr marL="342900" marR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Grogan S, Preuss CV. Pharmacokinetics. [Updated 2023 Jul 30]. In: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StatPearls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[Internet]. Treasure Island (FL):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StatPearls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Publishing; 2023 Jan-. Available from: https://www.ncbi.nlm.nih.gov/books/NBK557744/</a:t>
            </a:r>
          </a:p>
          <a:p>
            <a:pPr marL="342900" marR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Jain, A. K., Mao, J., &amp; Mohiuddin, K. M. (1996). Artificial neural networks: A tutorial. </a:t>
            </a:r>
            <a:r>
              <a:rPr lang="en-US" sz="15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Computer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sz="15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29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(3), 31-44.</a:t>
            </a:r>
          </a:p>
          <a:p>
            <a:pPr marL="34290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Jeon, J., Kang, S., Jo, M., Cho, S., Park, N., Kim, S., &amp; Song, C. (2021, October).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Lightmove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 lightweight next-poi recommendation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fortaxicab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rooftop advertising. In </a:t>
            </a:r>
            <a:r>
              <a:rPr lang="en-US" sz="15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Proceedings of the 30th ACM International Conference on Information &amp; Knowledge Management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(pp. 3857-3866).</a:t>
            </a:r>
            <a:endParaRPr lang="en-US" sz="15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500" kern="1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Laurie, M., &amp; Lu, J. (2023). Explainable Deep Learning for Tumor Dynamic Modeling and Overall Survival Prediction using Neural-ODE.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arXiv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preprint arXiv:2308.01362.</a:t>
            </a:r>
          </a:p>
          <a:p>
            <a:pPr marL="34290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500" kern="1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Lebl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J. (2019). Separable equations. In Notes on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diffy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QS: Differential Equations for Engineers (6.5, pp. 33–37). essay, CreateSpace Independent Publishing Platform. </a:t>
            </a:r>
          </a:p>
          <a:p>
            <a:pPr marL="342900" marR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Oke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 A. (2008). A literature review on artificial intelligence. </a:t>
            </a:r>
            <a:r>
              <a:rPr lang="en-US" sz="15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information and management sciences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sz="15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(4), 535-570. </a:t>
            </a:r>
          </a:p>
          <a:p>
            <a:pPr marL="342900" marR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500" b="0" i="0" u="none" strike="noStrike" dirty="0">
                <a:effectLst/>
                <a:latin typeface="Times New Roman" panose="02020603050405020304" pitchFamily="18" charset="0"/>
              </a:rPr>
              <a:t>Ota, R., &amp; Yamashita, F. (2022). Application of machine learning techniques to the analysis and prediction of drug pharmacokinetics. </a:t>
            </a:r>
            <a:r>
              <a:rPr lang="en-US" sz="1500" b="0" i="1" u="none" strike="noStrike" dirty="0">
                <a:effectLst/>
                <a:latin typeface="Times New Roman" panose="02020603050405020304" pitchFamily="18" charset="0"/>
              </a:rPr>
              <a:t>Journal of Controlled Release</a:t>
            </a:r>
            <a:r>
              <a:rPr lang="en-US" sz="1500" b="0" i="0" u="none" strike="noStrike" dirty="0">
                <a:effectLst/>
                <a:latin typeface="Times New Roman" panose="02020603050405020304" pitchFamily="18" charset="0"/>
              </a:rPr>
              <a:t>, </a:t>
            </a:r>
            <a:r>
              <a:rPr lang="en-US" sz="1500" b="0" i="1" u="none" strike="noStrike" dirty="0">
                <a:effectLst/>
                <a:latin typeface="Times New Roman" panose="02020603050405020304" pitchFamily="18" charset="0"/>
              </a:rPr>
              <a:t>352</a:t>
            </a:r>
            <a:r>
              <a:rPr lang="en-US" sz="1500" b="0" i="0" u="none" strike="noStrike" dirty="0">
                <a:effectLst/>
                <a:latin typeface="Times New Roman" panose="02020603050405020304" pitchFamily="18" charset="0"/>
              </a:rPr>
              <a:t>, 961-969. </a:t>
            </a:r>
          </a:p>
          <a:p>
            <a:pPr marL="342900" marR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500" b="0" i="0" u="none" strike="noStrike" dirty="0" err="1">
                <a:effectLst/>
                <a:latin typeface="Times New Roman" panose="02020603050405020304" pitchFamily="18" charset="0"/>
              </a:rPr>
              <a:t>Terven</a:t>
            </a:r>
            <a:r>
              <a:rPr lang="en-US" sz="1500" b="0" i="0" u="none" strike="noStrike" dirty="0">
                <a:effectLst/>
                <a:latin typeface="Times New Roman" panose="02020603050405020304" pitchFamily="18" charset="0"/>
              </a:rPr>
              <a:t>, J., Cordova-Esparza, D. M., Ramirez-Pedraza, A., &amp; Chavez-</a:t>
            </a:r>
            <a:r>
              <a:rPr lang="en-US" sz="1500" b="0" i="0" u="none" strike="noStrike" dirty="0" err="1">
                <a:effectLst/>
                <a:latin typeface="Times New Roman" panose="02020603050405020304" pitchFamily="18" charset="0"/>
              </a:rPr>
              <a:t>Urbiola</a:t>
            </a:r>
            <a:r>
              <a:rPr lang="en-US" sz="1500" b="0" i="0" u="none" strike="noStrike" dirty="0">
                <a:effectLst/>
                <a:latin typeface="Times New Roman" panose="02020603050405020304" pitchFamily="18" charset="0"/>
              </a:rPr>
              <a:t>, E. A. (2023). Loss Functions and Metrics in Deep Learning. A Review. </a:t>
            </a:r>
            <a:r>
              <a:rPr lang="en-US" sz="1500" b="0" i="0" u="none" strike="noStrike" dirty="0" err="1">
                <a:effectLst/>
                <a:latin typeface="Times New Roman" panose="02020603050405020304" pitchFamily="18" charset="0"/>
              </a:rPr>
              <a:t>arXiv</a:t>
            </a:r>
            <a:r>
              <a:rPr lang="en-US" sz="1500" b="0" i="0" u="none" strike="noStrike" dirty="0">
                <a:effectLst/>
                <a:latin typeface="Times New Roman" panose="02020603050405020304" pitchFamily="18" charset="0"/>
              </a:rPr>
              <a:t> preprint arXiv:2307.02694.</a:t>
            </a:r>
          </a:p>
          <a:p>
            <a:pPr marL="342900" marR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1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0067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D2E47-08CB-492F-185C-510207973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727738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 b="1" dirty="0"/>
              <a:t>TOPIC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92524-D523-22F9-F853-A317762F8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2" y="4236729"/>
            <a:ext cx="9231409" cy="1312657"/>
          </a:xfrm>
        </p:spPr>
        <p:txBody>
          <a:bodyPr anchor="t">
            <a:noAutofit/>
          </a:bodyPr>
          <a:lstStyle/>
          <a:p>
            <a:pPr algn="l"/>
            <a:r>
              <a:rPr lang="en-US" dirty="0"/>
              <a:t>Learning Target: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artificial intelligence, machine learning, and deep learning?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are neural networks connected?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neural ODEs?</a:t>
            </a:r>
          </a:p>
        </p:txBody>
      </p:sp>
    </p:spTree>
    <p:extLst>
      <p:ext uri="{BB962C8B-B14F-4D97-AF65-F5344CB8AC3E}">
        <p14:creationId xmlns:p14="http://schemas.microsoft.com/office/powerpoint/2010/main" val="424784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DA515-0C17-CA9B-4790-4BFC14335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4E56A-4409-A353-3900-BF280AAA8399}"/>
              </a:ext>
            </a:extLst>
          </p:cNvPr>
          <p:cNvSpPr>
            <a:spLocks/>
          </p:cNvSpPr>
          <p:nvPr/>
        </p:nvSpPr>
        <p:spPr>
          <a:xfrm>
            <a:off x="769662" y="1744316"/>
            <a:ext cx="5976612" cy="4812159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7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Why did I choose this topic?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endParaRPr lang="en-US" sz="4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11480" lvl="1" defTabSz="822960">
              <a:lnSpc>
                <a:spcPct val="90000"/>
              </a:lnSpc>
              <a:spcAft>
                <a:spcPts val="600"/>
              </a:spcAft>
            </a:pPr>
            <a:r>
              <a:rPr lang="en-US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wanted to know …</a:t>
            </a:r>
          </a:p>
          <a:p>
            <a:pPr marL="411480" lvl="1" defTabSz="822960">
              <a:lnSpc>
                <a:spcPct val="90000"/>
              </a:lnSpc>
              <a:spcAft>
                <a:spcPts val="600"/>
              </a:spcAft>
            </a:pPr>
            <a:r>
              <a:rPr lang="en-US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can algorithms be used to make predictions and decisions?</a:t>
            </a:r>
          </a:p>
          <a:p>
            <a:pPr marL="411480" lvl="1" defTabSz="822960">
              <a:lnSpc>
                <a:spcPct val="90000"/>
              </a:lnSpc>
              <a:spcAft>
                <a:spcPts val="600"/>
              </a:spcAft>
            </a:pPr>
            <a:r>
              <a:rPr lang="en-US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role do differential equations play in machine learning tools?</a:t>
            </a:r>
            <a:endParaRPr lang="en-US" sz="7200" dirty="0"/>
          </a:p>
          <a:p>
            <a:pPr marL="411480" lvl="1" defTabSz="822960">
              <a:lnSpc>
                <a:spcPct val="90000"/>
              </a:lnSpc>
              <a:spcAft>
                <a:spcPts val="600"/>
              </a:spcAft>
            </a:pPr>
            <a:endParaRPr lang="en-US" sz="4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7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Why is it important to study this topic?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endParaRPr lang="en-US" sz="4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11480" lvl="1" defTabSz="822960">
              <a:lnSpc>
                <a:spcPct val="90000"/>
              </a:lnSpc>
              <a:spcAft>
                <a:spcPts val="600"/>
              </a:spcAft>
            </a:pPr>
            <a:r>
              <a:rPr lang="en-US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Implementation of AI is applicable in a vast majority of fields such as biology, business, and engineering.</a:t>
            </a:r>
          </a:p>
          <a:p>
            <a:pPr marL="411480" lvl="1" defTabSz="822960">
              <a:lnSpc>
                <a:spcPct val="90000"/>
              </a:lnSpc>
              <a:spcAft>
                <a:spcPts val="600"/>
              </a:spcAft>
            </a:pPr>
            <a:r>
              <a:rPr lang="en-US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Differential equations allow for flexible and adaptive frameworks for modeling data that change continuously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endParaRPr lang="en-US" sz="4800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7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Concepts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7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Artificial Intelligence</a:t>
            </a:r>
            <a:r>
              <a:rPr lang="en-US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intelligence of machines/software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7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 Learning: </a:t>
            </a:r>
            <a:r>
              <a:rPr lang="en-US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uses data and algorithms to learn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7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Neural Networks: </a:t>
            </a:r>
            <a:r>
              <a:rPr lang="en-US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interconnected, layered processing units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7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Deep Learning</a:t>
            </a:r>
            <a:r>
              <a:rPr lang="en-US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uses neural networks to learn</a:t>
            </a:r>
          </a:p>
          <a:p>
            <a:pPr marL="411480" lvl="1" defTabSz="822960">
              <a:lnSpc>
                <a:spcPct val="90000"/>
              </a:lnSpc>
              <a:spcAft>
                <a:spcPts val="600"/>
              </a:spcAft>
            </a:pPr>
            <a:endParaRPr lang="en-US" sz="162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9B3701-F617-4218-0AF8-C2A2F6A89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274" y="2246711"/>
            <a:ext cx="4514675" cy="392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48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31B22F-B122-BFBD-C677-6612CFD1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Aspects of Networks</a:t>
            </a:r>
          </a:p>
        </p:txBody>
      </p:sp>
      <p:sp>
        <p:nvSpPr>
          <p:cNvPr id="2062" name="Rectangle 206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830A7-8526-740D-4038-90139918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2203079"/>
            <a:ext cx="5610219" cy="4858520"/>
          </a:xfrm>
        </p:spPr>
        <p:txBody>
          <a:bodyPr anchor="ctr">
            <a:normAutofit/>
          </a:bodyPr>
          <a:lstStyle/>
          <a:p>
            <a:r>
              <a:rPr lang="en-US" sz="1600" b="1" i="1" dirty="0"/>
              <a:t>Neuron/Nodes</a:t>
            </a:r>
            <a:r>
              <a:rPr lang="en-US" sz="1600" dirty="0"/>
              <a:t>:</a:t>
            </a:r>
            <a:r>
              <a:rPr lang="en-US" sz="1600" b="1" i="1" dirty="0"/>
              <a:t> </a:t>
            </a:r>
            <a:r>
              <a:rPr lang="en-US" sz="1600" dirty="0"/>
              <a:t>receive input, perform calculations, and produce output</a:t>
            </a:r>
          </a:p>
          <a:p>
            <a:r>
              <a:rPr lang="en-US" sz="1600" b="1" i="1" dirty="0"/>
              <a:t>Layers</a:t>
            </a:r>
            <a:r>
              <a:rPr lang="en-US" sz="1600" dirty="0"/>
              <a:t>: contain nodes that process and transform data</a:t>
            </a:r>
          </a:p>
          <a:p>
            <a:r>
              <a:rPr lang="en-US" sz="1600" b="1" i="1" dirty="0"/>
              <a:t>Weights and Biases</a:t>
            </a:r>
            <a:r>
              <a:rPr lang="en-US" sz="1600" dirty="0"/>
              <a:t>: determine the strength of connections between neurons</a:t>
            </a:r>
          </a:p>
          <a:p>
            <a:r>
              <a:rPr lang="en-US" sz="1600" b="1" i="1" dirty="0"/>
              <a:t>Feedforward Propagation</a:t>
            </a:r>
            <a:r>
              <a:rPr lang="en-US" sz="1600" dirty="0"/>
              <a:t>: flow data from the input layer to the output layer</a:t>
            </a:r>
          </a:p>
          <a:p>
            <a:r>
              <a:rPr lang="en-US" sz="1600" b="1" i="1" dirty="0">
                <a:highlight>
                  <a:srgbClr val="FFFF00"/>
                </a:highlight>
              </a:rPr>
              <a:t>Backpropagation</a:t>
            </a:r>
            <a:r>
              <a:rPr lang="en-US" sz="1600" dirty="0"/>
              <a:t>: trains algorithm to adjust network weights and biases in accordance with error in the output; uses gradients and updates parameters to minimize the loss function.</a:t>
            </a:r>
          </a:p>
          <a:p>
            <a:r>
              <a:rPr lang="en-US" sz="1600" b="1" i="1" dirty="0">
                <a:highlight>
                  <a:srgbClr val="FFFF00"/>
                </a:highlight>
              </a:rPr>
              <a:t>Loss Function</a:t>
            </a:r>
            <a:r>
              <a:rPr lang="en-US" sz="1600" dirty="0"/>
              <a:t>: quantifies the error between the network’s prediction and actual values</a:t>
            </a:r>
          </a:p>
          <a:p>
            <a:r>
              <a:rPr lang="en-US" sz="1600" b="1" i="1" dirty="0">
                <a:highlight>
                  <a:srgbClr val="FFFF00"/>
                </a:highlight>
              </a:rPr>
              <a:t>Gradients</a:t>
            </a:r>
            <a:r>
              <a:rPr lang="en-US" sz="1600" dirty="0"/>
              <a:t>: rate of change of the loss with respect to the model’s parameters </a:t>
            </a:r>
          </a:p>
          <a:p>
            <a:endParaRPr lang="en-US" sz="1300" dirty="0"/>
          </a:p>
          <a:p>
            <a:endParaRPr lang="en-US" sz="1300" dirty="0"/>
          </a:p>
        </p:txBody>
      </p:sp>
      <p:pic>
        <p:nvPicPr>
          <p:cNvPr id="2050" name="Picture 2" descr="Electronics 10 02689 g003">
            <a:extLst>
              <a:ext uri="{FF2B5EF4-FFF2-40B4-BE49-F238E27FC236}">
                <a16:creationId xmlns:a16="http://schemas.microsoft.com/office/drawing/2014/main" id="{4CFACC4C-FE2B-2DCC-2245-E701EBD85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2500153"/>
            <a:ext cx="5150277" cy="368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Rectangle 206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0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64BAC-8E01-865F-66AF-99A6686A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Neural Networks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85573-8A01-BC75-8931-201F881C2FC5}"/>
              </a:ext>
            </a:extLst>
          </p:cNvPr>
          <p:cNvSpPr>
            <a:spLocks/>
          </p:cNvSpPr>
          <p:nvPr/>
        </p:nvSpPr>
        <p:spPr>
          <a:xfrm>
            <a:off x="514997" y="1760993"/>
            <a:ext cx="6588783" cy="1418420"/>
          </a:xfrm>
          <a:prstGeom prst="rect">
            <a:avLst/>
          </a:prstGeom>
        </p:spPr>
        <p:txBody>
          <a:bodyPr/>
          <a:lstStyle/>
          <a:p>
            <a:pPr defTabSz="576072">
              <a:spcAft>
                <a:spcPts val="600"/>
              </a:spcAft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Recurrent Neural Networks (RNNs)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3ADE33C-89F0-EBD9-9B33-34C6CD5D418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43432" y="2151574"/>
                <a:ext cx="5547996" cy="1757830"/>
              </a:xfrm>
              <a:prstGeom prst="rect">
                <a:avLst/>
              </a:prstGeom>
            </p:spPr>
            <p:txBody>
              <a:bodyPr/>
              <a:lstStyle/>
              <a:p>
                <a:pPr defTabSz="576072">
                  <a:spcAft>
                    <a:spcPts val="600"/>
                  </a:spcAft>
                </a:pPr>
                <a:r>
                  <a:rPr lang="en-US" sz="20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Discrete sequence of hidden layers</a:t>
                </a:r>
              </a:p>
              <a:p>
                <a:pPr marL="288036" lvl="1" defTabSz="576072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20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lang="en-US" sz="20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lang="en-US" sz="20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lang="en-US" sz="20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lang="en-US" sz="20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20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lang="en-US" sz="20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lang="en-US" sz="20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n-US" sz="20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r>
                        <a:rPr lang="en-US" sz="20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en-US" sz="20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20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lang="en-US" sz="20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lang="en-US" sz="20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</m:t>
                      </m:r>
                      <m:sSub>
                        <m:sSubPr>
                          <m:ctrlPr>
                            <a:rPr lang="en-US" sz="20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20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lang="en-US" sz="20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lang="en-US" sz="20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en-US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576072" lvl="2" defTabSz="576072">
                  <a:spcAft>
                    <a:spcPts val="600"/>
                  </a:spcAft>
                </a:pPr>
                <a:r>
                  <a:rPr lang="en-US" sz="20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h = hidden layers</a:t>
                </a:r>
                <a:endParaRPr lang="en-US" sz="2000" i="1" kern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576072" lvl="2" defTabSz="576072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i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𝜃</m:t>
                    </m:r>
                  </m:oMath>
                </a14:m>
                <a:r>
                  <a:rPr lang="en-US" sz="20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= learnable parameters</a:t>
                </a:r>
              </a:p>
              <a:p>
                <a:pPr marL="576072" lvl="2" defTabSz="576072">
                  <a:spcAft>
                    <a:spcPts val="600"/>
                  </a:spcAft>
                </a:pPr>
                <a:endParaRPr lang="en-US" sz="24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lvl="2">
                  <a:spcAft>
                    <a:spcPts val="600"/>
                  </a:spcAft>
                </a:pPr>
                <a:endParaRPr lang="en-US" sz="4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3ADE33C-89F0-EBD9-9B33-34C6CD5D41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32" y="2151574"/>
                <a:ext cx="5547996" cy="1757830"/>
              </a:xfrm>
              <a:prstGeom prst="rect">
                <a:avLst/>
              </a:prstGeom>
              <a:blipFill>
                <a:blip r:embed="rId3"/>
                <a:stretch>
                  <a:fillRect l="-1099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FE59E-C317-2A44-B935-8D53617C298A}"/>
              </a:ext>
            </a:extLst>
          </p:cNvPr>
          <p:cNvSpPr>
            <a:spLocks/>
          </p:cNvSpPr>
          <p:nvPr/>
        </p:nvSpPr>
        <p:spPr>
          <a:xfrm>
            <a:off x="514996" y="3768862"/>
            <a:ext cx="4871391" cy="521363"/>
          </a:xfrm>
          <a:prstGeom prst="rect">
            <a:avLst/>
          </a:prstGeom>
        </p:spPr>
        <p:txBody>
          <a:bodyPr/>
          <a:lstStyle/>
          <a:p>
            <a:pPr defTabSz="576072">
              <a:spcAft>
                <a:spcPts val="600"/>
              </a:spcAft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Neural Ordinary DE (ODE) Networks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4B651EB-B8F2-D861-F37B-EEFB9CC5CCD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43432" y="4163751"/>
                <a:ext cx="5602429" cy="2526804"/>
              </a:xfrm>
              <a:prstGeom prst="rect">
                <a:avLst/>
              </a:prstGeom>
            </p:spPr>
            <p:txBody>
              <a:bodyPr/>
              <a:lstStyle/>
              <a:p>
                <a:pPr defTabSz="576072">
                  <a:spcAft>
                    <a:spcPts val="600"/>
                  </a:spcAft>
                </a:pPr>
                <a:r>
                  <a:rPr lang="en-US" sz="20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Parametrize the derivative of the hidden state </a:t>
                </a:r>
              </a:p>
              <a:p>
                <a:pPr marL="288036" lvl="1" defTabSz="576072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lang="en-US" sz="200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𝑑h</m:t>
                          </m:r>
                          <m:d>
                            <m:dPr>
                              <m:ctrlPr>
                                <a:rPr lang="en-US" sz="2000" i="1" kern="12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en-US" sz="2000" i="1" kern="12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00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𝑑𝑡</m:t>
                          </m:r>
                        </m:den>
                      </m:f>
                      <m:r>
                        <a:rPr lang="en-US" sz="2000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= </m:t>
                      </m:r>
                      <m:r>
                        <a:rPr lang="en-US" sz="2000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𝑓</m:t>
                      </m:r>
                      <m:r>
                        <a:rPr lang="en-US" sz="2000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lang="en-US" sz="2000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h</m:t>
                      </m:r>
                      <m:r>
                        <a:rPr lang="en-US" sz="2000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lang="en-US" sz="2000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lang="en-US" sz="2000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),</m:t>
                      </m:r>
                      <m:r>
                        <a:rPr lang="en-US" sz="2000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lang="en-US" sz="2000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,</m:t>
                      </m:r>
                      <m:r>
                        <a:rPr lang="en-US" sz="2000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  <m:r>
                        <a:rPr lang="en-US" sz="2000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en-US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576072" lvl="2" defTabSz="576072">
                  <a:spcAft>
                    <a:spcPts val="600"/>
                  </a:spcAft>
                </a:pPr>
                <a:r>
                  <a:rPr lang="en-US" sz="20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h(t) = hidden layer function</a:t>
                </a:r>
              </a:p>
              <a:p>
                <a:pPr marL="576072" lvl="2" defTabSz="576072">
                  <a:spcAft>
                    <a:spcPts val="600"/>
                  </a:spcAft>
                </a:pPr>
                <a:r>
                  <a:rPr lang="en-US" sz="20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 = time</a:t>
                </a:r>
              </a:p>
              <a:p>
                <a:pPr marL="576072" lvl="2" defTabSz="576072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i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𝜃</m:t>
                    </m:r>
                  </m:oMath>
                </a14:m>
                <a:r>
                  <a:rPr lang="en-US" sz="20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= learnable parameter</a:t>
                </a:r>
                <a:r>
                  <a:rPr lang="en-US" sz="2000" dirty="0"/>
                  <a:t>s</a:t>
                </a:r>
              </a:p>
              <a:p>
                <a:pPr marL="576072" lvl="2" defTabSz="576072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𝑓</m:t>
                    </m:r>
                    <m:r>
                      <a:rPr lang="en-US" sz="2000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lang="en-US" sz="2000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h</m:t>
                    </m:r>
                    <m:r>
                      <a:rPr lang="en-US" sz="2000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lang="en-US" sz="2000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𝑡</m:t>
                    </m:r>
                    <m:r>
                      <a:rPr lang="en-US" sz="2000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),</m:t>
                    </m:r>
                    <m:r>
                      <a:rPr lang="en-US" sz="2000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𝑡</m:t>
                    </m:r>
                    <m:r>
                      <a:rPr lang="en-US" sz="2000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lang="en-US" sz="2000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𝜃</m:t>
                    </m:r>
                    <m:r>
                      <a:rPr lang="en-US" sz="2000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lang="en-US" sz="20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= neural network function </a:t>
                </a:r>
              </a:p>
              <a:p>
                <a:pPr marL="576072" lvl="2" defTabSz="576072">
                  <a:spcAft>
                    <a:spcPts val="600"/>
                  </a:spcAft>
                </a:pPr>
                <a:endParaRPr lang="en-US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>
                  <a:spcAft>
                    <a:spcPts val="600"/>
                  </a:spcAft>
                </a:pPr>
                <a:endParaRPr lang="en-US" sz="40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4B651EB-B8F2-D861-F37B-EEFB9CC5C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32" y="4163751"/>
                <a:ext cx="5602429" cy="2526804"/>
              </a:xfrm>
              <a:prstGeom prst="rect">
                <a:avLst/>
              </a:prstGeom>
              <a:blipFill>
                <a:blip r:embed="rId4"/>
                <a:stretch>
                  <a:fillRect l="-1088" t="-1205" b="-6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3ED8E09-7CBF-84DF-841A-3CF59B27A0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002" y="443028"/>
            <a:ext cx="5139507" cy="375125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335CE26-BCB2-EE64-6618-871FEB970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219055"/>
              </p:ext>
            </p:extLst>
          </p:nvPr>
        </p:nvGraphicFramePr>
        <p:xfrm>
          <a:off x="6370002" y="4277970"/>
          <a:ext cx="5602429" cy="2496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089">
                  <a:extLst>
                    <a:ext uri="{9D8B030D-6E8A-4147-A177-3AD203B41FA5}">
                      <a16:colId xmlns:a16="http://schemas.microsoft.com/office/drawing/2014/main" val="2677161322"/>
                    </a:ext>
                  </a:extLst>
                </a:gridCol>
                <a:gridCol w="2062097">
                  <a:extLst>
                    <a:ext uri="{9D8B030D-6E8A-4147-A177-3AD203B41FA5}">
                      <a16:colId xmlns:a16="http://schemas.microsoft.com/office/drawing/2014/main" val="496160464"/>
                    </a:ext>
                  </a:extLst>
                </a:gridCol>
                <a:gridCol w="2069243">
                  <a:extLst>
                    <a:ext uri="{9D8B030D-6E8A-4147-A177-3AD203B41FA5}">
                      <a16:colId xmlns:a16="http://schemas.microsoft.com/office/drawing/2014/main" val="172108039"/>
                    </a:ext>
                  </a:extLst>
                </a:gridCol>
              </a:tblGrid>
              <a:tr h="3426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Neural 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190338"/>
                  </a:ext>
                </a:extLst>
              </a:tr>
              <a:tr h="599674">
                <a:tc>
                  <a:txBody>
                    <a:bodyPr/>
                    <a:lstStyle/>
                    <a:p>
                      <a:r>
                        <a:rPr lang="en-US" dirty="0"/>
                        <a:t>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Sequential/discrete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31448"/>
                  </a:ext>
                </a:extLst>
              </a:tr>
              <a:tr h="576098">
                <a:tc>
                  <a:txBody>
                    <a:bodyPr/>
                    <a:lstStyle/>
                    <a:p>
                      <a:r>
                        <a:rPr lang="en-US" dirty="0"/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 (# of layers)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Dynamic/adaptive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736724"/>
                  </a:ext>
                </a:extLst>
              </a:tr>
              <a:tr h="599674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Speech recognition, robotics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Physics-based modeling, physiology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048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25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D2E47-08CB-492F-185C-510207973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95" y="1812638"/>
            <a:ext cx="9231410" cy="1639026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11500" b="1" dirty="0"/>
              <a:t>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92524-D523-22F9-F853-A317762F8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8196384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Learning Target: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differential equations are involved in neural ODE?</a:t>
            </a:r>
          </a:p>
        </p:txBody>
      </p:sp>
    </p:spTree>
    <p:extLst>
      <p:ext uri="{BB962C8B-B14F-4D97-AF65-F5344CB8AC3E}">
        <p14:creationId xmlns:p14="http://schemas.microsoft.com/office/powerpoint/2010/main" val="567430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28E080-9EDE-496F-8121-7480CF4F3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EFE29B2-692A-CB1D-B8E9-A7C41AA9B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324" y="-93935"/>
            <a:ext cx="5370576" cy="2135867"/>
          </a:xfrm>
        </p:spPr>
        <p:txBody>
          <a:bodyPr anchor="b">
            <a:normAutofit/>
          </a:bodyPr>
          <a:lstStyle/>
          <a:p>
            <a:r>
              <a:rPr lang="en-US" sz="4800" b="1" dirty="0"/>
              <a:t>Overview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88C27D-5B01-459C-AD27-511C9689F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3318" y="711249"/>
            <a:ext cx="826382" cy="54406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3175AC-7EC8-4358-95B4-536D65F85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7A56B288-817F-7649-7A0E-EC6546DA54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2835367"/>
              </p:ext>
            </p:extLst>
          </p:nvPr>
        </p:nvGraphicFramePr>
        <p:xfrm>
          <a:off x="6928628" y="2572599"/>
          <a:ext cx="4997288" cy="3297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40811DC0-69D8-475A-EB67-170AEBC36F1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954" t="5978"/>
          <a:stretch/>
        </p:blipFill>
        <p:spPr>
          <a:xfrm>
            <a:off x="2201669" y="2800104"/>
            <a:ext cx="4547872" cy="32692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7">
                <a:extLst>
                  <a:ext uri="{FF2B5EF4-FFF2-40B4-BE49-F238E27FC236}">
                    <a16:creationId xmlns:a16="http://schemas.microsoft.com/office/drawing/2014/main" id="{01388A5D-05CB-9142-3192-B4EAD000EB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85860" y="1433024"/>
                <a:ext cx="5063040" cy="162311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sz="3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400" dirty="0"/>
                  <a:t>Given: A parametrize derivative of the hidden state 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400" dirty="0"/>
                  <a:t>Output: state at the end time</a:t>
                </a:r>
                <a:endParaRPr lang="en-US" sz="900" dirty="0"/>
              </a:p>
            </p:txBody>
          </p:sp>
        </mc:Choice>
        <mc:Fallback xmlns="">
          <p:sp>
            <p:nvSpPr>
              <p:cNvPr id="5" name="Content Placeholder 7">
                <a:extLst>
                  <a:ext uri="{FF2B5EF4-FFF2-40B4-BE49-F238E27FC236}">
                    <a16:creationId xmlns:a16="http://schemas.microsoft.com/office/drawing/2014/main" id="{01388A5D-05CB-9142-3192-B4EAD000E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860" y="1433024"/>
                <a:ext cx="5063040" cy="1623111"/>
              </a:xfrm>
              <a:prstGeom prst="rect">
                <a:avLst/>
              </a:prstGeom>
              <a:blipFill>
                <a:blip r:embed="rId9"/>
                <a:stretch>
                  <a:fillRect l="-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719B8A34-C14D-2ABE-A311-72F0445474B3}"/>
              </a:ext>
            </a:extLst>
          </p:cNvPr>
          <p:cNvSpPr/>
          <p:nvPr/>
        </p:nvSpPr>
        <p:spPr>
          <a:xfrm flipV="1">
            <a:off x="7162710" y="3297320"/>
            <a:ext cx="804573" cy="1848036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29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CFECD-2DEA-4FEA-1AD4-E2F53799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Forward Propagation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01757-5B34-F40F-AA2A-F8D851E6F5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1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5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1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51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51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100" b="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5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1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51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5100" b="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51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5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51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51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5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1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51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lang="en-US" sz="5100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51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5100" b="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51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1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51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51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51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5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5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457200" lvl="1" indent="0">
                  <a:buNone/>
                </a:pPr>
                <a:r>
                  <a:rPr lang="en-US" sz="2200" dirty="0"/>
                  <a:t>			</a:t>
                </a:r>
                <a:endParaRPr lang="en-US" sz="2200" u="sng" dirty="0"/>
              </a:p>
              <a:p>
                <a:pPr marL="0" indent="0">
                  <a:buNone/>
                </a:pPr>
                <a:r>
                  <a:rPr lang="en-US" sz="2600" b="1" u="sng" dirty="0"/>
                  <a:t>Method</a:t>
                </a:r>
                <a:r>
                  <a:rPr lang="en-US" sz="2600" b="1" dirty="0"/>
                  <a:t>: Separable differential equations with an initial value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2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2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b="1" dirty="0"/>
              </a:p>
              <a:p>
                <a:r>
                  <a:rPr lang="en-US" sz="2600" dirty="0"/>
                  <a:t>recall: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𝑑h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2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6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𝑑h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𝑑𝑡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600" dirty="0"/>
              </a:p>
              <a:p>
                <a:pPr>
                  <a:lnSpc>
                    <a:spcPct val="16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Ø"/>
                </a:pPr>
                <a:r>
                  <a:rPr lang="en-US" sz="2600" dirty="0"/>
                  <a:t>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brk m:alnAt="23"/>
                              </m:r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𝑑h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𝑑𝑠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600" dirty="0"/>
                  <a:t>   </a:t>
                </a:r>
                <a:r>
                  <a:rPr lang="en-US" sz="2200" dirty="0"/>
                  <a:t>Integrate with an arbitrary constant of integration</a:t>
                </a:r>
                <a:endParaRPr lang="en-US" sz="2600" dirty="0"/>
              </a:p>
              <a:p>
                <a:pPr>
                  <a:lnSpc>
                    <a:spcPct val="16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e>
                    </m:nary>
                  </m:oMath>
                </a14:m>
                <a:endParaRPr lang="en-US" sz="2600" dirty="0"/>
              </a:p>
              <a:p>
                <a:pPr>
                  <a:lnSpc>
                    <a:spcPct val="16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e>
                    </m:nary>
                  </m:oMath>
                </a14:m>
                <a:endParaRPr lang="en-US" sz="2600" dirty="0"/>
              </a:p>
              <a:p>
                <a:pPr>
                  <a:lnSpc>
                    <a:spcPct val="16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e>
                    </m:nary>
                  </m:oMath>
                </a14:m>
                <a:endParaRPr lang="en-US" sz="2200" dirty="0"/>
              </a:p>
              <a:p>
                <a:pPr marL="457200" lvl="1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01757-5B34-F40F-AA2A-F8D851E6F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3"/>
                <a:stretch>
                  <a:fillRect l="-174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40F377-BB69-36D9-3045-036984E0716E}"/>
                  </a:ext>
                </a:extLst>
              </p:cNvPr>
              <p:cNvSpPr txBox="1"/>
              <p:nvPr/>
            </p:nvSpPr>
            <p:spPr>
              <a:xfrm>
                <a:off x="7616339" y="3002936"/>
                <a:ext cx="4575661" cy="1508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400" b="1" u="sng" dirty="0">
                    <a:latin typeface="Cambria Math" panose="02040503050406030204" pitchFamily="18" charset="0"/>
                  </a:rPr>
                  <a:t>Variables:</a:t>
                </a:r>
              </a:p>
              <a:p>
                <a:pPr marL="404622" lvl="1" indent="-285750" defTabSz="576072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sz="1400" dirty="0"/>
                  <a:t>h(t) = hidden layer function</a:t>
                </a:r>
              </a:p>
              <a:p>
                <a:pPr marL="404622" lvl="1" indent="-285750" defTabSz="576072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sz="1400" dirty="0"/>
                  <a:t>t = time,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 initial time,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 final time of interest</a:t>
                </a:r>
              </a:p>
              <a:p>
                <a:pPr marL="404622" lvl="1" indent="-285750" defTabSz="576072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400" dirty="0"/>
                  <a:t> = learnable parameters</a:t>
                </a:r>
              </a:p>
              <a:p>
                <a:pPr marL="404622" lvl="1" indent="-285750" defTabSz="576072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= neural network function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40F377-BB69-36D9-3045-036984E07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339" y="3002936"/>
                <a:ext cx="4575661" cy="1508105"/>
              </a:xfrm>
              <a:prstGeom prst="rect">
                <a:avLst/>
              </a:prstGeom>
              <a:blipFill>
                <a:blip r:embed="rId4"/>
                <a:stretch>
                  <a:fillRect l="-399" b="-3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627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3882</TotalTime>
  <Words>2967</Words>
  <Application>Microsoft Office PowerPoint</Application>
  <PresentationFormat>Widescreen</PresentationFormat>
  <Paragraphs>237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Helvetica Neue Medium</vt:lpstr>
      <vt:lpstr>Söhne</vt:lpstr>
      <vt:lpstr>Times New Roman</vt:lpstr>
      <vt:lpstr>Wingdings</vt:lpstr>
      <vt:lpstr>Office Theme</vt:lpstr>
      <vt:lpstr>Application of DFQ in Machine Learning:  Neural Ordinary Differential Equations</vt:lpstr>
      <vt:lpstr>Outline</vt:lpstr>
      <vt:lpstr>TOPIC OVERVIEW</vt:lpstr>
      <vt:lpstr>Background</vt:lpstr>
      <vt:lpstr>Aspects of Networks</vt:lpstr>
      <vt:lpstr>Neural Networks</vt:lpstr>
      <vt:lpstr>DEVELOPMENT</vt:lpstr>
      <vt:lpstr>Overview</vt:lpstr>
      <vt:lpstr>Forward Propagation</vt:lpstr>
      <vt:lpstr>Backpropagation: Adjoint sensitivity method</vt:lpstr>
      <vt:lpstr>Big Question: What is the loss function?</vt:lpstr>
      <vt:lpstr>Proving Gradient (1)</vt:lpstr>
      <vt:lpstr>Proving Gradient (2)</vt:lpstr>
      <vt:lpstr>Big Question: How do we optimize the model? </vt:lpstr>
      <vt:lpstr>Gradient Descent</vt:lpstr>
      <vt:lpstr>APPLICATION</vt:lpstr>
      <vt:lpstr>Example 1: Tumor Dynamic Modeling </vt:lpstr>
      <vt:lpstr>Example 2: Taxicab Rooftop Advertising</vt:lpstr>
      <vt:lpstr>Example 3: Pharmacokinetics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DFQ in Machine Learning:  Neural Ordinary Differential Equations</dc:title>
  <dc:creator>The Sellers Family</dc:creator>
  <cp:lastModifiedBy>Jasmine</cp:lastModifiedBy>
  <cp:revision>88</cp:revision>
  <dcterms:created xsi:type="dcterms:W3CDTF">2023-11-04T06:50:09Z</dcterms:created>
  <dcterms:modified xsi:type="dcterms:W3CDTF">2023-11-20T06:56:03Z</dcterms:modified>
</cp:coreProperties>
</file>