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13"/>
  </p:notesMasterIdLst>
  <p:handoutMasterIdLst>
    <p:handoutMasterId r:id="rId14"/>
  </p:handoutMasterIdLst>
  <p:sldIdLst>
    <p:sldId id="265" r:id="rId3"/>
    <p:sldId id="800" r:id="rId4"/>
    <p:sldId id="801" r:id="rId5"/>
    <p:sldId id="802" r:id="rId6"/>
    <p:sldId id="803" r:id="rId7"/>
    <p:sldId id="799" r:id="rId8"/>
    <p:sldId id="477" r:id="rId9"/>
    <p:sldId id="478" r:id="rId10"/>
    <p:sldId id="596" r:id="rId11"/>
    <p:sldId id="480" r:id="rId1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1"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1"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1"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66A"/>
    <a:srgbClr val="AE2868"/>
    <a:srgbClr val="00FF00"/>
    <a:srgbClr val="404040"/>
    <a:srgbClr val="505050"/>
    <a:srgbClr val="004C97"/>
    <a:srgbClr val="A7A8AA"/>
    <a:srgbClr val="003087"/>
    <a:srgbClr val="0F2D6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4" autoAdjust="0"/>
    <p:restoredTop sz="94660"/>
  </p:normalViewPr>
  <p:slideViewPr>
    <p:cSldViewPr snapToGrid="0" snapToObjects="1">
      <p:cViewPr varScale="1">
        <p:scale>
          <a:sx n="88" d="100"/>
          <a:sy n="88" d="100"/>
        </p:scale>
        <p:origin x="58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80DBBE75-B897-4C2D-851E-711B34683BA3}" type="datetimeFigureOut">
              <a:rPr lang="en-US" altLang="en-US"/>
              <a:pPr/>
              <a:t>2/10/2022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CABB725D-266A-4787-B290-EA1B21029282}" type="slidenum">
              <a:rPr lang="en-US" altLang="en-US"/>
              <a:pPr/>
              <a:t>‹#›</a:t>
            </a:fld>
            <a:endParaRPr lang="en-US" altLang="en-US"/>
          </a:p>
        </p:txBody>
      </p:sp>
    </p:spTree>
    <p:extLst>
      <p:ext uri="{BB962C8B-B14F-4D97-AF65-F5344CB8AC3E}">
        <p14:creationId xmlns:p14="http://schemas.microsoft.com/office/powerpoint/2010/main" val="301676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4050BF1F-29FD-4232-8E96-B3FD1DCB3ADE}" type="datetimeFigureOut">
              <a:rPr lang="en-US" altLang="en-US"/>
              <a:pPr/>
              <a:t>2/10/2022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60BFB643-3B51-4A23-96A6-8ED93A064CCD}" type="slidenum">
              <a:rPr lang="en-US" altLang="en-US"/>
              <a:pPr/>
              <a:t>‹#›</a:t>
            </a:fld>
            <a:endParaRPr lang="en-US" altLang="en-US"/>
          </a:p>
        </p:txBody>
      </p:sp>
    </p:spTree>
    <p:extLst>
      <p:ext uri="{BB962C8B-B14F-4D97-AF65-F5344CB8AC3E}">
        <p14:creationId xmlns:p14="http://schemas.microsoft.com/office/powerpoint/2010/main" val="17794760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81559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3</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3</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3</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3</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987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4</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4</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4</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4</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54225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5</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5</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5</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5</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06876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79499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7</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7</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7</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7</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817053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8</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8</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8</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8</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51121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9</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9</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9</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9</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1448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D40A94-F08D-4CD4-B29F-E34BE6CEA4DC}" type="slidenum">
              <a:rPr lang="en-US" altLang="en-US" sz="1400" smtClean="0">
                <a:ea typeface="DejaVu Sans"/>
                <a:cs typeface="DejaVu Sans"/>
              </a:rPr>
              <a:pPr>
                <a:spcBef>
                  <a:spcPct val="0"/>
                </a:spcBef>
                <a:buClrTx/>
                <a:buFontTx/>
                <a:buNone/>
              </a:pPr>
              <a:t>10</a:t>
            </a:fld>
            <a:endParaRPr lang="en-US" altLang="en-US" sz="1400">
              <a:ea typeface="DejaVu Sans"/>
              <a:cs typeface="DejaVu Sans"/>
            </a:endParaRPr>
          </a:p>
        </p:txBody>
      </p:sp>
      <p:sp>
        <p:nvSpPr>
          <p:cNvPr id="15363" name="Text Box 1"/>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7112A648-30BA-4405-A15D-D820356621FC}" type="slidenum">
              <a:rPr lang="en-US" altLang="en-US" sz="1400">
                <a:ea typeface="DejaVu Sans"/>
                <a:cs typeface="DejaVu Sans"/>
              </a:rPr>
              <a:pPr algn="r" eaLnBrk="1">
                <a:lnSpc>
                  <a:spcPct val="93000"/>
                </a:lnSpc>
                <a:spcBef>
                  <a:spcPct val="0"/>
                </a:spcBef>
                <a:buClrTx/>
                <a:buFontTx/>
                <a:buNone/>
              </a:pPr>
              <a:t>10</a:t>
            </a:fld>
            <a:endParaRPr lang="en-US" altLang="en-US" sz="1400">
              <a:ea typeface="DejaVu Sans"/>
              <a:cs typeface="DejaVu Sans"/>
            </a:endParaRPr>
          </a:p>
        </p:txBody>
      </p:sp>
      <p:sp>
        <p:nvSpPr>
          <p:cNvPr id="15364" name="Text Box 2"/>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BC2E6FDE-E650-4FCA-924B-1FF30E1E55A2}" type="slidenum">
              <a:rPr lang="en-US" altLang="en-US" sz="1400"/>
              <a:pPr algn="r" eaLnBrk="1">
                <a:lnSpc>
                  <a:spcPct val="93000"/>
                </a:lnSpc>
                <a:spcBef>
                  <a:spcPct val="0"/>
                </a:spcBef>
                <a:buClrTx/>
                <a:buFontTx/>
                <a:buNone/>
              </a:pPr>
              <a:t>10</a:t>
            </a:fld>
            <a:endParaRPr lang="en-US" altLang="en-US" sz="1400"/>
          </a:p>
        </p:txBody>
      </p:sp>
      <p:sp>
        <p:nvSpPr>
          <p:cNvPr id="15365" name="Text Box 3"/>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E64C6FB-87A0-42BB-B506-B42340131B1B}" type="slidenum">
              <a:rPr lang="en-US" altLang="en-US" sz="1400"/>
              <a:pPr algn="r" eaLnBrk="1">
                <a:lnSpc>
                  <a:spcPct val="93000"/>
                </a:lnSpc>
                <a:spcBef>
                  <a:spcPct val="0"/>
                </a:spcBef>
                <a:buClrTx/>
                <a:buFontTx/>
                <a:buNone/>
              </a:pPr>
              <a:t>10</a:t>
            </a:fld>
            <a:endParaRPr lang="en-US" altLang="en-US" sz="1400"/>
          </a:p>
        </p:txBody>
      </p:sp>
      <p:sp>
        <p:nvSpPr>
          <p:cNvPr id="15366" name="Rectangle 4"/>
          <p:cNvSpPr>
            <a:spLocks noGrp="1" noRot="1" noChangeAspect="1" noChangeArrowheads="1" noTextEdit="1"/>
          </p:cNvSpPr>
          <p:nvPr>
            <p:ph type="sldImg"/>
          </p:nvPr>
        </p:nvSpPr>
        <p:spPr>
          <a:xfrm>
            <a:off x="1373188" y="763588"/>
            <a:ext cx="5026025" cy="377031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7" name="Text Box 5"/>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383249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TitleSlide_0605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ermiLogo_RGB_NAL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149350"/>
            <a:ext cx="3267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1"/>
          <p:cNvSpPr>
            <a:spLocks noGrp="1"/>
          </p:cNvSpPr>
          <p:nvPr>
            <p:ph type="title"/>
          </p:nvPr>
        </p:nvSpPr>
        <p:spPr>
          <a:xfrm>
            <a:off x="806450" y="3559283"/>
            <a:ext cx="7526338" cy="1139271"/>
          </a:xfrm>
          <a:prstGeom prst="rect">
            <a:avLst/>
          </a:prstGeom>
        </p:spPr>
        <p:txBody>
          <a:bodyPr wrap="square" lIns="0" tIns="0" rIns="0" bIns="0" anchor="t"/>
          <a:lstStyle>
            <a:lvl1pPr algn="l">
              <a:defRPr sz="3200" b="1" i="0" baseline="0">
                <a:solidFill>
                  <a:srgbClr val="004C97"/>
                </a:solidFill>
                <a:latin typeface="Helvetica"/>
              </a:defRPr>
            </a:lvl1pPr>
          </a:lstStyle>
          <a:p>
            <a:r>
              <a:rPr lang="en-US"/>
              <a:t>Click to edit Master title style</a:t>
            </a:r>
            <a:endParaRPr lang="en-US" dirty="0"/>
          </a:p>
        </p:txBody>
      </p:sp>
      <p:sp>
        <p:nvSpPr>
          <p:cNvPr id="24" name="Text Placeholder 23"/>
          <p:cNvSpPr>
            <a:spLocks noGrp="1"/>
          </p:cNvSpPr>
          <p:nvPr>
            <p:ph type="body" sz="quarter" idx="10"/>
          </p:nvPr>
        </p:nvSpPr>
        <p:spPr>
          <a:xfrm>
            <a:off x="806450" y="4841093"/>
            <a:ext cx="7526338" cy="1489952"/>
          </a:xfrm>
          <a:prstGeom prst="rect">
            <a:avLst/>
          </a:prstGeom>
        </p:spPr>
        <p:txBody>
          <a:bodyPr lIns="0" tIns="0" rIns="0" bIns="0"/>
          <a:lstStyle>
            <a:lvl1pPr marL="0" indent="0">
              <a:buFontTx/>
              <a:buNone/>
              <a:defRPr sz="20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a:t>Click to edit Master text styles</a:t>
            </a:r>
          </a:p>
        </p:txBody>
      </p:sp>
    </p:spTree>
    <p:extLst>
      <p:ext uri="{BB962C8B-B14F-4D97-AF65-F5344CB8AC3E}">
        <p14:creationId xmlns:p14="http://schemas.microsoft.com/office/powerpoint/2010/main" val="4190079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Comparison ">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70916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4765101"/>
            <a:ext cx="4205476"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709160" y="4765101"/>
            <a:ext cx="4206239"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3"/>
          <p:cNvSpPr>
            <a:spLocks noGrp="1"/>
          </p:cNvSpPr>
          <p:nvPr>
            <p:ph type="dt" sz="half" idx="2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866E9CA-C242-476E-AC96-726DAD61F4C9}" type="datetime1">
              <a:rPr lang="en-US" altLang="en-US"/>
              <a:pPr/>
              <a:t>2/10/2022</a:t>
            </a:fld>
            <a:endParaRPr lang="en-US" altLang="en-US"/>
          </a:p>
        </p:txBody>
      </p:sp>
      <p:sp>
        <p:nvSpPr>
          <p:cNvPr id="11" name="Footer Placeholder 4"/>
          <p:cNvSpPr>
            <a:spLocks noGrp="1"/>
          </p:cNvSpPr>
          <p:nvPr>
            <p:ph type="ftr" sz="quarter" idx="2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12" name="Slide Number Placeholder 5"/>
          <p:cNvSpPr>
            <a:spLocks noGrp="1"/>
          </p:cNvSpPr>
          <p:nvPr>
            <p:ph type="sldNum" sz="quarter" idx="2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C85A5DC-9CCB-48FE-8FD9-B52B9FD57499}" type="slidenum">
              <a:rPr lang="en-US" altLang="en-US"/>
              <a:pPr/>
              <a:t>‹#›</a:t>
            </a:fld>
            <a:endParaRPr lang="en-US" altLang="en-US"/>
          </a:p>
        </p:txBody>
      </p:sp>
    </p:spTree>
    <p:extLst>
      <p:ext uri="{BB962C8B-B14F-4D97-AF65-F5344CB8AC3E}">
        <p14:creationId xmlns:p14="http://schemas.microsoft.com/office/powerpoint/2010/main" val="38875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p:bg>
      <p:bgPr>
        <a:solidFill>
          <a:schemeClr val="bg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404040"/>
                </a:solidFill>
              </a:defRPr>
            </a:lvl1pPr>
            <a:lvl2pPr>
              <a:defRPr sz="2200">
                <a:solidFill>
                  <a:srgbClr val="404040"/>
                </a:solidFill>
              </a:defRPr>
            </a:lvl2pPr>
            <a:lvl3pPr>
              <a:defRPr sz="2000">
                <a:solidFill>
                  <a:srgbClr val="404040"/>
                </a:solidFill>
              </a:defRPr>
            </a:lvl3pPr>
            <a:lvl4pPr>
              <a:defRPr sz="1800">
                <a:solidFill>
                  <a:srgbClr val="404040"/>
                </a:solidFill>
              </a:defRPr>
            </a:lvl4pPr>
            <a:lvl5pPr marL="2057400" indent="-228600">
              <a:buFont typeface="Arial"/>
              <a:buChar char="•"/>
              <a:defRPr sz="1800">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0013" y="6515100"/>
            <a:ext cx="1076325" cy="241300"/>
          </a:xfrm>
        </p:spPr>
        <p:txBody>
          <a:bodyPr/>
          <a:lstStyle>
            <a:lvl1pPr>
              <a:defRPr sz="1200"/>
            </a:lvl1pPr>
          </a:lstStyle>
          <a:p>
            <a:fld id="{50889BEA-2B91-403F-ADA4-053DEE04721E}" type="datetime1">
              <a:rPr lang="en-US" altLang="en-US"/>
              <a:pPr/>
              <a:t>2/10/2022</a:t>
            </a:fld>
            <a:endParaRPr lang="en-US" altLang="en-US"/>
          </a:p>
        </p:txBody>
      </p:sp>
      <p:sp>
        <p:nvSpPr>
          <p:cNvPr id="5" name="Footer Placeholder 4"/>
          <p:cNvSpPr>
            <a:spLocks noGrp="1"/>
          </p:cNvSpPr>
          <p:nvPr>
            <p:ph type="ftr" sz="quarter" idx="11"/>
          </p:nvPr>
        </p:nvSpPr>
        <p:spPr/>
        <p:txBody>
          <a:bodyPr/>
          <a:lstStyle>
            <a:lvl1pPr>
              <a:defRPr sz="1200" dirty="0" smtClean="0">
                <a:solidFill>
                  <a:srgbClr val="004C97"/>
                </a:solidFill>
              </a:defRPr>
            </a:lvl1pPr>
          </a:lstStyle>
          <a:p>
            <a:pPr>
              <a:defRPr/>
            </a:pPr>
            <a:r>
              <a:rPr lang="en-US"/>
              <a:t>Presenter | Presentation Title</a:t>
            </a:r>
            <a:endParaRPr lang="en-US" b="1"/>
          </a:p>
        </p:txBody>
      </p:sp>
      <p:sp>
        <p:nvSpPr>
          <p:cNvPr id="6" name="Slide Number Placeholder 5"/>
          <p:cNvSpPr>
            <a:spLocks noGrp="1"/>
          </p:cNvSpPr>
          <p:nvPr>
            <p:ph type="sldNum" sz="quarter" idx="12"/>
          </p:nvPr>
        </p:nvSpPr>
        <p:spPr/>
        <p:txBody>
          <a:bodyPr/>
          <a:lstStyle>
            <a:lvl1pPr>
              <a:defRPr sz="1200"/>
            </a:lvl1pPr>
          </a:lstStyle>
          <a:p>
            <a:fld id="{52E9C158-AEF1-41A2-A6CE-6F0BAB305EFD}" type="slidenum">
              <a:rPr lang="en-US" altLang="en-US"/>
              <a:pPr/>
              <a:t>‹#›</a:t>
            </a:fld>
            <a:endParaRPr lang="en-US" altLang="en-US"/>
          </a:p>
        </p:txBody>
      </p:sp>
    </p:spTree>
    <p:extLst>
      <p:ext uri="{BB962C8B-B14F-4D97-AF65-F5344CB8AC3E}">
        <p14:creationId xmlns:p14="http://schemas.microsoft.com/office/powerpoint/2010/main" val="21182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amp; Caption">
    <p:spTree>
      <p:nvGrpSpPr>
        <p:cNvPr id="1" name=""/>
        <p:cNvGrpSpPr/>
        <p:nvPr/>
      </p:nvGrpSpPr>
      <p:grpSpPr>
        <a:xfrm>
          <a:off x="0" y="0"/>
          <a:ext cx="0" cy="0"/>
          <a:chOff x="0" y="0"/>
          <a:chExt cx="0" cy="0"/>
        </a:xfrm>
      </p:grpSpPr>
      <p:sp>
        <p:nvSpPr>
          <p:cNvPr id="13" name="Text Placeholder 3"/>
          <p:cNvSpPr>
            <a:spLocks noGrp="1"/>
          </p:cNvSpPr>
          <p:nvPr>
            <p:ph type="body" sz="half" idx="12"/>
          </p:nvPr>
        </p:nvSpPr>
        <p:spPr>
          <a:xfrm>
            <a:off x="229365" y="4765101"/>
            <a:ext cx="425196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4654550" y="4765101"/>
            <a:ext cx="426085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Content Placeholder 2"/>
          <p:cNvSpPr>
            <a:spLocks noGrp="1"/>
          </p:cNvSpPr>
          <p:nvPr>
            <p:ph sz="half" idx="17"/>
          </p:nvPr>
        </p:nvSpPr>
        <p:spPr>
          <a:xfrm>
            <a:off x="228601" y="1043694"/>
            <a:ext cx="4251324"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8"/>
          </p:nvPr>
        </p:nvSpPr>
        <p:spPr>
          <a:xfrm>
            <a:off x="4654550" y="1043694"/>
            <a:ext cx="4260851"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7" name="Date Placeholder 3"/>
          <p:cNvSpPr>
            <a:spLocks noGrp="1"/>
          </p:cNvSpPr>
          <p:nvPr>
            <p:ph type="dt" sz="half" idx="19"/>
          </p:nvPr>
        </p:nvSpPr>
        <p:spPr/>
        <p:txBody>
          <a:bodyPr/>
          <a:lstStyle>
            <a:lvl1pPr>
              <a:defRPr sz="1200"/>
            </a:lvl1pPr>
          </a:lstStyle>
          <a:p>
            <a:fld id="{6A3537A3-8C6B-43C4-A25C-FC2CE8D9D9BB}" type="datetime1">
              <a:rPr lang="en-US" altLang="en-US"/>
              <a:pPr/>
              <a:t>2/10/2022</a:t>
            </a:fld>
            <a:endParaRPr lang="en-US" altLang="en-US"/>
          </a:p>
        </p:txBody>
      </p:sp>
      <p:sp>
        <p:nvSpPr>
          <p:cNvPr id="8" name="Footer Placeholder 4"/>
          <p:cNvSpPr>
            <a:spLocks noGrp="1"/>
          </p:cNvSpPr>
          <p:nvPr>
            <p:ph type="ftr" sz="quarter" idx="20"/>
          </p:nvPr>
        </p:nvSpPr>
        <p:spPr/>
        <p:txBody>
          <a:bodyPr/>
          <a:lstStyle>
            <a:lvl1pPr>
              <a:defRPr sz="1200" dirty="0" smtClean="0"/>
            </a:lvl1pPr>
          </a:lstStyle>
          <a:p>
            <a:pPr>
              <a:defRPr/>
            </a:pPr>
            <a:r>
              <a:rPr lang="en-US"/>
              <a:t>Presenter | Presentation Title</a:t>
            </a:r>
            <a:endParaRPr lang="en-US" b="1"/>
          </a:p>
        </p:txBody>
      </p:sp>
      <p:sp>
        <p:nvSpPr>
          <p:cNvPr id="9" name="Slide Number Placeholder 5"/>
          <p:cNvSpPr>
            <a:spLocks noGrp="1"/>
          </p:cNvSpPr>
          <p:nvPr>
            <p:ph type="sldNum" sz="quarter" idx="21"/>
          </p:nvPr>
        </p:nvSpPr>
        <p:spPr/>
        <p:txBody>
          <a:bodyPr/>
          <a:lstStyle>
            <a:lvl1pPr>
              <a:defRPr sz="1200"/>
            </a:lvl1pPr>
          </a:lstStyle>
          <a:p>
            <a:fld id="{47C05DF5-FB48-4D3F-AF82-EC74A689CACF}" type="slidenum">
              <a:rPr lang="en-US" altLang="en-US"/>
              <a:pPr/>
              <a:t>‹#›</a:t>
            </a:fld>
            <a:endParaRPr lang="en-US" altLang="en-US"/>
          </a:p>
        </p:txBody>
      </p:sp>
    </p:spTree>
    <p:extLst>
      <p:ext uri="{BB962C8B-B14F-4D97-AF65-F5344CB8AC3E}">
        <p14:creationId xmlns:p14="http://schemas.microsoft.com/office/powerpoint/2010/main" val="2099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043693"/>
            <a:ext cx="3027894" cy="4994276"/>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2"/>
          <p:cNvSpPr>
            <a:spLocks noGrp="1"/>
          </p:cNvSpPr>
          <p:nvPr>
            <p:ph sz="half" idx="15"/>
          </p:nvPr>
        </p:nvSpPr>
        <p:spPr>
          <a:xfrm>
            <a:off x="3469958" y="1043694"/>
            <a:ext cx="5420360" cy="4994275"/>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6"/>
          </p:nvPr>
        </p:nvSpPr>
        <p:spPr/>
        <p:txBody>
          <a:bodyPr/>
          <a:lstStyle>
            <a:lvl1pPr>
              <a:defRPr sz="1200"/>
            </a:lvl1pPr>
          </a:lstStyle>
          <a:p>
            <a:fld id="{2B1CF01D-1604-4C8E-BF6F-5634B5B9B0FA}" type="datetime1">
              <a:rPr lang="en-US" altLang="en-US"/>
              <a:pPr/>
              <a:t>2/10/2022</a:t>
            </a:fld>
            <a:endParaRPr lang="en-US" altLang="en-US"/>
          </a:p>
        </p:txBody>
      </p:sp>
      <p:sp>
        <p:nvSpPr>
          <p:cNvPr id="6" name="Footer Placeholder 4"/>
          <p:cNvSpPr>
            <a:spLocks noGrp="1"/>
          </p:cNvSpPr>
          <p:nvPr>
            <p:ph type="ftr" sz="quarter" idx="17"/>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8"/>
          </p:nvPr>
        </p:nvSpPr>
        <p:spPr/>
        <p:txBody>
          <a:bodyPr/>
          <a:lstStyle>
            <a:lvl1pPr>
              <a:defRPr sz="1200"/>
            </a:lvl1pPr>
          </a:lstStyle>
          <a:p>
            <a:fld id="{071AFBCB-9629-4487-8658-FCC7F72DA46F}" type="slidenum">
              <a:rPr lang="en-US" altLang="en-US"/>
              <a:pPr/>
              <a:t>‹#›</a:t>
            </a:fld>
            <a:endParaRPr lang="en-US" altLang="en-US"/>
          </a:p>
        </p:txBody>
      </p:sp>
    </p:spTree>
    <p:extLst>
      <p:ext uri="{BB962C8B-B14F-4D97-AF65-F5344CB8AC3E}">
        <p14:creationId xmlns:p14="http://schemas.microsoft.com/office/powerpoint/2010/main" val="304379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4073" y="1043694"/>
            <a:ext cx="8700851" cy="3695054"/>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sz="1200"/>
            </a:lvl1pPr>
          </a:lstStyle>
          <a:p>
            <a:fld id="{5E62D87C-608A-49B4-979E-2C9EC8FFFA3E}" type="datetime1">
              <a:rPr lang="en-US" altLang="en-US"/>
              <a:pPr/>
              <a:t>2/10/2022</a:t>
            </a:fld>
            <a:endParaRPr lang="en-US" altLang="en-US"/>
          </a:p>
        </p:txBody>
      </p:sp>
      <p:sp>
        <p:nvSpPr>
          <p:cNvPr id="6" name="Footer Placeholder 4"/>
          <p:cNvSpPr>
            <a:spLocks noGrp="1"/>
          </p:cNvSpPr>
          <p:nvPr>
            <p:ph type="ftr" sz="quarter" idx="11"/>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2"/>
          </p:nvPr>
        </p:nvSpPr>
        <p:spPr/>
        <p:txBody>
          <a:bodyPr/>
          <a:lstStyle>
            <a:lvl1pPr>
              <a:defRPr sz="1200"/>
            </a:lvl1pPr>
          </a:lstStyle>
          <a:p>
            <a:fld id="{077094B4-CDBE-4107-9E6E-D38410A9E4B1}" type="slidenum">
              <a:rPr lang="en-US" altLang="en-US"/>
              <a:pPr/>
              <a:t>‹#›</a:t>
            </a:fld>
            <a:endParaRPr lang="en-US" altLang="en-US"/>
          </a:p>
        </p:txBody>
      </p:sp>
    </p:spTree>
    <p:extLst>
      <p:ext uri="{BB962C8B-B14F-4D97-AF65-F5344CB8AC3E}">
        <p14:creationId xmlns:p14="http://schemas.microsoft.com/office/powerpoint/2010/main" val="1127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idx="10"/>
          </p:nvPr>
        </p:nvSpPr>
        <p:spPr>
          <a:ln/>
        </p:spPr>
        <p:txBody>
          <a:bodyPr/>
          <a:lstStyle>
            <a:lvl1pPr>
              <a:defRPr/>
            </a:lvl1pPr>
          </a:lstStyle>
          <a:p>
            <a:pPr>
              <a:defRPr/>
            </a:pPr>
            <a:r>
              <a:rPr lang="en-US" altLang="en-US"/>
              <a:t>Wednesday, October 23, 2013</a:t>
            </a:r>
          </a:p>
        </p:txBody>
      </p:sp>
      <p:sp>
        <p:nvSpPr>
          <p:cNvPr id="3" name="Rectangle 7"/>
          <p:cNvSpPr>
            <a:spLocks noGrp="1" noChangeArrowheads="1"/>
          </p:cNvSpPr>
          <p:nvPr>
            <p:ph type="sldNum" idx="11"/>
          </p:nvPr>
        </p:nvSpPr>
        <p:spPr>
          <a:ln/>
        </p:spPr>
        <p:txBody>
          <a:bodyPr/>
          <a:lstStyle>
            <a:lvl1pPr>
              <a:defRPr/>
            </a:lvl1pPr>
          </a:lstStyle>
          <a:p>
            <a:pPr>
              <a:defRPr/>
            </a:pPr>
            <a:fld id="{C2E44C4D-BEB7-4624-8D2A-34E58A073E98}" type="slidenum">
              <a:rPr lang="en-US" altLang="en-US"/>
              <a:pPr>
                <a:defRPr/>
              </a:pPr>
              <a:t>‹#›</a:t>
            </a:fld>
            <a:endParaRPr lang="en-US" altLang="en-US"/>
          </a:p>
        </p:txBody>
      </p:sp>
    </p:spTree>
    <p:extLst>
      <p:ext uri="{BB962C8B-B14F-4D97-AF65-F5344CB8AC3E}">
        <p14:creationId xmlns:p14="http://schemas.microsoft.com/office/powerpoint/2010/main" val="313610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Only: Blank">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28601" y="361950"/>
            <a:ext cx="8675688" cy="5668963"/>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EAD63FCB-C847-421A-A82C-644CA8D55BDB}" type="datetime1">
              <a:rPr lang="en-US" altLang="en-US"/>
              <a:pPr/>
              <a:t>2/10/2022</a:t>
            </a:fld>
            <a:endParaRPr lang="en-US" altLang="en-US"/>
          </a:p>
        </p:txBody>
      </p:sp>
      <p:sp>
        <p:nvSpPr>
          <p:cNvPr id="4"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5"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71519E6-F709-4990-B973-B339820CA70B}" type="slidenum">
              <a:rPr lang="en-US" altLang="en-US"/>
              <a:pPr/>
              <a:t>‹#›</a:t>
            </a:fld>
            <a:endParaRPr lang="en-US" altLang="en-US"/>
          </a:p>
        </p:txBody>
      </p:sp>
    </p:spTree>
    <p:extLst>
      <p:ext uri="{BB962C8B-B14F-4D97-AF65-F5344CB8AC3E}">
        <p14:creationId xmlns:p14="http://schemas.microsoft.com/office/powerpoint/2010/main" val="428952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361950"/>
            <a:ext cx="8700851" cy="4369742"/>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A0E092C4-48F6-48C5-B2B3-815670E99CE7}" type="datetime1">
              <a:rPr lang="en-US" altLang="en-US"/>
              <a:pPr/>
              <a:t>2/10/2022</a:t>
            </a:fld>
            <a:endParaRPr lang="en-US" altLang="en-US"/>
          </a:p>
        </p:txBody>
      </p:sp>
      <p:sp>
        <p:nvSpPr>
          <p:cNvPr id="5"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6"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C2BC038B-CA57-479E-BFA9-9E819877A5DF}" type="slidenum">
              <a:rPr lang="en-US" altLang="en-US"/>
              <a:pPr/>
              <a:t>‹#›</a:t>
            </a:fld>
            <a:endParaRPr lang="en-US" altLang="en-US"/>
          </a:p>
        </p:txBody>
      </p:sp>
    </p:spTree>
    <p:extLst>
      <p:ext uri="{BB962C8B-B14F-4D97-AF65-F5344CB8AC3E}">
        <p14:creationId xmlns:p14="http://schemas.microsoft.com/office/powerpoint/2010/main" val="367338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Title &amp; Content">
    <p:spTree>
      <p:nvGrpSpPr>
        <p:cNvPr id="1" name=""/>
        <p:cNvGrpSpPr/>
        <p:nvPr/>
      </p:nvGrpSpPr>
      <p:grpSpPr>
        <a:xfrm>
          <a:off x="0" y="0"/>
          <a:ext cx="0" cy="0"/>
          <a:chOff x="0" y="0"/>
          <a:chExt cx="0" cy="0"/>
        </a:xfrm>
      </p:grpSpPr>
      <p:sp>
        <p:nvSpPr>
          <p:cNvPr id="6"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dirty="0"/>
              <a:t>Click to edit Master title style</a:t>
            </a:r>
          </a:p>
        </p:txBody>
      </p:sp>
      <p:sp>
        <p:nvSpPr>
          <p:cNvPr id="7"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DD380D08-F2CA-47D3-B2B9-BCFDF76A6561}" type="datetime1">
              <a:rPr lang="en-US" altLang="en-US"/>
              <a:pPr/>
              <a:t>2/10/2022</a:t>
            </a:fld>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8"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5585131-D98E-4CC9-8879-1D32CC470D9D}" type="slidenum">
              <a:rPr lang="en-US" altLang="en-US"/>
              <a:pPr/>
              <a:t>‹#›</a:t>
            </a:fld>
            <a:endParaRPr lang="en-US" altLang="en-US"/>
          </a:p>
        </p:txBody>
      </p:sp>
    </p:spTree>
    <p:extLst>
      <p:ext uri="{BB962C8B-B14F-4D97-AF65-F5344CB8AC3E}">
        <p14:creationId xmlns:p14="http://schemas.microsoft.com/office/powerpoint/2010/main" val="13377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459538" y="6515100"/>
            <a:ext cx="1076325" cy="241300"/>
          </a:xfrm>
          <a:prstGeom prst="rect">
            <a:avLst/>
          </a:prstGeom>
        </p:spPr>
        <p:txBody>
          <a:bodyPr vert="horz" wrap="square" lIns="0" tIns="0" rIns="0" bIns="0" numCol="1" anchor="t" anchorCtr="0" compatLnSpc="1">
            <a:prstTxWarp prst="textNoShape">
              <a:avLst/>
            </a:prstTxWarp>
          </a:bodyPr>
          <a:lstStyle>
            <a:lvl1pPr algn="r">
              <a:defRPr sz="900">
                <a:solidFill>
                  <a:srgbClr val="004C97"/>
                </a:solidFill>
                <a:latin typeface="Helvetica" panose="020B0604020202020204" pitchFamily="34" charset="0"/>
              </a:defRPr>
            </a:lvl1pPr>
          </a:lstStyle>
          <a:p>
            <a:fld id="{D594D8DC-1801-43BE-B437-DF92E32BA858}" type="datetime1">
              <a:rPr lang="en-US" altLang="en-US"/>
              <a:pPr/>
              <a:t>2/10/2022</a:t>
            </a:fld>
            <a:endParaRPr lang="en-US" altLang="en-US"/>
          </a:p>
        </p:txBody>
      </p:sp>
      <p:sp>
        <p:nvSpPr>
          <p:cNvPr id="11" name="Footer Placeholder 4"/>
          <p:cNvSpPr>
            <a:spLocks noGrp="1"/>
          </p:cNvSpPr>
          <p:nvPr>
            <p:ph type="ftr" sz="quarter" idx="3"/>
          </p:nvPr>
        </p:nvSpPr>
        <p:spPr>
          <a:xfrm>
            <a:off x="806450" y="6515100"/>
            <a:ext cx="5373688" cy="241300"/>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r>
              <a:rPr lang="en-US"/>
              <a:t>Presenter | Presentation Title</a:t>
            </a:r>
            <a:endParaRPr lang="en-US" b="1"/>
          </a:p>
        </p:txBody>
      </p:sp>
      <p:sp>
        <p:nvSpPr>
          <p:cNvPr id="13" name="Slide Number Placeholder 5"/>
          <p:cNvSpPr>
            <a:spLocks noGrp="1"/>
          </p:cNvSpPr>
          <p:nvPr>
            <p:ph type="sldNum" sz="quarter" idx="4"/>
          </p:nvPr>
        </p:nvSpPr>
        <p:spPr>
          <a:xfrm>
            <a:off x="228600" y="6515100"/>
            <a:ext cx="447675" cy="241300"/>
          </a:xfrm>
          <a:prstGeom prst="rect">
            <a:avLst/>
          </a:prstGeom>
        </p:spPr>
        <p:txBody>
          <a:bodyPr vert="horz" wrap="square" lIns="0" tIns="0" rIns="0" bIns="0" numCol="1" anchor="t" anchorCtr="0" compatLnSpc="1">
            <a:prstTxWarp prst="textNoShape">
              <a:avLst/>
            </a:prstTxWarp>
          </a:bodyPr>
          <a:lstStyle>
            <a:lvl1pPr>
              <a:defRPr sz="900">
                <a:solidFill>
                  <a:srgbClr val="004C97"/>
                </a:solidFill>
                <a:latin typeface="Helvetica" panose="020B0604020202020204" pitchFamily="34" charset="0"/>
              </a:defRPr>
            </a:lvl1pPr>
          </a:lstStyle>
          <a:p>
            <a:fld id="{6827BE81-7C2D-481B-BBCE-23778685B2BA}" type="slidenum">
              <a:rPr lang="en-US" altLang="en-US"/>
              <a:pPr/>
              <a:t>‹#›</a:t>
            </a:fld>
            <a:endParaRPr lang="en-US" altLang="en-US"/>
          </a:p>
        </p:txBody>
      </p:sp>
      <p:pic>
        <p:nvPicPr>
          <p:cNvPr id="1029" name="Picture 2" descr="HeaderFooter_006031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7" r:id="rId6"/>
  </p:sldLayoutIdLst>
  <p:hf hdr="0"/>
  <p:txStyles>
    <p:title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9218" name="Date Placeholder 3"/>
          <p:cNvSpPr>
            <a:spLocks noGrp="1"/>
          </p:cNvSpPr>
          <p:nvPr>
            <p:ph type="dt" sz="half" idx="2"/>
          </p:nvPr>
        </p:nvSpPr>
        <p:spPr bwMode="auto">
          <a:xfrm>
            <a:off x="6450013" y="6515100"/>
            <a:ext cx="107632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defTabSz="914400">
              <a:defRPr sz="900">
                <a:solidFill>
                  <a:srgbClr val="004C97"/>
                </a:solidFill>
                <a:latin typeface="Helvetica" panose="020B0604020202020204" pitchFamily="34" charset="0"/>
              </a:defRPr>
            </a:lvl1pPr>
          </a:lstStyle>
          <a:p>
            <a:fld id="{F478486A-2EA2-4759-824C-EE1AD3861CE4}" type="datetime1">
              <a:rPr lang="en-US" altLang="en-US"/>
              <a:pPr/>
              <a:t>2/10/2022</a:t>
            </a:fld>
            <a:endParaRPr lang="en-US" altLang="en-US"/>
          </a:p>
        </p:txBody>
      </p:sp>
      <p:sp>
        <p:nvSpPr>
          <p:cNvPr id="9219" name="Footer Placeholder 4"/>
          <p:cNvSpPr>
            <a:spLocks noGrp="1"/>
          </p:cNvSpPr>
          <p:nvPr>
            <p:ph type="ftr" sz="quarter" idx="3"/>
          </p:nvPr>
        </p:nvSpPr>
        <p:spPr bwMode="auto">
          <a:xfrm>
            <a:off x="806450" y="6515100"/>
            <a:ext cx="537368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charset="0"/>
                <a:ea typeface="ＭＳ Ｐゴシック" charset="0"/>
                <a:cs typeface="ＭＳ Ｐゴシック" charset="0"/>
              </a:defRPr>
            </a:lvl1pPr>
          </a:lstStyle>
          <a:p>
            <a:pPr>
              <a:defRPr/>
            </a:pPr>
            <a:r>
              <a:rPr lang="en-US"/>
              <a:t>Presenter | Presentation Title</a:t>
            </a:r>
            <a:endParaRPr lang="en-US" b="1"/>
          </a:p>
        </p:txBody>
      </p:sp>
      <p:sp>
        <p:nvSpPr>
          <p:cNvPr id="9220" name="Slide Number Placeholder 5"/>
          <p:cNvSpPr>
            <a:spLocks noGrp="1"/>
          </p:cNvSpPr>
          <p:nvPr>
            <p:ph type="sldNum" sz="quarter" idx="4"/>
          </p:nvPr>
        </p:nvSpPr>
        <p:spPr bwMode="auto">
          <a:xfrm>
            <a:off x="228600" y="6515100"/>
            <a:ext cx="44767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panose="020B0604020202020204" pitchFamily="34" charset="0"/>
              </a:defRPr>
            </a:lvl1pPr>
          </a:lstStyle>
          <a:p>
            <a:fld id="{319E6341-E9E7-4128-9402-327DA8681509}" type="slidenum">
              <a:rPr lang="en-US" altLang="en-US"/>
              <a:pPr/>
              <a:t>‹#›</a:t>
            </a:fld>
            <a:endParaRPr lang="en-US" altLang="en-US"/>
          </a:p>
        </p:txBody>
      </p:sp>
      <p:pic>
        <p:nvPicPr>
          <p:cNvPr id="7173" name="Picture 1" descr="Footer_0603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Lst>
  <p:hf hdr="0"/>
  <p:txStyles>
    <p:titleStyle>
      <a:lvl1pPr algn="l" defTabSz="457200" rtl="0" eaLnBrk="0" fontAlgn="base" hangingPunct="0">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ern="1200">
          <a:solidFill>
            <a:srgbClr val="7F7F7F"/>
          </a:solidFill>
          <a:latin typeface="Helvetica"/>
          <a:ea typeface="Geneva"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1600" kern="1200">
          <a:solidFill>
            <a:srgbClr val="7F7F7F"/>
          </a:solidFill>
          <a:latin typeface="Helvetica"/>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1400" kern="1200">
          <a:solidFill>
            <a:srgbClr val="7F7F7F"/>
          </a:solidFill>
          <a:latin typeface="Helvetica"/>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0.jpg"/><Relationship Id="rId3" Type="http://schemas.openxmlformats.org/officeDocument/2006/relationships/tags" Target="../tags/tag30.xml"/><Relationship Id="rId7" Type="http://schemas.openxmlformats.org/officeDocument/2006/relationships/notesSlide" Target="../notesSlides/notesSlide9.xml"/><Relationship Id="rId12" Type="http://schemas.openxmlformats.org/officeDocument/2006/relationships/image" Target="../media/image2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6.xml"/><Relationship Id="rId11" Type="http://schemas.openxmlformats.org/officeDocument/2006/relationships/image" Target="../media/image21.png"/><Relationship Id="rId5" Type="http://schemas.openxmlformats.org/officeDocument/2006/relationships/tags" Target="../tags/tag32.xml"/><Relationship Id="rId15" Type="http://schemas.openxmlformats.org/officeDocument/2006/relationships/image" Target="../media/image32.png"/><Relationship Id="rId10" Type="http://schemas.openxmlformats.org/officeDocument/2006/relationships/image" Target="../media/image20.png"/><Relationship Id="rId4" Type="http://schemas.openxmlformats.org/officeDocument/2006/relationships/tags" Target="../tags/tag31.xml"/><Relationship Id="rId9" Type="http://schemas.openxmlformats.org/officeDocument/2006/relationships/image" Target="../media/image19.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notesSlide" Target="../notesSlides/notesSlide2.xml"/><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notesSlide" Target="../notesSlides/notesSlide3.xml"/><Relationship Id="rId12"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11" Type="http://schemas.openxmlformats.org/officeDocument/2006/relationships/image" Target="../media/image12.png"/><Relationship Id="rId5" Type="http://schemas.openxmlformats.org/officeDocument/2006/relationships/tags" Target="../tags/tag10.xml"/><Relationship Id="rId10" Type="http://schemas.openxmlformats.org/officeDocument/2006/relationships/image" Target="../media/image11.png"/><Relationship Id="rId4" Type="http://schemas.openxmlformats.org/officeDocument/2006/relationships/tags" Target="../tags/tag9.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tags" Target="../tags/tag12.xml"/><Relationship Id="rId16" Type="http://schemas.openxmlformats.org/officeDocument/2006/relationships/image" Target="../media/image20.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15.png"/><Relationship Id="rId5" Type="http://schemas.openxmlformats.org/officeDocument/2006/relationships/tags" Target="../tags/tag15.xml"/><Relationship Id="rId15" Type="http://schemas.openxmlformats.org/officeDocument/2006/relationships/image" Target="../media/image19.png"/><Relationship Id="rId10" Type="http://schemas.openxmlformats.org/officeDocument/2006/relationships/notesSlide" Target="../notesSlides/notesSlide6.xml"/><Relationship Id="rId4" Type="http://schemas.openxmlformats.org/officeDocument/2006/relationships/tags" Target="../tags/tag14.xml"/><Relationship Id="rId9" Type="http://schemas.openxmlformats.org/officeDocument/2006/relationships/slideLayout" Target="../slideLayouts/slideLayout6.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1.xml"/><Relationship Id="rId7" Type="http://schemas.openxmlformats.org/officeDocument/2006/relationships/notesSlide" Target="../notesSlides/notesSlide7.xml"/><Relationship Id="rId12" Type="http://schemas.openxmlformats.org/officeDocument/2006/relationships/image" Target="../media/image2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6.xml"/><Relationship Id="rId11" Type="http://schemas.openxmlformats.org/officeDocument/2006/relationships/image" Target="../media/image26.png"/><Relationship Id="rId5" Type="http://schemas.openxmlformats.org/officeDocument/2006/relationships/tags" Target="../tags/tag23.xml"/><Relationship Id="rId10" Type="http://schemas.openxmlformats.org/officeDocument/2006/relationships/image" Target="../media/image25.png"/><Relationship Id="rId4" Type="http://schemas.openxmlformats.org/officeDocument/2006/relationships/tags" Target="../tags/tag22.xml"/><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6.xml"/><Relationship Id="rId7" Type="http://schemas.openxmlformats.org/officeDocument/2006/relationships/image" Target="../media/image24.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8.xml"/><Relationship Id="rId5" Type="http://schemas.openxmlformats.org/officeDocument/2006/relationships/slideLayout" Target="../slideLayouts/slideLayout6.xml"/><Relationship Id="rId10" Type="http://schemas.openxmlformats.org/officeDocument/2006/relationships/image" Target="../media/image29.png"/><Relationship Id="rId4" Type="http://schemas.openxmlformats.org/officeDocument/2006/relationships/tags" Target="../tags/tag27.xm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806449" y="3368675"/>
            <a:ext cx="7526338" cy="1393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p>
            <a:r>
              <a:rPr lang="en-US" altLang="en-US" sz="2800" dirty="0">
                <a:solidFill>
                  <a:schemeClr val="accent6"/>
                </a:solidFill>
                <a:latin typeface="Helvetica" panose="020B0604020202020204" pitchFamily="34" charset="0"/>
                <a:ea typeface="Geneva" pitchFamily="121" charset="-128"/>
              </a:rPr>
              <a:t>Lecture 4:</a:t>
            </a:r>
            <a:br>
              <a:rPr lang="en-US" altLang="en-US" sz="2800" b="0" dirty="0">
                <a:solidFill>
                  <a:schemeClr val="accent6"/>
                </a:solidFill>
                <a:latin typeface="Helvetica" panose="020B0604020202020204" pitchFamily="34" charset="0"/>
                <a:ea typeface="Geneva" pitchFamily="121" charset="-128"/>
              </a:rPr>
            </a:br>
            <a:r>
              <a:rPr lang="en-US" altLang="en-US" sz="2800" b="0" dirty="0">
                <a:solidFill>
                  <a:schemeClr val="accent6"/>
                </a:solidFill>
                <a:latin typeface="Helvetica" panose="020B0604020202020204" pitchFamily="34" charset="0"/>
                <a:ea typeface="Geneva" pitchFamily="121" charset="-128"/>
              </a:rPr>
              <a:t>Symbolic Algebra, Dispersion Matching, Coupled Oscillators, </a:t>
            </a:r>
            <a:endParaRPr lang="en-US" altLang="en-US" sz="2800" dirty="0">
              <a:solidFill>
                <a:schemeClr val="accent6"/>
              </a:solidFill>
              <a:latin typeface="Helvetica" panose="020B0604020202020204" pitchFamily="34" charset="0"/>
              <a:ea typeface="Geneva" pitchFamily="121" charset="-128"/>
            </a:endParaRPr>
          </a:p>
        </p:txBody>
      </p:sp>
      <p:sp>
        <p:nvSpPr>
          <p:cNvPr id="14338" name="Text Placeholder 2"/>
          <p:cNvSpPr>
            <a:spLocks noGrp="1"/>
          </p:cNvSpPr>
          <p:nvPr>
            <p:ph type="body" sz="quarter" idx="10"/>
          </p:nvPr>
        </p:nvSpPr>
        <p:spPr bwMode="auto">
          <a:xfrm>
            <a:off x="806449" y="4841875"/>
            <a:ext cx="8018985"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b="1" dirty="0">
                <a:latin typeface="Helvetica" panose="020B0604020202020204" pitchFamily="34" charset="0"/>
                <a:ea typeface="Geneva" pitchFamily="121" charset="-128"/>
              </a:rPr>
              <a:t>J. Eldred</a:t>
            </a:r>
            <a:endParaRPr lang="en-US" altLang="en-US" dirty="0">
              <a:latin typeface="Helvetica" panose="020B0604020202020204" pitchFamily="34" charset="0"/>
              <a:ea typeface="Geneva" pitchFamily="121" charset="-128"/>
            </a:endParaRPr>
          </a:p>
          <a:p>
            <a:r>
              <a:rPr lang="en-US" altLang="en-US" dirty="0">
                <a:latin typeface="Helvetica" panose="020B0604020202020204" pitchFamily="34" charset="0"/>
                <a:ea typeface="Geneva" pitchFamily="121" charset="-128"/>
              </a:rPr>
              <a:t>MATLAB/Python for Accelerators</a:t>
            </a:r>
          </a:p>
          <a:p>
            <a:r>
              <a:rPr lang="en-US" altLang="en-US" dirty="0">
                <a:latin typeface="Helvetica" panose="020B0604020202020204" pitchFamily="34" charset="0"/>
                <a:ea typeface="Geneva" pitchFamily="121" charset="-128"/>
              </a:rPr>
              <a:t>February 7-18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9">
            <a:extLst>
              <a:ext uri="{FF2B5EF4-FFF2-40B4-BE49-F238E27FC236}">
                <a16:creationId xmlns:a16="http://schemas.microsoft.com/office/drawing/2014/main" id="{D3E54DE6-AF52-43F1-AC70-EC9E0890F810}"/>
              </a:ext>
            </a:extLst>
          </p:cNvPr>
          <p:cNvSpPr txBox="1">
            <a:spLocks/>
          </p:cNvSpPr>
          <p:nvPr/>
        </p:nvSpPr>
        <p:spPr bwMode="auto">
          <a:xfrm>
            <a:off x="381001" y="996696"/>
            <a:ext cx="8388350" cy="5340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dirty="0">
                <a:solidFill>
                  <a:schemeClr val="accent6"/>
                </a:solidFill>
              </a:rPr>
              <a:t>Most accelerators are formally designed with independent focusing in the horizontal and vertical plane. In practice, there is usually coupling.</a:t>
            </a:r>
          </a:p>
        </p:txBody>
      </p:sp>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10</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Coupled Oscillators in Accelerators</a:t>
            </a:r>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10</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330950" y="6540296"/>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grpSp>
        <p:nvGrpSpPr>
          <p:cNvPr id="19" name="Group 18">
            <a:extLst>
              <a:ext uri="{FF2B5EF4-FFF2-40B4-BE49-F238E27FC236}">
                <a16:creationId xmlns:a16="http://schemas.microsoft.com/office/drawing/2014/main" id="{A56D9C8D-7E74-4042-BDB3-B7BB04032FFD}"/>
              </a:ext>
            </a:extLst>
          </p:cNvPr>
          <p:cNvGrpSpPr/>
          <p:nvPr/>
        </p:nvGrpSpPr>
        <p:grpSpPr>
          <a:xfrm>
            <a:off x="6097060" y="2239540"/>
            <a:ext cx="2673350" cy="1064191"/>
            <a:chOff x="3649498" y="1385344"/>
            <a:chExt cx="2673350" cy="1064191"/>
          </a:xfrm>
        </p:grpSpPr>
        <p:pic>
          <p:nvPicPr>
            <p:cNvPr id="20" name="Picture 19" descr="A picture containing antenna&#10;&#10;Description automatically generated">
              <a:extLst>
                <a:ext uri="{FF2B5EF4-FFF2-40B4-BE49-F238E27FC236}">
                  <a16:creationId xmlns:a16="http://schemas.microsoft.com/office/drawing/2014/main" id="{2820AFB0-96B5-4D64-B303-0A2ABFB24C8C}"/>
                </a:ext>
              </a:extLst>
            </p:cNvPr>
            <p:cNvPicPr>
              <a:picLocks noChangeAspect="1"/>
            </p:cNvPicPr>
            <p:nvPr/>
          </p:nvPicPr>
          <p:blipFill>
            <a:blip r:embed="rId8"/>
            <a:stretch>
              <a:fillRect/>
            </a:stretch>
          </p:blipFill>
          <p:spPr>
            <a:xfrm>
              <a:off x="3649498" y="1601782"/>
              <a:ext cx="2673350" cy="782425"/>
            </a:xfrm>
            <a:prstGeom prst="rect">
              <a:avLst/>
            </a:prstGeom>
          </p:spPr>
        </p:pic>
        <p:pic>
          <p:nvPicPr>
            <p:cNvPr id="21" name="Picture 20">
              <a:extLst>
                <a:ext uri="{FF2B5EF4-FFF2-40B4-BE49-F238E27FC236}">
                  <a16:creationId xmlns:a16="http://schemas.microsoft.com/office/drawing/2014/main" id="{FB06C796-652A-49BA-AF97-C2E2A39D822A}"/>
                </a:ext>
              </a:extLst>
            </p:cNvPr>
            <p:cNvPicPr>
              <a:picLocks noChangeAspect="1"/>
            </p:cNvPicPr>
            <p:nvPr>
              <p:custDataLst>
                <p:tags r:id="rId1"/>
              </p:custDataLst>
            </p:nvPr>
          </p:nvPicPr>
          <p:blipFill>
            <a:blip r:embed="rId9"/>
            <a:stretch>
              <a:fillRect/>
            </a:stretch>
          </p:blipFill>
          <p:spPr>
            <a:xfrm>
              <a:off x="4394200" y="2282240"/>
              <a:ext cx="126510" cy="114316"/>
            </a:xfrm>
            <a:prstGeom prst="rect">
              <a:avLst/>
            </a:prstGeom>
          </p:spPr>
        </p:pic>
        <p:pic>
          <p:nvPicPr>
            <p:cNvPr id="22" name="Picture 21">
              <a:extLst>
                <a:ext uri="{FF2B5EF4-FFF2-40B4-BE49-F238E27FC236}">
                  <a16:creationId xmlns:a16="http://schemas.microsoft.com/office/drawing/2014/main" id="{CC340EF1-D3E2-4336-A6B2-6DA1F6E87B3A}"/>
                </a:ext>
              </a:extLst>
            </p:cNvPr>
            <p:cNvPicPr>
              <a:picLocks noChangeAspect="1"/>
            </p:cNvPicPr>
            <p:nvPr>
              <p:custDataLst>
                <p:tags r:id="rId2"/>
              </p:custDataLst>
            </p:nvPr>
          </p:nvPicPr>
          <p:blipFill>
            <a:blip r:embed="rId10"/>
            <a:stretch>
              <a:fillRect/>
            </a:stretch>
          </p:blipFill>
          <p:spPr>
            <a:xfrm>
              <a:off x="5421419" y="2286444"/>
              <a:ext cx="117365" cy="163091"/>
            </a:xfrm>
            <a:prstGeom prst="rect">
              <a:avLst/>
            </a:prstGeom>
          </p:spPr>
        </p:pic>
        <p:pic>
          <p:nvPicPr>
            <p:cNvPr id="23" name="Picture 22">
              <a:extLst>
                <a:ext uri="{FF2B5EF4-FFF2-40B4-BE49-F238E27FC236}">
                  <a16:creationId xmlns:a16="http://schemas.microsoft.com/office/drawing/2014/main" id="{821D3611-B00A-4C36-AAF6-A548BFBDA219}"/>
                </a:ext>
              </a:extLst>
            </p:cNvPr>
            <p:cNvPicPr>
              <a:picLocks noChangeAspect="1"/>
            </p:cNvPicPr>
            <p:nvPr>
              <p:custDataLst>
                <p:tags r:id="rId3"/>
              </p:custDataLst>
            </p:nvPr>
          </p:nvPicPr>
          <p:blipFill>
            <a:blip r:embed="rId11"/>
            <a:stretch>
              <a:fillRect/>
            </a:stretch>
          </p:blipFill>
          <p:spPr>
            <a:xfrm>
              <a:off x="5816600" y="1385344"/>
              <a:ext cx="208818" cy="216438"/>
            </a:xfrm>
            <a:prstGeom prst="rect">
              <a:avLst/>
            </a:prstGeom>
          </p:spPr>
        </p:pic>
        <p:pic>
          <p:nvPicPr>
            <p:cNvPr id="24" name="Picture 23">
              <a:extLst>
                <a:ext uri="{FF2B5EF4-FFF2-40B4-BE49-F238E27FC236}">
                  <a16:creationId xmlns:a16="http://schemas.microsoft.com/office/drawing/2014/main" id="{ADBEEB55-7465-406A-82E3-B8390DF8A118}"/>
                </a:ext>
              </a:extLst>
            </p:cNvPr>
            <p:cNvPicPr>
              <a:picLocks noChangeAspect="1"/>
            </p:cNvPicPr>
            <p:nvPr>
              <p:custDataLst>
                <p:tags r:id="rId4"/>
              </p:custDataLst>
            </p:nvPr>
          </p:nvPicPr>
          <p:blipFill>
            <a:blip r:embed="rId11"/>
            <a:stretch>
              <a:fillRect/>
            </a:stretch>
          </p:blipFill>
          <p:spPr>
            <a:xfrm>
              <a:off x="3937000" y="1423687"/>
              <a:ext cx="208818" cy="216438"/>
            </a:xfrm>
            <a:prstGeom prst="rect">
              <a:avLst/>
            </a:prstGeom>
          </p:spPr>
        </p:pic>
        <p:pic>
          <p:nvPicPr>
            <p:cNvPr id="25" name="Picture 24">
              <a:extLst>
                <a:ext uri="{FF2B5EF4-FFF2-40B4-BE49-F238E27FC236}">
                  <a16:creationId xmlns:a16="http://schemas.microsoft.com/office/drawing/2014/main" id="{2B9352AB-5205-4172-9B4B-0C3ED77D1B27}"/>
                </a:ext>
              </a:extLst>
            </p:cNvPr>
            <p:cNvPicPr>
              <a:picLocks noChangeAspect="1"/>
            </p:cNvPicPr>
            <p:nvPr>
              <p:custDataLst>
                <p:tags r:id="rId5"/>
              </p:custDataLst>
            </p:nvPr>
          </p:nvPicPr>
          <p:blipFill>
            <a:blip r:embed="rId12"/>
            <a:stretch>
              <a:fillRect/>
            </a:stretch>
          </p:blipFill>
          <p:spPr>
            <a:xfrm>
              <a:off x="4921107" y="1410375"/>
              <a:ext cx="202721" cy="213389"/>
            </a:xfrm>
            <a:prstGeom prst="rect">
              <a:avLst/>
            </a:prstGeom>
          </p:spPr>
        </p:pic>
      </p:grpSp>
      <p:pic>
        <p:nvPicPr>
          <p:cNvPr id="4" name="Picture 3" descr="Diagram&#10;&#10;Description automatically generated">
            <a:extLst>
              <a:ext uri="{FF2B5EF4-FFF2-40B4-BE49-F238E27FC236}">
                <a16:creationId xmlns:a16="http://schemas.microsoft.com/office/drawing/2014/main" id="{1D5A4069-56FB-40DB-907D-2DA94B58C34E}"/>
              </a:ext>
            </a:extLst>
          </p:cNvPr>
          <p:cNvPicPr>
            <a:picLocks noChangeAspect="1"/>
          </p:cNvPicPr>
          <p:nvPr/>
        </p:nvPicPr>
        <p:blipFill>
          <a:blip r:embed="rId13"/>
          <a:stretch>
            <a:fillRect/>
          </a:stretch>
        </p:blipFill>
        <p:spPr>
          <a:xfrm>
            <a:off x="551159" y="1759861"/>
            <a:ext cx="2122120" cy="2114902"/>
          </a:xfrm>
          <a:prstGeom prst="rect">
            <a:avLst/>
          </a:prstGeom>
        </p:spPr>
      </p:pic>
      <p:pic>
        <p:nvPicPr>
          <p:cNvPr id="7" name="Picture 6" descr="A picture containing indoor, green, tiled&#10;&#10;Description automatically generated">
            <a:extLst>
              <a:ext uri="{FF2B5EF4-FFF2-40B4-BE49-F238E27FC236}">
                <a16:creationId xmlns:a16="http://schemas.microsoft.com/office/drawing/2014/main" id="{7EBB40EC-FE46-4E4A-9E8D-5DF78355ADCA}"/>
              </a:ext>
            </a:extLst>
          </p:cNvPr>
          <p:cNvPicPr>
            <a:picLocks noChangeAspect="1"/>
          </p:cNvPicPr>
          <p:nvPr/>
        </p:nvPicPr>
        <p:blipFill>
          <a:blip r:embed="rId14"/>
          <a:stretch>
            <a:fillRect/>
          </a:stretch>
        </p:blipFill>
        <p:spPr>
          <a:xfrm>
            <a:off x="676275" y="4011223"/>
            <a:ext cx="7930761" cy="2200291"/>
          </a:xfrm>
          <a:prstGeom prst="rect">
            <a:avLst/>
          </a:prstGeom>
        </p:spPr>
      </p:pic>
      <p:pic>
        <p:nvPicPr>
          <p:cNvPr id="14363" name="Picture 14362" descr="A picture containing text, outdoor object&#10;&#10;Description automatically generated">
            <a:extLst>
              <a:ext uri="{FF2B5EF4-FFF2-40B4-BE49-F238E27FC236}">
                <a16:creationId xmlns:a16="http://schemas.microsoft.com/office/drawing/2014/main" id="{58E7A1CD-6CA8-40D9-A56F-06CBF66822C9}"/>
              </a:ext>
            </a:extLst>
          </p:cNvPr>
          <p:cNvPicPr>
            <a:picLocks noChangeAspect="1"/>
          </p:cNvPicPr>
          <p:nvPr/>
        </p:nvPicPr>
        <p:blipFill>
          <a:blip r:embed="rId15"/>
          <a:stretch>
            <a:fillRect/>
          </a:stretch>
        </p:blipFill>
        <p:spPr>
          <a:xfrm>
            <a:off x="3366051" y="1778771"/>
            <a:ext cx="2235506" cy="2096330"/>
          </a:xfrm>
          <a:prstGeom prst="rect">
            <a:avLst/>
          </a:prstGeom>
        </p:spPr>
      </p:pic>
      <p:sp>
        <p:nvSpPr>
          <p:cNvPr id="26" name="Footer Placeholder 4">
            <a:extLst>
              <a:ext uri="{FF2B5EF4-FFF2-40B4-BE49-F238E27FC236}">
                <a16:creationId xmlns:a16="http://schemas.microsoft.com/office/drawing/2014/main" id="{09F8CE53-A19C-4F94-8AF1-93C54AE73F53}"/>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Tree>
    <p:extLst>
      <p:ext uri="{BB962C8B-B14F-4D97-AF65-F5344CB8AC3E}">
        <p14:creationId xmlns:p14="http://schemas.microsoft.com/office/powerpoint/2010/main" val="42273861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Dispersion-Matching</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00098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3</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Transverse Focusing with Off-Momentum Terms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8" name="Picture 7" descr="\documentclass{article}&#10;\usepackage{amsmath}&#10;\pagestyle{empty}&#10;\begin{document}&#10;&#10;\begin{align} \nonumber&#10;x^{\prime\prime} + \left[ \frac{1-\delta}{\rho^{2} (1+\delta)} - \frac{K(s)}{1+\delta} \right] = \frac{\delta}{\rho(1+\delta)}&#10;\end{align}&#10;&#10;\end{document}" title="IguanaTex Bitmap Display">
            <a:extLst>
              <a:ext uri="{FF2B5EF4-FFF2-40B4-BE49-F238E27FC236}">
                <a16:creationId xmlns:a16="http://schemas.microsoft.com/office/drawing/2014/main" id="{F9DA78AC-D22D-4312-8505-7A083A6E85D6}"/>
              </a:ext>
            </a:extLst>
          </p:cNvPr>
          <p:cNvPicPr>
            <a:picLocks noChangeAspect="1"/>
          </p:cNvPicPr>
          <p:nvPr>
            <p:custDataLst>
              <p:tags r:id="rId1"/>
            </p:custDataLst>
          </p:nvPr>
        </p:nvPicPr>
        <p:blipFill>
          <a:blip r:embed="rId8"/>
          <a:stretch>
            <a:fillRect/>
          </a:stretch>
        </p:blipFill>
        <p:spPr>
          <a:xfrm>
            <a:off x="2175328" y="3332630"/>
            <a:ext cx="4083809" cy="608000"/>
          </a:xfrm>
          <a:prstGeom prst="rect">
            <a:avLst/>
          </a:prstGeom>
        </p:spPr>
      </p:pic>
      <p:sp>
        <p:nvSpPr>
          <p:cNvPr id="14" name="Content Placeholder 29 1">
            <a:extLst>
              <a:ext uri="{FF2B5EF4-FFF2-40B4-BE49-F238E27FC236}">
                <a16:creationId xmlns:a16="http://schemas.microsoft.com/office/drawing/2014/main" id="{5C262748-C113-4C8B-B2F0-56B0810390A4}"/>
              </a:ext>
            </a:extLst>
          </p:cNvPr>
          <p:cNvSpPr txBox="1">
            <a:spLocks/>
          </p:cNvSpPr>
          <p:nvPr/>
        </p:nvSpPr>
        <p:spPr bwMode="auto">
          <a:xfrm>
            <a:off x="195189" y="981590"/>
            <a:ext cx="8672513" cy="2262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6"/>
                </a:solidFill>
              </a:rPr>
              <a:t>Hill’s equation can be derived from the </a:t>
            </a:r>
            <a:r>
              <a:rPr lang="en-US" sz="1800" dirty="0" err="1">
                <a:solidFill>
                  <a:schemeClr val="accent6"/>
                </a:solidFill>
              </a:rPr>
              <a:t>Hamilitonian</a:t>
            </a:r>
            <a:r>
              <a:rPr lang="en-US" sz="1800" dirty="0">
                <a:solidFill>
                  <a:schemeClr val="accent6"/>
                </a:solidFill>
              </a:rPr>
              <a:t> for relativistic co-moving electromagnetic particles in </a:t>
            </a:r>
            <a:r>
              <a:rPr lang="en-US" sz="1800" dirty="0" err="1">
                <a:solidFill>
                  <a:schemeClr val="accent6"/>
                </a:solidFill>
              </a:rPr>
              <a:t>Frenet-Serret</a:t>
            </a:r>
            <a:r>
              <a:rPr lang="en-US" sz="1800" dirty="0">
                <a:solidFill>
                  <a:schemeClr val="accent6"/>
                </a:solidFill>
              </a:rPr>
              <a:t> coordinates under linear transverse magnetic fields:</a:t>
            </a:r>
          </a:p>
          <a:p>
            <a:pPr marL="0" indent="0">
              <a:buNone/>
            </a:pPr>
            <a:endParaRPr lang="en-US" sz="1800" dirty="0">
              <a:solidFill>
                <a:schemeClr val="accent6"/>
              </a:solidFill>
            </a:endParaRPr>
          </a:p>
          <a:p>
            <a:pPr marL="0" indent="0">
              <a:buNone/>
            </a:pPr>
            <a:endParaRPr lang="en-US" sz="1800" dirty="0">
              <a:solidFill>
                <a:schemeClr val="accent6"/>
              </a:solidFill>
            </a:endParaRPr>
          </a:p>
          <a:p>
            <a:pPr marL="0" indent="0">
              <a:buNone/>
            </a:pPr>
            <a:r>
              <a:rPr lang="en-US" sz="1800" dirty="0">
                <a:solidFill>
                  <a:schemeClr val="accent6"/>
                </a:solidFill>
              </a:rPr>
              <a:t>With the lowest order perturbation in </a:t>
            </a:r>
            <a:r>
              <a:rPr lang="el-GR" sz="1800" dirty="0">
                <a:solidFill>
                  <a:schemeClr val="accent6"/>
                </a:solidFill>
              </a:rPr>
              <a:t>δ</a:t>
            </a:r>
            <a:r>
              <a:rPr lang="en-US" sz="1800" dirty="0">
                <a:solidFill>
                  <a:schemeClr val="accent6"/>
                </a:solidFill>
              </a:rPr>
              <a:t> (the fractional deviation from momentum p</a:t>
            </a:r>
            <a:r>
              <a:rPr lang="en-US" sz="1800" baseline="-25000" dirty="0">
                <a:solidFill>
                  <a:schemeClr val="accent6"/>
                </a:solidFill>
              </a:rPr>
              <a:t>0</a:t>
            </a:r>
            <a:r>
              <a:rPr lang="en-US" sz="1800" dirty="0">
                <a:solidFill>
                  <a:schemeClr val="accent6"/>
                </a:solidFill>
              </a:rPr>
              <a:t>)</a:t>
            </a:r>
          </a:p>
          <a:p>
            <a:pPr marL="0" indent="0">
              <a:buNone/>
            </a:pPr>
            <a:r>
              <a:rPr lang="en-US" sz="1800" dirty="0">
                <a:solidFill>
                  <a:schemeClr val="accent6"/>
                </a:solidFill>
              </a:rPr>
              <a:t>Hill’s equation instead becomes:</a:t>
            </a:r>
          </a:p>
        </p:txBody>
      </p:sp>
      <p:pic>
        <p:nvPicPr>
          <p:cNvPr id="5" name="Picture 4" descr="\documentclass{article}&#10;\usepackage{amsmath}&#10;\pagestyle{empty}&#10;\begin{document}&#10;&#10;\begin{align} \nonumber&#10;x^{\prime\prime} + \left( \frac{1}{\rho^{2}} - K(s) \right) = 0&#10;\end{align}&#10;&#10;\end{document}" title="IguanaTex Bitmap Display">
            <a:extLst>
              <a:ext uri="{FF2B5EF4-FFF2-40B4-BE49-F238E27FC236}">
                <a16:creationId xmlns:a16="http://schemas.microsoft.com/office/drawing/2014/main" id="{F2F9EDC9-656B-4C0A-90F9-29F9C8898E4C}"/>
              </a:ext>
            </a:extLst>
          </p:cNvPr>
          <p:cNvPicPr>
            <a:picLocks noChangeAspect="1"/>
          </p:cNvPicPr>
          <p:nvPr>
            <p:custDataLst>
              <p:tags r:id="rId2"/>
            </p:custDataLst>
          </p:nvPr>
        </p:nvPicPr>
        <p:blipFill>
          <a:blip r:embed="rId9"/>
          <a:stretch>
            <a:fillRect/>
          </a:stretch>
        </p:blipFill>
        <p:spPr>
          <a:xfrm>
            <a:off x="2175328" y="1834573"/>
            <a:ext cx="2566095" cy="608000"/>
          </a:xfrm>
          <a:prstGeom prst="rect">
            <a:avLst/>
          </a:prstGeom>
        </p:spPr>
      </p:pic>
      <p:sp>
        <p:nvSpPr>
          <p:cNvPr id="17" name="Content Placeholder 29 2">
            <a:extLst>
              <a:ext uri="{FF2B5EF4-FFF2-40B4-BE49-F238E27FC236}">
                <a16:creationId xmlns:a16="http://schemas.microsoft.com/office/drawing/2014/main" id="{4A975DEA-58D9-43C0-B1C8-0F10184BC4A4}"/>
              </a:ext>
            </a:extLst>
          </p:cNvPr>
          <p:cNvSpPr txBox="1">
            <a:spLocks/>
          </p:cNvSpPr>
          <p:nvPr/>
        </p:nvSpPr>
        <p:spPr bwMode="auto">
          <a:xfrm>
            <a:off x="195188" y="4112129"/>
            <a:ext cx="8672513" cy="4326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6"/>
                </a:solidFill>
              </a:rPr>
              <a:t>The solution to this equation can be expressed:</a:t>
            </a:r>
          </a:p>
        </p:txBody>
      </p:sp>
      <p:pic>
        <p:nvPicPr>
          <p:cNvPr id="23" name="Picture 22" descr="\documentclass{article}&#10;\usepackage{amsmath}&#10;\pagestyle{empty}&#10;\begin{document}&#10;&#10;\begin{align} \nonumber&#10;x_{\beta}^{\prime\prime} + (K_{x}(s)+C_{x} \delta) x_{\beta} &amp;= 0 \\ \nonumber&#10;D^{\prime\prime} + (K_{x}(s)+C_{x} \delta) D &amp;= \frac{1}{\rho} + \mathcal{O}(\delta)&#10;\end{align}&#10;&#10;\end{document}" title="IguanaTex Bitmap Display">
            <a:extLst>
              <a:ext uri="{FF2B5EF4-FFF2-40B4-BE49-F238E27FC236}">
                <a16:creationId xmlns:a16="http://schemas.microsoft.com/office/drawing/2014/main" id="{DEABC761-EA0C-4994-B021-2AD8CEAE614C}"/>
              </a:ext>
            </a:extLst>
          </p:cNvPr>
          <p:cNvPicPr>
            <a:picLocks noChangeAspect="1"/>
          </p:cNvPicPr>
          <p:nvPr>
            <p:custDataLst>
              <p:tags r:id="rId3"/>
            </p:custDataLst>
          </p:nvPr>
        </p:nvPicPr>
        <p:blipFill>
          <a:blip r:embed="rId10"/>
          <a:stretch>
            <a:fillRect/>
          </a:stretch>
        </p:blipFill>
        <p:spPr>
          <a:xfrm>
            <a:off x="1156872" y="5188579"/>
            <a:ext cx="3798856" cy="964571"/>
          </a:xfrm>
          <a:prstGeom prst="rect">
            <a:avLst/>
          </a:prstGeom>
        </p:spPr>
      </p:pic>
      <p:pic>
        <p:nvPicPr>
          <p:cNvPr id="21" name="Picture 20" descr="\documentclass{article}&#10;\usepackage{amsmath}&#10;\pagestyle{empty}&#10;\begin{document}&#10;&#10;\begin{align} \nonumber&#10;x(s) = x_{\beta}(s) + D(s)\delta&#10;\end{align}&#10;&#10;\end{document}" title="IguanaTex Bitmap Display">
            <a:extLst>
              <a:ext uri="{FF2B5EF4-FFF2-40B4-BE49-F238E27FC236}">
                <a16:creationId xmlns:a16="http://schemas.microsoft.com/office/drawing/2014/main" id="{52FDC1B8-A30C-4E79-9197-C841FF5A19EB}"/>
              </a:ext>
            </a:extLst>
          </p:cNvPr>
          <p:cNvPicPr>
            <a:picLocks noChangeAspect="1"/>
          </p:cNvPicPr>
          <p:nvPr>
            <p:custDataLst>
              <p:tags r:id="rId4"/>
            </p:custDataLst>
          </p:nvPr>
        </p:nvPicPr>
        <p:blipFill>
          <a:blip r:embed="rId11"/>
          <a:stretch>
            <a:fillRect/>
          </a:stretch>
        </p:blipFill>
        <p:spPr>
          <a:xfrm>
            <a:off x="1117298" y="4637268"/>
            <a:ext cx="2345143" cy="263619"/>
          </a:xfrm>
          <a:prstGeom prst="rect">
            <a:avLst/>
          </a:prstGeom>
        </p:spPr>
      </p:pic>
      <p:pic>
        <p:nvPicPr>
          <p:cNvPr id="34" name="Picture 33" descr="\documentclass{article}&#10;\usepackage{amsmath}&#10;\pagestyle{empty}&#10;\begin{document}&#10;&#10;\begin{align} \nonumber&#10;x_{\beta}&amp;, \quad \text{betatron oscillation} \\ \nonumber&#10;D&amp;, \quad \text{dispersive orbit} \\ \nonumber&#10;K_{x}&amp;, \quad \text{transverse focusing} \\ \nonumber&#10;C_{x}&amp;, \quad \text{chromatic correction} \\ \nonumber&#10;\end{align}&#10;&#10;\end{document}" title="IguanaTex Bitmap Display">
            <a:extLst>
              <a:ext uri="{FF2B5EF4-FFF2-40B4-BE49-F238E27FC236}">
                <a16:creationId xmlns:a16="http://schemas.microsoft.com/office/drawing/2014/main" id="{426C150C-B50A-455A-AAC4-8EC0A049B82A}"/>
              </a:ext>
            </a:extLst>
          </p:cNvPr>
          <p:cNvPicPr>
            <a:picLocks noChangeAspect="1"/>
          </p:cNvPicPr>
          <p:nvPr>
            <p:custDataLst>
              <p:tags r:id="rId5"/>
            </p:custDataLst>
          </p:nvPr>
        </p:nvPicPr>
        <p:blipFill>
          <a:blip r:embed="rId12"/>
          <a:stretch>
            <a:fillRect/>
          </a:stretch>
        </p:blipFill>
        <p:spPr>
          <a:xfrm>
            <a:off x="5900847" y="4637268"/>
            <a:ext cx="2966855" cy="1362285"/>
          </a:xfrm>
          <a:prstGeom prst="rect">
            <a:avLst/>
          </a:prstGeom>
        </p:spPr>
      </p:pic>
    </p:spTree>
    <p:extLst>
      <p:ext uri="{BB962C8B-B14F-4D97-AF65-F5344CB8AC3E}">
        <p14:creationId xmlns:p14="http://schemas.microsoft.com/office/powerpoint/2010/main" val="35483501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4</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Dispersive Transfer Matrices</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23" name="Picture 22" descr="\documentclass{article}&#10;\usepackage{amsmath}&#10;\pagestyle{empty}&#10;\begin{document}&#10;&#10;\begin{align} \nonumber&#10;x_{\beta}^{\prime\prime} + (K_{x}(s)+C_{x} \delta) x_{\beta} &amp;= 0 \\ \nonumber&#10;D^{\prime\prime} + (K_{x}(s)+C_{x} \delta) D &amp;= \frac{1}{\rho} + \mathcal{O}(\delta)&#10;\end{align}&#10;&#10;\end{document}" title="IguanaTex Bitmap Display">
            <a:extLst>
              <a:ext uri="{FF2B5EF4-FFF2-40B4-BE49-F238E27FC236}">
                <a16:creationId xmlns:a16="http://schemas.microsoft.com/office/drawing/2014/main" id="{DEABC761-EA0C-4994-B021-2AD8CEAE614C}"/>
              </a:ext>
            </a:extLst>
          </p:cNvPr>
          <p:cNvPicPr>
            <a:picLocks noChangeAspect="1"/>
          </p:cNvPicPr>
          <p:nvPr>
            <p:custDataLst>
              <p:tags r:id="rId1"/>
            </p:custDataLst>
          </p:nvPr>
        </p:nvPicPr>
        <p:blipFill>
          <a:blip r:embed="rId8"/>
          <a:stretch>
            <a:fillRect/>
          </a:stretch>
        </p:blipFill>
        <p:spPr>
          <a:xfrm>
            <a:off x="579386" y="1082864"/>
            <a:ext cx="3798856" cy="964571"/>
          </a:xfrm>
          <a:prstGeom prst="rect">
            <a:avLst/>
          </a:prstGeom>
        </p:spPr>
      </p:pic>
      <p:pic>
        <p:nvPicPr>
          <p:cNvPr id="3" name="Picture 2" descr="\documentclass{article}&#10;\usepackage{amsmath}&#10;\pagestyle{empty}&#10;\begin{document}&#10;&#10;\begin{align} \nonumber&#10;\left( \begin{array}{ccc}&#10;1 &amp; L &amp; 0 \\ &#10;0 &amp; 1 &amp; 0 \\&#10;0 &amp; 0 &amp; 1 \\&#10;\end{array} \right)&#10;\end{align}&#10;&#10;\end{document}" title="IguanaTex Bitmap Display">
            <a:extLst>
              <a:ext uri="{FF2B5EF4-FFF2-40B4-BE49-F238E27FC236}">
                <a16:creationId xmlns:a16="http://schemas.microsoft.com/office/drawing/2014/main" id="{0322B07B-6EDF-4B28-B6A4-2DD3311D3C41}"/>
              </a:ext>
            </a:extLst>
          </p:cNvPr>
          <p:cNvPicPr>
            <a:picLocks noChangeAspect="1"/>
          </p:cNvPicPr>
          <p:nvPr>
            <p:custDataLst>
              <p:tags r:id="rId2"/>
            </p:custDataLst>
          </p:nvPr>
        </p:nvPicPr>
        <p:blipFill>
          <a:blip r:embed="rId9"/>
          <a:stretch>
            <a:fillRect/>
          </a:stretch>
        </p:blipFill>
        <p:spPr>
          <a:xfrm>
            <a:off x="2366265" y="2281155"/>
            <a:ext cx="1626335" cy="1000952"/>
          </a:xfrm>
          <a:prstGeom prst="rect">
            <a:avLst/>
          </a:prstGeom>
        </p:spPr>
      </p:pic>
      <p:pic>
        <p:nvPicPr>
          <p:cNvPr id="7" name="Picture 6" descr="\documentclass{article}&#10;\usepackage{amsmath}&#10;\pagestyle{empty}&#10;\begin{document}&#10;&#10;\begin{align} \nonumber&#10;\left( \begin{array}{ccc}&#10;1 &amp; l &amp; \frac{1}{2}l\theta \\ &#10;0 &amp; 1 &amp; \theta \\&#10;0 &amp; 0 &amp; 1 \\&#10;\end{array} \right)&#10;\end{align}&#10;&#10;\end{document}" title="IguanaTex Bitmap Display">
            <a:extLst>
              <a:ext uri="{FF2B5EF4-FFF2-40B4-BE49-F238E27FC236}">
                <a16:creationId xmlns:a16="http://schemas.microsoft.com/office/drawing/2014/main" id="{9B17540D-7499-42C0-BEA3-12A07472FFBF}"/>
              </a:ext>
            </a:extLst>
          </p:cNvPr>
          <p:cNvPicPr>
            <a:picLocks noChangeAspect="1"/>
          </p:cNvPicPr>
          <p:nvPr>
            <p:custDataLst>
              <p:tags r:id="rId3"/>
            </p:custDataLst>
          </p:nvPr>
        </p:nvPicPr>
        <p:blipFill>
          <a:blip r:embed="rId10"/>
          <a:stretch>
            <a:fillRect/>
          </a:stretch>
        </p:blipFill>
        <p:spPr>
          <a:xfrm>
            <a:off x="2366265" y="5022210"/>
            <a:ext cx="1842621" cy="1004305"/>
          </a:xfrm>
          <a:prstGeom prst="rect">
            <a:avLst/>
          </a:prstGeom>
        </p:spPr>
      </p:pic>
      <p:pic>
        <p:nvPicPr>
          <p:cNvPr id="10" name="Picture 9" descr="\documentclass{article}&#10;\usepackage{amsmath}&#10;\pagestyle{empty}&#10;\begin{document}&#10;&#10;\begin{align} \nonumber&#10;\left( \begin{array}{ccc}&#10;1 &amp; 0 &amp; 0 \\ &#10;-\frac{1}{f} &amp; 1 &amp; 0 \\&#10;0 &amp; 0 &amp; 1 \\&#10;\end{array} \right)&#10;\end{align}&#10;&#10;\end{document}" title="IguanaTex Bitmap Display">
            <a:extLst>
              <a:ext uri="{FF2B5EF4-FFF2-40B4-BE49-F238E27FC236}">
                <a16:creationId xmlns:a16="http://schemas.microsoft.com/office/drawing/2014/main" id="{1395FD88-17B9-4CE2-AB7A-138AD41F6878}"/>
              </a:ext>
            </a:extLst>
          </p:cNvPr>
          <p:cNvPicPr>
            <a:picLocks noChangeAspect="1"/>
          </p:cNvPicPr>
          <p:nvPr>
            <p:custDataLst>
              <p:tags r:id="rId4"/>
            </p:custDataLst>
          </p:nvPr>
        </p:nvPicPr>
        <p:blipFill>
          <a:blip r:embed="rId11"/>
          <a:stretch>
            <a:fillRect/>
          </a:stretch>
        </p:blipFill>
        <p:spPr>
          <a:xfrm>
            <a:off x="2357882" y="3675627"/>
            <a:ext cx="1851004" cy="1000952"/>
          </a:xfrm>
          <a:prstGeom prst="rect">
            <a:avLst/>
          </a:prstGeom>
        </p:spPr>
      </p:pic>
      <p:sp>
        <p:nvSpPr>
          <p:cNvPr id="24" name="Content Placeholder 29 1 1">
            <a:extLst>
              <a:ext uri="{FF2B5EF4-FFF2-40B4-BE49-F238E27FC236}">
                <a16:creationId xmlns:a16="http://schemas.microsoft.com/office/drawing/2014/main" id="{EA2BB5F2-7770-4274-8CE0-512D1A83BDB4}"/>
              </a:ext>
            </a:extLst>
          </p:cNvPr>
          <p:cNvSpPr txBox="1">
            <a:spLocks/>
          </p:cNvSpPr>
          <p:nvPr/>
        </p:nvSpPr>
        <p:spPr bwMode="auto">
          <a:xfrm>
            <a:off x="1265185" y="2505431"/>
            <a:ext cx="981002" cy="4517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Drift:</a:t>
            </a:r>
          </a:p>
        </p:txBody>
      </p:sp>
      <p:sp>
        <p:nvSpPr>
          <p:cNvPr id="25" name="Content Placeholder 29 1 2">
            <a:extLst>
              <a:ext uri="{FF2B5EF4-FFF2-40B4-BE49-F238E27FC236}">
                <a16:creationId xmlns:a16="http://schemas.microsoft.com/office/drawing/2014/main" id="{FBBD8393-C34F-40C2-86BC-82B23B219EF3}"/>
              </a:ext>
            </a:extLst>
          </p:cNvPr>
          <p:cNvSpPr txBox="1">
            <a:spLocks/>
          </p:cNvSpPr>
          <p:nvPr/>
        </p:nvSpPr>
        <p:spPr bwMode="auto">
          <a:xfrm>
            <a:off x="579386" y="3921243"/>
            <a:ext cx="1609917" cy="4517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Thin quad:</a:t>
            </a:r>
          </a:p>
        </p:txBody>
      </p:sp>
      <p:sp>
        <p:nvSpPr>
          <p:cNvPr id="26" name="Content Placeholder 29 1 3">
            <a:extLst>
              <a:ext uri="{FF2B5EF4-FFF2-40B4-BE49-F238E27FC236}">
                <a16:creationId xmlns:a16="http://schemas.microsoft.com/office/drawing/2014/main" id="{3FBA6144-9B79-45CA-AB4D-C4706431D143}"/>
              </a:ext>
            </a:extLst>
          </p:cNvPr>
          <p:cNvSpPr txBox="1">
            <a:spLocks/>
          </p:cNvSpPr>
          <p:nvPr/>
        </p:nvSpPr>
        <p:spPr bwMode="auto">
          <a:xfrm>
            <a:off x="290254" y="5298483"/>
            <a:ext cx="1899049" cy="4517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Weak dipole:</a:t>
            </a:r>
          </a:p>
        </p:txBody>
      </p:sp>
      <p:pic>
        <p:nvPicPr>
          <p:cNvPr id="19" name="Picture 18" descr="\documentclass{article}&#10;\usepackage{amsmath}&#10;\pagestyle{empty}&#10;\begin{document}&#10;&#10;\begin{align} \nonumber&#10;\left( \begin{array}{c}&#10;D(s_{2}) \\ &#10;D^{\prime}(s_{2}) \\&#10;1 \\&#10;\end{array} \right) = M_{21} \left( \begin{array}{c}&#10;D(s_{1}) \\ &#10;D^{\prime}(s_{1}) \\&#10;1 \\&#10;\end{array} \right)&#10;\end{align}&#10;&#10;\end{document}" title="IguanaTex Bitmap Display">
            <a:extLst>
              <a:ext uri="{FF2B5EF4-FFF2-40B4-BE49-F238E27FC236}">
                <a16:creationId xmlns:a16="http://schemas.microsoft.com/office/drawing/2014/main" id="{B5EABF13-32DD-4E1D-ABB4-75AF915F4DD5}"/>
              </a:ext>
            </a:extLst>
          </p:cNvPr>
          <p:cNvPicPr>
            <a:picLocks noChangeAspect="1"/>
          </p:cNvPicPr>
          <p:nvPr>
            <p:custDataLst>
              <p:tags r:id="rId5"/>
            </p:custDataLst>
          </p:nvPr>
        </p:nvPicPr>
        <p:blipFill>
          <a:blip r:embed="rId12"/>
          <a:stretch>
            <a:fillRect/>
          </a:stretch>
        </p:blipFill>
        <p:spPr>
          <a:xfrm>
            <a:off x="4935116" y="3551438"/>
            <a:ext cx="3867995" cy="1000952"/>
          </a:xfrm>
          <a:prstGeom prst="rect">
            <a:avLst/>
          </a:prstGeom>
        </p:spPr>
      </p:pic>
      <p:sp>
        <p:nvSpPr>
          <p:cNvPr id="31" name="Content Placeholder 29 1 1">
            <a:extLst>
              <a:ext uri="{FF2B5EF4-FFF2-40B4-BE49-F238E27FC236}">
                <a16:creationId xmlns:a16="http://schemas.microsoft.com/office/drawing/2014/main" id="{72CE2A8B-B4F8-4E16-A45D-7698BE1F5EF4}"/>
              </a:ext>
            </a:extLst>
          </p:cNvPr>
          <p:cNvSpPr txBox="1">
            <a:spLocks/>
          </p:cNvSpPr>
          <p:nvPr/>
        </p:nvSpPr>
        <p:spPr bwMode="auto">
          <a:xfrm>
            <a:off x="4935116" y="2274198"/>
            <a:ext cx="3617058" cy="10831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Dispersive Transfer matrices are 3x3 and propagate the 3x1 Dispersion vector:</a:t>
            </a:r>
          </a:p>
        </p:txBody>
      </p:sp>
    </p:spTree>
    <p:extLst>
      <p:ext uri="{BB962C8B-B14F-4D97-AF65-F5344CB8AC3E}">
        <p14:creationId xmlns:p14="http://schemas.microsoft.com/office/powerpoint/2010/main" val="384102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5</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t>Chasman</a:t>
            </a:r>
            <a:r>
              <a:rPr lang="en-US" sz="2400" dirty="0"/>
              <a:t>–Green Double-Bend Achromat</a:t>
            </a:r>
          </a:p>
        </p:txBody>
      </p:sp>
      <p:sp>
        <p:nvSpPr>
          <p:cNvPr id="11" name="Footer Placeholder 4">
            <a:extLst>
              <a:ext uri="{FF2B5EF4-FFF2-40B4-BE49-F238E27FC236}">
                <a16:creationId xmlns:a16="http://schemas.microsoft.com/office/drawing/2014/main" id="{2FE57909-62AB-4CA8-A326-43A731F0570E}"/>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sz="1200" dirty="0">
                <a:latin typeface="Helvetica" panose="020B0604020202020204" pitchFamily="34" charset="0"/>
              </a:rPr>
              <a:t>Classical Mechanics and Electromagnetism | January 2021 USPAS</a:t>
            </a:r>
            <a:endParaRPr lang="en-US" sz="1200" dirty="0"/>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5</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33" name="Picture 32" descr="Diagram&#10;&#10;Description automatically generated">
            <a:extLst>
              <a:ext uri="{FF2B5EF4-FFF2-40B4-BE49-F238E27FC236}">
                <a16:creationId xmlns:a16="http://schemas.microsoft.com/office/drawing/2014/main" id="{E6FF63E9-15C1-4A43-BAD6-547A7F322B66}"/>
              </a:ext>
            </a:extLst>
          </p:cNvPr>
          <p:cNvPicPr>
            <a:picLocks noChangeAspect="1"/>
          </p:cNvPicPr>
          <p:nvPr/>
        </p:nvPicPr>
        <p:blipFill>
          <a:blip r:embed="rId3"/>
          <a:stretch>
            <a:fillRect/>
          </a:stretch>
        </p:blipFill>
        <p:spPr>
          <a:xfrm>
            <a:off x="748708" y="1039586"/>
            <a:ext cx="7864670" cy="2343028"/>
          </a:xfrm>
          <a:prstGeom prst="rect">
            <a:avLst/>
          </a:prstGeom>
        </p:spPr>
      </p:pic>
      <p:sp>
        <p:nvSpPr>
          <p:cNvPr id="36" name="Content Placeholder 29 1">
            <a:extLst>
              <a:ext uri="{FF2B5EF4-FFF2-40B4-BE49-F238E27FC236}">
                <a16:creationId xmlns:a16="http://schemas.microsoft.com/office/drawing/2014/main" id="{82D08EF6-DA6A-4C2A-BDD1-85370D20DC15}"/>
              </a:ext>
            </a:extLst>
          </p:cNvPr>
          <p:cNvSpPr txBox="1">
            <a:spLocks/>
          </p:cNvSpPr>
          <p:nvPr/>
        </p:nvSpPr>
        <p:spPr bwMode="auto">
          <a:xfrm>
            <a:off x="359073" y="3311295"/>
            <a:ext cx="8672513" cy="29969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chemeClr val="accent6"/>
                </a:solidFill>
              </a:rPr>
              <a:t>Only dipoles generate dispersion, so assume dispersion in the lattice outside of achromatic cell is zero (D=0, D’=0).</a:t>
            </a:r>
          </a:p>
          <a:p>
            <a:pPr marL="0" indent="0">
              <a:buNone/>
            </a:pPr>
            <a:endParaRPr lang="en-US" sz="400" dirty="0">
              <a:solidFill>
                <a:schemeClr val="accent6"/>
              </a:solidFill>
            </a:endParaRPr>
          </a:p>
          <a:p>
            <a:pPr marL="0" indent="0">
              <a:buNone/>
            </a:pPr>
            <a:r>
              <a:rPr lang="en-US" sz="1800" dirty="0">
                <a:solidFill>
                  <a:schemeClr val="accent6"/>
                </a:solidFill>
              </a:rPr>
              <a:t>Once dispersion exists a horizontally focusing quadrupole can kick it, just as it would restore any other particle with a deviating horizontal orbit.</a:t>
            </a:r>
          </a:p>
          <a:p>
            <a:pPr marL="0" indent="0">
              <a:buNone/>
            </a:pPr>
            <a:endParaRPr lang="en-US" sz="400" dirty="0">
              <a:solidFill>
                <a:schemeClr val="accent6"/>
              </a:solidFill>
            </a:endParaRPr>
          </a:p>
          <a:p>
            <a:pPr marL="0" indent="0">
              <a:buNone/>
            </a:pPr>
            <a:r>
              <a:rPr lang="en-US" sz="1800" dirty="0">
                <a:solidFill>
                  <a:schemeClr val="accent6"/>
                </a:solidFill>
              </a:rPr>
              <a:t>If the quad kick is perfect, the exit dipole will cancel out the dispersion in a mirror image of the entry dipole which generated the dispersion.</a:t>
            </a:r>
          </a:p>
          <a:p>
            <a:pPr marL="0" indent="0">
              <a:buNone/>
            </a:pPr>
            <a:endParaRPr lang="en-US" sz="400" dirty="0">
              <a:solidFill>
                <a:schemeClr val="accent6"/>
              </a:solidFill>
            </a:endParaRPr>
          </a:p>
          <a:p>
            <a:pPr marL="0" indent="0">
              <a:buNone/>
            </a:pPr>
            <a:r>
              <a:rPr lang="en-US" sz="1800" dirty="0">
                <a:solidFill>
                  <a:schemeClr val="accent6"/>
                </a:solidFill>
              </a:rPr>
              <a:t>To find the necessary quad kick, multiply a zero dispersion vector by the dispersive transfer matrices for these five elements and find what value f1 and L1 need to be in order for the exit dispersion vector to also be zero.</a:t>
            </a:r>
          </a:p>
        </p:txBody>
      </p:sp>
    </p:spTree>
    <p:extLst>
      <p:ext uri="{BB962C8B-B14F-4D97-AF65-F5344CB8AC3E}">
        <p14:creationId xmlns:p14="http://schemas.microsoft.com/office/powerpoint/2010/main" val="12241006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Coupled Oscillators</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37815004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9">
            <a:extLst>
              <a:ext uri="{FF2B5EF4-FFF2-40B4-BE49-F238E27FC236}">
                <a16:creationId xmlns:a16="http://schemas.microsoft.com/office/drawing/2014/main" id="{D3E54DE6-AF52-43F1-AC70-EC9E0890F810}"/>
              </a:ext>
            </a:extLst>
          </p:cNvPr>
          <p:cNvSpPr txBox="1">
            <a:spLocks/>
          </p:cNvSpPr>
          <p:nvPr/>
        </p:nvSpPr>
        <p:spPr bwMode="auto">
          <a:xfrm>
            <a:off x="381001" y="996696"/>
            <a:ext cx="8388350" cy="5340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dirty="0">
                <a:solidFill>
                  <a:schemeClr val="accent6"/>
                </a:solidFill>
              </a:rPr>
              <a:t>Two oscillators, with some coupling force between them.</a:t>
            </a: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1200" dirty="0">
              <a:solidFill>
                <a:schemeClr val="accent6"/>
              </a:solidFill>
            </a:endParaRPr>
          </a:p>
          <a:p>
            <a:pPr marL="0" indent="0">
              <a:spcBef>
                <a:spcPct val="0"/>
              </a:spcBef>
              <a:buNone/>
            </a:pPr>
            <a:r>
              <a:rPr lang="en-US" altLang="en-US" sz="2000" dirty="0">
                <a:solidFill>
                  <a:schemeClr val="accent6"/>
                </a:solidFill>
              </a:rPr>
              <a:t>By taking linear combinations, we can find independent modes:</a:t>
            </a: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a:p>
            <a:pPr marL="0" indent="0">
              <a:spcBef>
                <a:spcPct val="0"/>
              </a:spcBef>
              <a:buNone/>
            </a:pPr>
            <a:r>
              <a:rPr lang="en-US" altLang="en-US" sz="2000" dirty="0">
                <a:solidFill>
                  <a:schemeClr val="accent6"/>
                </a:solidFill>
              </a:rPr>
              <a:t>Once we solve the mode, we can then transform back to the original:</a:t>
            </a:r>
          </a:p>
          <a:p>
            <a:pPr marL="0" indent="0">
              <a:spcBef>
                <a:spcPct val="0"/>
              </a:spcBef>
              <a:buNone/>
            </a:pPr>
            <a:endParaRPr lang="en-US" altLang="en-US" sz="2000" dirty="0">
              <a:solidFill>
                <a:schemeClr val="accent6"/>
              </a:solidFill>
            </a:endParaRPr>
          </a:p>
          <a:p>
            <a:pPr marL="0" indent="0">
              <a:spcBef>
                <a:spcPct val="0"/>
              </a:spcBef>
              <a:buNone/>
            </a:pPr>
            <a:endParaRPr lang="en-US" altLang="en-US" sz="2000" dirty="0">
              <a:solidFill>
                <a:schemeClr val="accent6"/>
              </a:solidFill>
            </a:endParaRPr>
          </a:p>
        </p:txBody>
      </p:sp>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7</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Coupled Oscillators</a:t>
            </a:r>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7</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330950" y="6540296"/>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7" name="Picture 6">
            <a:extLst>
              <a:ext uri="{FF2B5EF4-FFF2-40B4-BE49-F238E27FC236}">
                <a16:creationId xmlns:a16="http://schemas.microsoft.com/office/drawing/2014/main" id="{E8717306-95DB-4BBA-A14E-CD87E57F587A}"/>
              </a:ext>
            </a:extLst>
          </p:cNvPr>
          <p:cNvPicPr>
            <a:picLocks noChangeAspect="1"/>
          </p:cNvPicPr>
          <p:nvPr>
            <p:custDataLst>
              <p:tags r:id="rId1"/>
            </p:custDataLst>
          </p:nvPr>
        </p:nvPicPr>
        <p:blipFill>
          <a:blip r:embed="rId11"/>
          <a:stretch>
            <a:fillRect/>
          </a:stretch>
        </p:blipFill>
        <p:spPr>
          <a:xfrm>
            <a:off x="826016" y="1677337"/>
            <a:ext cx="2446367" cy="699613"/>
          </a:xfrm>
          <a:prstGeom prst="rect">
            <a:avLst/>
          </a:prstGeom>
        </p:spPr>
      </p:pic>
      <p:pic>
        <p:nvPicPr>
          <p:cNvPr id="14336" name="Picture 14335">
            <a:extLst>
              <a:ext uri="{FF2B5EF4-FFF2-40B4-BE49-F238E27FC236}">
                <a16:creationId xmlns:a16="http://schemas.microsoft.com/office/drawing/2014/main" id="{B5D5E21A-AEA5-4511-864D-CCFCCFE7AF5E}"/>
              </a:ext>
            </a:extLst>
          </p:cNvPr>
          <p:cNvPicPr>
            <a:picLocks noChangeAspect="1"/>
          </p:cNvPicPr>
          <p:nvPr>
            <p:custDataLst>
              <p:tags r:id="rId2"/>
            </p:custDataLst>
          </p:nvPr>
        </p:nvPicPr>
        <p:blipFill>
          <a:blip r:embed="rId12"/>
          <a:stretch>
            <a:fillRect/>
          </a:stretch>
        </p:blipFill>
        <p:spPr>
          <a:xfrm>
            <a:off x="783172" y="3142793"/>
            <a:ext cx="5766112" cy="1338258"/>
          </a:xfrm>
          <a:prstGeom prst="rect">
            <a:avLst/>
          </a:prstGeom>
        </p:spPr>
      </p:pic>
      <p:pic>
        <p:nvPicPr>
          <p:cNvPr id="14353" name="Picture 14352">
            <a:extLst>
              <a:ext uri="{FF2B5EF4-FFF2-40B4-BE49-F238E27FC236}">
                <a16:creationId xmlns:a16="http://schemas.microsoft.com/office/drawing/2014/main" id="{C0BBBA74-A42E-40BC-8A43-A0F077C0F7E7}"/>
              </a:ext>
            </a:extLst>
          </p:cNvPr>
          <p:cNvPicPr>
            <a:picLocks noChangeAspect="1"/>
          </p:cNvPicPr>
          <p:nvPr>
            <p:custDataLst>
              <p:tags r:id="rId3"/>
            </p:custDataLst>
          </p:nvPr>
        </p:nvPicPr>
        <p:blipFill>
          <a:blip r:embed="rId13"/>
          <a:stretch>
            <a:fillRect/>
          </a:stretch>
        </p:blipFill>
        <p:spPr>
          <a:xfrm>
            <a:off x="783172" y="5022073"/>
            <a:ext cx="8131692" cy="1313870"/>
          </a:xfrm>
          <a:prstGeom prst="rect">
            <a:avLst/>
          </a:prstGeom>
        </p:spPr>
      </p:pic>
      <p:grpSp>
        <p:nvGrpSpPr>
          <p:cNvPr id="14351" name="Group 14350">
            <a:extLst>
              <a:ext uri="{FF2B5EF4-FFF2-40B4-BE49-F238E27FC236}">
                <a16:creationId xmlns:a16="http://schemas.microsoft.com/office/drawing/2014/main" id="{A3AB3FBA-6CD9-4E92-AAAB-B073BC39A624}"/>
              </a:ext>
            </a:extLst>
          </p:cNvPr>
          <p:cNvGrpSpPr/>
          <p:nvPr/>
        </p:nvGrpSpPr>
        <p:grpSpPr>
          <a:xfrm>
            <a:off x="4836953" y="1500978"/>
            <a:ext cx="2673350" cy="1064191"/>
            <a:chOff x="3649498" y="1385344"/>
            <a:chExt cx="2673350" cy="1064191"/>
          </a:xfrm>
        </p:grpSpPr>
        <p:pic>
          <p:nvPicPr>
            <p:cNvPr id="14338" name="Picture 14337" descr="A picture containing antenna&#10;&#10;Description automatically generated">
              <a:extLst>
                <a:ext uri="{FF2B5EF4-FFF2-40B4-BE49-F238E27FC236}">
                  <a16:creationId xmlns:a16="http://schemas.microsoft.com/office/drawing/2014/main" id="{9258459A-6169-4FF1-9B3C-4B7A421DCCCB}"/>
                </a:ext>
              </a:extLst>
            </p:cNvPr>
            <p:cNvPicPr>
              <a:picLocks noChangeAspect="1"/>
            </p:cNvPicPr>
            <p:nvPr/>
          </p:nvPicPr>
          <p:blipFill>
            <a:blip r:embed="rId14"/>
            <a:stretch>
              <a:fillRect/>
            </a:stretch>
          </p:blipFill>
          <p:spPr>
            <a:xfrm>
              <a:off x="3649498" y="1601782"/>
              <a:ext cx="2673350" cy="782425"/>
            </a:xfrm>
            <a:prstGeom prst="rect">
              <a:avLst/>
            </a:prstGeom>
          </p:spPr>
        </p:pic>
        <p:pic>
          <p:nvPicPr>
            <p:cNvPr id="14342" name="Picture 14341">
              <a:extLst>
                <a:ext uri="{FF2B5EF4-FFF2-40B4-BE49-F238E27FC236}">
                  <a16:creationId xmlns:a16="http://schemas.microsoft.com/office/drawing/2014/main" id="{DC85A270-B8F8-439B-8E69-484318AC6472}"/>
                </a:ext>
              </a:extLst>
            </p:cNvPr>
            <p:cNvPicPr>
              <a:picLocks noChangeAspect="1"/>
            </p:cNvPicPr>
            <p:nvPr>
              <p:custDataLst>
                <p:tags r:id="rId4"/>
              </p:custDataLst>
            </p:nvPr>
          </p:nvPicPr>
          <p:blipFill>
            <a:blip r:embed="rId15"/>
            <a:stretch>
              <a:fillRect/>
            </a:stretch>
          </p:blipFill>
          <p:spPr>
            <a:xfrm>
              <a:off x="4394200" y="2282240"/>
              <a:ext cx="126510" cy="114316"/>
            </a:xfrm>
            <a:prstGeom prst="rect">
              <a:avLst/>
            </a:prstGeom>
          </p:spPr>
        </p:pic>
        <p:pic>
          <p:nvPicPr>
            <p:cNvPr id="14344" name="Picture 14343">
              <a:extLst>
                <a:ext uri="{FF2B5EF4-FFF2-40B4-BE49-F238E27FC236}">
                  <a16:creationId xmlns:a16="http://schemas.microsoft.com/office/drawing/2014/main" id="{9A52DE60-7D86-4280-976A-6CE864819551}"/>
                </a:ext>
              </a:extLst>
            </p:cNvPr>
            <p:cNvPicPr>
              <a:picLocks noChangeAspect="1"/>
            </p:cNvPicPr>
            <p:nvPr>
              <p:custDataLst>
                <p:tags r:id="rId5"/>
              </p:custDataLst>
            </p:nvPr>
          </p:nvPicPr>
          <p:blipFill>
            <a:blip r:embed="rId16"/>
            <a:stretch>
              <a:fillRect/>
            </a:stretch>
          </p:blipFill>
          <p:spPr>
            <a:xfrm>
              <a:off x="5421419" y="2286444"/>
              <a:ext cx="117365" cy="163091"/>
            </a:xfrm>
            <a:prstGeom prst="rect">
              <a:avLst/>
            </a:prstGeom>
          </p:spPr>
        </p:pic>
        <p:pic>
          <p:nvPicPr>
            <p:cNvPr id="14346" name="Picture 14345">
              <a:extLst>
                <a:ext uri="{FF2B5EF4-FFF2-40B4-BE49-F238E27FC236}">
                  <a16:creationId xmlns:a16="http://schemas.microsoft.com/office/drawing/2014/main" id="{A4ECD879-BC20-4248-BFBC-C4919267AB73}"/>
                </a:ext>
              </a:extLst>
            </p:cNvPr>
            <p:cNvPicPr>
              <a:picLocks noChangeAspect="1"/>
            </p:cNvPicPr>
            <p:nvPr>
              <p:custDataLst>
                <p:tags r:id="rId6"/>
              </p:custDataLst>
            </p:nvPr>
          </p:nvPicPr>
          <p:blipFill>
            <a:blip r:embed="rId17"/>
            <a:stretch>
              <a:fillRect/>
            </a:stretch>
          </p:blipFill>
          <p:spPr>
            <a:xfrm>
              <a:off x="5816600" y="1385344"/>
              <a:ext cx="208818" cy="216438"/>
            </a:xfrm>
            <a:prstGeom prst="rect">
              <a:avLst/>
            </a:prstGeom>
          </p:spPr>
        </p:pic>
        <p:pic>
          <p:nvPicPr>
            <p:cNvPr id="48" name="Picture 47">
              <a:extLst>
                <a:ext uri="{FF2B5EF4-FFF2-40B4-BE49-F238E27FC236}">
                  <a16:creationId xmlns:a16="http://schemas.microsoft.com/office/drawing/2014/main" id="{DBF5F5AE-1A90-4400-BB6C-A50693B9AEF0}"/>
                </a:ext>
              </a:extLst>
            </p:cNvPr>
            <p:cNvPicPr>
              <a:picLocks noChangeAspect="1"/>
            </p:cNvPicPr>
            <p:nvPr>
              <p:custDataLst>
                <p:tags r:id="rId7"/>
              </p:custDataLst>
            </p:nvPr>
          </p:nvPicPr>
          <p:blipFill>
            <a:blip r:embed="rId17"/>
            <a:stretch>
              <a:fillRect/>
            </a:stretch>
          </p:blipFill>
          <p:spPr>
            <a:xfrm>
              <a:off x="3937000" y="1423687"/>
              <a:ext cx="208818" cy="216438"/>
            </a:xfrm>
            <a:prstGeom prst="rect">
              <a:avLst/>
            </a:prstGeom>
          </p:spPr>
        </p:pic>
        <p:pic>
          <p:nvPicPr>
            <p:cNvPr id="14350" name="Picture 14349">
              <a:extLst>
                <a:ext uri="{FF2B5EF4-FFF2-40B4-BE49-F238E27FC236}">
                  <a16:creationId xmlns:a16="http://schemas.microsoft.com/office/drawing/2014/main" id="{A1681DA6-42AD-4906-AD83-9AE114AF7573}"/>
                </a:ext>
              </a:extLst>
            </p:cNvPr>
            <p:cNvPicPr>
              <a:picLocks noChangeAspect="1"/>
            </p:cNvPicPr>
            <p:nvPr>
              <p:custDataLst>
                <p:tags r:id="rId8"/>
              </p:custDataLst>
            </p:nvPr>
          </p:nvPicPr>
          <p:blipFill>
            <a:blip r:embed="rId18"/>
            <a:stretch>
              <a:fillRect/>
            </a:stretch>
          </p:blipFill>
          <p:spPr>
            <a:xfrm>
              <a:off x="4921107" y="1410375"/>
              <a:ext cx="202721" cy="213389"/>
            </a:xfrm>
            <a:prstGeom prst="rect">
              <a:avLst/>
            </a:prstGeom>
          </p:spPr>
        </p:pic>
      </p:grpSp>
      <p:cxnSp>
        <p:nvCxnSpPr>
          <p:cNvPr id="4" name="Straight Arrow Connector 3">
            <a:extLst>
              <a:ext uri="{FF2B5EF4-FFF2-40B4-BE49-F238E27FC236}">
                <a16:creationId xmlns:a16="http://schemas.microsoft.com/office/drawing/2014/main" id="{5C6625F8-A099-45CA-8B40-2314D8108D1A}"/>
              </a:ext>
            </a:extLst>
          </p:cNvPr>
          <p:cNvCxnSpPr/>
          <p:nvPr/>
        </p:nvCxnSpPr>
        <p:spPr>
          <a:xfrm>
            <a:off x="7150876" y="3423684"/>
            <a:ext cx="374892" cy="0"/>
          </a:xfrm>
          <a:prstGeom prst="straightConnector1">
            <a:avLst/>
          </a:prstGeom>
          <a:ln w="571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AE024AF-0613-4E90-B66F-29414AD86E3E}"/>
              </a:ext>
            </a:extLst>
          </p:cNvPr>
          <p:cNvCxnSpPr/>
          <p:nvPr/>
        </p:nvCxnSpPr>
        <p:spPr>
          <a:xfrm>
            <a:off x="8063504" y="3423684"/>
            <a:ext cx="374892" cy="0"/>
          </a:xfrm>
          <a:prstGeom prst="straightConnector1">
            <a:avLst/>
          </a:prstGeom>
          <a:ln w="57150">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27EA094-6DD8-43EB-B8CC-2860AC7D8F18}"/>
              </a:ext>
            </a:extLst>
          </p:cNvPr>
          <p:cNvCxnSpPr>
            <a:cxnSpLocks/>
          </p:cNvCxnSpPr>
          <p:nvPr/>
        </p:nvCxnSpPr>
        <p:spPr>
          <a:xfrm flipH="1">
            <a:off x="6825719" y="4065182"/>
            <a:ext cx="356671" cy="0"/>
          </a:xfrm>
          <a:prstGeom prst="straightConnector1">
            <a:avLst/>
          </a:prstGeom>
          <a:ln w="5715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47E2779-50D5-4B4B-9B64-FFF18D75256E}"/>
              </a:ext>
            </a:extLst>
          </p:cNvPr>
          <p:cNvCxnSpPr/>
          <p:nvPr/>
        </p:nvCxnSpPr>
        <p:spPr>
          <a:xfrm>
            <a:off x="8063504" y="4065182"/>
            <a:ext cx="374892" cy="0"/>
          </a:xfrm>
          <a:prstGeom prst="straightConnector1">
            <a:avLst/>
          </a:prstGeom>
          <a:ln w="5715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EEFEE6E-BDEF-436F-B677-6A6A17D1A75E}"/>
              </a:ext>
            </a:extLst>
          </p:cNvPr>
          <p:cNvCxnSpPr>
            <a:cxnSpLocks/>
          </p:cNvCxnSpPr>
          <p:nvPr/>
        </p:nvCxnSpPr>
        <p:spPr>
          <a:xfrm flipH="1">
            <a:off x="6794205" y="3423684"/>
            <a:ext cx="356671" cy="0"/>
          </a:xfrm>
          <a:prstGeom prst="straightConnector1">
            <a:avLst/>
          </a:prstGeom>
          <a:ln w="5715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FD123B1-0C1D-4BCC-B90F-10DE561D1E1E}"/>
              </a:ext>
            </a:extLst>
          </p:cNvPr>
          <p:cNvCxnSpPr>
            <a:cxnSpLocks/>
          </p:cNvCxnSpPr>
          <p:nvPr/>
        </p:nvCxnSpPr>
        <p:spPr>
          <a:xfrm flipH="1">
            <a:off x="7706833" y="4065182"/>
            <a:ext cx="356671" cy="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3277348-27A7-4267-ADD9-DA45D4A28F07}"/>
              </a:ext>
            </a:extLst>
          </p:cNvPr>
          <p:cNvCxnSpPr>
            <a:cxnSpLocks/>
          </p:cNvCxnSpPr>
          <p:nvPr/>
        </p:nvCxnSpPr>
        <p:spPr>
          <a:xfrm flipH="1">
            <a:off x="7706833" y="3423684"/>
            <a:ext cx="356671" cy="0"/>
          </a:xfrm>
          <a:prstGeom prst="straightConnector1">
            <a:avLst/>
          </a:prstGeom>
          <a:ln w="5715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1C320A1-8C89-46BD-A0B5-0AFD904113FF}"/>
              </a:ext>
            </a:extLst>
          </p:cNvPr>
          <p:cNvCxnSpPr/>
          <p:nvPr/>
        </p:nvCxnSpPr>
        <p:spPr>
          <a:xfrm>
            <a:off x="7182390" y="4065182"/>
            <a:ext cx="374892" cy="0"/>
          </a:xfrm>
          <a:prstGeom prst="straightConnector1">
            <a:avLst/>
          </a:prstGeom>
          <a:ln w="5715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Footer Placeholder 4">
            <a:extLst>
              <a:ext uri="{FF2B5EF4-FFF2-40B4-BE49-F238E27FC236}">
                <a16:creationId xmlns:a16="http://schemas.microsoft.com/office/drawing/2014/main" id="{D471308C-27FF-4865-B24E-4C3B1FEA6684}"/>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Tree>
    <p:extLst>
      <p:ext uri="{BB962C8B-B14F-4D97-AF65-F5344CB8AC3E}">
        <p14:creationId xmlns:p14="http://schemas.microsoft.com/office/powerpoint/2010/main" val="38778552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9 1">
            <a:extLst>
              <a:ext uri="{FF2B5EF4-FFF2-40B4-BE49-F238E27FC236}">
                <a16:creationId xmlns:a16="http://schemas.microsoft.com/office/drawing/2014/main" id="{D3E54DE6-AF52-43F1-AC70-EC9E0890F810}"/>
              </a:ext>
            </a:extLst>
          </p:cNvPr>
          <p:cNvSpPr txBox="1">
            <a:spLocks/>
          </p:cNvSpPr>
          <p:nvPr/>
        </p:nvSpPr>
        <p:spPr bwMode="auto">
          <a:xfrm>
            <a:off x="381001" y="996696"/>
            <a:ext cx="8388350" cy="5340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dirty="0">
                <a:solidFill>
                  <a:schemeClr val="accent6"/>
                </a:solidFill>
              </a:rPr>
              <a:t>How to obtain these modes? Diagonalization of a matrix representation.</a:t>
            </a:r>
          </a:p>
        </p:txBody>
      </p:sp>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8</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Coupled Oscillators (cont.)</a:t>
            </a:r>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8</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330950" y="6540296"/>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9" name="Picture 8">
            <a:extLst>
              <a:ext uri="{FF2B5EF4-FFF2-40B4-BE49-F238E27FC236}">
                <a16:creationId xmlns:a16="http://schemas.microsoft.com/office/drawing/2014/main" id="{97698D58-7FAE-44A4-A199-E13A9CD5ADF2}"/>
              </a:ext>
            </a:extLst>
          </p:cNvPr>
          <p:cNvPicPr>
            <a:picLocks noChangeAspect="1"/>
          </p:cNvPicPr>
          <p:nvPr>
            <p:custDataLst>
              <p:tags r:id="rId1"/>
            </p:custDataLst>
          </p:nvPr>
        </p:nvPicPr>
        <p:blipFill>
          <a:blip r:embed="rId8"/>
          <a:stretch>
            <a:fillRect/>
          </a:stretch>
        </p:blipFill>
        <p:spPr>
          <a:xfrm>
            <a:off x="963165" y="1555128"/>
            <a:ext cx="2446368" cy="699613"/>
          </a:xfrm>
          <a:prstGeom prst="rect">
            <a:avLst/>
          </a:prstGeom>
        </p:spPr>
      </p:pic>
      <p:pic>
        <p:nvPicPr>
          <p:cNvPr id="16" name="Picture 15">
            <a:extLst>
              <a:ext uri="{FF2B5EF4-FFF2-40B4-BE49-F238E27FC236}">
                <a16:creationId xmlns:a16="http://schemas.microsoft.com/office/drawing/2014/main" id="{58F2D3BD-9A77-4BF6-8839-D5739EC60FD3}"/>
              </a:ext>
            </a:extLst>
          </p:cNvPr>
          <p:cNvPicPr>
            <a:picLocks noChangeAspect="1"/>
          </p:cNvPicPr>
          <p:nvPr>
            <p:custDataLst>
              <p:tags r:id="rId2"/>
            </p:custDataLst>
          </p:nvPr>
        </p:nvPicPr>
        <p:blipFill>
          <a:blip r:embed="rId9"/>
          <a:stretch>
            <a:fillRect/>
          </a:stretch>
        </p:blipFill>
        <p:spPr>
          <a:xfrm>
            <a:off x="963165" y="2958928"/>
            <a:ext cx="5557294" cy="618830"/>
          </a:xfrm>
          <a:prstGeom prst="rect">
            <a:avLst/>
          </a:prstGeom>
        </p:spPr>
      </p:pic>
      <p:pic>
        <p:nvPicPr>
          <p:cNvPr id="25" name="Picture 24">
            <a:extLst>
              <a:ext uri="{FF2B5EF4-FFF2-40B4-BE49-F238E27FC236}">
                <a16:creationId xmlns:a16="http://schemas.microsoft.com/office/drawing/2014/main" id="{5AB29476-3FE6-4BF3-BEFF-5ADA514FF344}"/>
              </a:ext>
            </a:extLst>
          </p:cNvPr>
          <p:cNvPicPr>
            <a:picLocks noChangeAspect="1"/>
          </p:cNvPicPr>
          <p:nvPr>
            <p:custDataLst>
              <p:tags r:id="rId3"/>
            </p:custDataLst>
          </p:nvPr>
        </p:nvPicPr>
        <p:blipFill>
          <a:blip r:embed="rId10"/>
          <a:stretch>
            <a:fillRect/>
          </a:stretch>
        </p:blipFill>
        <p:spPr>
          <a:xfrm>
            <a:off x="963165" y="4042540"/>
            <a:ext cx="4484245" cy="701137"/>
          </a:xfrm>
          <a:prstGeom prst="rect">
            <a:avLst/>
          </a:prstGeom>
        </p:spPr>
      </p:pic>
      <p:pic>
        <p:nvPicPr>
          <p:cNvPr id="14345" name="Picture 14344">
            <a:extLst>
              <a:ext uri="{FF2B5EF4-FFF2-40B4-BE49-F238E27FC236}">
                <a16:creationId xmlns:a16="http://schemas.microsoft.com/office/drawing/2014/main" id="{C8C2DC70-004B-4136-9120-C51E660258DD}"/>
              </a:ext>
            </a:extLst>
          </p:cNvPr>
          <p:cNvPicPr>
            <a:picLocks noChangeAspect="1"/>
          </p:cNvPicPr>
          <p:nvPr>
            <p:custDataLst>
              <p:tags r:id="rId4"/>
            </p:custDataLst>
          </p:nvPr>
        </p:nvPicPr>
        <p:blipFill>
          <a:blip r:embed="rId11"/>
          <a:stretch>
            <a:fillRect/>
          </a:stretch>
        </p:blipFill>
        <p:spPr>
          <a:xfrm>
            <a:off x="983232" y="5205602"/>
            <a:ext cx="7177535" cy="605112"/>
          </a:xfrm>
          <a:prstGeom prst="rect">
            <a:avLst/>
          </a:prstGeom>
        </p:spPr>
      </p:pic>
      <p:sp>
        <p:nvSpPr>
          <p:cNvPr id="49" name="Content Placeholder 29 2">
            <a:extLst>
              <a:ext uri="{FF2B5EF4-FFF2-40B4-BE49-F238E27FC236}">
                <a16:creationId xmlns:a16="http://schemas.microsoft.com/office/drawing/2014/main" id="{7A17E50D-45A6-439B-ACD3-8B181D24698F}"/>
              </a:ext>
            </a:extLst>
          </p:cNvPr>
          <p:cNvSpPr txBox="1">
            <a:spLocks/>
          </p:cNvSpPr>
          <p:nvPr/>
        </p:nvSpPr>
        <p:spPr bwMode="auto">
          <a:xfrm>
            <a:off x="596901" y="3601400"/>
            <a:ext cx="1873249"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Eigenvalues</a:t>
            </a:r>
          </a:p>
        </p:txBody>
      </p:sp>
      <p:sp>
        <p:nvSpPr>
          <p:cNvPr id="51" name="Content Placeholder 29 3">
            <a:extLst>
              <a:ext uri="{FF2B5EF4-FFF2-40B4-BE49-F238E27FC236}">
                <a16:creationId xmlns:a16="http://schemas.microsoft.com/office/drawing/2014/main" id="{C31115F2-6D07-4A76-A2D1-08A2669A47DC}"/>
              </a:ext>
            </a:extLst>
          </p:cNvPr>
          <p:cNvSpPr txBox="1">
            <a:spLocks/>
          </p:cNvSpPr>
          <p:nvPr/>
        </p:nvSpPr>
        <p:spPr bwMode="auto">
          <a:xfrm>
            <a:off x="596900" y="4755881"/>
            <a:ext cx="1873249"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Eigenvectors</a:t>
            </a:r>
          </a:p>
        </p:txBody>
      </p:sp>
      <p:sp>
        <p:nvSpPr>
          <p:cNvPr id="52" name="Content Placeholder 29 4">
            <a:extLst>
              <a:ext uri="{FF2B5EF4-FFF2-40B4-BE49-F238E27FC236}">
                <a16:creationId xmlns:a16="http://schemas.microsoft.com/office/drawing/2014/main" id="{9BB75ADF-3127-4E1F-935F-7AAC62D9226B}"/>
              </a:ext>
            </a:extLst>
          </p:cNvPr>
          <p:cNvSpPr txBox="1">
            <a:spLocks/>
          </p:cNvSpPr>
          <p:nvPr/>
        </p:nvSpPr>
        <p:spPr bwMode="auto">
          <a:xfrm>
            <a:off x="596900" y="2485060"/>
            <a:ext cx="2889250"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Matrix Representation</a:t>
            </a:r>
          </a:p>
        </p:txBody>
      </p:sp>
      <p:pic>
        <p:nvPicPr>
          <p:cNvPr id="4" name="Picture 3">
            <a:extLst>
              <a:ext uri="{FF2B5EF4-FFF2-40B4-BE49-F238E27FC236}">
                <a16:creationId xmlns:a16="http://schemas.microsoft.com/office/drawing/2014/main" id="{EEF23ACE-E5B5-4A9C-A9A1-682FF682384C}"/>
              </a:ext>
            </a:extLst>
          </p:cNvPr>
          <p:cNvPicPr>
            <a:picLocks noChangeAspect="1"/>
          </p:cNvPicPr>
          <p:nvPr>
            <p:custDataLst>
              <p:tags r:id="rId5"/>
            </p:custDataLst>
          </p:nvPr>
        </p:nvPicPr>
        <p:blipFill>
          <a:blip r:embed="rId12"/>
          <a:stretch>
            <a:fillRect/>
          </a:stretch>
        </p:blipFill>
        <p:spPr>
          <a:xfrm>
            <a:off x="5767182" y="1602378"/>
            <a:ext cx="2896011" cy="605112"/>
          </a:xfrm>
          <a:prstGeom prst="rect">
            <a:avLst/>
          </a:prstGeom>
        </p:spPr>
      </p:pic>
      <p:sp>
        <p:nvSpPr>
          <p:cNvPr id="17" name="Footer Placeholder 4">
            <a:extLst>
              <a:ext uri="{FF2B5EF4-FFF2-40B4-BE49-F238E27FC236}">
                <a16:creationId xmlns:a16="http://schemas.microsoft.com/office/drawing/2014/main" id="{971D2524-1DEE-453A-9603-B3FA8B701EE6}"/>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Tree>
    <p:extLst>
      <p:ext uri="{BB962C8B-B14F-4D97-AF65-F5344CB8AC3E}">
        <p14:creationId xmlns:p14="http://schemas.microsoft.com/office/powerpoint/2010/main" val="28302633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ontent Placeholder 29 1">
            <a:extLst>
              <a:ext uri="{FF2B5EF4-FFF2-40B4-BE49-F238E27FC236}">
                <a16:creationId xmlns:a16="http://schemas.microsoft.com/office/drawing/2014/main" id="{D3E54DE6-AF52-43F1-AC70-EC9E0890F810}"/>
              </a:ext>
            </a:extLst>
          </p:cNvPr>
          <p:cNvSpPr txBox="1">
            <a:spLocks/>
          </p:cNvSpPr>
          <p:nvPr/>
        </p:nvSpPr>
        <p:spPr bwMode="auto">
          <a:xfrm>
            <a:off x="381001" y="996696"/>
            <a:ext cx="8388350" cy="53403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dirty="0">
                <a:solidFill>
                  <a:schemeClr val="accent6"/>
                </a:solidFill>
              </a:rPr>
              <a:t>How to obtain these modes? Diagonalization of a matrix representation.</a:t>
            </a:r>
          </a:p>
        </p:txBody>
      </p:sp>
      <p:sp>
        <p:nvSpPr>
          <p:cNvPr id="14340" name="Freeform 3"/>
          <p:cNvSpPr>
            <a:spLocks noChangeArrowheads="1"/>
          </p:cNvSpPr>
          <p:nvPr/>
        </p:nvSpPr>
        <p:spPr bwMode="auto">
          <a:xfrm>
            <a:off x="6869113" y="5257800"/>
            <a:ext cx="346075" cy="895350"/>
          </a:xfrm>
          <a:custGeom>
            <a:avLst/>
            <a:gdLst>
              <a:gd name="T0" fmla="*/ 0 w 222250"/>
              <a:gd name="T1" fmla="*/ 0 h 723900"/>
              <a:gd name="T2" fmla="*/ 80514 w 222250"/>
              <a:gd name="T3" fmla="*/ 0 h 723900"/>
              <a:gd name="T4" fmla="*/ 80514 w 222250"/>
              <a:gd name="T5" fmla="*/ 20872 h 723900"/>
              <a:gd name="T6" fmla="*/ 0 w 222250"/>
              <a:gd name="T7" fmla="*/ 20872 h 723900"/>
              <a:gd name="T8" fmla="*/ 0 w 222250"/>
              <a:gd name="T9" fmla="*/ 0 h 723900"/>
              <a:gd name="T10" fmla="*/ 0 60000 65536"/>
              <a:gd name="T11" fmla="*/ 0 60000 65536"/>
              <a:gd name="T12" fmla="*/ 0 60000 65536"/>
              <a:gd name="T13" fmla="*/ 0 60000 65536"/>
              <a:gd name="T14" fmla="*/ 0 60000 65536"/>
              <a:gd name="T15" fmla="*/ 0 w 222250"/>
              <a:gd name="T16" fmla="*/ 0 h 723900"/>
              <a:gd name="T17" fmla="*/ 222250 w 222250"/>
              <a:gd name="T18" fmla="*/ 723900 h 723900"/>
            </a:gdLst>
            <a:ahLst/>
            <a:cxnLst>
              <a:cxn ang="T10">
                <a:pos x="T0" y="T1"/>
              </a:cxn>
              <a:cxn ang="T11">
                <a:pos x="T2" y="T3"/>
              </a:cxn>
              <a:cxn ang="T12">
                <a:pos x="T4" y="T5"/>
              </a:cxn>
              <a:cxn ang="T13">
                <a:pos x="T6" y="T7"/>
              </a:cxn>
              <a:cxn ang="T14">
                <a:pos x="T8" y="T9"/>
              </a:cxn>
            </a:cxnLst>
            <a:rect l="T15" t="T16" r="T17" b="T18"/>
            <a:pathLst>
              <a:path w="222250" h="723900">
                <a:moveTo>
                  <a:pt x="0" y="0"/>
                </a:moveTo>
                <a:lnTo>
                  <a:pt x="617" y="0"/>
                </a:lnTo>
                <a:lnTo>
                  <a:pt x="617" y="2014"/>
                </a:lnTo>
                <a:lnTo>
                  <a:pt x="0" y="2014"/>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4"/>
          <p:cNvSpPr txBox="1">
            <a:spLocks noChangeArrowheads="1"/>
          </p:cNvSpPr>
          <p:nvPr/>
        </p:nvSpPr>
        <p:spPr bwMode="auto">
          <a:xfrm>
            <a:off x="7620000" y="7938"/>
            <a:ext cx="103346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C27BFD5-1794-4FD9-A037-BBC87146A6C0}" type="slidenum">
              <a:rPr lang="en-US" altLang="en-US" sz="1800">
                <a:solidFill>
                  <a:srgbClr val="FFFFFF"/>
                </a:solidFill>
              </a:rPr>
              <a:pPr>
                <a:spcBef>
                  <a:spcPct val="0"/>
                </a:spcBef>
                <a:buClrTx/>
                <a:buFontTx/>
                <a:buNone/>
              </a:pPr>
              <a:t>9</a:t>
            </a:fld>
            <a:endParaRPr lang="en-US" altLang="en-US" sz="1800">
              <a:solidFill>
                <a:srgbClr val="FFFFFF"/>
              </a:solidFill>
            </a:endParaRPr>
          </a:p>
        </p:txBody>
      </p:sp>
      <p:sp>
        <p:nvSpPr>
          <p:cNvPr id="6" name="Title 1"/>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t>Coupled Oscillators (cont.)</a:t>
            </a:r>
          </a:p>
        </p:txBody>
      </p:sp>
      <p:sp>
        <p:nvSpPr>
          <p:cNvPr id="12" name="Slide Number Placeholder 5">
            <a:extLst>
              <a:ext uri="{FF2B5EF4-FFF2-40B4-BE49-F238E27FC236}">
                <a16:creationId xmlns:a16="http://schemas.microsoft.com/office/drawing/2014/main" id="{B9590385-BB59-41AC-A651-98B0CD6812AD}"/>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9</a:t>
            </a:fld>
            <a:endParaRPr lang="en-US" altLang="en-US" sz="1600" b="1" dirty="0">
              <a:solidFill>
                <a:srgbClr val="004C97"/>
              </a:solidFill>
              <a:latin typeface="Helvetica" panose="020B0604020202020204" pitchFamily="34" charset="0"/>
            </a:endParaRPr>
          </a:p>
        </p:txBody>
      </p:sp>
      <p:sp>
        <p:nvSpPr>
          <p:cNvPr id="13" name="Date Placeholder 3">
            <a:extLst>
              <a:ext uri="{FF2B5EF4-FFF2-40B4-BE49-F238E27FC236}">
                <a16:creationId xmlns:a16="http://schemas.microsoft.com/office/drawing/2014/main" id="{E4F8BE8B-96DA-452A-B9D9-0833C48B613A}"/>
              </a:ext>
            </a:extLst>
          </p:cNvPr>
          <p:cNvSpPr>
            <a:spLocks noGrp="1"/>
          </p:cNvSpPr>
          <p:nvPr>
            <p:ph type="dt" sz="quarter" idx="10"/>
          </p:nvPr>
        </p:nvSpPr>
        <p:spPr bwMode="auto">
          <a:xfrm>
            <a:off x="6330950" y="6540296"/>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2/10/2022</a:t>
            </a:fld>
            <a:endParaRPr lang="en-US" altLang="en-US" sz="1200" dirty="0">
              <a:solidFill>
                <a:srgbClr val="004C97"/>
              </a:solidFill>
              <a:latin typeface="Helvetica" panose="020B0604020202020204" pitchFamily="34" charset="0"/>
            </a:endParaRPr>
          </a:p>
        </p:txBody>
      </p:sp>
      <p:pic>
        <p:nvPicPr>
          <p:cNvPr id="16" name="Picture 15">
            <a:extLst>
              <a:ext uri="{FF2B5EF4-FFF2-40B4-BE49-F238E27FC236}">
                <a16:creationId xmlns:a16="http://schemas.microsoft.com/office/drawing/2014/main" id="{58F2D3BD-9A77-4BF6-8839-D5739EC60FD3}"/>
              </a:ext>
            </a:extLst>
          </p:cNvPr>
          <p:cNvPicPr>
            <a:picLocks noChangeAspect="1"/>
          </p:cNvPicPr>
          <p:nvPr>
            <p:custDataLst>
              <p:tags r:id="rId1"/>
            </p:custDataLst>
          </p:nvPr>
        </p:nvPicPr>
        <p:blipFill>
          <a:blip r:embed="rId7"/>
          <a:stretch>
            <a:fillRect/>
          </a:stretch>
        </p:blipFill>
        <p:spPr>
          <a:xfrm>
            <a:off x="899369" y="1792704"/>
            <a:ext cx="5557294" cy="618830"/>
          </a:xfrm>
          <a:prstGeom prst="rect">
            <a:avLst/>
          </a:prstGeom>
        </p:spPr>
      </p:pic>
      <p:pic>
        <p:nvPicPr>
          <p:cNvPr id="14345" name="Picture 14344">
            <a:extLst>
              <a:ext uri="{FF2B5EF4-FFF2-40B4-BE49-F238E27FC236}">
                <a16:creationId xmlns:a16="http://schemas.microsoft.com/office/drawing/2014/main" id="{C8C2DC70-004B-4136-9120-C51E660258DD}"/>
              </a:ext>
            </a:extLst>
          </p:cNvPr>
          <p:cNvPicPr>
            <a:picLocks noChangeAspect="1"/>
          </p:cNvPicPr>
          <p:nvPr>
            <p:custDataLst>
              <p:tags r:id="rId2"/>
            </p:custDataLst>
          </p:nvPr>
        </p:nvPicPr>
        <p:blipFill>
          <a:blip r:embed="rId8"/>
          <a:stretch>
            <a:fillRect/>
          </a:stretch>
        </p:blipFill>
        <p:spPr>
          <a:xfrm>
            <a:off x="899369" y="2840223"/>
            <a:ext cx="7177535" cy="605112"/>
          </a:xfrm>
          <a:prstGeom prst="rect">
            <a:avLst/>
          </a:prstGeom>
        </p:spPr>
      </p:pic>
      <p:sp>
        <p:nvSpPr>
          <p:cNvPr id="49" name="Content Placeholder 29 2">
            <a:extLst>
              <a:ext uri="{FF2B5EF4-FFF2-40B4-BE49-F238E27FC236}">
                <a16:creationId xmlns:a16="http://schemas.microsoft.com/office/drawing/2014/main" id="{7A17E50D-45A6-439B-ACD3-8B181D24698F}"/>
              </a:ext>
            </a:extLst>
          </p:cNvPr>
          <p:cNvSpPr txBox="1">
            <a:spLocks/>
          </p:cNvSpPr>
          <p:nvPr/>
        </p:nvSpPr>
        <p:spPr bwMode="auto">
          <a:xfrm>
            <a:off x="533104" y="3599128"/>
            <a:ext cx="2125034"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Diagonalization</a:t>
            </a:r>
          </a:p>
        </p:txBody>
      </p:sp>
      <p:sp>
        <p:nvSpPr>
          <p:cNvPr id="51" name="Content Placeholder 29 3">
            <a:extLst>
              <a:ext uri="{FF2B5EF4-FFF2-40B4-BE49-F238E27FC236}">
                <a16:creationId xmlns:a16="http://schemas.microsoft.com/office/drawing/2014/main" id="{C31115F2-6D07-4A76-A2D1-08A2669A47DC}"/>
              </a:ext>
            </a:extLst>
          </p:cNvPr>
          <p:cNvSpPr txBox="1">
            <a:spLocks/>
          </p:cNvSpPr>
          <p:nvPr/>
        </p:nvSpPr>
        <p:spPr bwMode="auto">
          <a:xfrm>
            <a:off x="513037" y="2390502"/>
            <a:ext cx="1873249"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Eigenvectors</a:t>
            </a:r>
          </a:p>
        </p:txBody>
      </p:sp>
      <p:sp>
        <p:nvSpPr>
          <p:cNvPr id="52" name="Content Placeholder 29 4">
            <a:extLst>
              <a:ext uri="{FF2B5EF4-FFF2-40B4-BE49-F238E27FC236}">
                <a16:creationId xmlns:a16="http://schemas.microsoft.com/office/drawing/2014/main" id="{9BB75ADF-3127-4E1F-935F-7AAC62D9226B}"/>
              </a:ext>
            </a:extLst>
          </p:cNvPr>
          <p:cNvSpPr txBox="1">
            <a:spLocks/>
          </p:cNvSpPr>
          <p:nvPr/>
        </p:nvSpPr>
        <p:spPr bwMode="auto">
          <a:xfrm>
            <a:off x="533104" y="1318836"/>
            <a:ext cx="2889250" cy="541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en-US" sz="2000" b="1" dirty="0">
                <a:solidFill>
                  <a:schemeClr val="accent6"/>
                </a:solidFill>
              </a:rPr>
              <a:t>Matrix Representation</a:t>
            </a:r>
          </a:p>
        </p:txBody>
      </p:sp>
      <p:pic>
        <p:nvPicPr>
          <p:cNvPr id="7" name="Picture 6">
            <a:extLst>
              <a:ext uri="{FF2B5EF4-FFF2-40B4-BE49-F238E27FC236}">
                <a16:creationId xmlns:a16="http://schemas.microsoft.com/office/drawing/2014/main" id="{1BA3769B-AA15-4C29-B440-0BCDBF0E22CB}"/>
              </a:ext>
            </a:extLst>
          </p:cNvPr>
          <p:cNvPicPr>
            <a:picLocks noChangeAspect="1"/>
          </p:cNvPicPr>
          <p:nvPr>
            <p:custDataLst>
              <p:tags r:id="rId3"/>
            </p:custDataLst>
          </p:nvPr>
        </p:nvPicPr>
        <p:blipFill>
          <a:blip r:embed="rId9"/>
          <a:stretch>
            <a:fillRect/>
          </a:stretch>
        </p:blipFill>
        <p:spPr>
          <a:xfrm>
            <a:off x="1253661" y="4049011"/>
            <a:ext cx="2990512" cy="605112"/>
          </a:xfrm>
          <a:prstGeom prst="rect">
            <a:avLst/>
          </a:prstGeom>
        </p:spPr>
      </p:pic>
      <p:pic>
        <p:nvPicPr>
          <p:cNvPr id="10" name="Picture 9">
            <a:extLst>
              <a:ext uri="{FF2B5EF4-FFF2-40B4-BE49-F238E27FC236}">
                <a16:creationId xmlns:a16="http://schemas.microsoft.com/office/drawing/2014/main" id="{0D5569A6-8BDA-4BE3-8350-66DA66E5D87A}"/>
              </a:ext>
            </a:extLst>
          </p:cNvPr>
          <p:cNvPicPr>
            <a:picLocks noChangeAspect="1"/>
          </p:cNvPicPr>
          <p:nvPr>
            <p:custDataLst>
              <p:tags r:id="rId4"/>
            </p:custDataLst>
          </p:nvPr>
        </p:nvPicPr>
        <p:blipFill>
          <a:blip r:embed="rId10"/>
          <a:stretch>
            <a:fillRect/>
          </a:stretch>
        </p:blipFill>
        <p:spPr>
          <a:xfrm>
            <a:off x="1253661" y="4820502"/>
            <a:ext cx="5086311" cy="618830"/>
          </a:xfrm>
          <a:prstGeom prst="rect">
            <a:avLst/>
          </a:prstGeom>
        </p:spPr>
      </p:pic>
      <p:sp>
        <p:nvSpPr>
          <p:cNvPr id="17" name="Footer Placeholder 4">
            <a:extLst>
              <a:ext uri="{FF2B5EF4-FFF2-40B4-BE49-F238E27FC236}">
                <a16:creationId xmlns:a16="http://schemas.microsoft.com/office/drawing/2014/main" id="{6BE01241-E48A-4F4F-BBBA-DEBAE0E2098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Tree>
    <p:extLst>
      <p:ext uri="{BB962C8B-B14F-4D97-AF65-F5344CB8AC3E}">
        <p14:creationId xmlns:p14="http://schemas.microsoft.com/office/powerpoint/2010/main" val="37452971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09.749"/>
  <p:tag name="LATEXADDIN" val="\documentclass{article}&#10;\usepackage{amsmath}&#10;\pagestyle{empty}&#10;\begin{document}&#10;&#10;\begin{align} \nonumber&#10;x^{\prime\prime} + \left[ \frac{1-\delta}{\rho^{2} (1+\delta)} - \frac{K(s)}{1+\delta} \right] = \frac{\delta}{\rho(1+\delta)}&#10;\end{align}&#10;&#10;\end{document}"/>
  <p:tag name="IGUANATEXSIZE" val="20"/>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447.8125"/>
  <p:tag name="ORIGINALWIDTH" val="1730.491"/>
  <p:tag name="LATEXADDIN" val="\documentclass{article}&#10;\usepackage{amsmath}&#10;\pagestyle{empty}&#10;\begin{document}&#10;&#10;\begin{align} \nonumber&#10;\left( \begin{array}{c}&#10;D(s_{2}) \\ &#10;D^{\prime}(s_{2}) \\&#10;1 \\&#10;\end{array} \right) = M_{21} \left( \begin{array}{c}&#10;D(s_{1}) \\ &#10;D^{\prime}(s_{1}) \\&#10;1 \\&#10;\end{array} \right)&#10;\end{align}&#10;&#10;\end{document}"/>
  <p:tag name="IGUANATEXSIZE" val="22"/>
  <p:tag name="IGUANATEXCURSOR" val="196"/>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44.298"/>
  <p:tag name="ORIGINALWIDTH" val="1203.918"/>
  <p:tag name="LATEXADDIN" val="\documentclass{article}&#10;\usepackage{amsmath}&#10;\pagestyle{empty}&#10;\begin{document}&#10;&#10;\begin{align} \nonumber&#10;&amp; \ddot{x} = - \omega_{0}^{2} x - \omega_{1}^{2}(x-y) \\ \nonumber&#10;&amp; \ddot{y} = - \omega_{0}^{2} y + \omega_{1}^{2}(x-y)&#10;\end{align}&#10;&#10;\end{document}"/>
  <p:tag name="IGUANATEXSIZE" val="20"/>
  <p:tag name="IGUANATEXCURSOR" val="155"/>
  <p:tag name="TRANSPARENCY" val="True"/>
  <p:tag name="FILENAME" val=""/>
  <p:tag name="LATEXENGINEID" val="1"/>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658.5919"/>
  <p:tag name="ORIGINALWIDTH" val="2837.646"/>
  <p:tag name="LATEXADDIN" val="\documentclass{article}&#10;\usepackage{amsmath}&#10;\pagestyle{empty}&#10;\begin{document}&#10;&#10;\begin{align} \nonumber&#10;&amp; \frac{d^{2}}{dt^{2}}\left[\frac{x+y}{2}\right] = - \omega_{0}^{2} \left[\frac{x+y}{2}\right] \\ \nonumber&#10;&amp; \frac{d^{2}}{dt^{2}}\left[\frac{x-y}{2}\right] = - (\omega_{0}^{2} +2\omega_{1}^{2})\left[\frac{x-y}{2}\right] =  - \omega_{-}^{2}\left[\frac{x-y}{2}\right]&#10;\end{align}&#10;&#10;\end{document}"/>
  <p:tag name="IGUANATEXSIZE" val="20"/>
  <p:tag name="IGUANATEXCURSOR" val="331"/>
  <p:tag name="TRANSPARENCY" val="True"/>
  <p:tag name="FILENAME" val=""/>
  <p:tag name="LATEXENGINEID" val="1"/>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646.5902"/>
  <p:tag name="ORIGINALWIDTH" val="4001.809"/>
  <p:tag name="LATEXADDIN" val="\documentclass{article}&#10;\usepackage{amsmath}&#10;\pagestyle{empty}&#10;\begin{document}&#10;&#10;\begin{align} \nonumber&#10;&amp; x(t) = \left[\frac{x+y}{2}\right](t) + \left[\frac{x-y}{2}\right](t) = A_{+}\cos\left( \omega_{0}t+\phi_{0} \right) + A_{-}\cos\left( \omega_{-}t+\phi_{-} \right) \\ \nonumber&#10;&amp; y(t) = \left[\frac{x+y}{2}\right](t) - \left[\frac{x-y}{2}\right](t) = A_{+}\cos\left( \omega_{0}t+\phi_{0} \right) - A_{-}\cos\left( \omega_{-}t+\phi_{-} \right)&#10;\end{align}&#10;&#10;\end{document}"/>
  <p:tag name="IGUANATEXSIZE" val="20"/>
  <p:tag name="IGUANATEXCURSOR" val="260"/>
  <p:tag name="TRANSPARENCY" val="True"/>
  <p:tag name="FILENAME" val=""/>
  <p:tag name="LATEXENGINEID" val="1"/>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62.25866"/>
  <p:tag name="LATEXADDIN" val="\documentclass{article}&#10;\usepackage{amsmath}&#10;\pagestyle{empty}&#10;\begin{document}&#10;&#10;\begin{align} \nonumber&#10;x&#10;\end{align}&#10;&#10;\end{document}"/>
  <p:tag name="IGUANATEXSIZE" val="20"/>
  <p:tag name="IGUANATEXCURSOR" val="106"/>
  <p:tag name="TRANSPARENCY" val="True"/>
  <p:tag name="FILENAME" val=""/>
  <p:tag name="LATEXENGINEID" val="1"/>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80.26118"/>
  <p:tag name="ORIGINALWIDTH" val="57.75803"/>
  <p:tag name="LATEXADDIN" val="\documentclass{article}&#10;\usepackage{amsmath}&#10;\pagestyle{empty}&#10;\begin{document}&#10;&#10;\begin{align} \nonumber&#10;y&#10;\end{align}&#10;&#10;\end{document}"/>
  <p:tag name="IGUANATEXSIZE" val="20"/>
  <p:tag name="IGUANATEXCURSOR" val="106"/>
  <p:tag name="TRANSPARENCY" val="True"/>
  <p:tag name="FILENAME" val=""/>
  <p:tag name="LATEXENGINEID" val="1"/>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02.7643"/>
  <p:tag name="LATEXADDIN" val="\documentclass{article}&#10;\usepackage{amsmath}&#10;\pagestyle{empty}&#10;\begin{document}&#10;&#10;\begin{align} \nonumber&#10;k_{0}&#10;\end{align}&#10;&#10;\end{document}"/>
  <p:tag name="IGUANATEXSIZE" val="20"/>
  <p:tag name="IGUANATEXCURSOR" val="110"/>
  <p:tag name="TRANSPARENCY" val="True"/>
  <p:tag name="FILENAME" val=""/>
  <p:tag name="LATEXENGINEID" val="1"/>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02.7643"/>
  <p:tag name="LATEXADDIN" val="\documentclass{article}&#10;\usepackage{amsmath}&#10;\pagestyle{empty}&#10;\begin{document}&#10;&#10;\begin{align} \nonumber&#10;k_{0}&#10;\end{align}&#10;&#10;\end{document}"/>
  <p:tag name="IGUANATEXSIZE" val="20"/>
  <p:tag name="IGUANATEXCURSOR" val="110"/>
  <p:tag name="TRANSPARENCY" val="True"/>
  <p:tag name="FILENAME" val=""/>
  <p:tag name="LATEXENGINEID" val="1"/>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99.76394"/>
  <p:tag name="LATEXADDIN" val="\documentclass{article}&#10;\usepackage{amsmath}&#10;\pagestyle{empty}&#10;\begin{document}&#10;&#10;\begin{align} \nonumber&#10;k_{1}&#10;\end{align}&#10;&#10;\end{document}"/>
  <p:tag name="IGUANATEXSIZE" val="20"/>
  <p:tag name="IGUANATEXCURSOR" val="109"/>
  <p:tag name="TRANSPARENCY" val="True"/>
  <p:tag name="FILENAME" val=""/>
  <p:tag name="LATEXENGINEID" val="1"/>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44.298"/>
  <p:tag name="ORIGINALWIDTH" val="1203.918"/>
  <p:tag name="LATEXADDIN" val="\documentclass{article}&#10;\usepackage{amsmath}&#10;\pagestyle{empty}&#10;\begin{document}&#10;&#10;\begin{align} \nonumber&#10;&amp; \ddot{x} = - \omega_{0}^{2} x - \omega_{1}^{2}(x-y) \\ \nonumber&#10;&amp; \ddot{y} = - \omega_{0}^{2} y + \omega_{1}^{2}(x-y)&#10;\end{align}&#10;&#10;\end{document}"/>
  <p:tag name="IGUANATEXSIZE" val="20"/>
  <p:tag name="IGUANATEXCURSOR" val="105"/>
  <p:tag name="TRANSPARENCY" val="True"/>
  <p:tag name="FILENAME" val=""/>
  <p:tag name="LATEXENGINEID" val="1"/>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262.842"/>
  <p:tag name="LATEXADDIN" val="\documentclass{article}&#10;\usepackage{amsmath}&#10;\pagestyle{empty}&#10;\begin{document}&#10;&#10;\begin{align} \nonumber&#10;x^{\prime\prime} + \left( \frac{1}{\rho^{2}} - K(s) \right) = 0&#10;\end{align}&#10;&#10;\end{document}"/>
  <p:tag name="IGUANATEXSIZE" val="20"/>
  <p:tag name="IGUANATEXCURSOR" val="148"/>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04.5425"/>
  <p:tag name="ORIGINALWIDTH" val="2734.882"/>
  <p:tag name="LATEXADDIN" val="\documentclass{article}&#10;\usepackage{amsmath}&#10;\pagestyle{empty}&#10;\begin{document}&#10;&#10;\begin{align} \nonumber&#10;\frac{d^{2}}{dt^{2}} \left[ \begin{tabular}{c} $x$ \\ $y$ \end{tabular} \right] = \left[ \begin{tabular}{c c} $-(\omega_{0}^{2}+\omega_{1}^{2})$ &amp; $\omega_{1}^{2}$ \\ $\omega_{1}^{2}$ &amp; $-(\omega_{0}^{2}+\omega_{1}^{2})$ \end{tabular} \right] \left[ \begin{tabular}{c} $x$ \\ $y$ \end{tabular} \right]&#10;\end{align}&#10;&#10;\end{document}"/>
  <p:tag name="IGUANATEXSIZE" val="20"/>
  <p:tag name="IGUANATEXCURSOR" val="384"/>
  <p:tag name="TRANSPARENCY" val="True"/>
  <p:tag name="FILENAME" val=""/>
  <p:tag name="LATEXENGINEID" val="1"/>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45.0482"/>
  <p:tag name="ORIGINALWIDTH" val="2206.808"/>
  <p:tag name="LATEXADDIN" val="\documentclass{article}&#10;\usepackage{amsmath}&#10;\pagestyle{empty}&#10;\begin{document}&#10;&#10;\begin{align} \nonumber&#10;&amp; \det[M-\lambda I_{2}]=(\omega_{0}^{2}+\omega_{1}^{2}+\lambda)^{2}-\omega_{1}^{4}=0 \\ \nonumber&#10;&amp;(\omega_{0}^{2}+\lambda)(\omega_{0}^{2}+2\omega_{1}^{2}+\lambda) =0&#10;\end{align}&#10;&#10;\end{document}"/>
  <p:tag name="IGUANATEXSIZE" val="20"/>
  <p:tag name="IGUANATEXCURSOR" val="204"/>
  <p:tag name="TRANSPARENCY" val="True"/>
  <p:tag name="FILENAME" val=""/>
  <p:tag name="LATEXENGINEID" val="1"/>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532.243"/>
  <p:tag name="LATEXADDIN" val="\documentclass{article}&#10;\usepackage{amsmath}&#10;\pagestyle{empty}&#10;\begin{document}&#10;&#10;\begin{align} \nonumber&#10;\left[ \begin{tabular}{c c} $-\omega_{1}^{2}$ &amp; $\omega_{1}^{2}$ \\ $\omega_{1}^{2}$ &amp; $-\omega_{1}^{2}$ \end{tabular} \right] \left[ \begin{tabular}{c} 1 \\ 1 \end{tabular} \right] = \left[ \begin{tabular}{c} 0 \\ 0 \end{tabular} \right],\quad \left[ \begin{tabular}{c c} $\omega_{1}^{2}$ &amp; $\omega_{1}^{2}$ \\ $\omega_{1}^{2}$ &amp; $\omega_{1}^{2}$ \end{tabular} \right] \left[ \begin{tabular}{c} 1 \\ -1 \end{tabular} \right] = \left[ \begin{tabular}{c} 0 \\ 0 \end{tabular} \right]&#10;\end{align}&#10;&#10;\end{document}"/>
  <p:tag name="IGUANATEXSIZE" val="20"/>
  <p:tag name="IGUANATEXCURSOR" val="437"/>
  <p:tag name="TRANSPARENCY" val="True"/>
  <p:tag name="FILENAME" val=""/>
  <p:tag name="LATEXENGINEID" val="1"/>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25.199"/>
  <p:tag name="LATEXADDIN" val="\documentclass{article}&#10;\usepackage{amsmath}&#10;\pagestyle{empty}&#10;\begin{document}&#10;&#10;\begin{align} \nonumber&#10;\left[ \begin{tabular}{c} $u$ \\ $v$ \end{tabular} \right] = \left[ \begin{tabular}{c c} 1 &amp; 1 \\ 1 &amp; -1 \end{tabular} \right] \left[ \begin{tabular}{c} $x$ \\ $y$ \end{tabular} \right]&#10;\end{align}&#10;&#10;\end{document}"/>
  <p:tag name="IGUANATEXSIZE" val="20"/>
  <p:tag name="IGUANATEXCURSOR" val="209"/>
  <p:tag name="TRANSPARENCY" val="True"/>
  <p:tag name="FILENAME" val=""/>
  <p:tag name="LATEXENGINEID" val="1"/>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304.5425"/>
  <p:tag name="ORIGINALWIDTH" val="2734.882"/>
  <p:tag name="LATEXADDIN" val="\documentclass{article}&#10;\usepackage{amsmath}&#10;\pagestyle{empty}&#10;\begin{document}&#10;&#10;\begin{align} \nonumber&#10;\frac{d^{2}}{dt^{2}} \left[ \begin{tabular}{c} $x$ \\ $y$ \end{tabular} \right] = \left[ \begin{tabular}{c c} $-(\omega_{0}^{2}+\omega_{1}^{2})$ &amp; $\omega_{1}^{2}$ \\ $\omega_{1}^{2}$ &amp; $-(\omega_{0}^{2}+\omega_{1}^{2})$ \end{tabular} \right] \left[ \begin{tabular}{c} $x$ \\ $y$ \end{tabular} \right]&#10;\end{align}&#10;&#10;\end{document}"/>
  <p:tag name="IGUANATEXSIZE" val="20"/>
  <p:tag name="IGUANATEXCURSOR" val="384"/>
  <p:tag name="TRANSPARENCY" val="True"/>
  <p:tag name="FILENAME" val=""/>
  <p:tag name="LATEXENGINEID" val="1"/>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532.243"/>
  <p:tag name="LATEXADDIN" val="\documentclass{article}&#10;\usepackage{amsmath}&#10;\pagestyle{empty}&#10;\begin{document}&#10;&#10;\begin{align} \nonumber&#10;\left[ \begin{tabular}{c c} $-\omega_{1}^{2}$ &amp; $\omega_{1}^{2}$ \\ $\omega_{1}^{2}$ &amp; $-\omega_{1}^{2}$ \end{tabular} \right] \left[ \begin{tabular}{c} 1 \\ 1 \end{tabular} \right] = \left[ \begin{tabular}{c} 0 \\ 0 \end{tabular} \right],\quad \left[ \begin{tabular}{c c} $\omega_{1}^{2}$ &amp; $\omega_{1}^{2}$ \\ $\omega_{1}^{2}$ &amp; $\omega_{1}^{2}$ \end{tabular} \right] \left[ \begin{tabular}{c} 1 \\ -1 \end{tabular} \right] = \left[ \begin{tabular}{c} 0 \\ 0 \end{tabular} \right]&#10;\end{align}&#10;&#10;\end{document}"/>
  <p:tag name="IGUANATEXSIZE" val="20"/>
  <p:tag name="IGUANATEXCURSOR" val="437"/>
  <p:tag name="TRANSPARENCY" val="True"/>
  <p:tag name="FILENAME" val=""/>
  <p:tag name="LATEXENGINEID" val="1"/>
  <p:tag name="TEMPFOLDER" val=".\"/>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71.705"/>
  <p:tag name="LATEXADDIN" val="\documentclass{article}&#10;\usepackage{amsmath}&#10;\pagestyle{empty}&#10;\begin{document}&#10;&#10;\begin{align} \nonumber&#10;\left[ \begin{tabular}{c} $\eta_{1}$ \\ $\eta_{2}$ \end{tabular} \right] = \left[ \begin{tabular}{c c} 1 &amp; 1 \\ 1 &amp; -1 \end{tabular} \right] \left[ \begin{tabular}{c} $x$ \\ $y$ \end{tabular} \right]&#10;\end{align}&#10;&#10;\end{document}"/>
  <p:tag name="IGUANATEXSIZE" val="20"/>
  <p:tag name="IGUANATEXCURSOR" val="131"/>
  <p:tag name="TRANSPARENCY" val="True"/>
  <p:tag name="FILENAME" val=""/>
  <p:tag name="LATEXENGINEID" val="1"/>
  <p:tag name="TEMPFOLDER" val=".\"/>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304.5425"/>
  <p:tag name="ORIGINALWIDTH" val="2503.099"/>
  <p:tag name="LATEXADDIN" val="\documentclass{article}&#10;\usepackage{amsmath}&#10;\pagestyle{empty}&#10;\begin{document}&#10;&#10;\begin{align} \nonumber&#10;\frac{d^{2}}{dt^{2}} \left[ \begin{tabular}{c} $\eta_{1}$ \\ $\eta_{2}$ \end{tabular} \right] = \left[ \begin{tabular}{c c} $-\omega_{0}^{2}$ &amp; 0 \\ 0 &amp; $-(\omega_{0}^{2}+2\omega_{1}^{2})$ \end{tabular} \right] \left[ \begin{tabular}{c} $\eta_{1}$ \\ $\eta_{2}$ \end{tabular} \right]&#10;\end{align}&#10;&#10;\end{document}"/>
  <p:tag name="IGUANATEXSIZE" val="20"/>
  <p:tag name="IGUANATEXCURSOR" val="366"/>
  <p:tag name="TRANSPARENCY" val="True"/>
  <p:tag name="FILENAME" val=""/>
  <p:tag name="LATEXENGINEID" val="1"/>
  <p:tag name="TEMPFOLDER" val=".\"/>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62.25866"/>
  <p:tag name="LATEXADDIN" val="\documentclass{article}&#10;\usepackage{amsmath}&#10;\pagestyle{empty}&#10;\begin{document}&#10;&#10;\begin{align} \nonumber&#10;x&#10;\end{align}&#10;&#10;\end{document}"/>
  <p:tag name="IGUANATEXSIZE" val="20"/>
  <p:tag name="IGUANATEXCURSOR" val="106"/>
  <p:tag name="TRANSPARENCY" val="True"/>
  <p:tag name="FILENAME" val=""/>
  <p:tag name="LATEXENGINEID" val="1"/>
  <p:tag name="TEMPFOLDER" val=".\"/>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0.26118"/>
  <p:tag name="ORIGINALWIDTH" val="57.75803"/>
  <p:tag name="LATEXADDIN" val="\documentclass{article}&#10;\usepackage{amsmath}&#10;\pagestyle{empty}&#10;\begin{document}&#10;&#10;\begin{align} \nonumber&#10;y&#10;\end{align}&#10;&#10;\end{document}"/>
  <p:tag name="IGUANATEXSIZE" val="20"/>
  <p:tag name="IGUANATEXCURSOR" val="106"/>
  <p:tag name="TRANSPARENCY" val="True"/>
  <p:tag name="FILENAME" val=""/>
  <p:tag name="LATEXENGINEID" val="1"/>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474.6906"/>
  <p:tag name="ORIGINALWIDTH" val="1869.516"/>
  <p:tag name="LATEXADDIN" val="\documentclass{article}&#10;\usepackage{amsmath}&#10;\pagestyle{empty}&#10;\begin{document}&#10;&#10;\begin{align} \nonumber&#10;x_{\beta}^{\prime\prime} + (K_{x}(s)+C_{x} \delta) x_{\beta} &amp;= 0 \\ \nonumber&#10;D^{\prime\prime} + (K_{x}(s)+C_{x} \delta) D &amp;= \frac{1}{\rho} + \mathcal{O}(\delta)&#10;\end{align}&#10;&#10;\end{document}"/>
  <p:tag name="IGUANATEXSIZE" val="20"/>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02.7643"/>
  <p:tag name="LATEXADDIN" val="\documentclass{article}&#10;\usepackage{amsmath}&#10;\pagestyle{empty}&#10;\begin{document}&#10;&#10;\begin{align} \nonumber&#10;k_{0}&#10;\end{align}&#10;&#10;\end{document}"/>
  <p:tag name="IGUANATEXSIZE" val="20"/>
  <p:tag name="IGUANATEXCURSOR" val="110"/>
  <p:tag name="TRANSPARENCY" val="True"/>
  <p:tag name="FILENAME" val=""/>
  <p:tag name="LATEXENGINEID" val="1"/>
  <p:tag name="TEMPFOLDER" val=".\"/>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02.7643"/>
  <p:tag name="LATEXADDIN" val="\documentclass{article}&#10;\usepackage{amsmath}&#10;\pagestyle{empty}&#10;\begin{document}&#10;&#10;\begin{align} \nonumber&#10;k_{0}&#10;\end{align}&#10;&#10;\end{document}"/>
  <p:tag name="IGUANATEXSIZE" val="20"/>
  <p:tag name="IGUANATEXCURSOR" val="110"/>
  <p:tag name="TRANSPARENCY" val="True"/>
  <p:tag name="FILENAME" val=""/>
  <p:tag name="LATEXENGINEID" val="1"/>
  <p:tag name="TEMPFOLDER" val=".\"/>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99.76394"/>
  <p:tag name="LATEXADDIN" val="\documentclass{article}&#10;\usepackage{amsmath}&#10;\pagestyle{empty}&#10;\begin{document}&#10;&#10;\begin{align} \nonumber&#10;k_{1}&#10;\end{align}&#10;&#10;\end{document}"/>
  <p:tag name="IGUANATEXSIZE" val="20"/>
  <p:tag name="IGUANATEXCURSOR" val="109"/>
  <p:tag name="TRANSPARENCY" val="True"/>
  <p:tag name="FILENAME" val=""/>
  <p:tag name="LATEXENGINEID" val="1"/>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154.106"/>
  <p:tag name="LATEXADDIN" val="\documentclass{article}&#10;\usepackage{amsmath}&#10;\pagestyle{empty}&#10;\begin{document}&#10;&#10;\begin{align} \nonumber&#10;x(s) = x_{\beta}(s) + D(s)\delta&#10;\end{align}&#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670.4162"/>
  <p:tag name="ORIGINALWIDTH" val="1460.067"/>
  <p:tag name="LATEXADDIN" val="\documentclass{article}&#10;\usepackage{amsmath}&#10;\pagestyle{empty}&#10;\begin{document}&#10;&#10;\begin{align} \nonumber&#10;x_{\beta}&amp;, \quad \text{betatron oscillation} \\ \nonumber&#10;D&amp;, \quad \text{dispersive orbit} \\ \nonumber&#10;K_{x}&amp;, \quad \text{transverse focusing} \\ \nonumber&#10;C_{x}&amp;, \quad \text{chromatic correction} \\ \nonumber&#10;\end{align}&#10;&#10;\end{document}"/>
  <p:tag name="IGUANATEXSIZE" val="20"/>
  <p:tag name="IGUANATEXCURSOR" val="27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4.6906"/>
  <p:tag name="ORIGINALWIDTH" val="1869.516"/>
  <p:tag name="LATEXADDIN" val="\documentclass{article}&#10;\usepackage{amsmath}&#10;\pagestyle{empty}&#10;\begin{document}&#10;&#10;\begin{align} \nonumber&#10;x_{\beta}^{\prime\prime} + (K_{x}(s)+C_{x} \delta) x_{\beta} &amp;= 0 \\ \nonumber&#10;D^{\prime\prime} + (K_{x}(s)+C_{x} \delta) D &amp;= \frac{1}{\rho} + \mathcal{O}(\delta)&#10;\end{align}&#10;&#10;\end{document}"/>
  <p:tag name="IGUANATEXSIZE" val="20"/>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447.8125"/>
  <p:tag name="ORIGINALWIDTH" val="727.6016"/>
  <p:tag name="LATEXADDIN" val="\documentclass{article}&#10;\usepackage{amsmath}&#10;\pagestyle{empty}&#10;\begin{document}&#10;&#10;\begin{align} \nonumber&#10;\left( \begin{array}{ccc}&#10;1 &amp; L &amp; 0 \\ &#10;0 &amp; 1 &amp; 0 \\&#10;0 &amp; 0 &amp; 1 \\&#10;\end{array} \right)&#10;\end{align}&#10;&#10;\end{document}"/>
  <p:tag name="IGUANATEXSIZE" val="22"/>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449.3127"/>
  <p:tag name="ORIGINALWIDTH" val="824.3651"/>
  <p:tag name="LATEXADDIN" val="\documentclass{article}&#10;\usepackage{amsmath}&#10;\pagestyle{empty}&#10;\begin{document}&#10;&#10;\begin{align} \nonumber&#10;\left( \begin{array}{ccc}&#10;1 &amp; l &amp; \frac{1}{2}l\theta \\ &#10;0 &amp; 1 &amp; \theta \\&#10;0 &amp; 0 &amp; 1 \\&#10;\end{array} \right)&#10;\end{align}&#10;&#10;\end{document}"/>
  <p:tag name="IGUANATEXSIZE" val="22"/>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447.8125"/>
  <p:tag name="ORIGINALWIDTH" val="828.1156"/>
  <p:tag name="LATEXADDIN" val="\documentclass{article}&#10;\usepackage{amsmath}&#10;\pagestyle{empty}&#10;\begin{document}&#10;&#10;\begin{align} \nonumber&#10;\left( \begin{array}{ccc}&#10;1 &amp; 0 &amp; 0 \\ &#10;-\frac{1}{f} &amp; 1 &amp; 0 \\&#10;0 &amp; 0 &amp; 1 \\&#10;\end{array} \right)&#10;\end{align}&#10;&#10;\end{document}"/>
  <p:tag name="IGUANATEXSIZE" val="22"/>
  <p:tag name="IGUANATEXCURSOR" val="156"/>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FNAL_TemplateMac_060514">
  <a:themeElements>
    <a:clrScheme name="Fermilab">
      <a:dk1>
        <a:srgbClr val="004C97"/>
      </a:dk1>
      <a:lt1>
        <a:srgbClr val="FFFFFF"/>
      </a:lt1>
      <a:dk2>
        <a:srgbClr val="004C97"/>
      </a:dk2>
      <a:lt2>
        <a:srgbClr val="FFFFFF"/>
      </a:lt2>
      <a:accent1>
        <a:srgbClr val="99D6EA"/>
      </a:accent1>
      <a:accent2>
        <a:srgbClr val="DB720C"/>
      </a:accent2>
      <a:accent3>
        <a:srgbClr val="519A24"/>
      </a:accent3>
      <a:accent4>
        <a:srgbClr val="AF272F"/>
      </a:accent4>
      <a:accent5>
        <a:srgbClr val="00B5E2"/>
      </a:accent5>
      <a:accent6>
        <a:srgbClr val="40404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B6CED81E-951A-4DFA-9287-6DC86C25A1D3}"/>
    </a:ext>
  </a:extLst>
</a:theme>
</file>

<file path=ppt/theme/theme2.xml><?xml version="1.0" encoding="utf-8"?>
<a:theme xmlns:a="http://schemas.openxmlformats.org/drawingml/2006/main" name="Fermilab: Footer Only">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3CED6F7E-0C40-4358-9557-CEEF733EC3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88148</TotalTime>
  <Words>483</Words>
  <Application>Microsoft Office PowerPoint</Application>
  <PresentationFormat>On-screen Show (4:3)</PresentationFormat>
  <Paragraphs>132</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Helvetica</vt:lpstr>
      <vt:lpstr>Times New Roman</vt:lpstr>
      <vt:lpstr>FNAL_TemplateMac_060514</vt:lpstr>
      <vt:lpstr>Fermilab: Footer Only</vt:lpstr>
      <vt:lpstr>Lecture 4: Symbolic Algebra, Dispersion Matching, Coupled Oscillators,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 Optics Update: Flexibility for Experiments</dc:title>
  <dc:creator>Alexander L. Romanov x 13883N</dc:creator>
  <cp:lastModifiedBy>jseldredphysics@gmail.com</cp:lastModifiedBy>
  <cp:revision>1034</cp:revision>
  <cp:lastPrinted>2014-01-20T19:40:21Z</cp:lastPrinted>
  <dcterms:created xsi:type="dcterms:W3CDTF">2016-06-09T21:29:32Z</dcterms:created>
  <dcterms:modified xsi:type="dcterms:W3CDTF">2022-02-10T07:32:54Z</dcterms:modified>
</cp:coreProperties>
</file>