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12"/>
  </p:notesMasterIdLst>
  <p:handoutMasterIdLst>
    <p:handoutMasterId r:id="rId13"/>
  </p:handoutMasterIdLst>
  <p:sldIdLst>
    <p:sldId id="805" r:id="rId3"/>
    <p:sldId id="812" r:id="rId4"/>
    <p:sldId id="806" r:id="rId5"/>
    <p:sldId id="813" r:id="rId6"/>
    <p:sldId id="811" r:id="rId7"/>
    <p:sldId id="807" r:id="rId8"/>
    <p:sldId id="808" r:id="rId9"/>
    <p:sldId id="810" r:id="rId10"/>
    <p:sldId id="80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AE2868"/>
    <a:srgbClr val="00FF00"/>
    <a:srgbClr val="404040"/>
    <a:srgbClr val="505050"/>
    <a:srgbClr val="004C97"/>
    <a:srgbClr val="A7A8AA"/>
    <a:srgbClr val="003087"/>
    <a:srgbClr val="0F2D6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5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80DBBE75-B897-4C2D-851E-711B34683BA3}" type="datetimeFigureOut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CABB725D-266A-4787-B290-EA1B21029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76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4T20:26:50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0 5527 0 0,'-17'11'488'0'0,"4"-3"-392"0"0,-2-1-96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4050BF1F-29FD-4232-8E96-B3FD1DCB3ADE}" type="datetimeFigureOut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60BFB643-3B51-4A23-96A6-8ED93A064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476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4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2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3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49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31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49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450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40A94-F08D-4CD4-B29F-E34BE6CEA4D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112A648-30BA-4405-A15D-D820356621FC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ea typeface="DejaVu Sans"/>
              <a:cs typeface="DejaVu Sans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C2E6FDE-E650-4FCA-924B-1FF30E1E55A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E64C6FB-87A0-42BB-B506-B42340131B1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39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Slide_0605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ermiLogo_RGB_NAL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49350"/>
            <a:ext cx="3267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06450" y="3559283"/>
            <a:ext cx="7526338" cy="1139271"/>
          </a:xfrm>
          <a:prstGeom prst="rect">
            <a:avLst/>
          </a:prstGeom>
        </p:spPr>
        <p:txBody>
          <a:bodyPr wrap="square" lIns="0" tIns="0" rIns="0" bIns="0" anchor="t"/>
          <a:lstStyle>
            <a:lvl1pPr algn="l">
              <a:defRPr sz="3200" b="1" i="0" baseline="0">
                <a:solidFill>
                  <a:srgbClr val="004C97"/>
                </a:solidFill>
                <a:latin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806450" y="4841093"/>
            <a:ext cx="7526338" cy="14899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07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70916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0916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866E9CA-C242-476E-AC96-726DAD61F4C9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C85A5DC-9CCB-48FE-8FD9-B52B9FD57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5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0013" y="6515100"/>
            <a:ext cx="1076325" cy="241300"/>
          </a:xfrm>
        </p:spPr>
        <p:txBody>
          <a:bodyPr/>
          <a:lstStyle>
            <a:lvl1pPr>
              <a:defRPr sz="1200"/>
            </a:lvl1pPr>
          </a:lstStyle>
          <a:p>
            <a:fld id="{50889BEA-2B91-403F-ADA4-053DEE04721E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2E9C158-AEF1-41A2-A6CE-6F0BAB305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2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229365" y="4765101"/>
            <a:ext cx="425196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54550" y="4765101"/>
            <a:ext cx="426085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28601" y="1043694"/>
            <a:ext cx="4251324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>
          <a:xfrm>
            <a:off x="4654550" y="1043694"/>
            <a:ext cx="4260851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 sz="1200"/>
            </a:lvl1pPr>
          </a:lstStyle>
          <a:p>
            <a:fld id="{6A3537A3-8C6B-43C4-A25C-FC2CE8D9D9BB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200"/>
            </a:lvl1pPr>
          </a:lstStyle>
          <a:p>
            <a:fld id="{47C05DF5-FB48-4D3F-AF82-EC74A689C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43693"/>
            <a:ext cx="3027894" cy="4994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469958" y="1043694"/>
            <a:ext cx="5420360" cy="4994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z="1200"/>
            </a:lvl1pPr>
          </a:lstStyle>
          <a:p>
            <a:fld id="{2B1CF01D-1604-4C8E-BF6F-5634B5B9B0FA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200"/>
            </a:lvl1pPr>
          </a:lstStyle>
          <a:p>
            <a:fld id="{071AFBCB-9629-4487-8658-FCC7F72DA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73" y="1043694"/>
            <a:ext cx="8700851" cy="3695054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E62D87C-608A-49B4-979E-2C9EC8FFFA3E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7094B4-CDBE-4107-9E6E-D38410A9E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3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Wednesday, October 23, 2013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44C4D-BEB7-4624-8D2A-34E58A07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61950"/>
            <a:ext cx="8675688" cy="5668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EAD63FCB-C847-421A-A82C-644CA8D55BDB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71519E6-F709-4990-B973-B339820CA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2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361950"/>
            <a:ext cx="8700851" cy="4369742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A0E092C4-48F6-48C5-B2B3-815670E99CE7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C2BC038B-CA57-479E-BFA9-9E819877A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DD380D08-F2CA-47D3-B2B9-BCFDF76A6561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5585131-D98E-4CC9-8879-1D32CC470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7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459538" y="6515100"/>
            <a:ext cx="107632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D594D8DC-1801-43BE-B437-DF92E32BA858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450" y="6515100"/>
            <a:ext cx="5373688" cy="2413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515100"/>
            <a:ext cx="44767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6827BE81-7C2D-481B-BBCE-23778685B2B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2" descr="HeaderFooter_006031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7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074184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450013" y="6515100"/>
            <a:ext cx="10763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F478486A-2EA2-4759-824C-EE1AD3861CE4}" type="datetime1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6450" y="6515100"/>
            <a:ext cx="53736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319E6341-E9E7-4128-9402-327DA86815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3" name="Picture 1" descr="Footer_0603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xfrm>
            <a:off x="806449" y="3368675"/>
            <a:ext cx="7526338" cy="139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chemeClr val="accent6"/>
                </a:solidFill>
                <a:latin typeface="Helvetica" panose="020B0604020202020204" pitchFamily="34" charset="0"/>
                <a:ea typeface="Geneva" pitchFamily="121" charset="-128"/>
              </a:rPr>
              <a:t>Final Projects</a:t>
            </a: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806449" y="4841875"/>
            <a:ext cx="8018985" cy="148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Helvetica" panose="020B0604020202020204" pitchFamily="34" charset="0"/>
                <a:ea typeface="Geneva" pitchFamily="121" charset="-128"/>
              </a:rPr>
              <a:t>J. Eldred</a:t>
            </a:r>
            <a:endParaRPr lang="en-US" altLang="en-US" dirty="0">
              <a:latin typeface="Helvetica" panose="020B0604020202020204" pitchFamily="34" charset="0"/>
              <a:ea typeface="Geneva" pitchFamily="121" charset="-128"/>
            </a:endParaRPr>
          </a:p>
          <a:p>
            <a:r>
              <a:rPr lang="en-US" altLang="en-US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r>
              <a:rPr lang="en-US" altLang="en-US" dirty="0">
                <a:latin typeface="Helvetica" panose="020B0604020202020204" pitchFamily="34" charset="0"/>
                <a:ea typeface="Geneva" pitchFamily="121" charset="-128"/>
              </a:rPr>
              <a:t>February 7-18 2020</a:t>
            </a:r>
          </a:p>
        </p:txBody>
      </p:sp>
    </p:spTree>
    <p:extLst>
      <p:ext uri="{BB962C8B-B14F-4D97-AF65-F5344CB8AC3E}">
        <p14:creationId xmlns:p14="http://schemas.microsoft.com/office/powerpoint/2010/main" val="36543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Current Schedule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E57909-62AB-4CA8-A326-43A731F0570E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anose="020B0604020202020204" pitchFamily="34" charset="0"/>
              </a:rPr>
              <a:t>Classical Mechanics and Electromagnetism | January 2021 USPAS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039E4-B1FD-4FBB-A47A-796599B3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843" y="1010022"/>
            <a:ext cx="7690680" cy="48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8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Final Projects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E57909-62AB-4CA8-A326-43A731F0570E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anose="020B0604020202020204" pitchFamily="34" charset="0"/>
              </a:rPr>
              <a:t>Classical Mechanics and Electromagnetism | January 2021 USPAS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1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Final Project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By Friday 10am </a:t>
            </a:r>
            <a:r>
              <a:rPr lang="en-US" sz="1800" dirty="0" err="1">
                <a:solidFill>
                  <a:schemeClr val="accent6"/>
                </a:solidFill>
              </a:rPr>
              <a:t>cst</a:t>
            </a:r>
            <a:r>
              <a:rPr lang="en-US" sz="1800" dirty="0">
                <a:solidFill>
                  <a:schemeClr val="accent6"/>
                </a:solidFill>
              </a:rPr>
              <a:t> you should commit to your individual folder: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Well-commented ready-to-execute code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Any plots or outputs you would like to include.</a:t>
            </a:r>
          </a:p>
          <a:p>
            <a:pPr marL="0" indent="0">
              <a:buNone/>
            </a:pPr>
            <a:endParaRPr lang="en-US" sz="1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10-noon </a:t>
            </a:r>
            <a:r>
              <a:rPr lang="en-US" sz="1800" b="1" dirty="0" err="1">
                <a:solidFill>
                  <a:schemeClr val="accent6"/>
                </a:solidFill>
              </a:rPr>
              <a:t>cst</a:t>
            </a:r>
            <a:r>
              <a:rPr lang="en-US" sz="1800" b="1" dirty="0">
                <a:solidFill>
                  <a:schemeClr val="accent6"/>
                </a:solidFill>
              </a:rPr>
              <a:t>, 5 minute Presentations</a:t>
            </a: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So when am I done?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Last class lecture is Wednesday afternoon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Turn in your final project by 10cst.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On Friday morning 5min Presentations</a:t>
            </a:r>
          </a:p>
        </p:txBody>
      </p:sp>
    </p:spTree>
    <p:extLst>
      <p:ext uri="{BB962C8B-B14F-4D97-AF65-F5344CB8AC3E}">
        <p14:creationId xmlns:p14="http://schemas.microsoft.com/office/powerpoint/2010/main" val="4273162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5 min Video Presentation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E57909-62AB-4CA8-A326-43A731F0570E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anose="020B0604020202020204" pitchFamily="34" charset="0"/>
              </a:rPr>
              <a:t>Classical Mechanics and Electromagnetism | January 2021 USPAS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4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0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With your final project, you will present 5 minute video.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The video doesn’t have to be perfectly polished and you don’t have to provide any more insight than what is already there in your code/output. But this is your opportunity to explain what you worked on and how it works.</a:t>
            </a:r>
          </a:p>
        </p:txBody>
      </p:sp>
    </p:spTree>
    <p:extLst>
      <p:ext uri="{BB962C8B-B14F-4D97-AF65-F5344CB8AC3E}">
        <p14:creationId xmlns:p14="http://schemas.microsoft.com/office/powerpoint/2010/main" val="3708043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Final Project Grading Criteria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E57909-62AB-4CA8-A326-43A731F0570E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anose="020B0604020202020204" pitchFamily="34" charset="0"/>
              </a:rPr>
              <a:t>Classical Mechanics and Electromagnetism | January 2021 USPAS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92476"/>
            <a:ext cx="8672513" cy="50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Completeness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Does the script run? Does the project make sense to me?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Outputs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Do you produce good plots and/or outputs? Can I see the result of your work?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Clarity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Is the code well-commented and organized? Can I understand it by reading it?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Programming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Did you use what we learned past day 2? How advanced is the project?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Analysis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Did you vary the parameters/technique? Did you seek to understand?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Bonus:</a:t>
            </a: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Did you go beyond the class? Do something I found impressive?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Presentation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78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Some Past “A+” Projects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E57909-62AB-4CA8-A326-43A731F0570E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anose="020B0604020202020204" pitchFamily="34" charset="0"/>
              </a:rPr>
              <a:t>Classical Mechanics and Electromagnetism | January 2021 USPAS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0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Ensemble of Particles in a Synchrotron Oscillation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Generate a 2D Truncated Gaussian distribution of particles, 2D </a:t>
            </a:r>
            <a:r>
              <a:rPr lang="en-US" sz="1800" dirty="0" err="1">
                <a:solidFill>
                  <a:schemeClr val="accent6"/>
                </a:solidFill>
              </a:rPr>
              <a:t>histrogram</a:t>
            </a:r>
            <a:r>
              <a:rPr lang="en-US" sz="1800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</a:t>
            </a:r>
            <a:r>
              <a:rPr lang="en-US" sz="1800" dirty="0" err="1">
                <a:solidFill>
                  <a:schemeClr val="accent6"/>
                </a:solidFill>
              </a:rPr>
              <a:t>Symplectic</a:t>
            </a:r>
            <a:r>
              <a:rPr lang="en-US" sz="1800" dirty="0">
                <a:solidFill>
                  <a:schemeClr val="accent6"/>
                </a:solidFill>
              </a:rPr>
              <a:t> tracking for each particle undergoing synchrotron oscillation.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Provide an example with a mismatched injection and one with changing V.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Produce 2D animations and 1D plots of the results.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Channeling Electrons in a Crystal Lattice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Make a 2D grid of circular atoms and a track the 2D trajectory of an electron.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When the electron comes close enough to an atom, give it a random impact parameter and a new trajectory corresponding to Rutherford scattering.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Simulate an initial distribution of electron trajectories and the outgoing trajectories.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E1FFA-D4A4-4535-ACDC-A7941D2A8342}"/>
                  </a:ext>
                </a:extLst>
              </p14:cNvPr>
              <p14:cNvContentPartPr/>
              <p14:nvPr/>
            </p14:nvContentPartPr>
            <p14:xfrm>
              <a:off x="7896926" y="3205303"/>
              <a:ext cx="16560" cy="9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E1FFA-D4A4-4535-ACDC-A7941D2A83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8926" y="3187303"/>
                <a:ext cx="5220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74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Some Past “A+” Projects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E57909-62AB-4CA8-A326-43A731F0570E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anose="020B0604020202020204" pitchFamily="34" charset="0"/>
              </a:rPr>
              <a:t>Classical Mechanics and Electromagnetism | January 2021 USPAS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7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0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Optimizing a Bunch-Compressor Chicane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Take elements from a proposed upgrade to a real electron beamline.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Vary and optimize those elements to achieve desired optics objectives.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Take into account some reasonable limits in length, component strength.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Compare to that performance to original beamline.</a:t>
            </a:r>
            <a:endParaRPr lang="en-US" sz="18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Design of a Simple Wire Octupole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Take the four-wire dipole example and instead make an eight-wire octupole.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Consider the effect of errors, such as misaligned orbit or misplaced wire.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Show the effect of errors on dipole, quadrupole, </a:t>
            </a:r>
            <a:r>
              <a:rPr lang="en-US" sz="1800" dirty="0" err="1">
                <a:solidFill>
                  <a:schemeClr val="accent6"/>
                </a:solidFill>
              </a:rPr>
              <a:t>sextupole</a:t>
            </a:r>
            <a:r>
              <a:rPr lang="en-US" sz="1800" dirty="0">
                <a:solidFill>
                  <a:schemeClr val="accent6"/>
                </a:solidFill>
              </a:rPr>
              <a:t>, octupole fields. </a:t>
            </a:r>
          </a:p>
        </p:txBody>
      </p:sp>
    </p:spTree>
    <p:extLst>
      <p:ext uri="{BB962C8B-B14F-4D97-AF65-F5344CB8AC3E}">
        <p14:creationId xmlns:p14="http://schemas.microsoft.com/office/powerpoint/2010/main" val="2172972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Some Past “B” Projects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E57909-62AB-4CA8-A326-43A731F0570E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anose="020B0604020202020204" pitchFamily="34" charset="0"/>
              </a:rPr>
              <a:t>Classical Mechanics and Electromagnetism | January 2021 USPAS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8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0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Random Walk Stock Market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Simulate a stocks each with a series of random Gaussian kicks.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Create a GUI to track a wallet, specify which stock buy or sell, advance time.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- Limitation: </a:t>
            </a:r>
            <a:r>
              <a:rPr lang="en-US" sz="1800" dirty="0">
                <a:solidFill>
                  <a:schemeClr val="accent6"/>
                </a:solidFill>
              </a:rPr>
              <a:t>Not very STEM-oriented, all stocks are the same, no analysis.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- Advice: </a:t>
            </a:r>
            <a:r>
              <a:rPr lang="en-US" sz="1800" dirty="0">
                <a:solidFill>
                  <a:schemeClr val="accent6"/>
                </a:solidFill>
              </a:rPr>
              <a:t>If you are done early, ask how you can push it further.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Proton Dose Delivery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Simulate a radiation therapy schedule by starting with a target delivery area, then a series of proton beams of different energies to cover that area, and calculate the integrate dose to the target delivery area.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- Limitation: </a:t>
            </a:r>
            <a:r>
              <a:rPr lang="en-US" sz="1800" dirty="0">
                <a:solidFill>
                  <a:schemeClr val="accent6"/>
                </a:solidFill>
              </a:rPr>
              <a:t>Great idea for a project, but not executed. Drew a 3D box and a 3D trajectory, but no Bragg peak or dose integrating in there. Too ambitious.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- Advice: </a:t>
            </a:r>
            <a:r>
              <a:rPr lang="en-US" sz="1800" dirty="0">
                <a:solidFill>
                  <a:schemeClr val="accent6"/>
                </a:solidFill>
              </a:rPr>
              <a:t>Start small, focus on delivering the core of the project.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Synchrotron Form Factors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Make 1D plots of formula for a synchrotron form factors.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- Limitation: </a:t>
            </a:r>
            <a:r>
              <a:rPr lang="en-US" sz="1800" dirty="0">
                <a:solidFill>
                  <a:schemeClr val="accent6"/>
                </a:solidFill>
              </a:rPr>
              <a:t>Not enough depth there, no analysis or advanced technique.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8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reeform 3"/>
          <p:cNvSpPr>
            <a:spLocks noChangeArrowheads="1"/>
          </p:cNvSpPr>
          <p:nvPr/>
        </p:nvSpPr>
        <p:spPr bwMode="auto">
          <a:xfrm>
            <a:off x="6869113" y="5257800"/>
            <a:ext cx="346075" cy="895350"/>
          </a:xfrm>
          <a:custGeom>
            <a:avLst/>
            <a:gdLst>
              <a:gd name="T0" fmla="*/ 0 w 222250"/>
              <a:gd name="T1" fmla="*/ 0 h 723900"/>
              <a:gd name="T2" fmla="*/ 80514 w 222250"/>
              <a:gd name="T3" fmla="*/ 0 h 723900"/>
              <a:gd name="T4" fmla="*/ 80514 w 222250"/>
              <a:gd name="T5" fmla="*/ 20872 h 723900"/>
              <a:gd name="T6" fmla="*/ 0 w 222250"/>
              <a:gd name="T7" fmla="*/ 20872 h 723900"/>
              <a:gd name="T8" fmla="*/ 0 w 222250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250"/>
              <a:gd name="T16" fmla="*/ 0 h 723900"/>
              <a:gd name="T17" fmla="*/ 222250 w 222250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250" h="723900">
                <a:moveTo>
                  <a:pt x="0" y="0"/>
                </a:moveTo>
                <a:lnTo>
                  <a:pt x="617" y="0"/>
                </a:lnTo>
                <a:lnTo>
                  <a:pt x="617" y="2014"/>
                </a:lnTo>
                <a:lnTo>
                  <a:pt x="0" y="201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0" y="7938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7BFD5-1794-4FD9-A037-BBC87146A6C0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/>
              <a:t>Where to get project ideas?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E57909-62AB-4CA8-A326-43A731F0570E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anose="020B0604020202020204" pitchFamily="34" charset="0"/>
              </a:rPr>
              <a:t>Classical Mechanics and Electromagnetism | January 2021 USPAS</a:t>
            </a:r>
            <a:endParaRPr lang="en-US" sz="12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590385-BB59-41AC-A651-98B0CD6812AD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9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4F8BE8B-96DA-452A-B9D9-0833C48B6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2/14/2022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Content Placeholder 29 1">
            <a:extLst>
              <a:ext uri="{FF2B5EF4-FFF2-40B4-BE49-F238E27FC236}">
                <a16:creationId xmlns:a16="http://schemas.microsoft.com/office/drawing/2014/main" id="{5C262748-C113-4C8B-B2F0-56B0810390A4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0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1. MATLAB, Python, and Homework scripts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Is there a particular example or homework that speaks to you and that you’d like to do a more advanced version of?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Can you combine what you know from two different examples/</a:t>
            </a:r>
            <a:r>
              <a:rPr lang="en-US" sz="1800" dirty="0" err="1">
                <a:solidFill>
                  <a:schemeClr val="accent6"/>
                </a:solidFill>
              </a:rPr>
              <a:t>homeworks</a:t>
            </a:r>
            <a:r>
              <a:rPr lang="en-US" sz="1800" dirty="0">
                <a:solidFill>
                  <a:schemeClr val="accent6"/>
                </a:solidFill>
              </a:rPr>
              <a:t>?</a:t>
            </a:r>
          </a:p>
          <a:p>
            <a:pPr marL="0" indent="0">
              <a:buNone/>
            </a:pPr>
            <a:endParaRPr lang="en-US" sz="8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2. Catching up on Work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Is there something you’d like to do for work/study/research anyway?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If not, what is basic physics taking place where you work and can you make an oversimplified model of it?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3. Learn something new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Did you want to use something you learned in another class?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- Something you want to learn about, such as loess smoothing or ICA algorithms.</a:t>
            </a:r>
          </a:p>
          <a:p>
            <a:pPr marL="0" indent="0">
              <a:buNone/>
            </a:pPr>
            <a:endParaRPr lang="en-US" sz="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4. Adam, Dan, and I can help</a:t>
            </a:r>
          </a:p>
        </p:txBody>
      </p:sp>
    </p:spTree>
    <p:extLst>
      <p:ext uri="{BB962C8B-B14F-4D97-AF65-F5344CB8AC3E}">
        <p14:creationId xmlns:p14="http://schemas.microsoft.com/office/powerpoint/2010/main" val="3160264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NAL_TemplateMac_060514">
  <a:themeElements>
    <a:clrScheme name="Fermilab">
      <a:dk1>
        <a:srgbClr val="004C97"/>
      </a:dk1>
      <a:lt1>
        <a:srgbClr val="FFFFFF"/>
      </a:lt1>
      <a:dk2>
        <a:srgbClr val="004C9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40404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A6561EA-5476-4052-84D7-7BCA5B4A2A6E}" vid="{B6CED81E-951A-4DFA-9287-6DC86C25A1D3}"/>
    </a:ext>
  </a:extLst>
</a:theme>
</file>

<file path=ppt/theme/theme2.xml><?xml version="1.0" encoding="utf-8"?>
<a:theme xmlns:a="http://schemas.openxmlformats.org/drawingml/2006/main" name="Fermilab: Footer Only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A6561EA-5476-4052-84D7-7BCA5B4A2A6E}" vid="{3CED6F7E-0C40-4358-9557-CEEF733EC3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91000</TotalTime>
  <Words>937</Words>
  <Application>Microsoft Office PowerPoint</Application>
  <PresentationFormat>On-screen Show (4:3)</PresentationFormat>
  <Paragraphs>151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Times New Roman</vt:lpstr>
      <vt:lpstr>FNAL_TemplateMac_060514</vt:lpstr>
      <vt:lpstr>Fermilab: Footer Only</vt:lpstr>
      <vt:lpstr>Final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Sandbox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IOTA Optics Update: Flexibility for Experiments</dc:title>
  <dc:creator>Alexander L. Romanov x 13883N</dc:creator>
  <cp:lastModifiedBy>jseldredphysics@gmail.com</cp:lastModifiedBy>
  <cp:revision>1071</cp:revision>
  <cp:lastPrinted>2014-01-20T19:40:21Z</cp:lastPrinted>
  <dcterms:created xsi:type="dcterms:W3CDTF">2016-06-09T21:29:32Z</dcterms:created>
  <dcterms:modified xsi:type="dcterms:W3CDTF">2022-02-15T16:04:55Z</dcterms:modified>
</cp:coreProperties>
</file>