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13"/>
  </p:notesMasterIdLst>
  <p:handoutMasterIdLst>
    <p:handoutMasterId r:id="rId14"/>
  </p:handoutMasterIdLst>
  <p:sldIdLst>
    <p:sldId id="805" r:id="rId3"/>
    <p:sldId id="812" r:id="rId4"/>
    <p:sldId id="806" r:id="rId5"/>
    <p:sldId id="813" r:id="rId6"/>
    <p:sldId id="814" r:id="rId7"/>
    <p:sldId id="811" r:id="rId8"/>
    <p:sldId id="807" r:id="rId9"/>
    <p:sldId id="808" r:id="rId10"/>
    <p:sldId id="810" r:id="rId11"/>
    <p:sldId id="809" r:id="rId1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1"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1"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1"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66A"/>
    <a:srgbClr val="AE2868"/>
    <a:srgbClr val="00FF00"/>
    <a:srgbClr val="404040"/>
    <a:srgbClr val="505050"/>
    <a:srgbClr val="004C97"/>
    <a:srgbClr val="A7A8AA"/>
    <a:srgbClr val="003087"/>
    <a:srgbClr val="0F2D6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4" autoAdjust="0"/>
    <p:restoredTop sz="94660"/>
  </p:normalViewPr>
  <p:slideViewPr>
    <p:cSldViewPr snapToGrid="0" snapToObjects="1">
      <p:cViewPr varScale="1">
        <p:scale>
          <a:sx n="88" d="100"/>
          <a:sy n="88" d="100"/>
        </p:scale>
        <p:origin x="58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80DBBE75-B897-4C2D-851E-711B34683BA3}" type="datetimeFigureOut">
              <a:rPr lang="en-US" altLang="en-US"/>
              <a:pPr/>
              <a:t>2/14/2022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CABB725D-266A-4787-B290-EA1B21029282}" type="slidenum">
              <a:rPr lang="en-US" altLang="en-US"/>
              <a:pPr/>
              <a:t>‹#›</a:t>
            </a:fld>
            <a:endParaRPr lang="en-US" altLang="en-US"/>
          </a:p>
        </p:txBody>
      </p:sp>
    </p:spTree>
    <p:extLst>
      <p:ext uri="{BB962C8B-B14F-4D97-AF65-F5344CB8AC3E}">
        <p14:creationId xmlns:p14="http://schemas.microsoft.com/office/powerpoint/2010/main" val="301676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4050BF1F-29FD-4232-8E96-B3FD1DCB3ADE}" type="datetimeFigureOut">
              <a:rPr lang="en-US" altLang="en-US"/>
              <a:pPr/>
              <a:t>2/14/2022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60BFB643-3B51-4A23-96A6-8ED93A064CCD}" type="slidenum">
              <a:rPr lang="en-US" altLang="en-US"/>
              <a:pPr/>
              <a:t>‹#›</a:t>
            </a:fld>
            <a:endParaRPr lang="en-US" altLang="en-US"/>
          </a:p>
        </p:txBody>
      </p:sp>
    </p:spTree>
    <p:extLst>
      <p:ext uri="{BB962C8B-B14F-4D97-AF65-F5344CB8AC3E}">
        <p14:creationId xmlns:p14="http://schemas.microsoft.com/office/powerpoint/2010/main" val="17794760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2</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2</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2</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2</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85814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3</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3</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3</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3</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3592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4</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4</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4</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4</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4257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5</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5</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5</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5</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67557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6</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6</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6</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6</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62149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7</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7</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7</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7</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11431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8</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8</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8</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8</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08549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9</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9</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9</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9</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24945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10</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10</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10</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10</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479390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TitleSlide_0605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ermiLogo_RGB_NAL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149350"/>
            <a:ext cx="3267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1"/>
          <p:cNvSpPr>
            <a:spLocks noGrp="1"/>
          </p:cNvSpPr>
          <p:nvPr>
            <p:ph type="title"/>
          </p:nvPr>
        </p:nvSpPr>
        <p:spPr>
          <a:xfrm>
            <a:off x="806450" y="3559283"/>
            <a:ext cx="7526338" cy="1139271"/>
          </a:xfrm>
          <a:prstGeom prst="rect">
            <a:avLst/>
          </a:prstGeom>
        </p:spPr>
        <p:txBody>
          <a:bodyPr wrap="square" lIns="0" tIns="0" rIns="0" bIns="0" anchor="t"/>
          <a:lstStyle>
            <a:lvl1pPr algn="l">
              <a:defRPr sz="3200" b="1" i="0" baseline="0">
                <a:solidFill>
                  <a:srgbClr val="004C97"/>
                </a:solidFill>
                <a:latin typeface="Helvetica"/>
              </a:defRPr>
            </a:lvl1pPr>
          </a:lstStyle>
          <a:p>
            <a:r>
              <a:rPr lang="en-US"/>
              <a:t>Click to edit Master title style</a:t>
            </a:r>
            <a:endParaRPr lang="en-US" dirty="0"/>
          </a:p>
        </p:txBody>
      </p:sp>
      <p:sp>
        <p:nvSpPr>
          <p:cNvPr id="24" name="Text Placeholder 23"/>
          <p:cNvSpPr>
            <a:spLocks noGrp="1"/>
          </p:cNvSpPr>
          <p:nvPr>
            <p:ph type="body" sz="quarter" idx="10"/>
          </p:nvPr>
        </p:nvSpPr>
        <p:spPr>
          <a:xfrm>
            <a:off x="806450" y="4841093"/>
            <a:ext cx="7526338" cy="1489952"/>
          </a:xfrm>
          <a:prstGeom prst="rect">
            <a:avLst/>
          </a:prstGeom>
        </p:spPr>
        <p:txBody>
          <a:bodyPr lIns="0" tIns="0" rIns="0" bIns="0"/>
          <a:lstStyle>
            <a:lvl1pPr marL="0" indent="0">
              <a:buFontTx/>
              <a:buNone/>
              <a:defRPr sz="20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a:t>Click to edit Master text styles</a:t>
            </a:r>
          </a:p>
        </p:txBody>
      </p:sp>
    </p:spTree>
    <p:extLst>
      <p:ext uri="{BB962C8B-B14F-4D97-AF65-F5344CB8AC3E}">
        <p14:creationId xmlns:p14="http://schemas.microsoft.com/office/powerpoint/2010/main" val="4190079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Comparison ">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70916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4765101"/>
            <a:ext cx="4205476"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709160" y="4765101"/>
            <a:ext cx="4206239"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3"/>
          <p:cNvSpPr>
            <a:spLocks noGrp="1"/>
          </p:cNvSpPr>
          <p:nvPr>
            <p:ph type="dt" sz="half" idx="2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866E9CA-C242-476E-AC96-726DAD61F4C9}" type="datetime1">
              <a:rPr lang="en-US" altLang="en-US"/>
              <a:pPr/>
              <a:t>2/14/2022</a:t>
            </a:fld>
            <a:endParaRPr lang="en-US" altLang="en-US"/>
          </a:p>
        </p:txBody>
      </p:sp>
      <p:sp>
        <p:nvSpPr>
          <p:cNvPr id="11" name="Footer Placeholder 4"/>
          <p:cNvSpPr>
            <a:spLocks noGrp="1"/>
          </p:cNvSpPr>
          <p:nvPr>
            <p:ph type="ftr" sz="quarter" idx="2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12" name="Slide Number Placeholder 5"/>
          <p:cNvSpPr>
            <a:spLocks noGrp="1"/>
          </p:cNvSpPr>
          <p:nvPr>
            <p:ph type="sldNum" sz="quarter" idx="2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C85A5DC-9CCB-48FE-8FD9-B52B9FD57499}" type="slidenum">
              <a:rPr lang="en-US" altLang="en-US"/>
              <a:pPr/>
              <a:t>‹#›</a:t>
            </a:fld>
            <a:endParaRPr lang="en-US" altLang="en-US"/>
          </a:p>
        </p:txBody>
      </p:sp>
    </p:spTree>
    <p:extLst>
      <p:ext uri="{BB962C8B-B14F-4D97-AF65-F5344CB8AC3E}">
        <p14:creationId xmlns:p14="http://schemas.microsoft.com/office/powerpoint/2010/main" val="38875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p:bg>
      <p:bgPr>
        <a:solidFill>
          <a:schemeClr val="bg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404040"/>
                </a:solidFill>
              </a:defRPr>
            </a:lvl1pPr>
            <a:lvl2pPr>
              <a:defRPr sz="2200">
                <a:solidFill>
                  <a:srgbClr val="404040"/>
                </a:solidFill>
              </a:defRPr>
            </a:lvl2pPr>
            <a:lvl3pPr>
              <a:defRPr sz="2000">
                <a:solidFill>
                  <a:srgbClr val="404040"/>
                </a:solidFill>
              </a:defRPr>
            </a:lvl3pPr>
            <a:lvl4pPr>
              <a:defRPr sz="1800">
                <a:solidFill>
                  <a:srgbClr val="404040"/>
                </a:solidFill>
              </a:defRPr>
            </a:lvl4pPr>
            <a:lvl5pPr marL="2057400" indent="-228600">
              <a:buFont typeface="Arial"/>
              <a:buChar char="•"/>
              <a:defRPr sz="1800">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0013" y="6515100"/>
            <a:ext cx="1076325" cy="241300"/>
          </a:xfrm>
        </p:spPr>
        <p:txBody>
          <a:bodyPr/>
          <a:lstStyle>
            <a:lvl1pPr>
              <a:defRPr sz="1200"/>
            </a:lvl1pPr>
          </a:lstStyle>
          <a:p>
            <a:fld id="{50889BEA-2B91-403F-ADA4-053DEE04721E}" type="datetime1">
              <a:rPr lang="en-US" altLang="en-US"/>
              <a:pPr/>
              <a:t>2/14/2022</a:t>
            </a:fld>
            <a:endParaRPr lang="en-US" altLang="en-US"/>
          </a:p>
        </p:txBody>
      </p:sp>
      <p:sp>
        <p:nvSpPr>
          <p:cNvPr id="5" name="Footer Placeholder 4"/>
          <p:cNvSpPr>
            <a:spLocks noGrp="1"/>
          </p:cNvSpPr>
          <p:nvPr>
            <p:ph type="ftr" sz="quarter" idx="11"/>
          </p:nvPr>
        </p:nvSpPr>
        <p:spPr/>
        <p:txBody>
          <a:bodyPr/>
          <a:lstStyle>
            <a:lvl1pPr>
              <a:defRPr sz="1200" dirty="0" smtClean="0">
                <a:solidFill>
                  <a:srgbClr val="004C97"/>
                </a:solidFill>
              </a:defRPr>
            </a:lvl1pPr>
          </a:lstStyle>
          <a:p>
            <a:pPr>
              <a:defRPr/>
            </a:pPr>
            <a:r>
              <a:rPr lang="en-US"/>
              <a:t>Presenter | Presentation Title</a:t>
            </a:r>
            <a:endParaRPr lang="en-US" b="1"/>
          </a:p>
        </p:txBody>
      </p:sp>
      <p:sp>
        <p:nvSpPr>
          <p:cNvPr id="6" name="Slide Number Placeholder 5"/>
          <p:cNvSpPr>
            <a:spLocks noGrp="1"/>
          </p:cNvSpPr>
          <p:nvPr>
            <p:ph type="sldNum" sz="quarter" idx="12"/>
          </p:nvPr>
        </p:nvSpPr>
        <p:spPr/>
        <p:txBody>
          <a:bodyPr/>
          <a:lstStyle>
            <a:lvl1pPr>
              <a:defRPr sz="1200"/>
            </a:lvl1pPr>
          </a:lstStyle>
          <a:p>
            <a:fld id="{52E9C158-AEF1-41A2-A6CE-6F0BAB305EFD}" type="slidenum">
              <a:rPr lang="en-US" altLang="en-US"/>
              <a:pPr/>
              <a:t>‹#›</a:t>
            </a:fld>
            <a:endParaRPr lang="en-US" altLang="en-US"/>
          </a:p>
        </p:txBody>
      </p:sp>
    </p:spTree>
    <p:extLst>
      <p:ext uri="{BB962C8B-B14F-4D97-AF65-F5344CB8AC3E}">
        <p14:creationId xmlns:p14="http://schemas.microsoft.com/office/powerpoint/2010/main" val="21182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amp; Caption">
    <p:spTree>
      <p:nvGrpSpPr>
        <p:cNvPr id="1" name=""/>
        <p:cNvGrpSpPr/>
        <p:nvPr/>
      </p:nvGrpSpPr>
      <p:grpSpPr>
        <a:xfrm>
          <a:off x="0" y="0"/>
          <a:ext cx="0" cy="0"/>
          <a:chOff x="0" y="0"/>
          <a:chExt cx="0" cy="0"/>
        </a:xfrm>
      </p:grpSpPr>
      <p:sp>
        <p:nvSpPr>
          <p:cNvPr id="13" name="Text Placeholder 3"/>
          <p:cNvSpPr>
            <a:spLocks noGrp="1"/>
          </p:cNvSpPr>
          <p:nvPr>
            <p:ph type="body" sz="half" idx="12"/>
          </p:nvPr>
        </p:nvSpPr>
        <p:spPr>
          <a:xfrm>
            <a:off x="229365" y="4765101"/>
            <a:ext cx="425196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4654550" y="4765101"/>
            <a:ext cx="426085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Content Placeholder 2"/>
          <p:cNvSpPr>
            <a:spLocks noGrp="1"/>
          </p:cNvSpPr>
          <p:nvPr>
            <p:ph sz="half" idx="17"/>
          </p:nvPr>
        </p:nvSpPr>
        <p:spPr>
          <a:xfrm>
            <a:off x="228601" y="1043694"/>
            <a:ext cx="4251324"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8"/>
          </p:nvPr>
        </p:nvSpPr>
        <p:spPr>
          <a:xfrm>
            <a:off x="4654550" y="1043694"/>
            <a:ext cx="4260851"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7" name="Date Placeholder 3"/>
          <p:cNvSpPr>
            <a:spLocks noGrp="1"/>
          </p:cNvSpPr>
          <p:nvPr>
            <p:ph type="dt" sz="half" idx="19"/>
          </p:nvPr>
        </p:nvSpPr>
        <p:spPr/>
        <p:txBody>
          <a:bodyPr/>
          <a:lstStyle>
            <a:lvl1pPr>
              <a:defRPr sz="1200"/>
            </a:lvl1pPr>
          </a:lstStyle>
          <a:p>
            <a:fld id="{6A3537A3-8C6B-43C4-A25C-FC2CE8D9D9BB}" type="datetime1">
              <a:rPr lang="en-US" altLang="en-US"/>
              <a:pPr/>
              <a:t>2/14/2022</a:t>
            </a:fld>
            <a:endParaRPr lang="en-US" altLang="en-US"/>
          </a:p>
        </p:txBody>
      </p:sp>
      <p:sp>
        <p:nvSpPr>
          <p:cNvPr id="8" name="Footer Placeholder 4"/>
          <p:cNvSpPr>
            <a:spLocks noGrp="1"/>
          </p:cNvSpPr>
          <p:nvPr>
            <p:ph type="ftr" sz="quarter" idx="20"/>
          </p:nvPr>
        </p:nvSpPr>
        <p:spPr/>
        <p:txBody>
          <a:bodyPr/>
          <a:lstStyle>
            <a:lvl1pPr>
              <a:defRPr sz="1200" dirty="0" smtClean="0"/>
            </a:lvl1pPr>
          </a:lstStyle>
          <a:p>
            <a:pPr>
              <a:defRPr/>
            </a:pPr>
            <a:r>
              <a:rPr lang="en-US"/>
              <a:t>Presenter | Presentation Title</a:t>
            </a:r>
            <a:endParaRPr lang="en-US" b="1"/>
          </a:p>
        </p:txBody>
      </p:sp>
      <p:sp>
        <p:nvSpPr>
          <p:cNvPr id="9" name="Slide Number Placeholder 5"/>
          <p:cNvSpPr>
            <a:spLocks noGrp="1"/>
          </p:cNvSpPr>
          <p:nvPr>
            <p:ph type="sldNum" sz="quarter" idx="21"/>
          </p:nvPr>
        </p:nvSpPr>
        <p:spPr/>
        <p:txBody>
          <a:bodyPr/>
          <a:lstStyle>
            <a:lvl1pPr>
              <a:defRPr sz="1200"/>
            </a:lvl1pPr>
          </a:lstStyle>
          <a:p>
            <a:fld id="{47C05DF5-FB48-4D3F-AF82-EC74A689CACF}" type="slidenum">
              <a:rPr lang="en-US" altLang="en-US"/>
              <a:pPr/>
              <a:t>‹#›</a:t>
            </a:fld>
            <a:endParaRPr lang="en-US" altLang="en-US"/>
          </a:p>
        </p:txBody>
      </p:sp>
    </p:spTree>
    <p:extLst>
      <p:ext uri="{BB962C8B-B14F-4D97-AF65-F5344CB8AC3E}">
        <p14:creationId xmlns:p14="http://schemas.microsoft.com/office/powerpoint/2010/main" val="2099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043693"/>
            <a:ext cx="3027894" cy="4994276"/>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2"/>
          <p:cNvSpPr>
            <a:spLocks noGrp="1"/>
          </p:cNvSpPr>
          <p:nvPr>
            <p:ph sz="half" idx="15"/>
          </p:nvPr>
        </p:nvSpPr>
        <p:spPr>
          <a:xfrm>
            <a:off x="3469958" y="1043694"/>
            <a:ext cx="5420360" cy="4994275"/>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6"/>
          </p:nvPr>
        </p:nvSpPr>
        <p:spPr/>
        <p:txBody>
          <a:bodyPr/>
          <a:lstStyle>
            <a:lvl1pPr>
              <a:defRPr sz="1200"/>
            </a:lvl1pPr>
          </a:lstStyle>
          <a:p>
            <a:fld id="{2B1CF01D-1604-4C8E-BF6F-5634B5B9B0FA}" type="datetime1">
              <a:rPr lang="en-US" altLang="en-US"/>
              <a:pPr/>
              <a:t>2/14/2022</a:t>
            </a:fld>
            <a:endParaRPr lang="en-US" altLang="en-US"/>
          </a:p>
        </p:txBody>
      </p:sp>
      <p:sp>
        <p:nvSpPr>
          <p:cNvPr id="6" name="Footer Placeholder 4"/>
          <p:cNvSpPr>
            <a:spLocks noGrp="1"/>
          </p:cNvSpPr>
          <p:nvPr>
            <p:ph type="ftr" sz="quarter" idx="17"/>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8"/>
          </p:nvPr>
        </p:nvSpPr>
        <p:spPr/>
        <p:txBody>
          <a:bodyPr/>
          <a:lstStyle>
            <a:lvl1pPr>
              <a:defRPr sz="1200"/>
            </a:lvl1pPr>
          </a:lstStyle>
          <a:p>
            <a:fld id="{071AFBCB-9629-4487-8658-FCC7F72DA46F}" type="slidenum">
              <a:rPr lang="en-US" altLang="en-US"/>
              <a:pPr/>
              <a:t>‹#›</a:t>
            </a:fld>
            <a:endParaRPr lang="en-US" altLang="en-US"/>
          </a:p>
        </p:txBody>
      </p:sp>
    </p:spTree>
    <p:extLst>
      <p:ext uri="{BB962C8B-B14F-4D97-AF65-F5344CB8AC3E}">
        <p14:creationId xmlns:p14="http://schemas.microsoft.com/office/powerpoint/2010/main" val="304379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4073" y="1043694"/>
            <a:ext cx="8700851" cy="3695054"/>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sz="1200"/>
            </a:lvl1pPr>
          </a:lstStyle>
          <a:p>
            <a:fld id="{5E62D87C-608A-49B4-979E-2C9EC8FFFA3E}" type="datetime1">
              <a:rPr lang="en-US" altLang="en-US"/>
              <a:pPr/>
              <a:t>2/14/2022</a:t>
            </a:fld>
            <a:endParaRPr lang="en-US" altLang="en-US"/>
          </a:p>
        </p:txBody>
      </p:sp>
      <p:sp>
        <p:nvSpPr>
          <p:cNvPr id="6" name="Footer Placeholder 4"/>
          <p:cNvSpPr>
            <a:spLocks noGrp="1"/>
          </p:cNvSpPr>
          <p:nvPr>
            <p:ph type="ftr" sz="quarter" idx="11"/>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2"/>
          </p:nvPr>
        </p:nvSpPr>
        <p:spPr/>
        <p:txBody>
          <a:bodyPr/>
          <a:lstStyle>
            <a:lvl1pPr>
              <a:defRPr sz="1200"/>
            </a:lvl1pPr>
          </a:lstStyle>
          <a:p>
            <a:fld id="{077094B4-CDBE-4107-9E6E-D38410A9E4B1}" type="slidenum">
              <a:rPr lang="en-US" altLang="en-US"/>
              <a:pPr/>
              <a:t>‹#›</a:t>
            </a:fld>
            <a:endParaRPr lang="en-US" altLang="en-US"/>
          </a:p>
        </p:txBody>
      </p:sp>
    </p:spTree>
    <p:extLst>
      <p:ext uri="{BB962C8B-B14F-4D97-AF65-F5344CB8AC3E}">
        <p14:creationId xmlns:p14="http://schemas.microsoft.com/office/powerpoint/2010/main" val="1127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idx="10"/>
          </p:nvPr>
        </p:nvSpPr>
        <p:spPr>
          <a:ln/>
        </p:spPr>
        <p:txBody>
          <a:bodyPr/>
          <a:lstStyle>
            <a:lvl1pPr>
              <a:defRPr/>
            </a:lvl1pPr>
          </a:lstStyle>
          <a:p>
            <a:pPr>
              <a:defRPr/>
            </a:pPr>
            <a:r>
              <a:rPr lang="en-US" altLang="en-US"/>
              <a:t>Wednesday, October 23, 2013</a:t>
            </a:r>
          </a:p>
        </p:txBody>
      </p:sp>
      <p:sp>
        <p:nvSpPr>
          <p:cNvPr id="3" name="Rectangle 7"/>
          <p:cNvSpPr>
            <a:spLocks noGrp="1" noChangeArrowheads="1"/>
          </p:cNvSpPr>
          <p:nvPr>
            <p:ph type="sldNum" idx="11"/>
          </p:nvPr>
        </p:nvSpPr>
        <p:spPr>
          <a:ln/>
        </p:spPr>
        <p:txBody>
          <a:bodyPr/>
          <a:lstStyle>
            <a:lvl1pPr>
              <a:defRPr/>
            </a:lvl1pPr>
          </a:lstStyle>
          <a:p>
            <a:pPr>
              <a:defRPr/>
            </a:pPr>
            <a:fld id="{C2E44C4D-BEB7-4624-8D2A-34E58A073E98}" type="slidenum">
              <a:rPr lang="en-US" altLang="en-US"/>
              <a:pPr>
                <a:defRPr/>
              </a:pPr>
              <a:t>‹#›</a:t>
            </a:fld>
            <a:endParaRPr lang="en-US" altLang="en-US"/>
          </a:p>
        </p:txBody>
      </p:sp>
    </p:spTree>
    <p:extLst>
      <p:ext uri="{BB962C8B-B14F-4D97-AF65-F5344CB8AC3E}">
        <p14:creationId xmlns:p14="http://schemas.microsoft.com/office/powerpoint/2010/main" val="313610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Only: Blank">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28601" y="361950"/>
            <a:ext cx="8675688" cy="5668963"/>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EAD63FCB-C847-421A-A82C-644CA8D55BDB}" type="datetime1">
              <a:rPr lang="en-US" altLang="en-US"/>
              <a:pPr/>
              <a:t>2/14/2022</a:t>
            </a:fld>
            <a:endParaRPr lang="en-US" altLang="en-US"/>
          </a:p>
        </p:txBody>
      </p:sp>
      <p:sp>
        <p:nvSpPr>
          <p:cNvPr id="4"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5"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71519E6-F709-4990-B973-B339820CA70B}" type="slidenum">
              <a:rPr lang="en-US" altLang="en-US"/>
              <a:pPr/>
              <a:t>‹#›</a:t>
            </a:fld>
            <a:endParaRPr lang="en-US" altLang="en-US"/>
          </a:p>
        </p:txBody>
      </p:sp>
    </p:spTree>
    <p:extLst>
      <p:ext uri="{BB962C8B-B14F-4D97-AF65-F5344CB8AC3E}">
        <p14:creationId xmlns:p14="http://schemas.microsoft.com/office/powerpoint/2010/main" val="428952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361950"/>
            <a:ext cx="8700851" cy="4369742"/>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A0E092C4-48F6-48C5-B2B3-815670E99CE7}" type="datetime1">
              <a:rPr lang="en-US" altLang="en-US"/>
              <a:pPr/>
              <a:t>2/14/2022</a:t>
            </a:fld>
            <a:endParaRPr lang="en-US" altLang="en-US"/>
          </a:p>
        </p:txBody>
      </p:sp>
      <p:sp>
        <p:nvSpPr>
          <p:cNvPr id="5"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6"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C2BC038B-CA57-479E-BFA9-9E819877A5DF}" type="slidenum">
              <a:rPr lang="en-US" altLang="en-US"/>
              <a:pPr/>
              <a:t>‹#›</a:t>
            </a:fld>
            <a:endParaRPr lang="en-US" altLang="en-US"/>
          </a:p>
        </p:txBody>
      </p:sp>
    </p:spTree>
    <p:extLst>
      <p:ext uri="{BB962C8B-B14F-4D97-AF65-F5344CB8AC3E}">
        <p14:creationId xmlns:p14="http://schemas.microsoft.com/office/powerpoint/2010/main" val="367338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Title &amp; Content">
    <p:spTree>
      <p:nvGrpSpPr>
        <p:cNvPr id="1" name=""/>
        <p:cNvGrpSpPr/>
        <p:nvPr/>
      </p:nvGrpSpPr>
      <p:grpSpPr>
        <a:xfrm>
          <a:off x="0" y="0"/>
          <a:ext cx="0" cy="0"/>
          <a:chOff x="0" y="0"/>
          <a:chExt cx="0" cy="0"/>
        </a:xfrm>
      </p:grpSpPr>
      <p:sp>
        <p:nvSpPr>
          <p:cNvPr id="6"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dirty="0"/>
              <a:t>Click to edit Master title style</a:t>
            </a:r>
          </a:p>
        </p:txBody>
      </p:sp>
      <p:sp>
        <p:nvSpPr>
          <p:cNvPr id="7"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DD380D08-F2CA-47D3-B2B9-BCFDF76A6561}" type="datetime1">
              <a:rPr lang="en-US" altLang="en-US"/>
              <a:pPr/>
              <a:t>2/14/2022</a:t>
            </a:fld>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8"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5585131-D98E-4CC9-8879-1D32CC470D9D}" type="slidenum">
              <a:rPr lang="en-US" altLang="en-US"/>
              <a:pPr/>
              <a:t>‹#›</a:t>
            </a:fld>
            <a:endParaRPr lang="en-US" altLang="en-US"/>
          </a:p>
        </p:txBody>
      </p:sp>
    </p:spTree>
    <p:extLst>
      <p:ext uri="{BB962C8B-B14F-4D97-AF65-F5344CB8AC3E}">
        <p14:creationId xmlns:p14="http://schemas.microsoft.com/office/powerpoint/2010/main" val="13377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459538" y="6515100"/>
            <a:ext cx="1076325" cy="241300"/>
          </a:xfrm>
          <a:prstGeom prst="rect">
            <a:avLst/>
          </a:prstGeom>
        </p:spPr>
        <p:txBody>
          <a:bodyPr vert="horz" wrap="square" lIns="0" tIns="0" rIns="0" bIns="0" numCol="1" anchor="t" anchorCtr="0" compatLnSpc="1">
            <a:prstTxWarp prst="textNoShape">
              <a:avLst/>
            </a:prstTxWarp>
          </a:bodyPr>
          <a:lstStyle>
            <a:lvl1pPr algn="r">
              <a:defRPr sz="900">
                <a:solidFill>
                  <a:srgbClr val="004C97"/>
                </a:solidFill>
                <a:latin typeface="Helvetica" panose="020B0604020202020204" pitchFamily="34" charset="0"/>
              </a:defRPr>
            </a:lvl1pPr>
          </a:lstStyle>
          <a:p>
            <a:fld id="{D594D8DC-1801-43BE-B437-DF92E32BA858}" type="datetime1">
              <a:rPr lang="en-US" altLang="en-US"/>
              <a:pPr/>
              <a:t>2/14/2022</a:t>
            </a:fld>
            <a:endParaRPr lang="en-US" altLang="en-US"/>
          </a:p>
        </p:txBody>
      </p:sp>
      <p:sp>
        <p:nvSpPr>
          <p:cNvPr id="11" name="Footer Placeholder 4"/>
          <p:cNvSpPr>
            <a:spLocks noGrp="1"/>
          </p:cNvSpPr>
          <p:nvPr>
            <p:ph type="ftr" sz="quarter" idx="3"/>
          </p:nvPr>
        </p:nvSpPr>
        <p:spPr>
          <a:xfrm>
            <a:off x="806450" y="6515100"/>
            <a:ext cx="5373688" cy="241300"/>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r>
              <a:rPr lang="en-US"/>
              <a:t>Presenter | Presentation Title</a:t>
            </a:r>
            <a:endParaRPr lang="en-US" b="1"/>
          </a:p>
        </p:txBody>
      </p:sp>
      <p:sp>
        <p:nvSpPr>
          <p:cNvPr id="13" name="Slide Number Placeholder 5"/>
          <p:cNvSpPr>
            <a:spLocks noGrp="1"/>
          </p:cNvSpPr>
          <p:nvPr>
            <p:ph type="sldNum" sz="quarter" idx="4"/>
          </p:nvPr>
        </p:nvSpPr>
        <p:spPr>
          <a:xfrm>
            <a:off x="228600" y="6515100"/>
            <a:ext cx="447675" cy="241300"/>
          </a:xfrm>
          <a:prstGeom prst="rect">
            <a:avLst/>
          </a:prstGeom>
        </p:spPr>
        <p:txBody>
          <a:bodyPr vert="horz" wrap="square" lIns="0" tIns="0" rIns="0" bIns="0" numCol="1" anchor="t" anchorCtr="0" compatLnSpc="1">
            <a:prstTxWarp prst="textNoShape">
              <a:avLst/>
            </a:prstTxWarp>
          </a:bodyPr>
          <a:lstStyle>
            <a:lvl1pPr>
              <a:defRPr sz="900">
                <a:solidFill>
                  <a:srgbClr val="004C97"/>
                </a:solidFill>
                <a:latin typeface="Helvetica" panose="020B0604020202020204" pitchFamily="34" charset="0"/>
              </a:defRPr>
            </a:lvl1pPr>
          </a:lstStyle>
          <a:p>
            <a:fld id="{6827BE81-7C2D-481B-BBCE-23778685B2BA}" type="slidenum">
              <a:rPr lang="en-US" altLang="en-US"/>
              <a:pPr/>
              <a:t>‹#›</a:t>
            </a:fld>
            <a:endParaRPr lang="en-US" altLang="en-US"/>
          </a:p>
        </p:txBody>
      </p:sp>
      <p:pic>
        <p:nvPicPr>
          <p:cNvPr id="1029" name="Picture 2" descr="HeaderFooter_006031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7" r:id="rId6"/>
  </p:sldLayoutIdLst>
  <p:hf hdr="0"/>
  <p:txStyles>
    <p:title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9218" name="Date Placeholder 3"/>
          <p:cNvSpPr>
            <a:spLocks noGrp="1"/>
          </p:cNvSpPr>
          <p:nvPr>
            <p:ph type="dt" sz="half" idx="2"/>
          </p:nvPr>
        </p:nvSpPr>
        <p:spPr bwMode="auto">
          <a:xfrm>
            <a:off x="6450013" y="6515100"/>
            <a:ext cx="107632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defTabSz="914400">
              <a:defRPr sz="900">
                <a:solidFill>
                  <a:srgbClr val="004C97"/>
                </a:solidFill>
                <a:latin typeface="Helvetica" panose="020B0604020202020204" pitchFamily="34" charset="0"/>
              </a:defRPr>
            </a:lvl1pPr>
          </a:lstStyle>
          <a:p>
            <a:fld id="{F478486A-2EA2-4759-824C-EE1AD3861CE4}" type="datetime1">
              <a:rPr lang="en-US" altLang="en-US"/>
              <a:pPr/>
              <a:t>2/14/2022</a:t>
            </a:fld>
            <a:endParaRPr lang="en-US" altLang="en-US"/>
          </a:p>
        </p:txBody>
      </p:sp>
      <p:sp>
        <p:nvSpPr>
          <p:cNvPr id="9219" name="Footer Placeholder 4"/>
          <p:cNvSpPr>
            <a:spLocks noGrp="1"/>
          </p:cNvSpPr>
          <p:nvPr>
            <p:ph type="ftr" sz="quarter" idx="3"/>
          </p:nvPr>
        </p:nvSpPr>
        <p:spPr bwMode="auto">
          <a:xfrm>
            <a:off x="806450" y="6515100"/>
            <a:ext cx="537368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charset="0"/>
                <a:ea typeface="ＭＳ Ｐゴシック" charset="0"/>
                <a:cs typeface="ＭＳ Ｐゴシック" charset="0"/>
              </a:defRPr>
            </a:lvl1pPr>
          </a:lstStyle>
          <a:p>
            <a:pPr>
              <a:defRPr/>
            </a:pPr>
            <a:r>
              <a:rPr lang="en-US"/>
              <a:t>Presenter | Presentation Title</a:t>
            </a:r>
            <a:endParaRPr lang="en-US" b="1"/>
          </a:p>
        </p:txBody>
      </p:sp>
      <p:sp>
        <p:nvSpPr>
          <p:cNvPr id="9220" name="Slide Number Placeholder 5"/>
          <p:cNvSpPr>
            <a:spLocks noGrp="1"/>
          </p:cNvSpPr>
          <p:nvPr>
            <p:ph type="sldNum" sz="quarter" idx="4"/>
          </p:nvPr>
        </p:nvSpPr>
        <p:spPr bwMode="auto">
          <a:xfrm>
            <a:off x="228600" y="6515100"/>
            <a:ext cx="44767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panose="020B0604020202020204" pitchFamily="34" charset="0"/>
              </a:defRPr>
            </a:lvl1pPr>
          </a:lstStyle>
          <a:p>
            <a:fld id="{319E6341-E9E7-4128-9402-327DA8681509}" type="slidenum">
              <a:rPr lang="en-US" altLang="en-US"/>
              <a:pPr/>
              <a:t>‹#›</a:t>
            </a:fld>
            <a:endParaRPr lang="en-US" altLang="en-US"/>
          </a:p>
        </p:txBody>
      </p:sp>
      <p:pic>
        <p:nvPicPr>
          <p:cNvPr id="7173" name="Picture 1" descr="Footer_0603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Lst>
  <p:hf hdr="0"/>
  <p:txStyles>
    <p:titleStyle>
      <a:lvl1pPr algn="l" defTabSz="457200" rtl="0" eaLnBrk="0" fontAlgn="base" hangingPunct="0">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ern="1200">
          <a:solidFill>
            <a:srgbClr val="7F7F7F"/>
          </a:solidFill>
          <a:latin typeface="Helvetica"/>
          <a:ea typeface="Geneva"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1600" kern="1200">
          <a:solidFill>
            <a:srgbClr val="7F7F7F"/>
          </a:solidFill>
          <a:latin typeface="Helvetica"/>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1400" kern="1200">
          <a:solidFill>
            <a:srgbClr val="7F7F7F"/>
          </a:solidFill>
          <a:latin typeface="Helvetica"/>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806449" y="3368675"/>
            <a:ext cx="7526338" cy="139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p>
            <a:r>
              <a:rPr lang="en-US" altLang="en-US" sz="2800" dirty="0">
                <a:solidFill>
                  <a:schemeClr val="accent6"/>
                </a:solidFill>
                <a:latin typeface="Helvetica" panose="020B0604020202020204" pitchFamily="34" charset="0"/>
                <a:ea typeface="Geneva" pitchFamily="121" charset="-128"/>
              </a:rPr>
              <a:t>Final Projects</a:t>
            </a:r>
          </a:p>
        </p:txBody>
      </p:sp>
      <p:sp>
        <p:nvSpPr>
          <p:cNvPr id="14338" name="Text Placeholder 2"/>
          <p:cNvSpPr>
            <a:spLocks noGrp="1"/>
          </p:cNvSpPr>
          <p:nvPr>
            <p:ph type="body" sz="quarter" idx="10"/>
          </p:nvPr>
        </p:nvSpPr>
        <p:spPr bwMode="auto">
          <a:xfrm>
            <a:off x="806449" y="4841875"/>
            <a:ext cx="8018985"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b="1" dirty="0">
                <a:latin typeface="Helvetica" panose="020B0604020202020204" pitchFamily="34" charset="0"/>
                <a:ea typeface="Geneva" pitchFamily="121" charset="-128"/>
              </a:rPr>
              <a:t>J. Eldred</a:t>
            </a:r>
            <a:endParaRPr lang="en-US" altLang="en-US" dirty="0">
              <a:latin typeface="Helvetica" panose="020B0604020202020204" pitchFamily="34" charset="0"/>
              <a:ea typeface="Geneva" pitchFamily="121" charset="-128"/>
            </a:endParaRPr>
          </a:p>
          <a:p>
            <a:r>
              <a:rPr lang="en-US" altLang="en-US" dirty="0">
                <a:latin typeface="Helvetica" panose="020B0604020202020204" pitchFamily="34" charset="0"/>
                <a:ea typeface="Geneva" pitchFamily="121" charset="-128"/>
              </a:rPr>
              <a:t>MATLAB/Python for Accelerators</a:t>
            </a:r>
          </a:p>
          <a:p>
            <a:r>
              <a:rPr lang="en-US" altLang="en-US" dirty="0">
                <a:latin typeface="Helvetica" panose="020B0604020202020204" pitchFamily="34" charset="0"/>
                <a:ea typeface="Geneva" pitchFamily="121" charset="-128"/>
              </a:rPr>
              <a:t>February 7-18 2020</a:t>
            </a:r>
          </a:p>
        </p:txBody>
      </p:sp>
    </p:spTree>
    <p:extLst>
      <p:ext uri="{BB962C8B-B14F-4D97-AF65-F5344CB8AC3E}">
        <p14:creationId xmlns:p14="http://schemas.microsoft.com/office/powerpoint/2010/main" val="365430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10</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Where to get project ideas?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10</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086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1. MATLAB, Python, and Homework scripts</a:t>
            </a:r>
          </a:p>
          <a:p>
            <a:pPr marL="0" indent="0">
              <a:buNone/>
            </a:pPr>
            <a:r>
              <a:rPr lang="en-US" sz="1800" dirty="0">
                <a:solidFill>
                  <a:schemeClr val="accent6"/>
                </a:solidFill>
              </a:rPr>
              <a:t>- Is there a particular example or homework that speaks to you and that you’d like to do a more advanced version of?</a:t>
            </a:r>
          </a:p>
          <a:p>
            <a:pPr marL="0" indent="0">
              <a:buNone/>
            </a:pPr>
            <a:r>
              <a:rPr lang="en-US" sz="1800" dirty="0">
                <a:solidFill>
                  <a:schemeClr val="accent6"/>
                </a:solidFill>
              </a:rPr>
              <a:t>- Can you combine what you know from two different examples/</a:t>
            </a:r>
            <a:r>
              <a:rPr lang="en-US" sz="1800" dirty="0" err="1">
                <a:solidFill>
                  <a:schemeClr val="accent6"/>
                </a:solidFill>
              </a:rPr>
              <a:t>homeworks</a:t>
            </a:r>
            <a:r>
              <a:rPr lang="en-US" sz="1800" dirty="0">
                <a:solidFill>
                  <a:schemeClr val="accent6"/>
                </a:solidFill>
              </a:rPr>
              <a:t>?</a:t>
            </a:r>
          </a:p>
          <a:p>
            <a:pPr marL="0" indent="0">
              <a:buNone/>
            </a:pPr>
            <a:endParaRPr lang="en-US" sz="800" b="1" dirty="0">
              <a:solidFill>
                <a:schemeClr val="accent6"/>
              </a:solidFill>
            </a:endParaRPr>
          </a:p>
          <a:p>
            <a:pPr marL="0" indent="0">
              <a:buNone/>
            </a:pPr>
            <a:r>
              <a:rPr lang="en-US" sz="1800" b="1" dirty="0">
                <a:solidFill>
                  <a:schemeClr val="accent6"/>
                </a:solidFill>
              </a:rPr>
              <a:t>2. Catching up on Work</a:t>
            </a:r>
          </a:p>
          <a:p>
            <a:pPr marL="0" indent="0">
              <a:buNone/>
            </a:pPr>
            <a:r>
              <a:rPr lang="en-US" sz="1800" dirty="0">
                <a:solidFill>
                  <a:schemeClr val="accent6"/>
                </a:solidFill>
              </a:rPr>
              <a:t>- Is there something you’d like to do for work/study/research anyway?</a:t>
            </a:r>
          </a:p>
          <a:p>
            <a:pPr marL="0" indent="0">
              <a:buNone/>
            </a:pPr>
            <a:r>
              <a:rPr lang="en-US" sz="1800" dirty="0">
                <a:solidFill>
                  <a:schemeClr val="accent6"/>
                </a:solidFill>
              </a:rPr>
              <a:t>- If not, what is basic physics taking place where you work and can you make an oversimplified model of it?</a:t>
            </a:r>
          </a:p>
          <a:p>
            <a:pPr marL="0" indent="0">
              <a:buNone/>
            </a:pPr>
            <a:endParaRPr lang="en-US" sz="800" dirty="0">
              <a:solidFill>
                <a:schemeClr val="accent6"/>
              </a:solidFill>
            </a:endParaRPr>
          </a:p>
          <a:p>
            <a:pPr marL="0" indent="0">
              <a:buNone/>
            </a:pPr>
            <a:r>
              <a:rPr lang="en-US" sz="1800" b="1" dirty="0">
                <a:solidFill>
                  <a:schemeClr val="accent6"/>
                </a:solidFill>
              </a:rPr>
              <a:t>3. Learn something new</a:t>
            </a:r>
          </a:p>
          <a:p>
            <a:pPr marL="0" indent="0">
              <a:buNone/>
            </a:pPr>
            <a:r>
              <a:rPr lang="en-US" sz="1800" dirty="0">
                <a:solidFill>
                  <a:schemeClr val="accent6"/>
                </a:solidFill>
              </a:rPr>
              <a:t>- Did you want to use something you learned in another class?</a:t>
            </a:r>
          </a:p>
          <a:p>
            <a:pPr marL="0" indent="0">
              <a:buNone/>
            </a:pPr>
            <a:r>
              <a:rPr lang="en-US" sz="1800" dirty="0">
                <a:solidFill>
                  <a:schemeClr val="accent6"/>
                </a:solidFill>
              </a:rPr>
              <a:t>- Something you want to learn about, such as loess smoothing or ICA algorithms.</a:t>
            </a:r>
          </a:p>
          <a:p>
            <a:pPr marL="0" indent="0">
              <a:buNone/>
            </a:pPr>
            <a:endParaRPr lang="en-US" sz="800" dirty="0">
              <a:solidFill>
                <a:schemeClr val="accent6"/>
              </a:solidFill>
            </a:endParaRPr>
          </a:p>
          <a:p>
            <a:pPr marL="0" indent="0">
              <a:buNone/>
            </a:pPr>
            <a:r>
              <a:rPr lang="en-US" sz="1800" b="1" dirty="0">
                <a:solidFill>
                  <a:schemeClr val="accent6"/>
                </a:solidFill>
              </a:rPr>
              <a:t>4. Adam, Dan, and I can help</a:t>
            </a:r>
          </a:p>
        </p:txBody>
      </p:sp>
    </p:spTree>
    <p:extLst>
      <p:ext uri="{BB962C8B-B14F-4D97-AF65-F5344CB8AC3E}">
        <p14:creationId xmlns:p14="http://schemas.microsoft.com/office/powerpoint/2010/main" val="31602642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2</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Current Schedule</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pic>
        <p:nvPicPr>
          <p:cNvPr id="3" name="Picture 2">
            <a:extLst>
              <a:ext uri="{FF2B5EF4-FFF2-40B4-BE49-F238E27FC236}">
                <a16:creationId xmlns:a16="http://schemas.microsoft.com/office/drawing/2014/main" id="{884039E4-B1FD-4FBB-A47A-796599B3A268}"/>
              </a:ext>
            </a:extLst>
          </p:cNvPr>
          <p:cNvPicPr>
            <a:picLocks noChangeAspect="1"/>
          </p:cNvPicPr>
          <p:nvPr/>
        </p:nvPicPr>
        <p:blipFill>
          <a:blip r:embed="rId3"/>
          <a:stretch>
            <a:fillRect/>
          </a:stretch>
        </p:blipFill>
        <p:spPr>
          <a:xfrm>
            <a:off x="538843" y="1010022"/>
            <a:ext cx="7690680" cy="4837955"/>
          </a:xfrm>
          <a:prstGeom prst="rect">
            <a:avLst/>
          </a:prstGeom>
        </p:spPr>
      </p:pic>
    </p:spTree>
    <p:extLst>
      <p:ext uri="{BB962C8B-B14F-4D97-AF65-F5344CB8AC3E}">
        <p14:creationId xmlns:p14="http://schemas.microsoft.com/office/powerpoint/2010/main" val="30643890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3</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Final Projects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1715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Final Project</a:t>
            </a:r>
          </a:p>
          <a:p>
            <a:pPr marL="0" indent="0">
              <a:buNone/>
            </a:pPr>
            <a:r>
              <a:rPr lang="en-US" sz="1800" dirty="0">
                <a:solidFill>
                  <a:schemeClr val="accent6"/>
                </a:solidFill>
              </a:rPr>
              <a:t>By Friday 10am </a:t>
            </a:r>
            <a:r>
              <a:rPr lang="en-US" sz="1800" dirty="0" err="1">
                <a:solidFill>
                  <a:schemeClr val="accent6"/>
                </a:solidFill>
              </a:rPr>
              <a:t>cst</a:t>
            </a:r>
            <a:r>
              <a:rPr lang="en-US" sz="1800" dirty="0">
                <a:solidFill>
                  <a:schemeClr val="accent6"/>
                </a:solidFill>
              </a:rPr>
              <a:t> you should commit to your individual folder:</a:t>
            </a:r>
          </a:p>
          <a:p>
            <a:pPr marL="0" indent="0">
              <a:buNone/>
            </a:pPr>
            <a:r>
              <a:rPr lang="en-US" sz="1800" dirty="0">
                <a:solidFill>
                  <a:schemeClr val="accent6"/>
                </a:solidFill>
              </a:rPr>
              <a:t>- Well-commented ready-to-execute code</a:t>
            </a:r>
          </a:p>
          <a:p>
            <a:pPr marL="0" indent="0">
              <a:buNone/>
            </a:pPr>
            <a:r>
              <a:rPr lang="en-US" sz="1800" dirty="0">
                <a:solidFill>
                  <a:schemeClr val="accent6"/>
                </a:solidFill>
              </a:rPr>
              <a:t>- Any plots or outputs you would like to include.</a:t>
            </a:r>
          </a:p>
          <a:p>
            <a:pPr marL="0" indent="0">
              <a:buNone/>
            </a:pPr>
            <a:r>
              <a:rPr lang="en-US" sz="1800" dirty="0">
                <a:solidFill>
                  <a:schemeClr val="accent6"/>
                </a:solidFill>
              </a:rPr>
              <a:t>- A video up to 5 minutes explaining your project.</a:t>
            </a:r>
          </a:p>
          <a:p>
            <a:pPr marL="0" indent="0">
              <a:buNone/>
            </a:pPr>
            <a:endParaRPr lang="en-US" sz="1000" dirty="0">
              <a:solidFill>
                <a:schemeClr val="accent6"/>
              </a:solidFill>
            </a:endParaRPr>
          </a:p>
          <a:p>
            <a:pPr marL="0" indent="0">
              <a:buNone/>
            </a:pPr>
            <a:r>
              <a:rPr lang="en-US" sz="1800" b="1" dirty="0">
                <a:solidFill>
                  <a:schemeClr val="accent6"/>
                </a:solidFill>
              </a:rPr>
              <a:t>Peer-Review </a:t>
            </a:r>
            <a:r>
              <a:rPr lang="en-US" sz="1800" b="1" dirty="0" err="1">
                <a:solidFill>
                  <a:schemeClr val="accent6"/>
                </a:solidFill>
              </a:rPr>
              <a:t>Sessison</a:t>
            </a:r>
            <a:endParaRPr lang="en-US" sz="1800" b="1" dirty="0">
              <a:solidFill>
                <a:schemeClr val="accent6"/>
              </a:solidFill>
            </a:endParaRPr>
          </a:p>
          <a:p>
            <a:pPr marL="0" indent="0">
              <a:buNone/>
            </a:pPr>
            <a:r>
              <a:rPr lang="en-US" sz="1800" dirty="0">
                <a:solidFill>
                  <a:schemeClr val="accent6"/>
                </a:solidFill>
              </a:rPr>
              <a:t>- Between 10am and noon </a:t>
            </a:r>
            <a:r>
              <a:rPr lang="en-US" sz="1800" dirty="0" err="1">
                <a:solidFill>
                  <a:schemeClr val="accent6"/>
                </a:solidFill>
              </a:rPr>
              <a:t>cst</a:t>
            </a:r>
            <a:r>
              <a:rPr lang="en-US" sz="1800" dirty="0">
                <a:solidFill>
                  <a:schemeClr val="accent6"/>
                </a:solidFill>
              </a:rPr>
              <a:t>, take a moment to look at others student’s projects.</a:t>
            </a:r>
          </a:p>
          <a:p>
            <a:pPr marL="0" indent="0">
              <a:buNone/>
            </a:pPr>
            <a:r>
              <a:rPr lang="en-US" sz="1800" dirty="0">
                <a:solidFill>
                  <a:schemeClr val="accent6"/>
                </a:solidFill>
              </a:rPr>
              <a:t>- Turn in a </a:t>
            </a:r>
            <a:r>
              <a:rPr lang="en-US" sz="1800" dirty="0" err="1">
                <a:solidFill>
                  <a:schemeClr val="accent6"/>
                </a:solidFill>
              </a:rPr>
              <a:t>bulletpoint</a:t>
            </a:r>
            <a:r>
              <a:rPr lang="en-US" sz="1800" dirty="0">
                <a:solidFill>
                  <a:schemeClr val="accent6"/>
                </a:solidFill>
              </a:rPr>
              <a:t> list of 10-20 comments, showing evidence of having seen at least five different presentation (think book report).</a:t>
            </a:r>
          </a:p>
          <a:p>
            <a:pPr marL="0" indent="0">
              <a:buNone/>
            </a:pPr>
            <a:r>
              <a:rPr lang="en-US" sz="1800" dirty="0">
                <a:solidFill>
                  <a:schemeClr val="accent6"/>
                </a:solidFill>
              </a:rPr>
              <a:t>- Your comments will not be used in grading other student’s work.</a:t>
            </a:r>
          </a:p>
          <a:p>
            <a:pPr marL="0" indent="0">
              <a:buNone/>
            </a:pPr>
            <a:endParaRPr lang="en-US" sz="1000" dirty="0">
              <a:solidFill>
                <a:schemeClr val="accent6"/>
              </a:solidFill>
            </a:endParaRPr>
          </a:p>
          <a:p>
            <a:pPr marL="0" indent="0">
              <a:buNone/>
            </a:pPr>
            <a:r>
              <a:rPr lang="en-US" sz="1800" b="1" dirty="0">
                <a:solidFill>
                  <a:schemeClr val="accent6"/>
                </a:solidFill>
              </a:rPr>
              <a:t>So when am I done? </a:t>
            </a:r>
          </a:p>
          <a:p>
            <a:pPr marL="0" indent="0">
              <a:buNone/>
            </a:pPr>
            <a:r>
              <a:rPr lang="en-US" sz="1800" dirty="0">
                <a:solidFill>
                  <a:schemeClr val="accent6"/>
                </a:solidFill>
              </a:rPr>
              <a:t>- Last class lecture is Wednesday afternoon</a:t>
            </a:r>
          </a:p>
          <a:p>
            <a:pPr marL="0" indent="0">
              <a:buNone/>
            </a:pPr>
            <a:r>
              <a:rPr lang="en-US" sz="1800" dirty="0">
                <a:solidFill>
                  <a:schemeClr val="accent6"/>
                </a:solidFill>
              </a:rPr>
              <a:t>- Turn in your final project by 10cst.</a:t>
            </a:r>
          </a:p>
          <a:p>
            <a:pPr marL="0" indent="0">
              <a:buNone/>
            </a:pPr>
            <a:r>
              <a:rPr lang="en-US" sz="1800" dirty="0">
                <a:solidFill>
                  <a:schemeClr val="accent6"/>
                </a:solidFill>
              </a:rPr>
              <a:t>- On Friday morning Peer-Review Session.</a:t>
            </a:r>
          </a:p>
        </p:txBody>
      </p:sp>
    </p:spTree>
    <p:extLst>
      <p:ext uri="{BB962C8B-B14F-4D97-AF65-F5344CB8AC3E}">
        <p14:creationId xmlns:p14="http://schemas.microsoft.com/office/powerpoint/2010/main" val="42731623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4</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5 minute Video Presentation</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086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6"/>
                </a:solidFill>
              </a:rPr>
              <a:t>With your final project, you will record a 5 minute video.</a:t>
            </a:r>
          </a:p>
          <a:p>
            <a:pPr marL="0" indent="0">
              <a:buNone/>
            </a:pPr>
            <a:endParaRPr lang="en-US" sz="800" dirty="0">
              <a:solidFill>
                <a:schemeClr val="accent6"/>
              </a:solidFill>
            </a:endParaRPr>
          </a:p>
          <a:p>
            <a:pPr marL="0" indent="0">
              <a:buNone/>
            </a:pPr>
            <a:r>
              <a:rPr lang="en-US" sz="1800" dirty="0">
                <a:solidFill>
                  <a:schemeClr val="accent6"/>
                </a:solidFill>
              </a:rPr>
              <a:t>The easiest way to do that will be to go into an empty Zoom room by yourself, hit the record button at the bottom, and do a screen share while you walk through your code and its output explaining what you did.</a:t>
            </a:r>
          </a:p>
          <a:p>
            <a:pPr marL="0" indent="0">
              <a:buNone/>
            </a:pPr>
            <a:endParaRPr lang="en-US" sz="800" dirty="0">
              <a:solidFill>
                <a:schemeClr val="accent6"/>
              </a:solidFill>
            </a:endParaRPr>
          </a:p>
          <a:p>
            <a:pPr marL="0" indent="0">
              <a:buNone/>
            </a:pPr>
            <a:r>
              <a:rPr lang="en-US" sz="1800" dirty="0">
                <a:solidFill>
                  <a:schemeClr val="accent6"/>
                </a:solidFill>
              </a:rPr>
              <a:t>The video doesn’t have to be perfectly polished and you don’t have to provide any more insight than what is already there in your code/output. But this is your opportunity to explain what you worked on and how it works.</a:t>
            </a:r>
          </a:p>
          <a:p>
            <a:pPr marL="0" indent="0">
              <a:buNone/>
            </a:pPr>
            <a:endParaRPr lang="en-US" sz="800" dirty="0">
              <a:solidFill>
                <a:schemeClr val="accent6"/>
              </a:solidFill>
            </a:endParaRPr>
          </a:p>
          <a:p>
            <a:pPr marL="0" indent="0">
              <a:buNone/>
            </a:pPr>
            <a:r>
              <a:rPr lang="en-US" sz="1800" dirty="0">
                <a:solidFill>
                  <a:schemeClr val="accent6"/>
                </a:solidFill>
              </a:rPr>
              <a:t>My advice is not to do any more than two “takes” and not to worry about it too.</a:t>
            </a:r>
          </a:p>
        </p:txBody>
      </p:sp>
    </p:spTree>
    <p:extLst>
      <p:ext uri="{BB962C8B-B14F-4D97-AF65-F5344CB8AC3E}">
        <p14:creationId xmlns:p14="http://schemas.microsoft.com/office/powerpoint/2010/main" val="37080431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5</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Peer Review Session</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5</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2395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6"/>
                </a:solidFill>
              </a:rPr>
              <a:t>Everyone is supposed to turn in their final projects at 10am </a:t>
            </a:r>
            <a:r>
              <a:rPr lang="en-US" sz="1800" dirty="0" err="1">
                <a:solidFill>
                  <a:schemeClr val="accent6"/>
                </a:solidFill>
              </a:rPr>
              <a:t>cst</a:t>
            </a:r>
            <a:r>
              <a:rPr lang="en-US" sz="1800" dirty="0">
                <a:solidFill>
                  <a:schemeClr val="accent6"/>
                </a:solidFill>
              </a:rPr>
              <a:t>.</a:t>
            </a:r>
          </a:p>
          <a:p>
            <a:pPr marL="0" indent="0">
              <a:buNone/>
            </a:pPr>
            <a:endParaRPr lang="en-US" sz="800" dirty="0">
              <a:solidFill>
                <a:schemeClr val="accent6"/>
              </a:solidFill>
            </a:endParaRPr>
          </a:p>
          <a:p>
            <a:pPr marL="0" indent="0">
              <a:buNone/>
            </a:pPr>
            <a:r>
              <a:rPr lang="en-US" sz="1800" dirty="0">
                <a:solidFill>
                  <a:schemeClr val="accent6"/>
                </a:solidFill>
              </a:rPr>
              <a:t>At that time I will move a copy of everyone’s final projects to a public repository folder. Which you can then download. I estimate that will take about 15 minutes.</a:t>
            </a:r>
          </a:p>
          <a:p>
            <a:pPr marL="0" indent="0">
              <a:buNone/>
            </a:pPr>
            <a:endParaRPr lang="en-US" sz="800" dirty="0">
              <a:solidFill>
                <a:schemeClr val="accent6"/>
              </a:solidFill>
            </a:endParaRPr>
          </a:p>
          <a:p>
            <a:pPr marL="0" indent="0">
              <a:buNone/>
            </a:pPr>
            <a:r>
              <a:rPr lang="en-US" sz="1800" dirty="0">
                <a:solidFill>
                  <a:schemeClr val="accent6"/>
                </a:solidFill>
              </a:rPr>
              <a:t>Then from 10am to noon </a:t>
            </a:r>
            <a:r>
              <a:rPr lang="en-US" sz="1800" dirty="0" err="1">
                <a:solidFill>
                  <a:schemeClr val="accent6"/>
                </a:solidFill>
              </a:rPr>
              <a:t>cst</a:t>
            </a:r>
            <a:r>
              <a:rPr lang="en-US" sz="1800" dirty="0">
                <a:solidFill>
                  <a:schemeClr val="accent6"/>
                </a:solidFill>
              </a:rPr>
              <a:t> will be a virtual poster session. You should look through, read some other people’s codes, watch some of their videos. You can comment on the Discord chat and give them immediate feedback, but you don’t have to. Do take the opportunity to learn from each other!</a:t>
            </a:r>
          </a:p>
          <a:p>
            <a:pPr marL="0" indent="0">
              <a:buNone/>
            </a:pPr>
            <a:endParaRPr lang="en-US" sz="800" dirty="0">
              <a:solidFill>
                <a:schemeClr val="accent6"/>
              </a:solidFill>
            </a:endParaRPr>
          </a:p>
          <a:p>
            <a:pPr marL="0" indent="0">
              <a:buNone/>
            </a:pPr>
            <a:r>
              <a:rPr lang="en-US" sz="1800" dirty="0">
                <a:solidFill>
                  <a:schemeClr val="accent6"/>
                </a:solidFill>
              </a:rPr>
              <a:t>I do want you to make a short report on what you saw and learned, and commit it to the repository. It can be a </a:t>
            </a:r>
            <a:r>
              <a:rPr lang="en-US" sz="1800" dirty="0" err="1">
                <a:solidFill>
                  <a:schemeClr val="accent6"/>
                </a:solidFill>
              </a:rPr>
              <a:t>bulletpoint</a:t>
            </a:r>
            <a:r>
              <a:rPr lang="en-US" sz="1800" dirty="0">
                <a:solidFill>
                  <a:schemeClr val="accent6"/>
                </a:solidFill>
              </a:rPr>
              <a:t> list or it can a few short paragraphs no more than a page. Provide comments – things you liked, state the project in your own words, ways the project could be expanded, whether it reminded you of something from class or work, something you didn’t understand about it etc.</a:t>
            </a:r>
          </a:p>
          <a:p>
            <a:pPr marL="0" indent="0">
              <a:buNone/>
            </a:pPr>
            <a:endParaRPr lang="en-US" sz="800" dirty="0">
              <a:solidFill>
                <a:schemeClr val="accent6"/>
              </a:solidFill>
            </a:endParaRPr>
          </a:p>
          <a:p>
            <a:pPr marL="0" indent="0">
              <a:buNone/>
            </a:pPr>
            <a:r>
              <a:rPr lang="en-US" sz="1800" dirty="0">
                <a:solidFill>
                  <a:schemeClr val="accent6"/>
                </a:solidFill>
              </a:rPr>
              <a:t>There should be somewhere between 10-20 comments and they should provide commentary on at least five different presentations. You don’t have to be particularly insightful and you don’t have to worry about your comments affecting their grade.</a:t>
            </a:r>
          </a:p>
        </p:txBody>
      </p:sp>
    </p:spTree>
    <p:extLst>
      <p:ext uri="{BB962C8B-B14F-4D97-AF65-F5344CB8AC3E}">
        <p14:creationId xmlns:p14="http://schemas.microsoft.com/office/powerpoint/2010/main" val="2924160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6</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Final Project Grading Criteria</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6</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92476"/>
            <a:ext cx="8672513" cy="5075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Completeness</a:t>
            </a:r>
          </a:p>
          <a:p>
            <a:pPr marL="0" indent="0">
              <a:buNone/>
            </a:pPr>
            <a:r>
              <a:rPr lang="en-US" sz="1800" dirty="0">
                <a:solidFill>
                  <a:schemeClr val="accent6"/>
                </a:solidFill>
              </a:rPr>
              <a:t>- Does the script run? Does the project make sense to me?</a:t>
            </a:r>
          </a:p>
          <a:p>
            <a:pPr marL="0" indent="0">
              <a:buNone/>
            </a:pPr>
            <a:r>
              <a:rPr lang="en-US" sz="1800" b="1" dirty="0">
                <a:solidFill>
                  <a:schemeClr val="accent6"/>
                </a:solidFill>
              </a:rPr>
              <a:t>Outputs</a:t>
            </a:r>
          </a:p>
          <a:p>
            <a:pPr marL="0" indent="0">
              <a:buNone/>
            </a:pPr>
            <a:r>
              <a:rPr lang="en-US" sz="1800" dirty="0">
                <a:solidFill>
                  <a:schemeClr val="accent6"/>
                </a:solidFill>
              </a:rPr>
              <a:t>- Do you produce good plots and/or outputs? Can I see the result of your work?</a:t>
            </a:r>
          </a:p>
          <a:p>
            <a:pPr marL="0" indent="0">
              <a:buNone/>
            </a:pPr>
            <a:r>
              <a:rPr lang="en-US" sz="1800" b="1" dirty="0">
                <a:solidFill>
                  <a:schemeClr val="accent6"/>
                </a:solidFill>
              </a:rPr>
              <a:t>Clarity</a:t>
            </a:r>
          </a:p>
          <a:p>
            <a:pPr marL="0" indent="0">
              <a:buNone/>
            </a:pPr>
            <a:r>
              <a:rPr lang="en-US" sz="1800" dirty="0">
                <a:solidFill>
                  <a:schemeClr val="accent6"/>
                </a:solidFill>
              </a:rPr>
              <a:t>- Is the code well-commented and organized? Can I understand it by reading it?</a:t>
            </a:r>
          </a:p>
          <a:p>
            <a:pPr marL="0" indent="0">
              <a:buNone/>
            </a:pPr>
            <a:r>
              <a:rPr lang="en-US" sz="1800" b="1" dirty="0">
                <a:solidFill>
                  <a:schemeClr val="accent6"/>
                </a:solidFill>
              </a:rPr>
              <a:t>Programming</a:t>
            </a:r>
          </a:p>
          <a:p>
            <a:pPr marL="0" indent="0">
              <a:buNone/>
            </a:pPr>
            <a:r>
              <a:rPr lang="en-US" sz="1800" dirty="0">
                <a:solidFill>
                  <a:schemeClr val="accent6"/>
                </a:solidFill>
              </a:rPr>
              <a:t>- Did you use what we learned past day 2? How advanced is the project?</a:t>
            </a:r>
          </a:p>
          <a:p>
            <a:pPr marL="0" indent="0">
              <a:buNone/>
            </a:pPr>
            <a:r>
              <a:rPr lang="en-US" sz="1800" b="1" dirty="0">
                <a:solidFill>
                  <a:schemeClr val="accent6"/>
                </a:solidFill>
              </a:rPr>
              <a:t>Analysis</a:t>
            </a:r>
          </a:p>
          <a:p>
            <a:pPr marL="0" indent="0">
              <a:buNone/>
            </a:pPr>
            <a:r>
              <a:rPr lang="en-US" sz="1800" dirty="0">
                <a:solidFill>
                  <a:schemeClr val="accent6"/>
                </a:solidFill>
              </a:rPr>
              <a:t>- Did you vary the parameters/technique? Did you seek to understand?</a:t>
            </a:r>
          </a:p>
          <a:p>
            <a:pPr marL="0" indent="0">
              <a:buNone/>
            </a:pPr>
            <a:r>
              <a:rPr lang="en-US" sz="1800" b="1" dirty="0">
                <a:solidFill>
                  <a:schemeClr val="accent6"/>
                </a:solidFill>
              </a:rPr>
              <a:t>Bonus:</a:t>
            </a:r>
            <a:endParaRPr lang="en-US" sz="1800" dirty="0">
              <a:solidFill>
                <a:schemeClr val="accent6"/>
              </a:solidFill>
            </a:endParaRPr>
          </a:p>
          <a:p>
            <a:pPr marL="0" indent="0">
              <a:buNone/>
            </a:pPr>
            <a:r>
              <a:rPr lang="en-US" sz="1800" dirty="0">
                <a:solidFill>
                  <a:schemeClr val="accent6"/>
                </a:solidFill>
              </a:rPr>
              <a:t>- Did you go beyond the class? Do something I found impressive?</a:t>
            </a:r>
          </a:p>
          <a:p>
            <a:pPr marL="0" indent="0">
              <a:buNone/>
            </a:pPr>
            <a:endParaRPr lang="en-US" sz="1800" dirty="0">
              <a:solidFill>
                <a:schemeClr val="accent6"/>
              </a:solidFill>
            </a:endParaRPr>
          </a:p>
          <a:p>
            <a:pPr marL="0" indent="0">
              <a:buNone/>
            </a:pPr>
            <a:r>
              <a:rPr lang="en-US" sz="1800" b="1" dirty="0">
                <a:solidFill>
                  <a:schemeClr val="accent6"/>
                </a:solidFill>
              </a:rPr>
              <a:t>Participation in Peer-Review Session</a:t>
            </a:r>
          </a:p>
          <a:p>
            <a:pPr marL="0" indent="0">
              <a:buNone/>
            </a:pPr>
            <a:r>
              <a:rPr lang="en-US" sz="1800" b="1" dirty="0">
                <a:solidFill>
                  <a:schemeClr val="accent6"/>
                </a:solidFill>
              </a:rPr>
              <a:t>Completion of a Video Presentation</a:t>
            </a:r>
          </a:p>
          <a:p>
            <a:pPr marL="0" indent="0">
              <a:buNone/>
            </a:pPr>
            <a:endParaRPr lang="en-US" sz="1800" dirty="0">
              <a:solidFill>
                <a:schemeClr val="accent6"/>
              </a:solidFill>
            </a:endParaRPr>
          </a:p>
        </p:txBody>
      </p:sp>
    </p:spTree>
    <p:extLst>
      <p:ext uri="{BB962C8B-B14F-4D97-AF65-F5344CB8AC3E}">
        <p14:creationId xmlns:p14="http://schemas.microsoft.com/office/powerpoint/2010/main" val="29458782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7</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Some Past “A+” Projects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7</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086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Ensemble of Particles in a Synchrotron Oscillation</a:t>
            </a:r>
          </a:p>
          <a:p>
            <a:pPr marL="0" indent="0">
              <a:buNone/>
            </a:pPr>
            <a:r>
              <a:rPr lang="en-US" sz="1800" dirty="0">
                <a:solidFill>
                  <a:schemeClr val="accent6"/>
                </a:solidFill>
              </a:rPr>
              <a:t>- Generate a 2D Truncated Gaussian distribution of particles, 2D </a:t>
            </a:r>
            <a:r>
              <a:rPr lang="en-US" sz="1800" dirty="0" err="1">
                <a:solidFill>
                  <a:schemeClr val="accent6"/>
                </a:solidFill>
              </a:rPr>
              <a:t>histrogram</a:t>
            </a:r>
            <a:r>
              <a:rPr lang="en-US" sz="1800" dirty="0">
                <a:solidFill>
                  <a:schemeClr val="accent6"/>
                </a:solidFill>
              </a:rPr>
              <a:t>.</a:t>
            </a:r>
          </a:p>
          <a:p>
            <a:pPr marL="0" indent="0">
              <a:buNone/>
            </a:pPr>
            <a:r>
              <a:rPr lang="en-US" sz="1800" dirty="0">
                <a:solidFill>
                  <a:schemeClr val="accent6"/>
                </a:solidFill>
              </a:rPr>
              <a:t>- </a:t>
            </a:r>
            <a:r>
              <a:rPr lang="en-US" sz="1800" dirty="0" err="1">
                <a:solidFill>
                  <a:schemeClr val="accent6"/>
                </a:solidFill>
              </a:rPr>
              <a:t>Symplectic</a:t>
            </a:r>
            <a:r>
              <a:rPr lang="en-US" sz="1800" dirty="0">
                <a:solidFill>
                  <a:schemeClr val="accent6"/>
                </a:solidFill>
              </a:rPr>
              <a:t> tracking for each particle undergoing synchrotron oscillation.</a:t>
            </a:r>
          </a:p>
          <a:p>
            <a:pPr marL="0" indent="0">
              <a:buNone/>
            </a:pPr>
            <a:r>
              <a:rPr lang="en-US" sz="1800" dirty="0">
                <a:solidFill>
                  <a:schemeClr val="accent6"/>
                </a:solidFill>
              </a:rPr>
              <a:t>- Provide an example with a mismatched injection and one with changing V.</a:t>
            </a:r>
          </a:p>
          <a:p>
            <a:pPr marL="0" indent="0">
              <a:buNone/>
            </a:pPr>
            <a:r>
              <a:rPr lang="en-US" sz="1800" dirty="0">
                <a:solidFill>
                  <a:schemeClr val="accent6"/>
                </a:solidFill>
              </a:rPr>
              <a:t>- Produce 2D animations and 1D plots of the results.</a:t>
            </a:r>
          </a:p>
          <a:p>
            <a:pPr marL="0" indent="0">
              <a:buNone/>
            </a:pPr>
            <a:endParaRPr lang="en-US" sz="1800" b="1" dirty="0">
              <a:solidFill>
                <a:schemeClr val="accent6"/>
              </a:solidFill>
            </a:endParaRPr>
          </a:p>
          <a:p>
            <a:pPr marL="0" indent="0">
              <a:buNone/>
            </a:pPr>
            <a:r>
              <a:rPr lang="en-US" sz="1800" b="1" dirty="0">
                <a:solidFill>
                  <a:schemeClr val="accent6"/>
                </a:solidFill>
              </a:rPr>
              <a:t>Channeling Electrons in a Crystal Lattice</a:t>
            </a:r>
          </a:p>
          <a:p>
            <a:pPr marL="0" indent="0">
              <a:buNone/>
            </a:pPr>
            <a:r>
              <a:rPr lang="en-US" sz="1800" dirty="0">
                <a:solidFill>
                  <a:schemeClr val="accent6"/>
                </a:solidFill>
              </a:rPr>
              <a:t>- Make a 2D grid of circular atoms and a track the 2D trajectory of an electron.</a:t>
            </a:r>
          </a:p>
          <a:p>
            <a:pPr marL="0" indent="0">
              <a:buNone/>
            </a:pPr>
            <a:r>
              <a:rPr lang="en-US" sz="1800" dirty="0">
                <a:solidFill>
                  <a:schemeClr val="accent6"/>
                </a:solidFill>
              </a:rPr>
              <a:t>- When the electron comes close enough to an atom, give it a random impact parameter and a new trajectory corresponding to Rutherford scattering.</a:t>
            </a:r>
          </a:p>
          <a:p>
            <a:pPr marL="0" indent="0">
              <a:buNone/>
            </a:pPr>
            <a:r>
              <a:rPr lang="en-US" sz="1800" dirty="0">
                <a:solidFill>
                  <a:schemeClr val="accent6"/>
                </a:solidFill>
              </a:rPr>
              <a:t>- Simulate an initial distribution of electron trajectories and the outgoing trajectories.</a:t>
            </a:r>
          </a:p>
        </p:txBody>
      </p:sp>
    </p:spTree>
    <p:extLst>
      <p:ext uri="{BB962C8B-B14F-4D97-AF65-F5344CB8AC3E}">
        <p14:creationId xmlns:p14="http://schemas.microsoft.com/office/powerpoint/2010/main" val="3771746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8</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Some Past “A+” Projects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8</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086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Optimizing a Bunch-Compressor Chicane</a:t>
            </a:r>
          </a:p>
          <a:p>
            <a:pPr marL="0" indent="0">
              <a:buNone/>
            </a:pPr>
            <a:r>
              <a:rPr lang="en-US" sz="1800" dirty="0">
                <a:solidFill>
                  <a:schemeClr val="accent6"/>
                </a:solidFill>
              </a:rPr>
              <a:t>- Take elements from a proposed upgrade to a real electron beamline.</a:t>
            </a:r>
          </a:p>
          <a:p>
            <a:pPr marL="0" indent="0">
              <a:buNone/>
            </a:pPr>
            <a:r>
              <a:rPr lang="en-US" sz="1800" dirty="0">
                <a:solidFill>
                  <a:schemeClr val="accent6"/>
                </a:solidFill>
              </a:rPr>
              <a:t>- Vary and optimize those elements to achieve desired optics objectives.</a:t>
            </a:r>
          </a:p>
          <a:p>
            <a:pPr marL="0" indent="0">
              <a:buNone/>
            </a:pPr>
            <a:r>
              <a:rPr lang="en-US" sz="1800" dirty="0">
                <a:solidFill>
                  <a:schemeClr val="accent6"/>
                </a:solidFill>
              </a:rPr>
              <a:t>- Take into account some reasonable limits in length, component strength.</a:t>
            </a:r>
          </a:p>
          <a:p>
            <a:pPr marL="0" indent="0">
              <a:buNone/>
            </a:pPr>
            <a:r>
              <a:rPr lang="en-US" sz="1800" dirty="0">
                <a:solidFill>
                  <a:schemeClr val="accent6"/>
                </a:solidFill>
              </a:rPr>
              <a:t>- Compare to that performance to original beamline.</a:t>
            </a:r>
            <a:endParaRPr lang="en-US" sz="1800" b="1" dirty="0">
              <a:solidFill>
                <a:schemeClr val="accent6"/>
              </a:solidFill>
            </a:endParaRPr>
          </a:p>
          <a:p>
            <a:pPr marL="0" indent="0">
              <a:buNone/>
            </a:pPr>
            <a:endParaRPr lang="en-US" sz="1800" b="1" dirty="0">
              <a:solidFill>
                <a:schemeClr val="accent6"/>
              </a:solidFill>
            </a:endParaRPr>
          </a:p>
          <a:p>
            <a:pPr marL="0" indent="0">
              <a:buNone/>
            </a:pPr>
            <a:r>
              <a:rPr lang="en-US" sz="1800" b="1" dirty="0">
                <a:solidFill>
                  <a:schemeClr val="accent6"/>
                </a:solidFill>
              </a:rPr>
              <a:t>Design of a Simple Wire Octupole</a:t>
            </a:r>
          </a:p>
          <a:p>
            <a:pPr marL="0" indent="0">
              <a:buNone/>
            </a:pPr>
            <a:r>
              <a:rPr lang="en-US" sz="1800" dirty="0">
                <a:solidFill>
                  <a:schemeClr val="accent6"/>
                </a:solidFill>
              </a:rPr>
              <a:t>- Take the four-wire dipole example and instead make an eight-wire octupole.</a:t>
            </a:r>
          </a:p>
          <a:p>
            <a:pPr marL="0" indent="0">
              <a:buNone/>
            </a:pPr>
            <a:r>
              <a:rPr lang="en-US" sz="1800" dirty="0">
                <a:solidFill>
                  <a:schemeClr val="accent6"/>
                </a:solidFill>
              </a:rPr>
              <a:t>- Consider the effect of errors, such as misaligned orbit or misplaced wire.</a:t>
            </a:r>
          </a:p>
          <a:p>
            <a:pPr marL="0" indent="0">
              <a:buNone/>
            </a:pPr>
            <a:r>
              <a:rPr lang="en-US" sz="1800" dirty="0">
                <a:solidFill>
                  <a:schemeClr val="accent6"/>
                </a:solidFill>
              </a:rPr>
              <a:t>- Show the effect of errors on dipole, quadrupole, </a:t>
            </a:r>
            <a:r>
              <a:rPr lang="en-US" sz="1800" dirty="0" err="1">
                <a:solidFill>
                  <a:schemeClr val="accent6"/>
                </a:solidFill>
              </a:rPr>
              <a:t>sextupole</a:t>
            </a:r>
            <a:r>
              <a:rPr lang="en-US" sz="1800" dirty="0">
                <a:solidFill>
                  <a:schemeClr val="accent6"/>
                </a:solidFill>
              </a:rPr>
              <a:t>, octupole fields. </a:t>
            </a:r>
          </a:p>
        </p:txBody>
      </p:sp>
    </p:spTree>
    <p:extLst>
      <p:ext uri="{BB962C8B-B14F-4D97-AF65-F5344CB8AC3E}">
        <p14:creationId xmlns:p14="http://schemas.microsoft.com/office/powerpoint/2010/main" val="2172972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9</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Some Past “B” Projects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9</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2/14/2022</a:t>
            </a:fld>
            <a:endParaRPr lang="en-US" altLang="en-US" sz="1200" dirty="0">
              <a:solidFill>
                <a:srgbClr val="004C97"/>
              </a:solidFill>
              <a:latin typeface="Helvetica" panose="020B0604020202020204" pitchFamily="34" charset="0"/>
            </a:endParaRPr>
          </a:p>
        </p:txBody>
      </p:sp>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5086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rPr>
              <a:t>Random Walk Stock Market</a:t>
            </a:r>
          </a:p>
          <a:p>
            <a:pPr marL="0" indent="0">
              <a:buNone/>
            </a:pPr>
            <a:r>
              <a:rPr lang="en-US" sz="1800" dirty="0">
                <a:solidFill>
                  <a:schemeClr val="accent6"/>
                </a:solidFill>
              </a:rPr>
              <a:t>- Simulate a stocks each with a series of random Gaussian kicks.</a:t>
            </a:r>
          </a:p>
          <a:p>
            <a:pPr marL="0" indent="0">
              <a:buNone/>
            </a:pPr>
            <a:r>
              <a:rPr lang="en-US" sz="1800" dirty="0">
                <a:solidFill>
                  <a:schemeClr val="accent6"/>
                </a:solidFill>
              </a:rPr>
              <a:t>- Create a GUI to track a wallet, specify which stock buy or sell, advance time.</a:t>
            </a:r>
          </a:p>
          <a:p>
            <a:pPr marL="0" indent="0">
              <a:buNone/>
            </a:pPr>
            <a:r>
              <a:rPr lang="en-US" sz="1800" dirty="0">
                <a:solidFill>
                  <a:srgbClr val="FF0000"/>
                </a:solidFill>
              </a:rPr>
              <a:t>- Limitation: </a:t>
            </a:r>
            <a:r>
              <a:rPr lang="en-US" sz="1800" dirty="0">
                <a:solidFill>
                  <a:schemeClr val="accent6"/>
                </a:solidFill>
              </a:rPr>
              <a:t>Not very STEM-oriented, all stocks are the same, no analysis.</a:t>
            </a:r>
          </a:p>
          <a:p>
            <a:pPr marL="0" indent="0">
              <a:buNone/>
            </a:pPr>
            <a:r>
              <a:rPr lang="en-US" sz="1800" dirty="0">
                <a:solidFill>
                  <a:schemeClr val="accent3"/>
                </a:solidFill>
              </a:rPr>
              <a:t>- Advice: </a:t>
            </a:r>
            <a:r>
              <a:rPr lang="en-US" sz="1800" dirty="0">
                <a:solidFill>
                  <a:schemeClr val="accent6"/>
                </a:solidFill>
              </a:rPr>
              <a:t>If you are done early, ask how you can push it further.</a:t>
            </a:r>
          </a:p>
          <a:p>
            <a:pPr marL="0" indent="0">
              <a:buNone/>
            </a:pPr>
            <a:endParaRPr lang="en-US" sz="800" dirty="0">
              <a:solidFill>
                <a:schemeClr val="accent6"/>
              </a:solidFill>
            </a:endParaRPr>
          </a:p>
          <a:p>
            <a:pPr marL="0" indent="0">
              <a:buNone/>
            </a:pPr>
            <a:r>
              <a:rPr lang="en-US" sz="1800" b="1" dirty="0">
                <a:solidFill>
                  <a:schemeClr val="accent6"/>
                </a:solidFill>
              </a:rPr>
              <a:t>Proton Dose Delivery</a:t>
            </a:r>
          </a:p>
          <a:p>
            <a:pPr marL="0" indent="0">
              <a:buNone/>
            </a:pPr>
            <a:r>
              <a:rPr lang="en-US" sz="1800" dirty="0">
                <a:solidFill>
                  <a:schemeClr val="accent6"/>
                </a:solidFill>
              </a:rPr>
              <a:t>- Simulate a radiation therapy schedule by starting with a target delivery area, then a series of proton beams of different energies to cover that area, and calculate the integrate dose to the target delivery area.</a:t>
            </a:r>
          </a:p>
          <a:p>
            <a:pPr marL="0" indent="0">
              <a:buNone/>
            </a:pPr>
            <a:r>
              <a:rPr lang="en-US" sz="1800" dirty="0">
                <a:solidFill>
                  <a:srgbClr val="FF0000"/>
                </a:solidFill>
              </a:rPr>
              <a:t>- Limitation: </a:t>
            </a:r>
            <a:r>
              <a:rPr lang="en-US" sz="1800" dirty="0">
                <a:solidFill>
                  <a:schemeClr val="accent6"/>
                </a:solidFill>
              </a:rPr>
              <a:t>Great idea for a project, but not executed. Drew a 3D box and a 3D trajectory, but no Bragg peak or dose integrating in there. Too ambitious.</a:t>
            </a:r>
          </a:p>
          <a:p>
            <a:pPr marL="0" indent="0">
              <a:buNone/>
            </a:pPr>
            <a:r>
              <a:rPr lang="en-US" sz="1800" dirty="0">
                <a:solidFill>
                  <a:schemeClr val="accent3"/>
                </a:solidFill>
              </a:rPr>
              <a:t>- Advice: </a:t>
            </a:r>
            <a:r>
              <a:rPr lang="en-US" sz="1800" dirty="0">
                <a:solidFill>
                  <a:schemeClr val="accent6"/>
                </a:solidFill>
              </a:rPr>
              <a:t>Start small, focus on delivering the core of the project.</a:t>
            </a:r>
          </a:p>
          <a:p>
            <a:pPr marL="0" indent="0">
              <a:buNone/>
            </a:pPr>
            <a:endParaRPr lang="en-US" sz="800" dirty="0">
              <a:solidFill>
                <a:schemeClr val="accent6"/>
              </a:solidFill>
            </a:endParaRPr>
          </a:p>
          <a:p>
            <a:pPr marL="0" indent="0">
              <a:buNone/>
            </a:pPr>
            <a:r>
              <a:rPr lang="en-US" sz="1800" b="1" dirty="0">
                <a:solidFill>
                  <a:schemeClr val="accent6"/>
                </a:solidFill>
              </a:rPr>
              <a:t>Synchrotron Form Factors</a:t>
            </a:r>
          </a:p>
          <a:p>
            <a:pPr marL="0" indent="0">
              <a:buNone/>
            </a:pPr>
            <a:r>
              <a:rPr lang="en-US" sz="1800" dirty="0">
                <a:solidFill>
                  <a:schemeClr val="accent6"/>
                </a:solidFill>
              </a:rPr>
              <a:t>- Make 1D plots of formula for a synchrotron form factors.</a:t>
            </a:r>
          </a:p>
          <a:p>
            <a:pPr marL="0" indent="0">
              <a:buNone/>
            </a:pPr>
            <a:r>
              <a:rPr lang="en-US" sz="1800" dirty="0">
                <a:solidFill>
                  <a:srgbClr val="FF0000"/>
                </a:solidFill>
              </a:rPr>
              <a:t>- Limitation: </a:t>
            </a:r>
            <a:r>
              <a:rPr lang="en-US" sz="1800" dirty="0">
                <a:solidFill>
                  <a:schemeClr val="accent6"/>
                </a:solidFill>
              </a:rPr>
              <a:t>Not enough depth there, no analysis or advanced technique.</a:t>
            </a:r>
          </a:p>
          <a:p>
            <a:pPr marL="0" indent="0">
              <a:buNone/>
            </a:pPr>
            <a:endParaRPr lang="en-US" sz="1800" dirty="0">
              <a:solidFill>
                <a:schemeClr val="accent6"/>
              </a:solidFill>
            </a:endParaRPr>
          </a:p>
          <a:p>
            <a:pPr marL="0" indent="0">
              <a:buNone/>
            </a:pPr>
            <a:endParaRPr lang="en-US" sz="1800" dirty="0">
              <a:solidFill>
                <a:schemeClr val="accent6"/>
              </a:solidFill>
            </a:endParaRPr>
          </a:p>
        </p:txBody>
      </p:sp>
    </p:spTree>
    <p:extLst>
      <p:ext uri="{BB962C8B-B14F-4D97-AF65-F5344CB8AC3E}">
        <p14:creationId xmlns:p14="http://schemas.microsoft.com/office/powerpoint/2010/main" val="29816188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NAL_TemplateMac_060514">
  <a:themeElements>
    <a:clrScheme name="Fermilab">
      <a:dk1>
        <a:srgbClr val="004C97"/>
      </a:dk1>
      <a:lt1>
        <a:srgbClr val="FFFFFF"/>
      </a:lt1>
      <a:dk2>
        <a:srgbClr val="004C97"/>
      </a:dk2>
      <a:lt2>
        <a:srgbClr val="FFFFFF"/>
      </a:lt2>
      <a:accent1>
        <a:srgbClr val="99D6EA"/>
      </a:accent1>
      <a:accent2>
        <a:srgbClr val="DB720C"/>
      </a:accent2>
      <a:accent3>
        <a:srgbClr val="519A24"/>
      </a:accent3>
      <a:accent4>
        <a:srgbClr val="AF272F"/>
      </a:accent4>
      <a:accent5>
        <a:srgbClr val="00B5E2"/>
      </a:accent5>
      <a:accent6>
        <a:srgbClr val="40404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B6CED81E-951A-4DFA-9287-6DC86C25A1D3}"/>
    </a:ext>
  </a:extLst>
</a:theme>
</file>

<file path=ppt/theme/theme2.xml><?xml version="1.0" encoding="utf-8"?>
<a:theme xmlns:a="http://schemas.openxmlformats.org/drawingml/2006/main" name="Fermilab: Footer Only">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3CED6F7E-0C40-4358-9557-CEEF733EC3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89636</TotalTime>
  <Words>1320</Words>
  <Application>Microsoft Office PowerPoint</Application>
  <PresentationFormat>On-screen Show (4:3)</PresentationFormat>
  <Paragraphs>178</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Helvetica</vt:lpstr>
      <vt:lpstr>Times New Roman</vt:lpstr>
      <vt:lpstr>FNAL_TemplateMac_060514</vt:lpstr>
      <vt:lpstr>Fermilab: Footer Only</vt:lpstr>
      <vt:lpstr>Final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 Optics Update: Flexibility for Experiments</dc:title>
  <dc:creator>Alexander L. Romanov x 13883N</dc:creator>
  <cp:lastModifiedBy>jseldredphysics@gmail.com</cp:lastModifiedBy>
  <cp:revision>1065</cp:revision>
  <cp:lastPrinted>2014-01-20T19:40:21Z</cp:lastPrinted>
  <dcterms:created xsi:type="dcterms:W3CDTF">2016-06-09T21:29:32Z</dcterms:created>
  <dcterms:modified xsi:type="dcterms:W3CDTF">2022-02-14T17:11:27Z</dcterms:modified>
</cp:coreProperties>
</file>