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2" r:id="rId2"/>
  </p:sldMasterIdLst>
  <p:notesMasterIdLst>
    <p:notesMasterId r:id="rId9"/>
  </p:notesMasterIdLst>
  <p:handoutMasterIdLst>
    <p:handoutMasterId r:id="rId10"/>
  </p:handoutMasterIdLst>
  <p:sldIdLst>
    <p:sldId id="265" r:id="rId3"/>
    <p:sldId id="801" r:id="rId4"/>
    <p:sldId id="803" r:id="rId5"/>
    <p:sldId id="805" r:id="rId6"/>
    <p:sldId id="804" r:id="rId7"/>
    <p:sldId id="806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  <a:srgbClr val="AE2868"/>
    <a:srgbClr val="00FF00"/>
    <a:srgbClr val="404040"/>
    <a:srgbClr val="505050"/>
    <a:srgbClr val="004C97"/>
    <a:srgbClr val="A7A8AA"/>
    <a:srgbClr val="003087"/>
    <a:srgbClr val="0F2D6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4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5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80DBBE75-B897-4C2D-851E-711B34683BA3}" type="datetimeFigureOut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CABB725D-266A-4787-B290-EA1B21029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761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4050BF1F-29FD-4232-8E96-B3FD1DCB3ADE}" type="datetimeFigureOut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60BFB643-3B51-4A23-96A6-8ED93A064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476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Geneva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D40A94-F08D-4CD4-B29F-E34BE6CEA4D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112A648-30BA-4405-A15D-D820356621FC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C2E6FDE-E650-4FCA-924B-1FF30E1E55A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E64C6FB-87A0-42BB-B506-B42340131B1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536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03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D40A94-F08D-4CD4-B29F-E34BE6CEA4D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112A648-30BA-4405-A15D-D820356621FC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C2E6FDE-E650-4FCA-924B-1FF30E1E55A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E64C6FB-87A0-42BB-B506-B42340131B1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536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77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D40A94-F08D-4CD4-B29F-E34BE6CEA4D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112A648-30BA-4405-A15D-D820356621FC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C2E6FDE-E650-4FCA-924B-1FF30E1E55A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E64C6FB-87A0-42BB-B506-B42340131B1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536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21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D40A94-F08D-4CD4-B29F-E34BE6CEA4D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112A648-30BA-4405-A15D-D820356621FC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C2E6FDE-E650-4FCA-924B-1FF30E1E55A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E64C6FB-87A0-42BB-B506-B42340131B1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536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301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D40A94-F08D-4CD4-B29F-E34BE6CEA4D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112A648-30BA-4405-A15D-D820356621FC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C2E6FDE-E650-4FCA-924B-1FF30E1E55A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E64C6FB-87A0-42BB-B506-B42340131B1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536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30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Slide_0605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FermiLogo_RGB_NAL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149350"/>
            <a:ext cx="3267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06450" y="3559283"/>
            <a:ext cx="7526338" cy="1139271"/>
          </a:xfrm>
          <a:prstGeom prst="rect">
            <a:avLst/>
          </a:prstGeom>
        </p:spPr>
        <p:txBody>
          <a:bodyPr wrap="square" lIns="0" tIns="0" rIns="0" bIns="0" anchor="t"/>
          <a:lstStyle>
            <a:lvl1pPr algn="l">
              <a:defRPr sz="3200" b="1" i="0" baseline="0">
                <a:solidFill>
                  <a:srgbClr val="004C97"/>
                </a:solidFill>
                <a:latin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806450" y="4841093"/>
            <a:ext cx="7526338" cy="14899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>
                <a:solidFill>
                  <a:srgbClr val="004C97"/>
                </a:solidFill>
                <a:latin typeface="Helvetica"/>
              </a:defRPr>
            </a:lvl1pPr>
            <a:lvl2pPr marL="4572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2pPr>
            <a:lvl3pPr marL="9144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3pPr>
            <a:lvl4pPr marL="13716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4pPr>
            <a:lvl5pPr marL="18288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079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355192"/>
            <a:ext cx="4206240" cy="425014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4709161" y="355192"/>
            <a:ext cx="4206240" cy="425014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9365" y="4765101"/>
            <a:ext cx="4205476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09160" y="4765101"/>
            <a:ext cx="4206239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2866E9CA-C242-476E-AC96-726DAD61F4C9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2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2C85A5DC-9CCB-48FE-8FD9-B52B9FD57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55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3046"/>
            <a:ext cx="8672513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404040"/>
                </a:solidFill>
              </a:defRPr>
            </a:lvl1pPr>
            <a:lvl2pPr>
              <a:defRPr sz="22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0013" y="6515100"/>
            <a:ext cx="1076325" cy="241300"/>
          </a:xfrm>
        </p:spPr>
        <p:txBody>
          <a:bodyPr/>
          <a:lstStyle>
            <a:lvl1pPr>
              <a:defRPr sz="1200"/>
            </a:lvl1pPr>
          </a:lstStyle>
          <a:p>
            <a:fld id="{50889BEA-2B91-403F-ADA4-053DEE04721E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 smtClean="0">
                <a:solidFill>
                  <a:srgbClr val="004C97"/>
                </a:solidFill>
              </a:defRPr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2E9C158-AEF1-41A2-A6CE-6F0BAB305E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22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229365" y="4765101"/>
            <a:ext cx="4251960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54550" y="4765101"/>
            <a:ext cx="4260850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228601" y="1043694"/>
            <a:ext cx="4251324" cy="3568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8"/>
          </p:nvPr>
        </p:nvSpPr>
        <p:spPr>
          <a:xfrm>
            <a:off x="4654550" y="1043694"/>
            <a:ext cx="4260851" cy="3568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 sz="1200"/>
            </a:lvl1pPr>
          </a:lstStyle>
          <a:p>
            <a:fld id="{6A3537A3-8C6B-43C4-A25C-FC2CE8D9D9BB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z="1200"/>
            </a:lvl1pPr>
          </a:lstStyle>
          <a:p>
            <a:fld id="{47C05DF5-FB48-4D3F-AF82-EC74A689CA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43693"/>
            <a:ext cx="3027894" cy="49942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3469958" y="1043694"/>
            <a:ext cx="5420360" cy="499427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z="1200"/>
            </a:lvl1pPr>
          </a:lstStyle>
          <a:p>
            <a:fld id="{2B1CF01D-1604-4C8E-BF6F-5634B5B9B0FA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1200"/>
            </a:lvl1pPr>
          </a:lstStyle>
          <a:p>
            <a:fld id="{071AFBCB-9629-4487-8658-FCC7F72DA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79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73" y="1043694"/>
            <a:ext cx="8700851" cy="3695054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700851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E62D87C-608A-49B4-979E-2C9EC8FFFA3E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77094B4-CDBE-4107-9E6E-D38410A9E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33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Wednesday, October 23, 2013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44C4D-BEB7-4624-8D2A-34E58A073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10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361950"/>
            <a:ext cx="8675688" cy="5668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EAD63FCB-C847-421A-A82C-644CA8D55BDB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B71519E6-F709-4990-B973-B339820CA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52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224073" y="361950"/>
            <a:ext cx="8700851" cy="4369742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700851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A0E092C4-48F6-48C5-B2B3-815670E99CE7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C2BC038B-CA57-479E-BFA9-9E819877A5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3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43046"/>
            <a:ext cx="8672513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DD380D08-F2CA-47D3-B2B9-BCFDF76A6561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B5585131-D98E-4CC9-8879-1D32CC470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77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459538" y="6515100"/>
            <a:ext cx="1076325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D594D8DC-1801-43BE-B437-DF92E32BA858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6450" y="6515100"/>
            <a:ext cx="5373688" cy="2413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9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515100"/>
            <a:ext cx="447675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6827BE81-7C2D-481B-BBCE-23778685B2B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29" name="Picture 2" descr="HeaderFooter_006031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7" r:id="rId6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700" b="1" kern="1200">
          <a:solidFill>
            <a:srgbClr val="074184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95959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450013" y="6515100"/>
            <a:ext cx="10763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14400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F478486A-2EA2-4759-824C-EE1AD3861CE4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806450" y="6515100"/>
            <a:ext cx="53736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4400">
              <a:defRPr sz="900">
                <a:solidFill>
                  <a:srgbClr val="004C97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4400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319E6341-E9E7-4128-9402-327DA868150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173" name="Picture 1" descr="Footer_0603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700" b="1" kern="1200">
          <a:solidFill>
            <a:srgbClr val="2E5286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xfrm>
            <a:off x="806449" y="3368675"/>
            <a:ext cx="7526338" cy="139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solidFill>
                  <a:schemeClr val="accent6"/>
                </a:solidFill>
                <a:latin typeface="Helvetica" panose="020B0604020202020204" pitchFamily="34" charset="0"/>
                <a:ea typeface="Geneva" pitchFamily="121" charset="-128"/>
              </a:rPr>
              <a:t>Lecture 5:</a:t>
            </a:r>
            <a:br>
              <a:rPr lang="en-US" altLang="en-US" sz="2800" b="0" dirty="0">
                <a:solidFill>
                  <a:schemeClr val="accent6"/>
                </a:solidFill>
                <a:latin typeface="Helvetica" panose="020B0604020202020204" pitchFamily="34" charset="0"/>
                <a:ea typeface="Geneva" pitchFamily="121" charset="-128"/>
              </a:rPr>
            </a:br>
            <a:r>
              <a:rPr lang="en-US" altLang="en-US" sz="2800" b="0" dirty="0">
                <a:solidFill>
                  <a:schemeClr val="accent6"/>
                </a:solidFill>
                <a:latin typeface="Helvetica" panose="020B0604020202020204" pitchFamily="34" charset="0"/>
                <a:ea typeface="Geneva" pitchFamily="121" charset="-128"/>
              </a:rPr>
              <a:t>Nonlinear Optimization</a:t>
            </a:r>
            <a:endParaRPr lang="en-US" altLang="en-US" sz="2800" dirty="0">
              <a:solidFill>
                <a:schemeClr val="accent6"/>
              </a:solidFill>
              <a:latin typeface="Helvetica" panose="020B0604020202020204" pitchFamily="34" charset="0"/>
              <a:ea typeface="Geneva" pitchFamily="121" charset="-128"/>
            </a:endParaRPr>
          </a:p>
        </p:txBody>
      </p:sp>
      <p:sp>
        <p:nvSpPr>
          <p:cNvPr id="14338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806449" y="4841875"/>
            <a:ext cx="8018985" cy="1489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Helvetica" panose="020B0604020202020204" pitchFamily="34" charset="0"/>
                <a:ea typeface="Geneva" pitchFamily="121" charset="-128"/>
              </a:rPr>
              <a:t>J. Eldred</a:t>
            </a:r>
            <a:endParaRPr lang="en-US" altLang="en-US" dirty="0">
              <a:latin typeface="Helvetica" panose="020B0604020202020204" pitchFamily="34" charset="0"/>
              <a:ea typeface="Geneva" pitchFamily="121" charset="-128"/>
            </a:endParaRPr>
          </a:p>
          <a:p>
            <a:r>
              <a:rPr lang="en-US" altLang="en-US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  <a:p>
            <a:r>
              <a:rPr lang="en-US" altLang="en-US" dirty="0">
                <a:latin typeface="Helvetica" panose="020B0604020202020204" pitchFamily="34" charset="0"/>
                <a:ea typeface="Geneva" pitchFamily="121" charset="-128"/>
              </a:rPr>
              <a:t>February 7-18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reeform 3"/>
          <p:cNvSpPr>
            <a:spLocks noChangeArrowheads="1"/>
          </p:cNvSpPr>
          <p:nvPr/>
        </p:nvSpPr>
        <p:spPr bwMode="auto">
          <a:xfrm>
            <a:off x="6869113" y="5257800"/>
            <a:ext cx="346075" cy="895350"/>
          </a:xfrm>
          <a:custGeom>
            <a:avLst/>
            <a:gdLst>
              <a:gd name="T0" fmla="*/ 0 w 222250"/>
              <a:gd name="T1" fmla="*/ 0 h 723900"/>
              <a:gd name="T2" fmla="*/ 80514 w 222250"/>
              <a:gd name="T3" fmla="*/ 0 h 723900"/>
              <a:gd name="T4" fmla="*/ 80514 w 222250"/>
              <a:gd name="T5" fmla="*/ 20872 h 723900"/>
              <a:gd name="T6" fmla="*/ 0 w 222250"/>
              <a:gd name="T7" fmla="*/ 20872 h 723900"/>
              <a:gd name="T8" fmla="*/ 0 w 222250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0"/>
              <a:gd name="T16" fmla="*/ 0 h 723900"/>
              <a:gd name="T17" fmla="*/ 222250 w 222250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0" h="723900">
                <a:moveTo>
                  <a:pt x="0" y="0"/>
                </a:moveTo>
                <a:lnTo>
                  <a:pt x="617" y="0"/>
                </a:lnTo>
                <a:lnTo>
                  <a:pt x="617" y="2014"/>
                </a:lnTo>
                <a:lnTo>
                  <a:pt x="0" y="201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0" y="7938"/>
            <a:ext cx="1033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27BFD5-1794-4FD9-A037-BBC87146A6C0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“Newton” or “Gradient” Methods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9590385-BB59-41AC-A651-98B0CD6812AD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4F8BE8B-96DA-452A-B9D9-0833C48B6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2/14/2022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7093AB1-E2E1-4A44-B5CD-9019A63D45F1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Jeffrey Eldred |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1100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2B76A6E-E5C0-47DF-80B7-E7CC655A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6" y="1043577"/>
            <a:ext cx="3912005" cy="2940524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BE05D41-176A-49B0-BC31-C22780B3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605" y="1330899"/>
            <a:ext cx="4550498" cy="2448310"/>
          </a:xfrm>
          <a:prstGeom prst="rect">
            <a:avLst/>
          </a:prstGeom>
        </p:spPr>
      </p:pic>
      <p:sp>
        <p:nvSpPr>
          <p:cNvPr id="15" name="Content Placeholder 29 1">
            <a:extLst>
              <a:ext uri="{FF2B5EF4-FFF2-40B4-BE49-F238E27FC236}">
                <a16:creationId xmlns:a16="http://schemas.microsoft.com/office/drawing/2014/main" id="{744EFA35-FDAA-41A6-8A1D-7F8E4092C1D8}"/>
              </a:ext>
            </a:extLst>
          </p:cNvPr>
          <p:cNvSpPr txBox="1">
            <a:spLocks/>
          </p:cNvSpPr>
          <p:nvPr/>
        </p:nvSpPr>
        <p:spPr bwMode="auto">
          <a:xfrm>
            <a:off x="363918" y="4210705"/>
            <a:ext cx="8458954" cy="185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1. Estimate the local first and second-order gradients by sampling nearby points.</a:t>
            </a:r>
          </a:p>
          <a:p>
            <a:pPr marL="0" indent="0">
              <a:buNone/>
            </a:pPr>
            <a:endParaRPr lang="en-US" sz="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2. Proceed towards the local minimum of that parabola.</a:t>
            </a:r>
          </a:p>
          <a:p>
            <a:pPr marL="0" indent="0">
              <a:buNone/>
            </a:pPr>
            <a:endParaRPr lang="en-US" sz="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3. Repeat</a:t>
            </a:r>
          </a:p>
        </p:txBody>
      </p:sp>
    </p:spTree>
    <p:extLst>
      <p:ext uri="{BB962C8B-B14F-4D97-AF65-F5344CB8AC3E}">
        <p14:creationId xmlns:p14="http://schemas.microsoft.com/office/powerpoint/2010/main" val="3548350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reeform 3"/>
          <p:cNvSpPr>
            <a:spLocks noChangeArrowheads="1"/>
          </p:cNvSpPr>
          <p:nvPr/>
        </p:nvSpPr>
        <p:spPr bwMode="auto">
          <a:xfrm>
            <a:off x="6869113" y="5257800"/>
            <a:ext cx="346075" cy="895350"/>
          </a:xfrm>
          <a:custGeom>
            <a:avLst/>
            <a:gdLst>
              <a:gd name="T0" fmla="*/ 0 w 222250"/>
              <a:gd name="T1" fmla="*/ 0 h 723900"/>
              <a:gd name="T2" fmla="*/ 80514 w 222250"/>
              <a:gd name="T3" fmla="*/ 0 h 723900"/>
              <a:gd name="T4" fmla="*/ 80514 w 222250"/>
              <a:gd name="T5" fmla="*/ 20872 h 723900"/>
              <a:gd name="T6" fmla="*/ 0 w 222250"/>
              <a:gd name="T7" fmla="*/ 20872 h 723900"/>
              <a:gd name="T8" fmla="*/ 0 w 222250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0"/>
              <a:gd name="T16" fmla="*/ 0 h 723900"/>
              <a:gd name="T17" fmla="*/ 222250 w 222250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0" h="723900">
                <a:moveTo>
                  <a:pt x="0" y="0"/>
                </a:moveTo>
                <a:lnTo>
                  <a:pt x="617" y="0"/>
                </a:lnTo>
                <a:lnTo>
                  <a:pt x="617" y="2014"/>
                </a:lnTo>
                <a:lnTo>
                  <a:pt x="0" y="201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0" y="7938"/>
            <a:ext cx="1033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27BFD5-1794-4FD9-A037-BBC87146A6C0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“Simplex” or “</a:t>
            </a:r>
            <a:r>
              <a:rPr lang="en-US" sz="2400" dirty="0" err="1"/>
              <a:t>Nelder</a:t>
            </a:r>
            <a:r>
              <a:rPr lang="en-US" sz="2400" dirty="0"/>
              <a:t>-Mead” Methods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9590385-BB59-41AC-A651-98B0CD6812AD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3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4F8BE8B-96DA-452A-B9D9-0833C48B6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2/14/2022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7093AB1-E2E1-4A44-B5CD-9019A63D45F1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Jeffrey Eldred |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1100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3D80359-670A-4DB7-B125-89D0DFAF0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872359"/>
            <a:ext cx="6705600" cy="5181600"/>
          </a:xfrm>
          <a:prstGeom prst="rect">
            <a:avLst/>
          </a:prstGeom>
        </p:spPr>
      </p:pic>
      <p:sp>
        <p:nvSpPr>
          <p:cNvPr id="11" name="Content Placeholder 29 1">
            <a:extLst>
              <a:ext uri="{FF2B5EF4-FFF2-40B4-BE49-F238E27FC236}">
                <a16:creationId xmlns:a16="http://schemas.microsoft.com/office/drawing/2014/main" id="{EA62F942-2677-4CD6-A6E7-16C472C905BC}"/>
              </a:ext>
            </a:extLst>
          </p:cNvPr>
          <p:cNvSpPr txBox="1">
            <a:spLocks/>
          </p:cNvSpPr>
          <p:nvPr/>
        </p:nvSpPr>
        <p:spPr bwMode="auto">
          <a:xfrm>
            <a:off x="6983185" y="1012371"/>
            <a:ext cx="2002971" cy="505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1. Create a </a:t>
            </a:r>
            <a:r>
              <a:rPr lang="en-US" sz="1800" dirty="0" err="1">
                <a:solidFill>
                  <a:schemeClr val="accent6"/>
                </a:solidFill>
              </a:rPr>
              <a:t>nD</a:t>
            </a:r>
            <a:r>
              <a:rPr lang="en-US" sz="1800" dirty="0">
                <a:solidFill>
                  <a:schemeClr val="accent6"/>
                </a:solidFill>
              </a:rPr>
              <a:t> polygon.</a:t>
            </a:r>
          </a:p>
          <a:p>
            <a:pPr marL="0" indent="0">
              <a:buNone/>
            </a:pPr>
            <a:endParaRPr lang="en-US" sz="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2. Lose the weakest point in the polygon.</a:t>
            </a:r>
          </a:p>
          <a:p>
            <a:pPr marL="0" indent="0">
              <a:buNone/>
            </a:pPr>
            <a:endParaRPr lang="en-US" sz="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3. Gain a point directly opposite.</a:t>
            </a:r>
          </a:p>
          <a:p>
            <a:pPr marL="0" indent="0">
              <a:buNone/>
            </a:pPr>
            <a:endParaRPr lang="en-US" sz="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4. Without a clear direction, shrink the size of the polygon.</a:t>
            </a:r>
          </a:p>
        </p:txBody>
      </p:sp>
    </p:spTree>
    <p:extLst>
      <p:ext uri="{BB962C8B-B14F-4D97-AF65-F5344CB8AC3E}">
        <p14:creationId xmlns:p14="http://schemas.microsoft.com/office/powerpoint/2010/main" val="3581376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reeform 3"/>
          <p:cNvSpPr>
            <a:spLocks noChangeArrowheads="1"/>
          </p:cNvSpPr>
          <p:nvPr/>
        </p:nvSpPr>
        <p:spPr bwMode="auto">
          <a:xfrm>
            <a:off x="6869113" y="5257800"/>
            <a:ext cx="346075" cy="895350"/>
          </a:xfrm>
          <a:custGeom>
            <a:avLst/>
            <a:gdLst>
              <a:gd name="T0" fmla="*/ 0 w 222250"/>
              <a:gd name="T1" fmla="*/ 0 h 723900"/>
              <a:gd name="T2" fmla="*/ 80514 w 222250"/>
              <a:gd name="T3" fmla="*/ 0 h 723900"/>
              <a:gd name="T4" fmla="*/ 80514 w 222250"/>
              <a:gd name="T5" fmla="*/ 20872 h 723900"/>
              <a:gd name="T6" fmla="*/ 0 w 222250"/>
              <a:gd name="T7" fmla="*/ 20872 h 723900"/>
              <a:gd name="T8" fmla="*/ 0 w 222250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0"/>
              <a:gd name="T16" fmla="*/ 0 h 723900"/>
              <a:gd name="T17" fmla="*/ 222250 w 222250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0" h="723900">
                <a:moveTo>
                  <a:pt x="0" y="0"/>
                </a:moveTo>
                <a:lnTo>
                  <a:pt x="617" y="0"/>
                </a:lnTo>
                <a:lnTo>
                  <a:pt x="617" y="2014"/>
                </a:lnTo>
                <a:lnTo>
                  <a:pt x="0" y="201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0" y="7938"/>
            <a:ext cx="1033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27BFD5-1794-4FD9-A037-BBC87146A6C0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“Powell” or “Conjugate Direction” Methods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9590385-BB59-41AC-A651-98B0CD6812AD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4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4F8BE8B-96DA-452A-B9D9-0833C48B6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2/14/2022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7093AB1-E2E1-4A44-B5CD-9019A63D45F1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Jeffrey Eldred |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1100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4BAE525-9312-44B8-999F-3489B632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413" y="902283"/>
            <a:ext cx="3943103" cy="3956131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791E1F0-F796-4C1F-958B-D65C780A3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551216" y="2516546"/>
            <a:ext cx="5250867" cy="2022342"/>
          </a:xfrm>
          <a:prstGeom prst="rect">
            <a:avLst/>
          </a:prstGeom>
        </p:spPr>
      </p:pic>
      <p:sp>
        <p:nvSpPr>
          <p:cNvPr id="15" name="Content Placeholder 29 1">
            <a:extLst>
              <a:ext uri="{FF2B5EF4-FFF2-40B4-BE49-F238E27FC236}">
                <a16:creationId xmlns:a16="http://schemas.microsoft.com/office/drawing/2014/main" id="{5953CEE5-A8D8-43A2-BE7D-D5A279F72EDA}"/>
              </a:ext>
            </a:extLst>
          </p:cNvPr>
          <p:cNvSpPr txBox="1">
            <a:spLocks/>
          </p:cNvSpPr>
          <p:nvPr/>
        </p:nvSpPr>
        <p:spPr bwMode="auto">
          <a:xfrm>
            <a:off x="3189515" y="4930379"/>
            <a:ext cx="5796642" cy="1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1. Sample a point or along a line in each direction.</a:t>
            </a:r>
          </a:p>
          <a:p>
            <a:pPr marL="0" indent="0">
              <a:buNone/>
            </a:pPr>
            <a:endParaRPr lang="en-US" sz="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2. Move to the best point sampled.</a:t>
            </a:r>
          </a:p>
          <a:p>
            <a:pPr marL="0" indent="0">
              <a:buNone/>
            </a:pPr>
            <a:endParaRPr lang="en-US" sz="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3. Shrink if the center point is the best.</a:t>
            </a:r>
          </a:p>
        </p:txBody>
      </p:sp>
    </p:spTree>
    <p:extLst>
      <p:ext uri="{BB962C8B-B14F-4D97-AF65-F5344CB8AC3E}">
        <p14:creationId xmlns:p14="http://schemas.microsoft.com/office/powerpoint/2010/main" val="324986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reeform 3"/>
          <p:cNvSpPr>
            <a:spLocks noChangeArrowheads="1"/>
          </p:cNvSpPr>
          <p:nvPr/>
        </p:nvSpPr>
        <p:spPr bwMode="auto">
          <a:xfrm>
            <a:off x="6869113" y="5257800"/>
            <a:ext cx="346075" cy="895350"/>
          </a:xfrm>
          <a:custGeom>
            <a:avLst/>
            <a:gdLst>
              <a:gd name="T0" fmla="*/ 0 w 222250"/>
              <a:gd name="T1" fmla="*/ 0 h 723900"/>
              <a:gd name="T2" fmla="*/ 80514 w 222250"/>
              <a:gd name="T3" fmla="*/ 0 h 723900"/>
              <a:gd name="T4" fmla="*/ 80514 w 222250"/>
              <a:gd name="T5" fmla="*/ 20872 h 723900"/>
              <a:gd name="T6" fmla="*/ 0 w 222250"/>
              <a:gd name="T7" fmla="*/ 20872 h 723900"/>
              <a:gd name="T8" fmla="*/ 0 w 222250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0"/>
              <a:gd name="T16" fmla="*/ 0 h 723900"/>
              <a:gd name="T17" fmla="*/ 222250 w 222250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0" h="723900">
                <a:moveTo>
                  <a:pt x="0" y="0"/>
                </a:moveTo>
                <a:lnTo>
                  <a:pt x="617" y="0"/>
                </a:lnTo>
                <a:lnTo>
                  <a:pt x="617" y="2014"/>
                </a:lnTo>
                <a:lnTo>
                  <a:pt x="0" y="201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0" y="7938"/>
            <a:ext cx="1033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27BFD5-1794-4FD9-A037-BBC87146A6C0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A Brief List of Other Methods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9590385-BB59-41AC-A651-98B0CD6812AD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5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4F8BE8B-96DA-452A-B9D9-0833C48B6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2/14/2022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Content Placeholder 29 1">
            <a:extLst>
              <a:ext uri="{FF2B5EF4-FFF2-40B4-BE49-F238E27FC236}">
                <a16:creationId xmlns:a16="http://schemas.microsoft.com/office/drawing/2014/main" id="{5C262748-C113-4C8B-B2F0-56B0810390A4}"/>
              </a:ext>
            </a:extLst>
          </p:cNvPr>
          <p:cNvSpPr txBox="1">
            <a:spLocks/>
          </p:cNvSpPr>
          <p:nvPr/>
        </p:nvSpPr>
        <p:spPr bwMode="auto">
          <a:xfrm>
            <a:off x="195189" y="981590"/>
            <a:ext cx="8672513" cy="504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Particle Swarm Methods.</a:t>
            </a:r>
          </a:p>
          <a:p>
            <a:pPr marL="0" indent="0"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Simulated Annealing</a:t>
            </a:r>
          </a:p>
          <a:p>
            <a:pPr marL="0" indent="0"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Multi-objective Genetic Algorithms.</a:t>
            </a:r>
          </a:p>
          <a:p>
            <a:pPr marL="0" indent="0"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Gaussian-process or Bayesian Models.</a:t>
            </a:r>
          </a:p>
          <a:p>
            <a:pPr marL="0" indent="0"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Neural-network enhancements.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Some of these methods are appropriate for multi-objective problems, especially complex optimization spaces, when global maximum has a high value relative to computing power, when each optimization step is computationally intensive.</a:t>
            </a:r>
          </a:p>
          <a:p>
            <a:pPr marL="0" indent="0">
              <a:buNone/>
            </a:pPr>
            <a:endParaRPr lang="en-US" sz="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This is an active field of research!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7093AB1-E2E1-4A44-B5CD-9019A63D45F1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Jeffrey Eldred |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1100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</p:txBody>
      </p:sp>
    </p:spTree>
    <p:extLst>
      <p:ext uri="{BB962C8B-B14F-4D97-AF65-F5344CB8AC3E}">
        <p14:creationId xmlns:p14="http://schemas.microsoft.com/office/powerpoint/2010/main" val="1590190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reeform 3"/>
          <p:cNvSpPr>
            <a:spLocks noChangeArrowheads="1"/>
          </p:cNvSpPr>
          <p:nvPr/>
        </p:nvSpPr>
        <p:spPr bwMode="auto">
          <a:xfrm>
            <a:off x="6869113" y="5257800"/>
            <a:ext cx="346075" cy="895350"/>
          </a:xfrm>
          <a:custGeom>
            <a:avLst/>
            <a:gdLst>
              <a:gd name="T0" fmla="*/ 0 w 222250"/>
              <a:gd name="T1" fmla="*/ 0 h 723900"/>
              <a:gd name="T2" fmla="*/ 80514 w 222250"/>
              <a:gd name="T3" fmla="*/ 0 h 723900"/>
              <a:gd name="T4" fmla="*/ 80514 w 222250"/>
              <a:gd name="T5" fmla="*/ 20872 h 723900"/>
              <a:gd name="T6" fmla="*/ 0 w 222250"/>
              <a:gd name="T7" fmla="*/ 20872 h 723900"/>
              <a:gd name="T8" fmla="*/ 0 w 222250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0"/>
              <a:gd name="T16" fmla="*/ 0 h 723900"/>
              <a:gd name="T17" fmla="*/ 222250 w 222250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0" h="723900">
                <a:moveTo>
                  <a:pt x="0" y="0"/>
                </a:moveTo>
                <a:lnTo>
                  <a:pt x="617" y="0"/>
                </a:lnTo>
                <a:lnTo>
                  <a:pt x="617" y="2014"/>
                </a:lnTo>
                <a:lnTo>
                  <a:pt x="0" y="201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0" y="7938"/>
            <a:ext cx="1033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27BFD5-1794-4FD9-A037-BBC87146A6C0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Dimensionality Reduction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9590385-BB59-41AC-A651-98B0CD6812AD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6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4F8BE8B-96DA-452A-B9D9-0833C48B6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2/14/2022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Content Placeholder 29 1">
            <a:extLst>
              <a:ext uri="{FF2B5EF4-FFF2-40B4-BE49-F238E27FC236}">
                <a16:creationId xmlns:a16="http://schemas.microsoft.com/office/drawing/2014/main" id="{5C262748-C113-4C8B-B2F0-56B0810390A4}"/>
              </a:ext>
            </a:extLst>
          </p:cNvPr>
          <p:cNvSpPr txBox="1">
            <a:spLocks/>
          </p:cNvSpPr>
          <p:nvPr/>
        </p:nvSpPr>
        <p:spPr bwMode="auto">
          <a:xfrm>
            <a:off x="195189" y="981590"/>
            <a:ext cx="8672513" cy="504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Sampling ten points along each of four variables is one thing, but what about sampling ten points along each of twenty variables. That’s 10^16 as many points!</a:t>
            </a:r>
          </a:p>
          <a:p>
            <a:pPr marL="0" indent="0">
              <a:buNone/>
            </a:pPr>
            <a:endParaRPr lang="en-US" sz="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If two variables have exactly or essentially the same effect, you are losing a factor of 10 efficiency for essentially no benefit!</a:t>
            </a:r>
          </a:p>
          <a:p>
            <a:pPr marL="0" indent="0">
              <a:buNone/>
            </a:pPr>
            <a:endParaRPr lang="en-US" sz="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If you know one variable needs to take a precise value in relation to other variables, don’t let it vary randomly, just calculate it.</a:t>
            </a:r>
          </a:p>
          <a:p>
            <a:pPr marL="0" indent="0">
              <a:buNone/>
            </a:pPr>
            <a:endParaRPr lang="en-US" sz="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If there is a fundamental symmetry to the problem, find a way to incorporate that into your solver so it doesn’t spend time redundantly.</a:t>
            </a:r>
          </a:p>
          <a:p>
            <a:pPr marL="0" indent="0">
              <a:buNone/>
            </a:pPr>
            <a:endParaRPr lang="en-US" sz="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If you are interested in many different parameters, consider ways to break up the problem into several small problems or apply your constraints in the right order.</a:t>
            </a:r>
          </a:p>
          <a:p>
            <a:pPr marL="0" indent="0">
              <a:buNone/>
            </a:pPr>
            <a:endParaRPr lang="en-US" sz="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Bottom line: </a:t>
            </a:r>
            <a:r>
              <a:rPr lang="en-US" sz="1800" dirty="0">
                <a:solidFill>
                  <a:schemeClr val="accent6"/>
                </a:solidFill>
              </a:rPr>
              <a:t>Any insight you have can be incorporated to achieve a more computationally efficient result.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7093AB1-E2E1-4A44-B5CD-9019A63D45F1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Jeffrey Eldred |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1100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</p:txBody>
      </p:sp>
    </p:spTree>
    <p:extLst>
      <p:ext uri="{BB962C8B-B14F-4D97-AF65-F5344CB8AC3E}">
        <p14:creationId xmlns:p14="http://schemas.microsoft.com/office/powerpoint/2010/main" val="3112780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NAL_TemplateMac_060514">
  <a:themeElements>
    <a:clrScheme name="Fermilab">
      <a:dk1>
        <a:srgbClr val="004C97"/>
      </a:dk1>
      <a:lt1>
        <a:srgbClr val="FFFFFF"/>
      </a:lt1>
      <a:dk2>
        <a:srgbClr val="004C9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40404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A6561EA-5476-4052-84D7-7BCA5B4A2A6E}" vid="{B6CED81E-951A-4DFA-9287-6DC86C25A1D3}"/>
    </a:ext>
  </a:extLst>
</a:theme>
</file>

<file path=ppt/theme/theme2.xml><?xml version="1.0" encoding="utf-8"?>
<a:theme xmlns:a="http://schemas.openxmlformats.org/drawingml/2006/main" name="Fermilab: Footer Only">
  <a:themeElements>
    <a:clrScheme name="Fermilab 1">
      <a:dk1>
        <a:srgbClr val="003087"/>
      </a:dk1>
      <a:lt1>
        <a:srgbClr val="FFFFFF"/>
      </a:lt1>
      <a:dk2>
        <a:srgbClr val="00308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50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A6561EA-5476-4052-84D7-7BCA5B4A2A6E}" vid="{3CED6F7E-0C40-4358-9557-CEEF733EC3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89074</TotalTime>
  <Words>440</Words>
  <Application>Microsoft Office PowerPoint</Application>
  <PresentationFormat>On-screen Show (4:3)</PresentationFormat>
  <Paragraphs>90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Times New Roman</vt:lpstr>
      <vt:lpstr>FNAL_TemplateMac_060514</vt:lpstr>
      <vt:lpstr>Fermilab: Footer Only</vt:lpstr>
      <vt:lpstr>Lecture 5: Nonlinear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Sandbox 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IOTA Optics Update: Flexibility for Experiments</dc:title>
  <dc:creator>Alexander L. Romanov x 13883N</dc:creator>
  <cp:lastModifiedBy>jseldredphysics@gmail.com</cp:lastModifiedBy>
  <cp:revision>1065</cp:revision>
  <cp:lastPrinted>2014-01-20T19:40:21Z</cp:lastPrinted>
  <dcterms:created xsi:type="dcterms:W3CDTF">2016-06-09T21:29:32Z</dcterms:created>
  <dcterms:modified xsi:type="dcterms:W3CDTF">2022-02-14T17:11:05Z</dcterms:modified>
</cp:coreProperties>
</file>