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91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2"/>
    <p:restoredTop sz="94665"/>
  </p:normalViewPr>
  <p:slideViewPr>
    <p:cSldViewPr snapToGrid="0">
      <p:cViewPr varScale="1">
        <p:scale>
          <a:sx n="120" d="100"/>
          <a:sy n="120" d="100"/>
        </p:scale>
        <p:origin x="8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9/29/24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9/29/24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194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9/29/24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955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9/29/24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5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9/29/24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378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9/29/24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18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9/29/24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462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9/29/24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298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9/29/24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809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9/29/24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362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9/29/24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5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9/29/24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26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2" r:id="rId1"/>
    <p:sldLayoutId id="2147484301" r:id="rId2"/>
    <p:sldLayoutId id="2147484300" r:id="rId3"/>
    <p:sldLayoutId id="2147484299" r:id="rId4"/>
    <p:sldLayoutId id="2147484298" r:id="rId5"/>
    <p:sldLayoutId id="2147484297" r:id="rId6"/>
    <p:sldLayoutId id="2147484296" r:id="rId7"/>
    <p:sldLayoutId id="2147484295" r:id="rId8"/>
    <p:sldLayoutId id="2147484294" r:id="rId9"/>
    <p:sldLayoutId id="2147484293" r:id="rId10"/>
    <p:sldLayoutId id="21474842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FD0F0B6-5415-4254-9E66-BE9C2FB0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3C7798-273E-E6B4-4506-7B38B299D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822960"/>
            <a:ext cx="3463784" cy="3454604"/>
          </a:xfrm>
        </p:spPr>
        <p:txBody>
          <a:bodyPr>
            <a:normAutofit/>
          </a:bodyPr>
          <a:lstStyle/>
          <a:p>
            <a:r>
              <a:rPr lang="en-US" sz="4400" cap="none" dirty="0"/>
              <a:t>Exploratory Data Analysis of Product Failures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19C791-A6D3-2B1D-18C6-F34117C0B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496" y="4446150"/>
            <a:ext cx="3474600" cy="1457405"/>
          </a:xfrm>
        </p:spPr>
        <p:txBody>
          <a:bodyPr>
            <a:normAutofit/>
          </a:bodyPr>
          <a:lstStyle/>
          <a:p>
            <a:r>
              <a:rPr lang="en-US" cap="none" dirty="0"/>
              <a:t>Phase 1: Summary of Findings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66FEA8-8B71-461B-95A4-855374AB4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A4B168A-A51F-4C91-A9E4-A2F203CB9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689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AC463C2C-A4D1-A9F4-170D-525F80BAD9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084" b="9559"/>
          <a:stretch/>
        </p:blipFill>
        <p:spPr>
          <a:xfrm>
            <a:off x="4697052" y="1479320"/>
            <a:ext cx="6923447" cy="3894431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5407E01-913B-484C-A03C-2C6402847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438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BAF395E-7D52-496C-ACDD-468AEC1AD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C28F12-38C7-1345-9D8D-C016449A3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786384"/>
            <a:ext cx="5567266" cy="1707775"/>
          </a:xfrm>
        </p:spPr>
        <p:txBody>
          <a:bodyPr anchor="t">
            <a:normAutofit/>
          </a:bodyPr>
          <a:lstStyle/>
          <a:p>
            <a:r>
              <a:rPr lang="en-US" dirty="0"/>
              <a:t>Training Dataset Overview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BAADB1-054E-4A82-8D07-643BD1F4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8602" y="57620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DF9BC-DD84-5F1E-873B-81C945068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1" y="2848396"/>
            <a:ext cx="5467441" cy="1099350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Multiple variables: product codes, attributes, and various measurements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26 columns and 26,570 rows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16 continuous variables, categorical variables, and failure labels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3121654-FB13-441C-AB60-76710D917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294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F3045FC-1CEA-32CB-AB0F-8CEC389A4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734" y="2609829"/>
            <a:ext cx="4705764" cy="1635252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58D2D3E-B980-4D6F-BBFB-DF7A3A947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440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EBAF395E-7D52-496C-ACDD-468AEC1AD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64C2D2-1162-2353-149A-04BD73C4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786384"/>
            <a:ext cx="6635918" cy="1752757"/>
          </a:xfrm>
        </p:spPr>
        <p:txBody>
          <a:bodyPr anchor="t">
            <a:normAutofit/>
          </a:bodyPr>
          <a:lstStyle/>
          <a:p>
            <a:r>
              <a:rPr lang="en-US" dirty="0"/>
              <a:t>Missing Data &amp; Failure Distribution Overview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6BAADB1-054E-4A82-8D07-643BD1F4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8602" y="57620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E5991F5-D4D4-C029-F2D5-616DAF7B3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596" y="5476224"/>
            <a:ext cx="3588719" cy="349900"/>
          </a:xfrm>
          <a:prstGeom prst="rect">
            <a:avLst/>
          </a:prstGeom>
        </p:spPr>
      </p:pic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901E56D-EE30-4ED3-8450-B724415E1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0800000" flipH="1">
            <a:off x="565703" y="285753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D762B5C-F361-1CC8-46C6-81B75FCAF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167" y="3073999"/>
            <a:ext cx="3154332" cy="20424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AE9704-A30B-9937-BBAE-2664D0BF8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448" y="3073999"/>
            <a:ext cx="3286296" cy="198820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75427-B274-7A56-A267-A91852892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0882" y="626093"/>
            <a:ext cx="3713038" cy="2131362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 dirty="0"/>
              <a:t>Several columns, particularly measurement variables, contain missing data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Missing values are significant and will need to be addressed in later phases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Left visual represents only the first 100 rows due to the extent of missing data</a:t>
            </a:r>
            <a:endParaRPr lang="en-US" sz="1500" dirty="0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58D2D3E-B980-4D6F-BBFB-DF7A3A947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32BE5FD-4A06-4E03-9139-5D25B905D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4300" y="576201"/>
            <a:ext cx="0" cy="57180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82E388-6689-7BB5-45E4-C1A3A0986872}"/>
              </a:ext>
            </a:extLst>
          </p:cNvPr>
          <p:cNvSpPr txBox="1"/>
          <p:nvPr/>
        </p:nvSpPr>
        <p:spPr>
          <a:xfrm>
            <a:off x="7812354" y="2936486"/>
            <a:ext cx="3730095" cy="16276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</a:pPr>
            <a:r>
              <a:rPr lang="en-US" sz="1400" dirty="0"/>
              <a:t>The failure variable is highly imbalanced, with 'No' failures significantly outnumbering 'Yes’</a:t>
            </a:r>
          </a:p>
          <a:p>
            <a:pPr marL="228600" indent="-228600" defTabSz="914400">
              <a:lnSpc>
                <a:spcPct val="11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</a:pPr>
            <a:r>
              <a:rPr lang="en-US" sz="1400" dirty="0"/>
              <a:t>This imbalance may impact model performance and could require rebalancing</a:t>
            </a:r>
          </a:p>
        </p:txBody>
      </p:sp>
    </p:spTree>
    <p:extLst>
      <p:ext uri="{BB962C8B-B14F-4D97-AF65-F5344CB8AC3E}">
        <p14:creationId xmlns:p14="http://schemas.microsoft.com/office/powerpoint/2010/main" val="2351634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28D120-1389-4B3F-BECB-0949DCCAC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82" y="0"/>
            <a:ext cx="121987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0117E-C9D1-594B-CC73-C348ACE14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786384"/>
            <a:ext cx="4968630" cy="5000462"/>
          </a:xfrm>
        </p:spPr>
        <p:txBody>
          <a:bodyPr anchor="t">
            <a:normAutofit/>
          </a:bodyPr>
          <a:lstStyle/>
          <a:p>
            <a:r>
              <a:rPr lang="en-US" dirty="0"/>
              <a:t>Distribution of Loading Variable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27055D-9ECF-487E-91DD-FFA84AB92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333" y="571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4DB65FE-D0B2-CB08-88F7-89249B656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358" y="856192"/>
            <a:ext cx="4705768" cy="28822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71C25-8403-E855-F1C8-3EA0F7D7D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0" y="3964578"/>
            <a:ext cx="4778125" cy="2100319"/>
          </a:xfrm>
        </p:spPr>
        <p:txBody>
          <a:bodyPr anchor="t">
            <a:normAutofit/>
          </a:bodyPr>
          <a:lstStyle/>
          <a:p>
            <a:r>
              <a:rPr lang="en-US" sz="1800" dirty="0"/>
              <a:t>The loading variable follows a fairly normal distribution with some outliers</a:t>
            </a:r>
          </a:p>
          <a:p>
            <a:r>
              <a:rPr lang="en-US" sz="1800" dirty="0"/>
              <a:t>This could be a potential predictor for failure in later modeling phases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DC1883-8AF7-483D-9074-3C6D8AF57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F89D75-E5AC-4C45-9D87-228849A4C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294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755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8F14E13-1923-411D-9A16-1C28898D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82" y="0"/>
            <a:ext cx="121987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993F2-41F2-3669-BC5D-375925765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870" y="4572001"/>
            <a:ext cx="3695699" cy="1508356"/>
          </a:xfrm>
        </p:spPr>
        <p:txBody>
          <a:bodyPr anchor="ctr">
            <a:normAutofit/>
          </a:bodyPr>
          <a:lstStyle/>
          <a:p>
            <a:r>
              <a:rPr lang="en-US" sz="3400" dirty="0"/>
              <a:t>Categorical Variables vs Failure</a:t>
            </a:r>
          </a:p>
        </p:txBody>
      </p:sp>
      <p:pic>
        <p:nvPicPr>
          <p:cNvPr id="4" name="Content Placeholder 3" descr="A graph with purple and orange bars&#10;&#10;Description automatically generated">
            <a:extLst>
              <a:ext uri="{FF2B5EF4-FFF2-40B4-BE49-F238E27FC236}">
                <a16:creationId xmlns:a16="http://schemas.microsoft.com/office/drawing/2014/main" id="{7926D167-954A-6FB3-196A-B7ADDA83C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70" y="1111182"/>
            <a:ext cx="3517221" cy="2251021"/>
          </a:xfrm>
          <a:prstGeom prst="rect">
            <a:avLst/>
          </a:prstGeom>
        </p:spPr>
      </p:pic>
      <p:pic>
        <p:nvPicPr>
          <p:cNvPr id="5" name="Picture 4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A4B43C3C-D238-2386-8153-6D4BCA81C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7229" y="1124852"/>
            <a:ext cx="3517221" cy="2198263"/>
          </a:xfrm>
          <a:prstGeom prst="rect">
            <a:avLst/>
          </a:prstGeom>
        </p:spPr>
      </p:pic>
      <p:pic>
        <p:nvPicPr>
          <p:cNvPr id="6" name="Picture 5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2099188B-6C81-8B18-A5A5-2A2A890F9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5179" y="1141957"/>
            <a:ext cx="3517221" cy="218947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927055D-9ECF-487E-91DD-FFA84AB92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333" y="4337068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806E1DB-F6A8-2F99-ECC2-976EDAB4F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8315" y="4572001"/>
            <a:ext cx="6902996" cy="1508361"/>
          </a:xfrm>
        </p:spPr>
        <p:txBody>
          <a:bodyPr anchor="t">
            <a:noAutofit/>
          </a:bodyPr>
          <a:lstStyle/>
          <a:p>
            <a:r>
              <a:rPr lang="en-US" sz="1500" dirty="0"/>
              <a:t>Product code shows distinct differences in failure rates across categories</a:t>
            </a:r>
          </a:p>
          <a:p>
            <a:r>
              <a:rPr lang="en-US" sz="1500" dirty="0"/>
              <a:t>Attribute 0 displays significant variation, with certain categories more prone to failure</a:t>
            </a:r>
          </a:p>
          <a:p>
            <a:r>
              <a:rPr lang="en-US" sz="1500" dirty="0"/>
              <a:t>Attribute 1 shows some variation in failure rates, though less pronounced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DC1883-8AF7-483D-9074-3C6D8AF57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CF89D75-E5AC-4C45-9D87-228849A4C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4337068"/>
            <a:ext cx="0" cy="19494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915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28D120-1389-4B3F-BECB-0949DCCAC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82" y="0"/>
            <a:ext cx="121987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AFF137-9EA8-8585-6C20-3B3A48C6A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551" y="784857"/>
            <a:ext cx="3562038" cy="5151580"/>
          </a:xfrm>
        </p:spPr>
        <p:txBody>
          <a:bodyPr anchor="t">
            <a:normAutofit/>
          </a:bodyPr>
          <a:lstStyle/>
          <a:p>
            <a:r>
              <a:rPr lang="en-US" dirty="0"/>
              <a:t>Correlation Matrix of Continuous Variables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27055D-9ECF-487E-91DD-FFA84AB92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333" y="571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71779CC-5CED-2F82-8483-432CF7E9D0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027" r="2" b="17499"/>
          <a:stretch/>
        </p:blipFill>
        <p:spPr>
          <a:xfrm>
            <a:off x="4698255" y="851708"/>
            <a:ext cx="6933055" cy="34821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2C487-2DC7-E928-1555-787CC202F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8255" y="4683884"/>
            <a:ext cx="6933055" cy="1316867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 dirty="0"/>
              <a:t>Moderate correlations between certain measurement variables suggest possible interactions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The loading variable does not show strong correlations with the measurements</a:t>
            </a:r>
            <a:endParaRPr lang="en-US" sz="15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DC1883-8AF7-483D-9074-3C6D8AF57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F89D75-E5AC-4C45-9D87-228849A4C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317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E9571-8E28-18BB-517D-A9D8F04E8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3F012-673C-9F99-ED13-B998AA2FF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Phase 1 identified several potential predictors, including categorical variables like Product Code and continuous variables like Loading</a:t>
            </a:r>
          </a:p>
          <a:p>
            <a:r>
              <a:rPr lang="en-US" dirty="0"/>
              <a:t>Phase 2 will involve using this data to build multiple models to predict the "failure" variable</a:t>
            </a:r>
          </a:p>
        </p:txBody>
      </p:sp>
    </p:spTree>
    <p:extLst>
      <p:ext uri="{BB962C8B-B14F-4D97-AF65-F5344CB8AC3E}">
        <p14:creationId xmlns:p14="http://schemas.microsoft.com/office/powerpoint/2010/main" val="48465514"/>
      </p:ext>
    </p:extLst>
  </p:cSld>
  <p:clrMapOvr>
    <a:masterClrMapping/>
  </p:clrMapOvr>
</p:sld>
</file>

<file path=ppt/theme/theme1.xml><?xml version="1.0" encoding="utf-8"?>
<a:theme xmlns:a="http://schemas.openxmlformats.org/drawingml/2006/main" name="AlignmentVTI">
  <a:themeElements>
    <a:clrScheme name="Alignment">
      <a:dk1>
        <a:sysClr val="windowText" lastClr="000000"/>
      </a:dk1>
      <a:lt1>
        <a:sysClr val="window" lastClr="FFFFFF"/>
      </a:lt1>
      <a:dk2>
        <a:srgbClr val="3B3D38"/>
      </a:dk2>
      <a:lt2>
        <a:srgbClr val="F7F2EE"/>
      </a:lt2>
      <a:accent1>
        <a:srgbClr val="928A63"/>
      </a:accent1>
      <a:accent2>
        <a:srgbClr val="B57B6B"/>
      </a:accent2>
      <a:accent3>
        <a:srgbClr val="9E8484"/>
      </a:accent3>
      <a:accent4>
        <a:srgbClr val="7C8A75"/>
      </a:accent4>
      <a:accent5>
        <a:srgbClr val="8C8578"/>
      </a:accent5>
      <a:accent6>
        <a:srgbClr val="A18563"/>
      </a:accent6>
      <a:hlink>
        <a:srgbClr val="B57B6B"/>
      </a:hlink>
      <a:folHlink>
        <a:srgbClr val="7C8A75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964</TotalTime>
  <Words>241</Words>
  <Application>Microsoft Macintosh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Batang</vt:lpstr>
      <vt:lpstr>Arial</vt:lpstr>
      <vt:lpstr>Avenir Next LT Pro Light</vt:lpstr>
      <vt:lpstr>AlignmentVTI</vt:lpstr>
      <vt:lpstr>Exploratory Data Analysis of Product Failures</vt:lpstr>
      <vt:lpstr>Training Dataset Overview</vt:lpstr>
      <vt:lpstr>Missing Data &amp; Failure Distribution Overview</vt:lpstr>
      <vt:lpstr>Distribution of Loading Variable</vt:lpstr>
      <vt:lpstr>Categorical Variables vs Failure</vt:lpstr>
      <vt:lpstr>Correlation Matrix of Continuous Variables</vt:lpstr>
      <vt:lpstr>Conclusion and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Jonathan S Ellis</dc:creator>
  <cp:lastModifiedBy>Jonathan S Ellis</cp:lastModifiedBy>
  <cp:revision>16</cp:revision>
  <dcterms:created xsi:type="dcterms:W3CDTF">2024-09-29T23:36:21Z</dcterms:created>
  <dcterms:modified xsi:type="dcterms:W3CDTF">2024-09-30T15:41:07Z</dcterms:modified>
</cp:coreProperties>
</file>