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91" r:id="rId1"/>
  </p:sldMasterIdLst>
  <p:sldIdLst>
    <p:sldId id="256" r:id="rId2"/>
    <p:sldId id="257" r:id="rId3"/>
    <p:sldId id="264" r:id="rId4"/>
    <p:sldId id="261"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p:restoredTop sz="94802"/>
  </p:normalViewPr>
  <p:slideViewPr>
    <p:cSldViewPr snapToGrid="0">
      <p:cViewPr varScale="1">
        <p:scale>
          <a:sx n="147" d="100"/>
          <a:sy n="147" d="100"/>
        </p:scale>
        <p:origin x="1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1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95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5805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37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18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46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29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dirty="0"/>
          </a:p>
        </p:txBody>
      </p:sp>
    </p:spTree>
    <p:extLst>
      <p:ext uri="{BB962C8B-B14F-4D97-AF65-F5344CB8AC3E}">
        <p14:creationId xmlns:p14="http://schemas.microsoft.com/office/powerpoint/2010/main" val="115180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36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10/12/24</a:t>
            </a:fld>
            <a:endParaRPr lang="en-US" dirty="0"/>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dirty="0"/>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5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10/12/24</a:t>
            </a:fld>
            <a:endParaRPr lang="en-US" dirty="0"/>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dirty="0"/>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266976"/>
      </p:ext>
    </p:extLst>
  </p:cSld>
  <p:clrMap bg1="lt1" tx1="dk1" bg2="lt2" tx2="dk2" accent1="accent1" accent2="accent2" accent3="accent3" accent4="accent4" accent5="accent5" accent6="accent6" hlink="hlink" folHlink="folHlink"/>
  <p:sldLayoutIdLst>
    <p:sldLayoutId id="2147484302" r:id="rId1"/>
    <p:sldLayoutId id="2147484301" r:id="rId2"/>
    <p:sldLayoutId id="2147484300" r:id="rId3"/>
    <p:sldLayoutId id="2147484299" r:id="rId4"/>
    <p:sldLayoutId id="2147484298" r:id="rId5"/>
    <p:sldLayoutId id="2147484297" r:id="rId6"/>
    <p:sldLayoutId id="2147484296" r:id="rId7"/>
    <p:sldLayoutId id="2147484295" r:id="rId8"/>
    <p:sldLayoutId id="2147484294" r:id="rId9"/>
    <p:sldLayoutId id="2147484293" r:id="rId10"/>
    <p:sldLayoutId id="2147484292"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C7798-273E-E6B4-4506-7B38B299DD3F}"/>
              </a:ext>
            </a:extLst>
          </p:cNvPr>
          <p:cNvSpPr>
            <a:spLocks noGrp="1"/>
          </p:cNvSpPr>
          <p:nvPr>
            <p:ph type="ctrTitle"/>
          </p:nvPr>
        </p:nvSpPr>
        <p:spPr>
          <a:xfrm>
            <a:off x="521208" y="822960"/>
            <a:ext cx="3463784" cy="3454604"/>
          </a:xfrm>
        </p:spPr>
        <p:txBody>
          <a:bodyPr>
            <a:normAutofit/>
          </a:bodyPr>
          <a:lstStyle/>
          <a:p>
            <a:r>
              <a:rPr lang="en-US" sz="4400" cap="none" dirty="0"/>
              <a:t>Exploratory Data Analysis of Product Failures</a:t>
            </a:r>
          </a:p>
        </p:txBody>
      </p:sp>
      <p:sp>
        <p:nvSpPr>
          <p:cNvPr id="3" name="Subtitle 2">
            <a:extLst>
              <a:ext uri="{FF2B5EF4-FFF2-40B4-BE49-F238E27FC236}">
                <a16:creationId xmlns:a16="http://schemas.microsoft.com/office/drawing/2014/main" id="{0B19C791-A6D3-2B1D-18C6-F34117C0B246}"/>
              </a:ext>
            </a:extLst>
          </p:cNvPr>
          <p:cNvSpPr>
            <a:spLocks noGrp="1"/>
          </p:cNvSpPr>
          <p:nvPr>
            <p:ph type="subTitle" idx="1"/>
          </p:nvPr>
        </p:nvSpPr>
        <p:spPr>
          <a:xfrm>
            <a:off x="539496" y="4446150"/>
            <a:ext cx="3474600" cy="1457405"/>
          </a:xfrm>
        </p:spPr>
        <p:txBody>
          <a:bodyPr>
            <a:normAutofit/>
          </a:bodyPr>
          <a:lstStyle/>
          <a:p>
            <a:r>
              <a:rPr lang="en-US" cap="none" dirty="0"/>
              <a:t>Phase2: Predictive Product Failures</a:t>
            </a:r>
          </a:p>
        </p:txBody>
      </p:sp>
      <p:cxnSp>
        <p:nvCxnSpPr>
          <p:cNvPr id="11" name="Straight Connector 10">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olorful light bulb with business icons">
            <a:extLst>
              <a:ext uri="{FF2B5EF4-FFF2-40B4-BE49-F238E27FC236}">
                <a16:creationId xmlns:a16="http://schemas.microsoft.com/office/drawing/2014/main" id="{AC463C2C-A4D1-A9F4-170D-525F80BAD9CF}"/>
              </a:ext>
            </a:extLst>
          </p:cNvPr>
          <p:cNvPicPr>
            <a:picLocks noChangeAspect="1"/>
          </p:cNvPicPr>
          <p:nvPr/>
        </p:nvPicPr>
        <p:blipFill>
          <a:blip r:embed="rId2"/>
          <a:srcRect t="10084" b="9559"/>
          <a:stretch/>
        </p:blipFill>
        <p:spPr>
          <a:xfrm>
            <a:off x="4697052" y="1479320"/>
            <a:ext cx="6923447" cy="3894431"/>
          </a:xfrm>
          <a:prstGeom prst="rect">
            <a:avLst/>
          </a:prstGeom>
        </p:spPr>
      </p:pic>
      <p:cxnSp>
        <p:nvCxnSpPr>
          <p:cNvPr id="52" name="Straight Connector 51">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3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C28F12-38C7-1345-9D8D-C016449A3B30}"/>
              </a:ext>
            </a:extLst>
          </p:cNvPr>
          <p:cNvSpPr>
            <a:spLocks noGrp="1"/>
          </p:cNvSpPr>
          <p:nvPr>
            <p:ph type="title"/>
          </p:nvPr>
        </p:nvSpPr>
        <p:spPr>
          <a:xfrm>
            <a:off x="7777033" y="631464"/>
            <a:ext cx="3850073" cy="1212250"/>
          </a:xfrm>
        </p:spPr>
        <p:txBody>
          <a:bodyPr anchor="b">
            <a:normAutofit fontScale="90000"/>
          </a:bodyPr>
          <a:lstStyle/>
          <a:p>
            <a:r>
              <a:rPr lang="en-US" dirty="0"/>
              <a:t>Training Dataset Overview</a:t>
            </a:r>
          </a:p>
        </p:txBody>
      </p:sp>
      <p:pic>
        <p:nvPicPr>
          <p:cNvPr id="5" name="Picture 4" descr="A screenshot of a white screen&#10;&#10;Description automatically generated">
            <a:extLst>
              <a:ext uri="{FF2B5EF4-FFF2-40B4-BE49-F238E27FC236}">
                <a16:creationId xmlns:a16="http://schemas.microsoft.com/office/drawing/2014/main" id="{DE20A6D6-9EF0-A6E8-821A-F3E0E7E55347}"/>
              </a:ext>
            </a:extLst>
          </p:cNvPr>
          <p:cNvPicPr>
            <a:picLocks noChangeAspect="1"/>
          </p:cNvPicPr>
          <p:nvPr/>
        </p:nvPicPr>
        <p:blipFill>
          <a:blip r:embed="rId2"/>
          <a:stretch>
            <a:fillRect/>
          </a:stretch>
        </p:blipFill>
        <p:spPr>
          <a:xfrm>
            <a:off x="571500" y="883589"/>
            <a:ext cx="6875108" cy="1392208"/>
          </a:xfrm>
          <a:prstGeom prst="rect">
            <a:avLst/>
          </a:prstGeom>
        </p:spPr>
      </p:pic>
      <p:sp>
        <p:nvSpPr>
          <p:cNvPr id="3" name="Content Placeholder 2">
            <a:extLst>
              <a:ext uri="{FF2B5EF4-FFF2-40B4-BE49-F238E27FC236}">
                <a16:creationId xmlns:a16="http://schemas.microsoft.com/office/drawing/2014/main" id="{7D6DF9BC-DD84-5F1E-873B-81C945068A4D}"/>
              </a:ext>
            </a:extLst>
          </p:cNvPr>
          <p:cNvSpPr>
            <a:spLocks noGrp="1"/>
          </p:cNvSpPr>
          <p:nvPr>
            <p:ph idx="1"/>
          </p:nvPr>
        </p:nvSpPr>
        <p:spPr>
          <a:xfrm>
            <a:off x="508826" y="3272010"/>
            <a:ext cx="7000456" cy="3014489"/>
          </a:xfrm>
        </p:spPr>
        <p:txBody>
          <a:bodyPr anchor="b">
            <a:normAutofit lnSpcReduction="10000"/>
          </a:bodyPr>
          <a:lstStyle/>
          <a:p>
            <a:pPr marL="0" indent="0">
              <a:lnSpc>
                <a:spcPct val="110000"/>
              </a:lnSpc>
              <a:buNone/>
            </a:pPr>
            <a:r>
              <a:rPr lang="en-US" sz="1400" dirty="0"/>
              <a:t>The dataset we are working with contains 26 variables that can help predict product failures. The most important variables include:</a:t>
            </a:r>
          </a:p>
          <a:p>
            <a:pPr lvl="1">
              <a:lnSpc>
                <a:spcPct val="110000"/>
              </a:lnSpc>
              <a:buFont typeface="Arial" panose="020B0604020202020204" pitchFamily="34" charset="0"/>
              <a:buChar char="•"/>
            </a:pPr>
            <a:r>
              <a:rPr lang="en-US" sz="1200" b="1" dirty="0"/>
              <a:t>Product Code:</a:t>
            </a:r>
            <a:r>
              <a:rPr lang="en-US" sz="1200" dirty="0"/>
              <a:t> This categorical variable indicates different product types, which might have varying failure rates.</a:t>
            </a:r>
          </a:p>
          <a:p>
            <a:pPr lvl="1">
              <a:lnSpc>
                <a:spcPct val="110000"/>
              </a:lnSpc>
              <a:buFont typeface="Arial" panose="020B0604020202020204" pitchFamily="34" charset="0"/>
              <a:buChar char="•"/>
            </a:pPr>
            <a:r>
              <a:rPr lang="en-US" sz="1200" b="1" dirty="0"/>
              <a:t>Loading:</a:t>
            </a:r>
            <a:r>
              <a:rPr lang="en-US" sz="1200" dirty="0"/>
              <a:t> A numerical variable representing the stress or load placed on the product, which we hypothesize has a strong link to failure.</a:t>
            </a:r>
          </a:p>
          <a:p>
            <a:pPr lvl="1">
              <a:lnSpc>
                <a:spcPct val="110000"/>
              </a:lnSpc>
              <a:buFont typeface="Arial" panose="020B0604020202020204" pitchFamily="34" charset="0"/>
              <a:buChar char="•"/>
            </a:pPr>
            <a:r>
              <a:rPr lang="en-US" sz="1200" b="1" dirty="0"/>
              <a:t>Measurements:</a:t>
            </a:r>
            <a:r>
              <a:rPr lang="en-US" sz="1200" dirty="0"/>
              <a:t> There are multiple measurements related to the product's characteristics, and these help us understand potential correlations with failure.</a:t>
            </a:r>
          </a:p>
          <a:p>
            <a:pPr lvl="1">
              <a:lnSpc>
                <a:spcPct val="110000"/>
              </a:lnSpc>
              <a:buFont typeface="Arial" panose="020B0604020202020204" pitchFamily="34" charset="0"/>
              <a:buChar char="•"/>
            </a:pPr>
            <a:r>
              <a:rPr lang="en-US" sz="1200" b="1" dirty="0"/>
              <a:t>Failure:</a:t>
            </a:r>
            <a:r>
              <a:rPr lang="en-US" sz="1200" dirty="0"/>
              <a:t> This is the target variable, categorized as 'Yes' for failed products and 'No' for non-failed ones.</a:t>
            </a:r>
          </a:p>
          <a:p>
            <a:pPr marL="0" indent="0">
              <a:lnSpc>
                <a:spcPct val="110000"/>
              </a:lnSpc>
              <a:buNone/>
            </a:pPr>
            <a:r>
              <a:rPr lang="en-US" sz="1400" dirty="0"/>
              <a:t>As shown in the bar chart, the dataset is slightly imbalanced, with around 21% of the products failing. This imbalance suggests that our model will need to be particularly careful in predicting the minority 'failure' class accurately.</a:t>
            </a:r>
          </a:p>
          <a:p>
            <a:pPr>
              <a:lnSpc>
                <a:spcPct val="110000"/>
              </a:lnSpc>
            </a:pPr>
            <a:endParaRPr lang="en-US" sz="700" dirty="0"/>
          </a:p>
          <a:p>
            <a:pPr>
              <a:lnSpc>
                <a:spcPct val="110000"/>
              </a:lnSpc>
            </a:pPr>
            <a:endParaRPr lang="en-US" sz="700" dirty="0"/>
          </a:p>
          <a:p>
            <a:pPr>
              <a:lnSpc>
                <a:spcPct val="110000"/>
              </a:lnSpc>
            </a:pPr>
            <a:endParaRPr lang="en-US" sz="700" dirty="0"/>
          </a:p>
        </p:txBody>
      </p:sp>
      <p:pic>
        <p:nvPicPr>
          <p:cNvPr id="4" name="Picture 3" descr="A graph with a purple square&#10;&#10;Description automatically generated">
            <a:extLst>
              <a:ext uri="{FF2B5EF4-FFF2-40B4-BE49-F238E27FC236}">
                <a16:creationId xmlns:a16="http://schemas.microsoft.com/office/drawing/2014/main" id="{8A0D7554-619D-470C-D236-05358DEC93AA}"/>
              </a:ext>
            </a:extLst>
          </p:cNvPr>
          <p:cNvPicPr>
            <a:picLocks noChangeAspect="1"/>
          </p:cNvPicPr>
          <p:nvPr/>
        </p:nvPicPr>
        <p:blipFill>
          <a:blip r:embed="rId3"/>
          <a:stretch>
            <a:fillRect/>
          </a:stretch>
        </p:blipFill>
        <p:spPr>
          <a:xfrm>
            <a:off x="7847829" y="3569473"/>
            <a:ext cx="4230643" cy="2464350"/>
          </a:xfrm>
          <a:prstGeom prst="rect">
            <a:avLst/>
          </a:prstGeom>
        </p:spPr>
      </p:pic>
      <p:cxnSp>
        <p:nvCxnSpPr>
          <p:cNvPr id="67" name="Straight Connector 66">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921AE9A-B693-4CE0-85EA-0FAF5CC68D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68486"/>
            <a:ext cx="0" cy="5718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FA513EC-F22A-4716-B08C-1524ED60B0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8486"/>
            <a:ext cx="11055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4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B733912-8906-60D4-CD31-61CC28A03C3C}"/>
            </a:ext>
          </a:extLst>
        </p:cNvPr>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8C36A-C260-81AF-D455-9415AB61F6E3}"/>
              </a:ext>
            </a:extLst>
          </p:cNvPr>
          <p:cNvSpPr>
            <a:spLocks noGrp="1"/>
          </p:cNvSpPr>
          <p:nvPr>
            <p:ph type="title"/>
          </p:nvPr>
        </p:nvSpPr>
        <p:spPr>
          <a:xfrm>
            <a:off x="521208" y="685491"/>
            <a:ext cx="11110427" cy="847984"/>
          </a:xfrm>
        </p:spPr>
        <p:txBody>
          <a:bodyPr anchor="ctr">
            <a:normAutofit/>
          </a:bodyPr>
          <a:lstStyle/>
          <a:p>
            <a:r>
              <a:rPr lang="en-US" dirty="0"/>
              <a:t>Handling Missing Data</a:t>
            </a:r>
          </a:p>
        </p:txBody>
      </p:sp>
      <p:cxnSp>
        <p:nvCxnSpPr>
          <p:cNvPr id="119" name="Straight Connector 118">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D1821ED-E729-7D8A-DE02-2D9F6F44DE23}"/>
              </a:ext>
            </a:extLst>
          </p:cNvPr>
          <p:cNvPicPr>
            <a:picLocks noChangeAspect="1"/>
          </p:cNvPicPr>
          <p:nvPr/>
        </p:nvPicPr>
        <p:blipFill>
          <a:blip r:embed="rId2"/>
          <a:stretch>
            <a:fillRect/>
          </a:stretch>
        </p:blipFill>
        <p:spPr>
          <a:xfrm>
            <a:off x="2837685" y="1919335"/>
            <a:ext cx="2325065" cy="4079063"/>
          </a:xfrm>
          <a:prstGeom prst="rect">
            <a:avLst/>
          </a:prstGeom>
        </p:spPr>
      </p:pic>
      <p:sp>
        <p:nvSpPr>
          <p:cNvPr id="99" name="Content Placeholder 2">
            <a:extLst>
              <a:ext uri="{FF2B5EF4-FFF2-40B4-BE49-F238E27FC236}">
                <a16:creationId xmlns:a16="http://schemas.microsoft.com/office/drawing/2014/main" id="{23AF345A-3BB9-25B1-A3EA-7FE0DC5C1266}"/>
              </a:ext>
            </a:extLst>
          </p:cNvPr>
          <p:cNvSpPr>
            <a:spLocks noGrp="1"/>
          </p:cNvSpPr>
          <p:nvPr>
            <p:ph idx="1"/>
          </p:nvPr>
        </p:nvSpPr>
        <p:spPr>
          <a:xfrm>
            <a:off x="8184630" y="2031167"/>
            <a:ext cx="3446679" cy="3967235"/>
          </a:xfrm>
        </p:spPr>
        <p:txBody>
          <a:bodyPr>
            <a:normAutofit/>
          </a:bodyPr>
          <a:lstStyle/>
          <a:p>
            <a:pPr marL="0" indent="0">
              <a:lnSpc>
                <a:spcPct val="110000"/>
              </a:lnSpc>
              <a:buNone/>
            </a:pPr>
            <a:r>
              <a:rPr lang="en-US" sz="1300" dirty="0"/>
              <a:t>While much of the dataset is complete, we identified missing values in key variables:</a:t>
            </a:r>
          </a:p>
          <a:p>
            <a:pPr lvl="1">
              <a:lnSpc>
                <a:spcPct val="110000"/>
              </a:lnSpc>
              <a:buFont typeface="Arial" panose="020B0604020202020204" pitchFamily="34" charset="0"/>
              <a:buChar char="•"/>
            </a:pPr>
            <a:r>
              <a:rPr lang="en-US" sz="1300" dirty="0"/>
              <a:t>Loading had about 250 missing values, but the amount was relatively small (~1%)</a:t>
            </a:r>
          </a:p>
          <a:p>
            <a:pPr lvl="1">
              <a:lnSpc>
                <a:spcPct val="110000"/>
              </a:lnSpc>
              <a:buFont typeface="Arial" panose="020B0604020202020204" pitchFamily="34" charset="0"/>
              <a:buChar char="•"/>
            </a:pPr>
            <a:r>
              <a:rPr lang="en-US" sz="1300" dirty="0"/>
              <a:t>Missing loading values were removed (row-wise deletion) as loading is an important variable</a:t>
            </a:r>
          </a:p>
          <a:p>
            <a:pPr lvl="1">
              <a:lnSpc>
                <a:spcPct val="110000"/>
              </a:lnSpc>
              <a:buFont typeface="Arial" panose="020B0604020202020204" pitchFamily="34" charset="0"/>
              <a:buChar char="•"/>
            </a:pPr>
            <a:r>
              <a:rPr lang="en-US" sz="1300" dirty="0"/>
              <a:t>For other variables with missing data, imputation was performed to fill in the gaps while preserving data quality</a:t>
            </a:r>
          </a:p>
          <a:p>
            <a:pPr marL="0" indent="0">
              <a:lnSpc>
                <a:spcPct val="110000"/>
              </a:lnSpc>
              <a:buNone/>
            </a:pPr>
            <a:r>
              <a:rPr lang="en-US" sz="1300" dirty="0"/>
              <a:t>This approach ensured that we retained as much useful data as possible for analysis..</a:t>
            </a:r>
          </a:p>
          <a:p>
            <a:pPr marL="0" indent="0">
              <a:lnSpc>
                <a:spcPct val="110000"/>
              </a:lnSpc>
              <a:buNone/>
            </a:pPr>
            <a:endParaRPr lang="en-US" sz="1300" dirty="0"/>
          </a:p>
          <a:p>
            <a:pPr>
              <a:lnSpc>
                <a:spcPct val="110000"/>
              </a:lnSpc>
            </a:pPr>
            <a:endParaRPr lang="en-US" sz="1300" dirty="0"/>
          </a:p>
          <a:p>
            <a:pPr>
              <a:lnSpc>
                <a:spcPct val="110000"/>
              </a:lnSpc>
            </a:pPr>
            <a:endParaRPr lang="en-US" sz="1300" dirty="0"/>
          </a:p>
        </p:txBody>
      </p:sp>
      <p:cxnSp>
        <p:nvCxnSpPr>
          <p:cNvPr id="125" name="Straight Connector 12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5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AFF137-9EA8-8585-6C20-3B3A48C6AC5D}"/>
              </a:ext>
            </a:extLst>
          </p:cNvPr>
          <p:cNvSpPr>
            <a:spLocks noGrp="1"/>
          </p:cNvSpPr>
          <p:nvPr>
            <p:ph type="title"/>
          </p:nvPr>
        </p:nvSpPr>
        <p:spPr>
          <a:xfrm>
            <a:off x="490949" y="851708"/>
            <a:ext cx="4464107" cy="5183333"/>
          </a:xfrm>
        </p:spPr>
        <p:txBody>
          <a:bodyPr anchor="t">
            <a:normAutofit/>
          </a:bodyPr>
          <a:lstStyle/>
          <a:p>
            <a:r>
              <a:rPr lang="en-US" dirty="0"/>
              <a:t>Data Cleaning &amp; Factor Conversion</a:t>
            </a:r>
          </a:p>
        </p:txBody>
      </p:sp>
      <p:cxnSp>
        <p:nvCxnSpPr>
          <p:cNvPr id="64" name="Straight Connector 63">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18FDF77-7DA1-6875-214D-28670C82D974}"/>
              </a:ext>
            </a:extLst>
          </p:cNvPr>
          <p:cNvPicPr>
            <a:picLocks noChangeAspect="1"/>
          </p:cNvPicPr>
          <p:nvPr/>
        </p:nvPicPr>
        <p:blipFill>
          <a:blip r:embed="rId2"/>
          <a:srcRect r="32993"/>
          <a:stretch/>
        </p:blipFill>
        <p:spPr>
          <a:xfrm>
            <a:off x="5743559" y="3530932"/>
            <a:ext cx="2699300" cy="2437178"/>
          </a:xfrm>
          <a:prstGeom prst="rect">
            <a:avLst/>
          </a:prstGeom>
        </p:spPr>
      </p:pic>
      <p:sp>
        <p:nvSpPr>
          <p:cNvPr id="3" name="Content Placeholder 2">
            <a:extLst>
              <a:ext uri="{FF2B5EF4-FFF2-40B4-BE49-F238E27FC236}">
                <a16:creationId xmlns:a16="http://schemas.microsoft.com/office/drawing/2014/main" id="{1BD2C487-2DC7-E928-1555-787CC202FAD3}"/>
              </a:ext>
            </a:extLst>
          </p:cNvPr>
          <p:cNvSpPr>
            <a:spLocks noGrp="1"/>
          </p:cNvSpPr>
          <p:nvPr>
            <p:ph idx="1"/>
          </p:nvPr>
        </p:nvSpPr>
        <p:spPr>
          <a:xfrm>
            <a:off x="8661917" y="845705"/>
            <a:ext cx="2759809" cy="5370455"/>
          </a:xfrm>
        </p:spPr>
        <p:txBody>
          <a:bodyPr anchor="t">
            <a:noAutofit/>
          </a:bodyPr>
          <a:lstStyle/>
          <a:p>
            <a:pPr marL="0" indent="0">
              <a:lnSpc>
                <a:spcPct val="110000"/>
              </a:lnSpc>
              <a:buNone/>
            </a:pPr>
            <a:r>
              <a:rPr lang="en-US" sz="900" b="1" dirty="0"/>
              <a:t>Distribution of Loading by Failure (Boxplot)</a:t>
            </a:r>
            <a:r>
              <a:rPr lang="en-US" sz="900" dirty="0"/>
              <a:t>:</a:t>
            </a:r>
          </a:p>
          <a:p>
            <a:pPr lvl="1">
              <a:lnSpc>
                <a:spcPct val="110000"/>
              </a:lnSpc>
              <a:buFont typeface="Arial" panose="020B0604020202020204" pitchFamily="34" charset="0"/>
              <a:buChar char="•"/>
            </a:pPr>
            <a:r>
              <a:rPr lang="en-US" sz="900" dirty="0"/>
              <a:t>The boxplot clearly shows that products labeled as "Yes" (failed) tend to have higher loading values, with a noticeable difference in the median loading between "Yes" and "No" categories. The higher loading associated with failures indicates that </a:t>
            </a:r>
            <a:r>
              <a:rPr lang="en-US" sz="900" i="1" dirty="0"/>
              <a:t>loading</a:t>
            </a:r>
            <a:r>
              <a:rPr lang="en-US" sz="900" dirty="0"/>
              <a:t> is a strong predictor for failure.</a:t>
            </a:r>
          </a:p>
          <a:p>
            <a:pPr lvl="1">
              <a:lnSpc>
                <a:spcPct val="110000"/>
              </a:lnSpc>
              <a:buFont typeface="Arial" panose="020B0604020202020204" pitchFamily="34" charset="0"/>
              <a:buChar char="•"/>
            </a:pPr>
            <a:r>
              <a:rPr lang="en-US" sz="900" dirty="0"/>
              <a:t>There are several outliers in both categories, but the trend suggests that failure rates increase as loading values rise, which supports the decision to retain higher loading values during data cleaning instead of removing them as outliers.</a:t>
            </a:r>
          </a:p>
          <a:p>
            <a:pPr marL="0" indent="0">
              <a:lnSpc>
                <a:spcPct val="110000"/>
              </a:lnSpc>
              <a:buNone/>
            </a:pPr>
            <a:r>
              <a:rPr lang="en-US" sz="900" b="1" dirty="0"/>
              <a:t>Distribution of Loading (Histogram)</a:t>
            </a:r>
            <a:r>
              <a:rPr lang="en-US" sz="900" dirty="0"/>
              <a:t>:</a:t>
            </a:r>
          </a:p>
          <a:p>
            <a:pPr lvl="1">
              <a:lnSpc>
                <a:spcPct val="110000"/>
              </a:lnSpc>
              <a:buFont typeface="Arial" panose="020B0604020202020204" pitchFamily="34" charset="0"/>
              <a:buChar char="•"/>
            </a:pPr>
            <a:r>
              <a:rPr lang="en-US" sz="900" dirty="0"/>
              <a:t>The histogram demonstrates a right-skewed distribution of the </a:t>
            </a:r>
            <a:r>
              <a:rPr lang="en-US" sz="900" i="1" dirty="0"/>
              <a:t>loading</a:t>
            </a:r>
            <a:r>
              <a:rPr lang="en-US" sz="900" dirty="0"/>
              <a:t> variable, with most products having lower loading values, but a few outliers at the higher end.</a:t>
            </a:r>
          </a:p>
          <a:p>
            <a:pPr lvl="1">
              <a:lnSpc>
                <a:spcPct val="110000"/>
              </a:lnSpc>
              <a:buFont typeface="Arial" panose="020B0604020202020204" pitchFamily="34" charset="0"/>
              <a:buChar char="•"/>
            </a:pPr>
            <a:r>
              <a:rPr lang="en-US" sz="900" dirty="0"/>
              <a:t>The overlap between failed and non-failed products is clear, though products with higher loading values are more likely to fail. This visual emphasizes the potential threshold effect, where a higher loading correlates with a higher failure probability.</a:t>
            </a:r>
          </a:p>
        </p:txBody>
      </p:sp>
      <p:cxnSp>
        <p:nvCxnSpPr>
          <p:cNvPr id="66" name="Straight Connector 65">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55917D-B89E-F2F0-7C2A-11F362599A89}"/>
              </a:ext>
            </a:extLst>
          </p:cNvPr>
          <p:cNvPicPr>
            <a:picLocks noChangeAspect="1"/>
          </p:cNvPicPr>
          <p:nvPr/>
        </p:nvPicPr>
        <p:blipFill>
          <a:blip r:embed="rId3"/>
          <a:stretch>
            <a:fillRect/>
          </a:stretch>
        </p:blipFill>
        <p:spPr>
          <a:xfrm>
            <a:off x="5784673" y="1099237"/>
            <a:ext cx="2996451" cy="1796361"/>
          </a:xfrm>
          <a:prstGeom prst="rect">
            <a:avLst/>
          </a:prstGeom>
        </p:spPr>
      </p:pic>
    </p:spTree>
    <p:extLst>
      <p:ext uri="{BB962C8B-B14F-4D97-AF65-F5344CB8AC3E}">
        <p14:creationId xmlns:p14="http://schemas.microsoft.com/office/powerpoint/2010/main" val="64931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993F2-41F2-3669-BC5D-3759257658FA}"/>
              </a:ext>
            </a:extLst>
          </p:cNvPr>
          <p:cNvSpPr>
            <a:spLocks noGrp="1"/>
          </p:cNvSpPr>
          <p:nvPr>
            <p:ph type="title"/>
          </p:nvPr>
        </p:nvSpPr>
        <p:spPr>
          <a:xfrm>
            <a:off x="521208" y="786384"/>
            <a:ext cx="3509192" cy="2008193"/>
          </a:xfrm>
        </p:spPr>
        <p:txBody>
          <a:bodyPr anchor="t">
            <a:normAutofit/>
          </a:bodyPr>
          <a:lstStyle/>
          <a:p>
            <a:r>
              <a:rPr lang="en-US" dirty="0"/>
              <a:t>Building Predictive Models</a:t>
            </a:r>
          </a:p>
        </p:txBody>
      </p:sp>
      <p:cxnSp>
        <p:nvCxnSpPr>
          <p:cNvPr id="83" name="Straight Connector 8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0806E1DB-F6A8-2F99-ECC2-976EDAB4F117}"/>
              </a:ext>
            </a:extLst>
          </p:cNvPr>
          <p:cNvSpPr>
            <a:spLocks noGrp="1"/>
          </p:cNvSpPr>
          <p:nvPr>
            <p:ph idx="1"/>
          </p:nvPr>
        </p:nvSpPr>
        <p:spPr>
          <a:xfrm>
            <a:off x="571502" y="3066892"/>
            <a:ext cx="3276598" cy="2856476"/>
          </a:xfrm>
        </p:spPr>
        <p:txBody>
          <a:bodyPr anchor="b">
            <a:normAutofit/>
          </a:bodyPr>
          <a:lstStyle/>
          <a:p>
            <a:pPr>
              <a:lnSpc>
                <a:spcPct val="110000"/>
              </a:lnSpc>
              <a:buFont typeface="Arial" panose="020B0604020202020204" pitchFamily="34" charset="0"/>
              <a:buChar char="•"/>
            </a:pPr>
            <a:r>
              <a:rPr lang="en-US" sz="1000" dirty="0"/>
              <a:t>Product codes A, B, and C have a higher number of non-failed products compared to D and E.</a:t>
            </a:r>
          </a:p>
          <a:p>
            <a:pPr>
              <a:lnSpc>
                <a:spcPct val="110000"/>
              </a:lnSpc>
              <a:buFont typeface="Arial" panose="020B0604020202020204" pitchFamily="34" charset="0"/>
              <a:buChar char="•"/>
            </a:pPr>
            <a:r>
              <a:rPr lang="en-US" sz="1000" dirty="0"/>
              <a:t>The number of failed products is fairly consistent across all product codes, with around 1,000 failures each.</a:t>
            </a:r>
          </a:p>
          <a:p>
            <a:pPr>
              <a:lnSpc>
                <a:spcPct val="110000"/>
              </a:lnSpc>
              <a:buFont typeface="Arial" panose="020B0604020202020204" pitchFamily="34" charset="0"/>
              <a:buChar char="•"/>
            </a:pPr>
            <a:r>
              <a:rPr lang="en-US" sz="1000" dirty="0"/>
              <a:t>Product Code C has the highest count of non-failed products, while D and E show relatively fewer non-failures, suggesting a possible higher failure rate for these product types.</a:t>
            </a:r>
          </a:p>
          <a:p>
            <a:pPr marL="0" indent="0">
              <a:lnSpc>
                <a:spcPct val="110000"/>
              </a:lnSpc>
              <a:buNone/>
            </a:pPr>
            <a:r>
              <a:rPr lang="en-US" sz="1000" dirty="0"/>
              <a:t>This visual is helpful for understanding how failure rates vary by product code and could guide further investigation into specific factors influencing product failures across different product types.</a:t>
            </a:r>
          </a:p>
          <a:p>
            <a:pPr marL="0" indent="0">
              <a:lnSpc>
                <a:spcPct val="110000"/>
              </a:lnSpc>
              <a:buNone/>
            </a:pPr>
            <a:endParaRPr lang="en-US" sz="1000" dirty="0"/>
          </a:p>
        </p:txBody>
      </p:sp>
      <p:cxnSp>
        <p:nvCxnSpPr>
          <p:cNvPr id="85" name="Straight Connector 8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02C8850-E2E7-5561-4C57-70B4F0FEA593}"/>
              </a:ext>
            </a:extLst>
          </p:cNvPr>
          <p:cNvPicPr>
            <a:picLocks noChangeAspect="1"/>
          </p:cNvPicPr>
          <p:nvPr/>
        </p:nvPicPr>
        <p:blipFill>
          <a:blip r:embed="rId2"/>
          <a:srcRect l="4001" r="12469"/>
          <a:stretch/>
        </p:blipFill>
        <p:spPr>
          <a:xfrm>
            <a:off x="4699208" y="849338"/>
            <a:ext cx="6921292" cy="5158038"/>
          </a:xfrm>
          <a:prstGeom prst="rect">
            <a:avLst/>
          </a:prstGeom>
        </p:spPr>
      </p:pic>
      <p:cxnSp>
        <p:nvCxnSpPr>
          <p:cNvPr id="87" name="Straight Connector 8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91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80117E-C9D1-594B-CC73-C348ACE1494F}"/>
              </a:ext>
            </a:extLst>
          </p:cNvPr>
          <p:cNvSpPr>
            <a:spLocks noGrp="1"/>
          </p:cNvSpPr>
          <p:nvPr>
            <p:ph type="title"/>
          </p:nvPr>
        </p:nvSpPr>
        <p:spPr>
          <a:xfrm>
            <a:off x="521208" y="685491"/>
            <a:ext cx="11110427" cy="847984"/>
          </a:xfrm>
        </p:spPr>
        <p:txBody>
          <a:bodyPr anchor="ctr">
            <a:normAutofit/>
          </a:bodyPr>
          <a:lstStyle/>
          <a:p>
            <a:r>
              <a:rPr lang="en-US" dirty="0"/>
              <a:t>Model Performance Comparison</a:t>
            </a:r>
          </a:p>
        </p:txBody>
      </p:sp>
      <p:cxnSp>
        <p:nvCxnSpPr>
          <p:cNvPr id="44" name="Straight Connector 4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a:extLst>
              <a:ext uri="{FF2B5EF4-FFF2-40B4-BE49-F238E27FC236}">
                <a16:creationId xmlns:a16="http://schemas.microsoft.com/office/drawing/2014/main" id="{F94AA40D-2444-78AC-7D40-2A0B8288CB43}"/>
              </a:ext>
            </a:extLst>
          </p:cNvPr>
          <p:cNvPicPr>
            <a:picLocks noChangeAspect="1"/>
          </p:cNvPicPr>
          <p:nvPr/>
        </p:nvPicPr>
        <p:blipFill>
          <a:blip r:embed="rId2"/>
          <a:srcRect t="10590" r="2" b="6051"/>
          <a:stretch/>
        </p:blipFill>
        <p:spPr>
          <a:xfrm>
            <a:off x="580732" y="2241437"/>
            <a:ext cx="6838971" cy="3434859"/>
          </a:xfrm>
          <a:prstGeom prst="rect">
            <a:avLst/>
          </a:prstGeom>
        </p:spPr>
      </p:pic>
      <p:sp>
        <p:nvSpPr>
          <p:cNvPr id="3" name="Content Placeholder 2">
            <a:extLst>
              <a:ext uri="{FF2B5EF4-FFF2-40B4-BE49-F238E27FC236}">
                <a16:creationId xmlns:a16="http://schemas.microsoft.com/office/drawing/2014/main" id="{07F71C25-8403-E855-F1C8-3EA0F7D7D0EE}"/>
              </a:ext>
            </a:extLst>
          </p:cNvPr>
          <p:cNvSpPr>
            <a:spLocks noGrp="1"/>
          </p:cNvSpPr>
          <p:nvPr>
            <p:ph idx="1"/>
          </p:nvPr>
        </p:nvSpPr>
        <p:spPr>
          <a:xfrm>
            <a:off x="8184630" y="2031167"/>
            <a:ext cx="3446679" cy="3967235"/>
          </a:xfrm>
        </p:spPr>
        <p:txBody>
          <a:bodyPr>
            <a:normAutofit/>
          </a:bodyPr>
          <a:lstStyle/>
          <a:p>
            <a:pPr>
              <a:lnSpc>
                <a:spcPct val="110000"/>
              </a:lnSpc>
            </a:pPr>
            <a:r>
              <a:rPr lang="en-US" sz="700" b="1" dirty="0"/>
              <a:t>Random Forest Outperforms Other Models:</a:t>
            </a:r>
            <a:endParaRPr lang="en-US" sz="700" dirty="0"/>
          </a:p>
          <a:p>
            <a:pPr lvl="1">
              <a:lnSpc>
                <a:spcPct val="110000"/>
              </a:lnSpc>
              <a:buFont typeface="Arial" panose="020B0604020202020204" pitchFamily="34" charset="0"/>
              <a:buChar char="•"/>
            </a:pPr>
            <a:r>
              <a:rPr lang="en-US" sz="700" b="1" dirty="0"/>
              <a:t>Random Forest</a:t>
            </a:r>
            <a:r>
              <a:rPr lang="en-US" sz="700" dirty="0"/>
              <a:t> has the highest </a:t>
            </a:r>
            <a:r>
              <a:rPr lang="en-US" sz="700" b="1" dirty="0"/>
              <a:t>Accuracy</a:t>
            </a:r>
            <a:r>
              <a:rPr lang="en-US" sz="700" dirty="0"/>
              <a:t> (approximately 80%) and the highest </a:t>
            </a:r>
            <a:r>
              <a:rPr lang="en-US" sz="700" b="1" dirty="0"/>
              <a:t>AUC</a:t>
            </a:r>
            <a:r>
              <a:rPr lang="en-US" sz="700" dirty="0"/>
              <a:t> (around 0.85).</a:t>
            </a:r>
          </a:p>
          <a:p>
            <a:pPr lvl="1">
              <a:lnSpc>
                <a:spcPct val="110000"/>
              </a:lnSpc>
              <a:buFont typeface="Arial" panose="020B0604020202020204" pitchFamily="34" charset="0"/>
              <a:buChar char="•"/>
            </a:pPr>
            <a:r>
              <a:rPr lang="en-US" sz="700" dirty="0"/>
              <a:t>This indicates that </a:t>
            </a:r>
            <a:r>
              <a:rPr lang="en-US" sz="700" b="1" dirty="0"/>
              <a:t>Random Forest</a:t>
            </a:r>
            <a:r>
              <a:rPr lang="en-US" sz="700" dirty="0"/>
              <a:t> is the most reliable model among the three for predicting product failures. It performs well both in terms of overall prediction correctness (accuracy) and its ability to distinguish between failing and non-failing products (AUC).</a:t>
            </a:r>
          </a:p>
          <a:p>
            <a:pPr>
              <a:lnSpc>
                <a:spcPct val="110000"/>
              </a:lnSpc>
            </a:pPr>
            <a:r>
              <a:rPr lang="en-US" sz="700" b="1" dirty="0"/>
              <a:t>Logistic Regression:</a:t>
            </a:r>
            <a:endParaRPr lang="en-US" sz="700" dirty="0"/>
          </a:p>
          <a:p>
            <a:pPr lvl="1">
              <a:lnSpc>
                <a:spcPct val="110000"/>
              </a:lnSpc>
              <a:buFont typeface="Arial" panose="020B0604020202020204" pitchFamily="34" charset="0"/>
              <a:buChar char="•"/>
            </a:pPr>
            <a:r>
              <a:rPr lang="en-US" sz="700" b="1" dirty="0"/>
              <a:t>Logistic Regression</a:t>
            </a:r>
            <a:r>
              <a:rPr lang="en-US" sz="700" dirty="0"/>
              <a:t> has a relatively high </a:t>
            </a:r>
            <a:r>
              <a:rPr lang="en-US" sz="700" b="1" dirty="0"/>
              <a:t>Accuracy</a:t>
            </a:r>
            <a:r>
              <a:rPr lang="en-US" sz="700" dirty="0"/>
              <a:t> (approximately 79%), which is close to Random Forest's accuracy.</a:t>
            </a:r>
          </a:p>
          <a:p>
            <a:pPr lvl="1">
              <a:lnSpc>
                <a:spcPct val="110000"/>
              </a:lnSpc>
              <a:buFont typeface="Arial" panose="020B0604020202020204" pitchFamily="34" charset="0"/>
              <a:buChar char="•"/>
            </a:pPr>
            <a:r>
              <a:rPr lang="en-US" sz="700" dirty="0"/>
              <a:t>However, the </a:t>
            </a:r>
            <a:r>
              <a:rPr lang="en-US" sz="700" b="1" dirty="0"/>
              <a:t>AUC</a:t>
            </a:r>
            <a:r>
              <a:rPr lang="en-US" sz="700" dirty="0"/>
              <a:t> for Logistic Regression is notably lower (around 0.59), suggesting that while the model can predict failure/non-failure cases correctly in many instances, it struggles to effectively distinguish between the two classes when it comes to probabilistic discrimination.</a:t>
            </a:r>
          </a:p>
          <a:p>
            <a:pPr lvl="1">
              <a:lnSpc>
                <a:spcPct val="110000"/>
              </a:lnSpc>
              <a:buFont typeface="Arial" panose="020B0604020202020204" pitchFamily="34" charset="0"/>
              <a:buChar char="•"/>
            </a:pPr>
            <a:r>
              <a:rPr lang="en-US" sz="700" dirty="0"/>
              <a:t>This gap between </a:t>
            </a:r>
            <a:r>
              <a:rPr lang="en-US" sz="700" b="1" dirty="0"/>
              <a:t>accuracy</a:t>
            </a:r>
            <a:r>
              <a:rPr lang="en-US" sz="700" dirty="0"/>
              <a:t> and </a:t>
            </a:r>
            <a:r>
              <a:rPr lang="en-US" sz="700" b="1" dirty="0"/>
              <a:t>AUC</a:t>
            </a:r>
            <a:r>
              <a:rPr lang="en-US" sz="700" dirty="0"/>
              <a:t> indicates that Logistic Regression may be over-relying on one class (probably the majority class, non-failures), which could be masking its performance in distinguishing the two classes.</a:t>
            </a:r>
          </a:p>
          <a:p>
            <a:pPr>
              <a:lnSpc>
                <a:spcPct val="110000"/>
              </a:lnSpc>
            </a:pPr>
            <a:r>
              <a:rPr lang="en-US" sz="700" b="1" dirty="0"/>
              <a:t>Classification Tree:</a:t>
            </a:r>
            <a:endParaRPr lang="en-US" sz="700" dirty="0"/>
          </a:p>
          <a:p>
            <a:pPr lvl="1">
              <a:lnSpc>
                <a:spcPct val="110000"/>
              </a:lnSpc>
              <a:buFont typeface="Arial" panose="020B0604020202020204" pitchFamily="34" charset="0"/>
              <a:buChar char="•"/>
            </a:pPr>
            <a:r>
              <a:rPr lang="en-US" sz="700" b="1" dirty="0"/>
              <a:t>Classification Tree</a:t>
            </a:r>
            <a:r>
              <a:rPr lang="en-US" sz="700" dirty="0"/>
              <a:t> has the lowest performance overall, with an </a:t>
            </a:r>
            <a:r>
              <a:rPr lang="en-US" sz="700" b="1" dirty="0"/>
              <a:t>Accuracy</a:t>
            </a:r>
            <a:r>
              <a:rPr lang="en-US" sz="700" dirty="0"/>
              <a:t> of around 69% and an </a:t>
            </a:r>
            <a:r>
              <a:rPr lang="en-US" sz="700" b="1" dirty="0"/>
              <a:t>AUC</a:t>
            </a:r>
            <a:r>
              <a:rPr lang="en-US" sz="700" dirty="0"/>
              <a:t> of around 0.68.</a:t>
            </a:r>
          </a:p>
          <a:p>
            <a:pPr lvl="1">
              <a:lnSpc>
                <a:spcPct val="110000"/>
              </a:lnSpc>
              <a:buFont typeface="Arial" panose="020B0604020202020204" pitchFamily="34" charset="0"/>
              <a:buChar char="•"/>
            </a:pPr>
            <a:r>
              <a:rPr lang="en-US" sz="700" dirty="0"/>
              <a:t>Although the model is interpretable, its performance is significantly weaker compared to Random Forest and Logistic Regression. This suggests that while it might be useful for understanding the decision-making process, it may not be the best choice for accurate prediction of product failures in this dataset.</a:t>
            </a:r>
          </a:p>
        </p:txBody>
      </p:sp>
      <p:cxnSp>
        <p:nvCxnSpPr>
          <p:cNvPr id="55" name="Straight Connector 5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5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9571-8E28-18BB-517D-A9D8F04E8F83}"/>
              </a:ext>
            </a:extLst>
          </p:cNvPr>
          <p:cNvSpPr>
            <a:spLocks noGrp="1"/>
          </p:cNvSpPr>
          <p:nvPr>
            <p:ph type="title"/>
          </p:nvPr>
        </p:nvSpPr>
        <p:spPr/>
        <p:txBody>
          <a:bodyPr/>
          <a:lstStyle/>
          <a:p>
            <a:r>
              <a:rPr lang="en-US" dirty="0"/>
              <a:t>Conclusion and Recommendation</a:t>
            </a:r>
          </a:p>
        </p:txBody>
      </p:sp>
      <p:sp>
        <p:nvSpPr>
          <p:cNvPr id="3" name="Content Placeholder 2">
            <a:extLst>
              <a:ext uri="{FF2B5EF4-FFF2-40B4-BE49-F238E27FC236}">
                <a16:creationId xmlns:a16="http://schemas.microsoft.com/office/drawing/2014/main" id="{FBE3F012-673C-9F99-ED13-B998AA2FF1CC}"/>
              </a:ext>
            </a:extLst>
          </p:cNvPr>
          <p:cNvSpPr>
            <a:spLocks noGrp="1"/>
          </p:cNvSpPr>
          <p:nvPr>
            <p:ph idx="1"/>
          </p:nvPr>
        </p:nvSpPr>
        <p:spPr/>
        <p:txBody>
          <a:bodyPr/>
          <a:lstStyle/>
          <a:p>
            <a:r>
              <a:rPr lang="en-US" dirty="0"/>
              <a:t>Based on this comparison, </a:t>
            </a:r>
            <a:r>
              <a:rPr lang="en-US" b="1" dirty="0"/>
              <a:t>Random Forest</a:t>
            </a:r>
            <a:r>
              <a:rPr lang="en-US" dirty="0"/>
              <a:t> is the most promising model for this dataset. Its high accuracy and AUC make it the best fit for predicting product failures.</a:t>
            </a:r>
          </a:p>
          <a:p>
            <a:r>
              <a:rPr lang="en-US" b="1" dirty="0"/>
              <a:t>Further tuning</a:t>
            </a:r>
            <a:r>
              <a:rPr lang="en-US" dirty="0"/>
              <a:t> of the Random Forest model (e.g., adjusting the number of trees, depth of trees, etc.) could improve its performance even further.</a:t>
            </a:r>
          </a:p>
          <a:p>
            <a:r>
              <a:rPr lang="en-US" dirty="0"/>
              <a:t>While </a:t>
            </a:r>
            <a:r>
              <a:rPr lang="en-US" b="1" dirty="0"/>
              <a:t>Logistic Regression</a:t>
            </a:r>
            <a:r>
              <a:rPr lang="en-US" dirty="0"/>
              <a:t> offers decent accuracy, the low AUC suggests a need for improvement. You might explore feature engineering or regularization techniques to boost its AUC.</a:t>
            </a:r>
          </a:p>
        </p:txBody>
      </p:sp>
    </p:spTree>
    <p:extLst>
      <p:ext uri="{BB962C8B-B14F-4D97-AF65-F5344CB8AC3E}">
        <p14:creationId xmlns:p14="http://schemas.microsoft.com/office/powerpoint/2010/main" val="48465514"/>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Organic</Template>
  <TotalTime>3144</TotalTime>
  <Words>880</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Batang</vt:lpstr>
      <vt:lpstr>Arial</vt:lpstr>
      <vt:lpstr>Avenir Next LT Pro Light</vt:lpstr>
      <vt:lpstr>AlignmentVTI</vt:lpstr>
      <vt:lpstr>Exploratory Data Analysis of Product Failures</vt:lpstr>
      <vt:lpstr>Training Dataset Overview</vt:lpstr>
      <vt:lpstr>Handling Missing Data</vt:lpstr>
      <vt:lpstr>Data Cleaning &amp; Factor Conversion</vt:lpstr>
      <vt:lpstr>Building Predictive Models</vt:lpstr>
      <vt:lpstr>Model Performance Comparison</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S Ellis</dc:creator>
  <cp:lastModifiedBy>Jonathan S Ellis</cp:lastModifiedBy>
  <cp:revision>39</cp:revision>
  <dcterms:created xsi:type="dcterms:W3CDTF">2024-09-29T23:36:21Z</dcterms:created>
  <dcterms:modified xsi:type="dcterms:W3CDTF">2024-10-12T19:53:13Z</dcterms:modified>
</cp:coreProperties>
</file>