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14"/>
  </p:notesMasterIdLst>
  <p:handoutMasterIdLst>
    <p:handoutMasterId r:id="rId15"/>
  </p:handoutMasterIdLst>
  <p:sldIdLst>
    <p:sldId id="256" r:id="rId6"/>
    <p:sldId id="262" r:id="rId7"/>
    <p:sldId id="261" r:id="rId8"/>
    <p:sldId id="263" r:id="rId9"/>
    <p:sldId id="266" r:id="rId10"/>
    <p:sldId id="264" r:id="rId11"/>
    <p:sldId id="265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85B9"/>
    <a:srgbClr val="00A9E0"/>
    <a:srgbClr val="EB0028"/>
    <a:srgbClr val="E4002B"/>
    <a:srgbClr val="4D4D4D"/>
    <a:srgbClr val="FE000C"/>
    <a:srgbClr val="B900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704" autoAdjust="0"/>
  </p:normalViewPr>
  <p:slideViewPr>
    <p:cSldViewPr showGuides="1">
      <p:cViewPr varScale="1">
        <p:scale>
          <a:sx n="69" d="100"/>
          <a:sy n="69" d="100"/>
        </p:scale>
        <p:origin x="62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23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118511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4564" y="-26639"/>
            <a:ext cx="9148564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6893496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5"/>
            <a:ext cx="6893496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8" y="5157192"/>
            <a:ext cx="418293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05615" y="620713"/>
            <a:ext cx="2159000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855" y="620713"/>
            <a:ext cx="6329363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260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118511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4564" y="-26639"/>
            <a:ext cx="9148564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131208" y="6530975"/>
            <a:ext cx="365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6893496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5"/>
            <a:ext cx="6893496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8" y="5157192"/>
            <a:ext cx="418293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982" y="3087229"/>
            <a:ext cx="7920037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9144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855" y="1004347"/>
            <a:ext cx="4243388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19647" y="1004347"/>
            <a:ext cx="42449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01599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0" y="101599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0" y="1772816"/>
            <a:ext cx="4041775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23855" y="101557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23855" y="101557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982" y="3087229"/>
            <a:ext cx="7920037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1000460"/>
            <a:ext cx="5111750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000461"/>
            <a:ext cx="3008313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1037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9144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851" y="765175"/>
            <a:ext cx="4243388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19643" y="765175"/>
            <a:ext cx="42449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323855" y="-100013"/>
            <a:ext cx="7699375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692706"/>
            <a:ext cx="5111750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1"/>
            <a:ext cx="9144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-100013"/>
            <a:ext cx="76993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5" y="765175"/>
            <a:ext cx="864076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35"/>
            <a:ext cx="784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35"/>
            <a:ext cx="827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5900" y="115889"/>
            <a:ext cx="47625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5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8083001" y="116635"/>
            <a:ext cx="4762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2" y="101557"/>
            <a:ext cx="840862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  <p:sldLayoutId id="214748372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5" y="101557"/>
            <a:ext cx="76993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5" y="980728"/>
            <a:ext cx="8640763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35"/>
            <a:ext cx="7848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35"/>
            <a:ext cx="827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5" y="6530975"/>
            <a:ext cx="49213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3" y="293523"/>
            <a:ext cx="840862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245" y="2636912"/>
            <a:ext cx="6409507" cy="455612"/>
          </a:xfrm>
        </p:spPr>
        <p:txBody>
          <a:bodyPr/>
          <a:lstStyle/>
          <a:p>
            <a:r>
              <a:rPr lang="cs-CZ" altLang="cs-CZ" dirty="0"/>
              <a:t>Implementace překladače imperativního jazyka IFJ22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8667" y="1276362"/>
            <a:ext cx="6806664" cy="1032183"/>
          </a:xfrm>
        </p:spPr>
        <p:txBody>
          <a:bodyPr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Formální jazyky a překladače</a:t>
            </a:r>
            <a:endParaRPr lang="cs-CZ" altLang="cs-CZ" sz="3600" dirty="0">
              <a:solidFill>
                <a:schemeClr val="tx1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0472" y="5733256"/>
            <a:ext cx="281333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Mazurava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Maryia (xmazur08)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Vinogradova Alina (xvinog00)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Taipova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Evgeniya (xtaipo00)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s-CZ" sz="14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Krupenko</a:t>
            </a: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Ekaterina (xkrupe00)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cs-CZ" sz="14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56376" y="6453336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altLang="cs-CZ" sz="14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08.12.2022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5C399-0539-F339-06CD-931D0B28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C421C-3E88-5107-4D6D-803B7117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b="1" dirty="0"/>
              <a:t>Cíl</a:t>
            </a:r>
            <a:r>
              <a:rPr lang="cs-CZ" sz="2400" dirty="0"/>
              <a:t> – program, který přijímá kód v jazyce IFJ22 jako vstup a po zpracování jej překládá do mezikódu IFJcode22.</a:t>
            </a:r>
          </a:p>
          <a:p>
            <a:endParaRPr lang="cs-CZ" sz="2400" dirty="0"/>
          </a:p>
          <a:p>
            <a:pPr marL="0" indent="0">
              <a:buNone/>
            </a:pPr>
            <a:r>
              <a:rPr lang="cs-CZ" sz="2400" dirty="0"/>
              <a:t>Implementace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6E932B-FB4E-6586-41ED-3671B3FEF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2</a:t>
            </a:fld>
            <a:endParaRPr lang="en-US" altLang="cs-CZ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1D169C-4E70-6F54-469E-18DB0379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9872" y="2348880"/>
            <a:ext cx="4343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CCFB824-797F-EBF2-2FE0-F3862FCE4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446" y="1410528"/>
            <a:ext cx="4040188" cy="4497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Realizován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vytvořeného</a:t>
            </a:r>
            <a:r>
              <a:rPr lang="en-US" dirty="0"/>
              <a:t> d</a:t>
            </a:r>
            <a:r>
              <a:rPr lang="cs-CZ" dirty="0"/>
              <a:t>eterministick</a:t>
            </a:r>
            <a:r>
              <a:rPr lang="en-US" dirty="0" err="1"/>
              <a:t>ého</a:t>
            </a:r>
            <a:r>
              <a:rPr lang="en-US" dirty="0"/>
              <a:t> </a:t>
            </a:r>
            <a:r>
              <a:rPr lang="en-US" dirty="0" err="1"/>
              <a:t>konečného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akce</a:t>
            </a:r>
            <a:r>
              <a:rPr lang="en-US" dirty="0"/>
              <a:t>:</a:t>
            </a:r>
          </a:p>
          <a:p>
            <a:r>
              <a:rPr lang="en-US" dirty="0" err="1"/>
              <a:t>čte</a:t>
            </a:r>
            <a:r>
              <a:rPr lang="en-US" dirty="0"/>
              <a:t> token</a:t>
            </a:r>
          </a:p>
          <a:p>
            <a:r>
              <a:rPr lang="en-US" dirty="0" err="1"/>
              <a:t>získání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ru-RU" dirty="0"/>
          </a:p>
          <a:p>
            <a:r>
              <a:rPr lang="en-US" dirty="0" err="1"/>
              <a:t>získání</a:t>
            </a:r>
            <a:r>
              <a:rPr lang="en-US" dirty="0"/>
              <a:t> </a:t>
            </a:r>
            <a:r>
              <a:rPr lang="en-US" dirty="0" err="1"/>
              <a:t>atributu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45E96C-F332-9F55-03A6-C75C7CC0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72450" y="6524635"/>
            <a:ext cx="827088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A7C8EF0-02FD-40B5-BB0A-5D3ED24F57E9}" type="slidenum">
              <a:rPr lang="en-US" altLang="cs-CZ" smtClean="0"/>
              <a:pPr>
                <a:spcAft>
                  <a:spcPts val="600"/>
                </a:spcAft>
              </a:pPr>
              <a:t>3</a:t>
            </a:fld>
            <a:endParaRPr lang="en-US" altLang="cs-C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0FDF4-CA23-36BA-F4EF-D7CF52E2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5" y="-100013"/>
            <a:ext cx="7699375" cy="720726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Lexikální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ru-RU" dirty="0"/>
          </a:p>
        </p:txBody>
      </p:sp>
      <p:pic>
        <p:nvPicPr>
          <p:cNvPr id="19" name="Объект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D8FC8C-B3EF-4616-6E53-979DD1772A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2" y="2202234"/>
            <a:ext cx="4842495" cy="2453531"/>
          </a:xfrm>
        </p:spPr>
      </p:pic>
    </p:spTree>
    <p:extLst>
      <p:ext uri="{BB962C8B-B14F-4D97-AF65-F5344CB8AC3E}">
        <p14:creationId xmlns:p14="http://schemas.microsoft.com/office/powerpoint/2010/main" val="403349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DC751F-4E0D-1A31-1C6F-91DA14AE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80728"/>
            <a:ext cx="8363272" cy="5145435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err="1"/>
              <a:t>Syntaktický</a:t>
            </a:r>
            <a:r>
              <a:rPr lang="ru-RU" dirty="0"/>
              <a:t> </a:t>
            </a:r>
            <a:r>
              <a:rPr lang="cs-CZ" dirty="0"/>
              <a:t>analyzátor je hlavní</a:t>
            </a:r>
            <a:r>
              <a:rPr lang="ru-RU" dirty="0"/>
              <a:t> </a:t>
            </a:r>
            <a:r>
              <a:rPr lang="en-US" dirty="0" err="1"/>
              <a:t>modul</a:t>
            </a:r>
            <a:r>
              <a:rPr lang="cs-CZ" dirty="0"/>
              <a:t> překladače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cs-CZ" dirty="0"/>
              <a:t> řídí</a:t>
            </a:r>
            <a:r>
              <a:rPr lang="ru-RU" dirty="0"/>
              <a:t> </a:t>
            </a:r>
            <a:r>
              <a:rPr lang="cs-CZ" dirty="0"/>
              <a:t>všechny ostatní části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shora</a:t>
            </a:r>
            <a:r>
              <a:rPr lang="en-US" dirty="0"/>
              <a:t> </a:t>
            </a:r>
            <a:r>
              <a:rPr lang="en-US" dirty="0" err="1"/>
              <a:t>dolů</a:t>
            </a:r>
            <a:r>
              <a:rPr lang="ru-RU" dirty="0"/>
              <a:t>.</a:t>
            </a:r>
            <a:br>
              <a:rPr lang="ru-RU" dirty="0"/>
            </a:br>
            <a:r>
              <a:rPr lang="en-US" dirty="0"/>
              <a:t>P</a:t>
            </a:r>
            <a:r>
              <a:rPr lang="cs-CZ" dirty="0"/>
              <a:t>řijímá tokeny z lexikálního analyzátoru</a:t>
            </a:r>
            <a:r>
              <a:rPr lang="ru-RU" dirty="0"/>
              <a:t> </a:t>
            </a:r>
            <a:r>
              <a:rPr lang="cs-CZ" dirty="0"/>
              <a:t>a předává je jiným modulům v závislosti na typu tokenu.</a:t>
            </a:r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C2C3755-781D-AD74-0CAF-85A7E82268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05" y="4005064"/>
            <a:ext cx="5097166" cy="1594644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E1A645-CF0C-389B-D845-5101485C4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72450" y="6524635"/>
            <a:ext cx="827088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A7C8EF0-02FD-40B5-BB0A-5D3ED24F57E9}" type="slidenum">
              <a:rPr lang="en-US" altLang="cs-CZ" smtClean="0"/>
              <a:pPr>
                <a:spcAft>
                  <a:spcPts val="600"/>
                </a:spcAft>
              </a:pPr>
              <a:t>4</a:t>
            </a:fld>
            <a:endParaRPr lang="en-US" altLang="cs-C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31FCC-16FE-8ABE-12E5-BFAD5E4C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5" y="-100013"/>
            <a:ext cx="7699375" cy="720726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63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AFE21-C9F5-AC23-81A5-F1B09939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Precedenční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ru-RU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7C3AAC-E25F-36E5-5C15-E4E1307D6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3" y="2304727"/>
            <a:ext cx="3285108" cy="2248545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3EBF-DB06-8393-7735-D0FEA21A0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5</a:t>
            </a:fld>
            <a:endParaRPr lang="en-US" alt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7A99D-A875-E62A-085A-3276F426940B}"/>
              </a:ext>
            </a:extLst>
          </p:cNvPr>
          <p:cNvSpPr txBox="1"/>
          <p:nvPr/>
        </p:nvSpPr>
        <p:spPr>
          <a:xfrm>
            <a:off x="683568" y="2204864"/>
            <a:ext cx="5094312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chemeClr val="tx1"/>
                </a:solidFill>
                <a:latin typeface="+mj-lt"/>
              </a:rPr>
              <a:t>Zpracovává</a:t>
            </a:r>
            <a:r>
              <a:rPr lang="ru-RU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b="0" dirty="0" err="1">
                <a:solidFill>
                  <a:schemeClr val="tx1"/>
                </a:solidFill>
                <a:latin typeface="+mj-lt"/>
              </a:rPr>
              <a:t>výrazy</a:t>
            </a:r>
            <a:r>
              <a:rPr lang="ru-RU" b="0" dirty="0">
                <a:solidFill>
                  <a:schemeClr val="tx1"/>
                </a:solidFill>
                <a:latin typeface="+mj-lt"/>
              </a:rPr>
              <a:t> </a:t>
            </a:r>
            <a:endParaRPr lang="en-US" b="0" dirty="0">
              <a:solidFill>
                <a:schemeClr val="tx1"/>
              </a:solidFill>
              <a:latin typeface="+mj-lt"/>
            </a:endParaRPr>
          </a:p>
          <a:p>
            <a:pPr>
              <a:buNone/>
            </a:pPr>
            <a:endParaRPr lang="ru-RU" b="0" dirty="0">
              <a:solidFill>
                <a:schemeClr val="tx1"/>
              </a:solidFill>
              <a:latin typeface="+mj-lt"/>
            </a:endParaRPr>
          </a:p>
          <a:p>
            <a:r>
              <a:rPr lang="ru-RU" b="0" dirty="0" err="1">
                <a:solidFill>
                  <a:schemeClr val="tx1"/>
                </a:solidFill>
                <a:latin typeface="+mj-lt"/>
              </a:rPr>
              <a:t>Používá</a:t>
            </a:r>
            <a:r>
              <a:rPr lang="ru-RU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b="0" dirty="0" err="1">
                <a:solidFill>
                  <a:schemeClr val="tx1"/>
                </a:solidFill>
                <a:latin typeface="+mj-lt"/>
              </a:rPr>
              <a:t>precedenční</a:t>
            </a:r>
            <a:endParaRPr lang="en-US" b="0" dirty="0">
              <a:solidFill>
                <a:schemeClr val="tx1"/>
              </a:solidFill>
              <a:latin typeface="+mj-lt"/>
            </a:endParaRPr>
          </a:p>
          <a:p>
            <a:pPr>
              <a:buNone/>
            </a:pPr>
            <a:r>
              <a:rPr lang="ru-RU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b="0" dirty="0" err="1">
                <a:solidFill>
                  <a:schemeClr val="tx1"/>
                </a:solidFill>
                <a:latin typeface="+mj-lt"/>
              </a:rPr>
              <a:t>tabulku</a:t>
            </a:r>
            <a:r>
              <a:rPr lang="ru-RU" b="0" dirty="0">
                <a:solidFill>
                  <a:schemeClr val="tx1"/>
                </a:solidFill>
                <a:latin typeface="+mj-lt"/>
              </a:rPr>
              <a:t> a </a:t>
            </a:r>
            <a:r>
              <a:rPr lang="ru-RU" b="0" dirty="0" err="1">
                <a:solidFill>
                  <a:schemeClr val="tx1"/>
                </a:solidFill>
                <a:latin typeface="+mj-lt"/>
              </a:rPr>
              <a:t>pravidla</a:t>
            </a:r>
            <a:endParaRPr lang="ru-RU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502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AFE21-C9F5-AC23-81A5-F1B09939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BA8C3-2481-9EEA-27B9-9382910C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5" y="765175"/>
            <a:ext cx="8640763" cy="15116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Tabulka</a:t>
            </a:r>
            <a:r>
              <a:rPr lang="en-US" sz="2200" dirty="0"/>
              <a:t> symbol</a:t>
            </a:r>
            <a:r>
              <a:rPr lang="cs-CZ" sz="2200" dirty="0"/>
              <a:t>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000" dirty="0"/>
              <a:t>Implementována pomocí tabulky s pozptýlenými položkami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3EBF-DB06-8393-7735-D0FEA21A0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6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71358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864EA5-D01E-E8AB-901C-0527E0A89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42131"/>
            <a:ext cx="4040188" cy="498403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cs-CZ" dirty="0"/>
              <a:t>Generování funkcí</a:t>
            </a:r>
          </a:p>
          <a:p>
            <a:endParaRPr lang="cs-CZ" dirty="0"/>
          </a:p>
          <a:p>
            <a:r>
              <a:rPr lang="cs-CZ" dirty="0"/>
              <a:t>Generování argumentů funkce</a:t>
            </a:r>
          </a:p>
          <a:p>
            <a:endParaRPr lang="cs-CZ" dirty="0"/>
          </a:p>
          <a:p>
            <a:r>
              <a:rPr lang="cs-CZ" dirty="0"/>
              <a:t>Vestavěné funkce 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078541-811F-C5D3-F2B6-090D883173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49" y="2276872"/>
            <a:ext cx="4667052" cy="206548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6FE365-3B2A-D035-AB1C-7074BC746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72450" y="6524635"/>
            <a:ext cx="827088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A7C8EF0-02FD-40B5-BB0A-5D3ED24F57E9}" type="slidenum">
              <a:rPr lang="en-US" altLang="cs-CZ" smtClean="0"/>
              <a:pPr>
                <a:spcAft>
                  <a:spcPts val="600"/>
                </a:spcAft>
              </a:pPr>
              <a:t>7</a:t>
            </a:fld>
            <a:endParaRPr lang="en-US" altLang="cs-C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7C3FB-6125-D869-A802-85A4E252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5" y="-100013"/>
            <a:ext cx="7699375" cy="720726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Generátor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6EA6366-80DD-5FC9-4258-DAB651C5F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1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632010868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A8C10AE30CD24AAA71ACBD8CF1B50F" ma:contentTypeVersion="9" ma:contentTypeDescription="Vytvoří nový dokument" ma:contentTypeScope="" ma:versionID="9c4f21ed280d6b55c8b5daf5faacddc1">
  <xsd:schema xmlns:xsd="http://www.w3.org/2001/XMLSchema" xmlns:xs="http://www.w3.org/2001/XMLSchema" xmlns:p="http://schemas.microsoft.com/office/2006/metadata/properties" xmlns:ns2="e9377578-45f5-4b0c-983b-29b73dfb6f5c" targetNamespace="http://schemas.microsoft.com/office/2006/metadata/properties" ma:root="true" ma:fieldsID="4d67bedaf10f1177102488501813fb6d" ns2:_="">
    <xsd:import namespace="e9377578-45f5-4b0c-983b-29b73dfb6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77578-45f5-4b0c-983b-29b73dfb6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B93381-523D-4985-AF11-5661CD3C4A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4FBFE2-7A87-47D0-843B-971FBC662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BEF09-7CBD-459A-999C-2A62CD936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377578-45f5-4b0c-983b-29b73dfb6f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1915</TotalTime>
  <Words>151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Open Sans</vt:lpstr>
      <vt:lpstr>Tahoma</vt:lpstr>
      <vt:lpstr>101021 FIT Calibri</vt:lpstr>
      <vt:lpstr>1_101021 FIT Calibri</vt:lpstr>
      <vt:lpstr>Formální jazyky a překladače</vt:lpstr>
      <vt:lpstr>Úvod</vt:lpstr>
      <vt:lpstr>Lexikální analýza</vt:lpstr>
      <vt:lpstr>Syntaktická analýza</vt:lpstr>
      <vt:lpstr>Precedenční analýza</vt:lpstr>
      <vt:lpstr>Sémantická analýza</vt:lpstr>
      <vt:lpstr>Generátor kódu</vt:lpstr>
      <vt:lpstr>Презентация PowerPoint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Taipova Evgeniya (232091)</cp:lastModifiedBy>
  <cp:revision>32</cp:revision>
  <dcterms:created xsi:type="dcterms:W3CDTF">2016-08-24T11:19:59Z</dcterms:created>
  <dcterms:modified xsi:type="dcterms:W3CDTF">2022-12-08T12:01:49Z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0x01010084A8C10AE30CD24AAA71ACBD8CF1B50F</vt:lpwstr>
  </property>
</Properties>
</file>