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handoutMasterIdLst>
    <p:handoutMasterId r:id="rId24"/>
  </p:handoutMasterIdLst>
  <p:sldIdLst>
    <p:sldId id="265" r:id="rId2"/>
    <p:sldId id="266" r:id="rId3"/>
    <p:sldId id="267" r:id="rId4"/>
    <p:sldId id="268" r:id="rId5"/>
    <p:sldId id="269" r:id="rId6"/>
    <p:sldId id="270" r:id="rId7"/>
    <p:sldId id="271" r:id="rId8"/>
    <p:sldId id="259" r:id="rId9"/>
    <p:sldId id="260" r:id="rId10"/>
    <p:sldId id="261" r:id="rId11"/>
    <p:sldId id="262" r:id="rId12"/>
    <p:sldId id="263" r:id="rId13"/>
    <p:sldId id="272" r:id="rId14"/>
    <p:sldId id="273" r:id="rId15"/>
    <p:sldId id="264" r:id="rId16"/>
    <p:sldId id="274" r:id="rId17"/>
    <p:sldId id="275" r:id="rId18"/>
    <p:sldId id="276" r:id="rId19"/>
    <p:sldId id="277" r:id="rId20"/>
    <p:sldId id="278" r:id="rId21"/>
    <p:sldId id="279" r:id="rId22"/>
    <p:sldId id="280" r:id="rId23"/>
  </p:sldIdLst>
  <p:sldSz cx="12192000" cy="6858000"/>
  <p:notesSz cx="6888163" cy="100187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01698" y="0"/>
            <a:ext cx="2984871" cy="502676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BBCD7BEA-A861-4394-B1F3-2F8B711B1A32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01698" y="9516039"/>
            <a:ext cx="2984871" cy="502674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9A2FCC4D-796E-4FB6-8DC1-66FA6B51D3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0911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56551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573799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311557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488441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807402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990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541282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538260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33854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3556158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08240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E89C2-58E8-49D8-8F60-F9B3E32AB416}" type="datetimeFigureOut">
              <a:rPr lang="en-PG" smtClean="0"/>
              <a:t>08/25/2025</a:t>
            </a:fld>
            <a:endParaRPr lang="en-P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494F4-612C-4BEE-A9E7-4CCB25B60961}" type="slidenum">
              <a:rPr lang="en-PG" smtClean="0"/>
              <a:t>‹#›</a:t>
            </a:fld>
            <a:endParaRPr lang="en-PG"/>
          </a:p>
        </p:txBody>
      </p:sp>
    </p:spTree>
    <p:extLst>
      <p:ext uri="{BB962C8B-B14F-4D97-AF65-F5344CB8AC3E}">
        <p14:creationId xmlns:p14="http://schemas.microsoft.com/office/powerpoint/2010/main" val="274880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Text and Structure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French Script MT" panose="03020402040607040605" pitchFamily="66" charset="0"/>
                <a:cs typeface="Times New Roman" panose="02020603050405020304" pitchFamily="18" charset="0"/>
              </a:rPr>
              <a:t>Lecture 5</a:t>
            </a:r>
          </a:p>
        </p:txBody>
      </p:sp>
    </p:spTree>
    <p:extLst>
      <p:ext uri="{BB962C8B-B14F-4D97-AF65-F5344CB8AC3E}">
        <p14:creationId xmlns:p14="http://schemas.microsoft.com/office/powerpoint/2010/main" val="2003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5AF9-C6CF-4FFE-9197-CED21FA6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CSS</a:t>
            </a:r>
            <a:endParaRPr lang="en-P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85444-9B8F-4107-8DC0-5D200A10C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7738"/>
            <a:ext cx="10515600" cy="5268287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style sheet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collection of these styles that can be applied to a single page in your site, a range of pages or the entire site. CSS lets you control many properties that cannot be controlled with HTML alone, such as specifying font sizes.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styles work like styles in programs like Word—you define a style once for elements like headings, and any changes to that style automatically update all matching elements across the page.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lets you manage the design of your whole website from a single file. By linking all pages to that file, you can easily update the site's appearance in one place.</a:t>
            </a:r>
          </a:p>
          <a:p>
            <a:pPr marL="914400" lvl="2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endParaRPr lang="en-P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0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99AA-AF9C-4920-B6CC-FFF19AF59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CSS CONT..</a:t>
            </a:r>
            <a:endParaRPr lang="en-P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E0AC5-3FB8-4DDE-A2B6-CB0D0AF701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59099" cy="4756557"/>
          </a:xfrm>
        </p:spPr>
        <p:txBody>
          <a:bodyPr>
            <a:normAutofit fontScale="92500" lnSpcReduction="20000"/>
          </a:bodyPr>
          <a:lstStyle/>
          <a:p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 sheets are files or blocks of code that define how HTML elements should look. They can be written in three main places that styles can be placed: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3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External Style Sheet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 in a separate .css file and then linked to HTML using 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</a:p>
          <a:p>
            <a:pPr lvl="2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for large projects and consistent styling across multiple pages.</a:t>
            </a:r>
          </a:p>
          <a:p>
            <a:pPr marL="914400" lvl="2" indent="0">
              <a:buNone/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</a:t>
            </a:r>
            <a:r>
              <a:rPr lang="en-US" sz="33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3300" b="1" dirty="0">
                <a:solidFill>
                  <a:srgbClr val="C0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link rel="stylesheet" href="styles.css"&gt;</a:t>
            </a:r>
          </a:p>
          <a:p>
            <a:pPr marL="914400" lvl="2" indent="0">
              <a:buNone/>
            </a:pPr>
            <a:endParaRPr lang="en-US" sz="3300" b="1" dirty="0">
              <a:latin typeface="Times New Roman" panose="02020603050405020304" pitchFamily="18" charset="0"/>
              <a:ea typeface="Batang" panose="02030600000101010101" pitchFamily="18" charset="-127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sz="3500" dirty="0">
                <a:solidFill>
                  <a:srgbClr val="0070C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/* styles.css */</a:t>
            </a:r>
          </a:p>
          <a:p>
            <a:pPr marL="914400" lvl="2" indent="0">
              <a:buNone/>
            </a:pPr>
            <a:r>
              <a:rPr lang="en-US" sz="3500" dirty="0">
                <a:solidFill>
                  <a:srgbClr val="C0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body</a:t>
            </a:r>
            <a:r>
              <a:rPr lang="en-US" sz="35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{</a:t>
            </a:r>
          </a:p>
          <a:p>
            <a:pPr marL="914400" lvl="2" indent="0">
              <a:buNone/>
            </a:pPr>
            <a:r>
              <a:rPr lang="en-US" sz="35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background-color: #fff;</a:t>
            </a:r>
          </a:p>
          <a:p>
            <a:pPr marL="914400" lvl="2" indent="0">
              <a:buNone/>
            </a:pPr>
            <a:r>
              <a:rPr lang="en-US" sz="35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font-family: 'Segoe UI', sans-serif;</a:t>
            </a:r>
          </a:p>
          <a:p>
            <a:pPr marL="914400" lvl="2" indent="0">
              <a:buNone/>
            </a:pPr>
            <a:r>
              <a:rPr lang="en-US" sz="35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}</a:t>
            </a: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endParaRPr lang="en-US" sz="2600" dirty="0">
              <a:latin typeface="Batang" panose="02030600000101010101" pitchFamily="18" charset="-127"/>
              <a:ea typeface="Batang" panose="02030600000101010101" pitchFamily="18" charset="-127"/>
            </a:endParaRPr>
          </a:p>
          <a:p>
            <a:pPr lvl="1"/>
            <a:endParaRPr lang="en-PG" dirty="0"/>
          </a:p>
        </p:txBody>
      </p:sp>
    </p:spTree>
    <p:extLst>
      <p:ext uri="{BB962C8B-B14F-4D97-AF65-F5344CB8AC3E}">
        <p14:creationId xmlns:p14="http://schemas.microsoft.com/office/powerpoint/2010/main" val="4079806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CF32-1A69-4A12-940C-0050F1B9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CSS CONT..</a:t>
            </a:r>
            <a:endParaRPr lang="en-P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02E2A-7A88-4084-8484-149835B9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5354594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en-US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 Style Sheet</a:t>
            </a:r>
          </a:p>
          <a:p>
            <a:pPr lvl="1"/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Written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a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 in the &lt;head&gt; of your HTML</a:t>
            </a:r>
          </a:p>
          <a:p>
            <a:pPr lvl="1"/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for single-page styling.</a:t>
            </a:r>
          </a:p>
          <a:p>
            <a:pPr marL="1371600" lvl="3" indent="0">
              <a:buNone/>
            </a:pPr>
            <a:r>
              <a:rPr lang="en-US" sz="33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&lt;head&gt;</a:t>
            </a:r>
          </a:p>
          <a:p>
            <a:pPr marL="1371600" lvl="3" indent="0">
              <a:buNone/>
            </a:pP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&lt;style&gt;</a:t>
            </a:r>
          </a:p>
          <a:p>
            <a:pPr marL="1371600" lvl="3" indent="0">
              <a:buNone/>
            </a:pP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</a:t>
            </a:r>
            <a:r>
              <a:rPr lang="en-US" sz="3300" b="1" dirty="0">
                <a:solidFill>
                  <a:srgbClr val="C0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h1</a:t>
            </a: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{</a:t>
            </a:r>
          </a:p>
          <a:p>
            <a:pPr marL="1371600" lvl="3" indent="0">
              <a:buNone/>
            </a:pP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  color: teal;</a:t>
            </a:r>
          </a:p>
          <a:p>
            <a:pPr marL="1371600" lvl="3" indent="0">
              <a:buNone/>
            </a:pP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  }</a:t>
            </a:r>
          </a:p>
          <a:p>
            <a:pPr marL="1371600" lvl="3" indent="0">
              <a:buNone/>
            </a:pPr>
            <a:r>
              <a:rPr lang="en-US" sz="3300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  </a:t>
            </a:r>
            <a:r>
              <a:rPr lang="en-US" sz="3300" dirty="0">
                <a:solidFill>
                  <a:srgbClr val="C00000"/>
                </a:solidFill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&lt;/style&gt;</a:t>
            </a:r>
          </a:p>
          <a:p>
            <a:pPr marL="1371600" lvl="3" indent="0">
              <a:buNone/>
            </a:pPr>
            <a:r>
              <a:rPr lang="en-US" sz="3300" b="1" dirty="0">
                <a:latin typeface="Times New Roman" panose="02020603050405020304" pitchFamily="18" charset="0"/>
                <a:ea typeface="Batang" panose="02030600000101010101" pitchFamily="18" charset="-127"/>
                <a:cs typeface="Times New Roman" panose="02020603050405020304" pitchFamily="18" charset="0"/>
              </a:rPr>
              <a:t>&lt;/head&gt;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sz="3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Inline Styles</a:t>
            </a:r>
          </a:p>
          <a:p>
            <a:pPr marL="457200" lvl="1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directly to an HTML element using the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style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</a:t>
            </a:r>
          </a:p>
          <a:p>
            <a:pPr marL="457200" lvl="1" indent="0">
              <a:buNone/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&lt;p 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style="color: blue; font-size: 16px;"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3300" dirty="0">
                <a:latin typeface="Courier New" panose="02070309020205020404" pitchFamily="49" charset="0"/>
                <a:cs typeface="Courier New" panose="02070309020205020404" pitchFamily="49" charset="0"/>
              </a:rPr>
              <a:t>Hello World</a:t>
            </a:r>
            <a:r>
              <a:rPr lang="en-US" sz="33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&lt;/p&gt;</a:t>
            </a:r>
            <a:endParaRPr lang="en-PG" sz="33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 startAt="3"/>
            </a:pPr>
            <a:endParaRPr lang="en-PG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6327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Anatomy of a CSS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995" y="1449859"/>
            <a:ext cx="12093146" cy="4727104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CSS rule is made up of two main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block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Here’s a breakdown of its anatomy:</a:t>
            </a:r>
          </a:p>
          <a:p>
            <a:pPr marL="457200" lvl="1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{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property: value;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which HTML elements the rule applies to. </a:t>
            </a:r>
          </a:p>
          <a:p>
            <a:pPr lvl="2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 targets all &lt;p&gt; tags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.className targets elements with a specific class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#idName targets an element with a specific ID.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Block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one or more declarations, enclosed in {}.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declaration includes:</a:t>
            </a:r>
          </a:p>
          <a:p>
            <a:pPr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style attribute you want to change (e.g., color, font-size).</a:t>
            </a:r>
          </a:p>
          <a:p>
            <a:pPr lvl="3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setting for that property (e.g., blue, 16px).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7185454" y="3147424"/>
            <a:ext cx="4168346" cy="307777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color: blue; font-size: 16px; }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5286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Selector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34530"/>
            <a:ext cx="10515600" cy="484243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tells CSS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HTML element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 want to style.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Types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994461"/>
              </p:ext>
            </p:extLst>
          </p:nvPr>
        </p:nvGraphicFramePr>
        <p:xfrm>
          <a:off x="973123" y="2548469"/>
          <a:ext cx="10380676" cy="394441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595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1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51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51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5281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Selector Type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Targets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 CSS Rule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 It Does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(*)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All elements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* { margin: 0;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Removes margin from everything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745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(tag)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HTML tags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{ color: blue;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all &lt;p&gt; text blue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(.name)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with a class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.box { border: 1px solid;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anything with class “box”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 (#name)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One unique element by ID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#header { font-size: 24px;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the element with ID “header”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Group (a, p)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Multiple elements together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h1, h2 { color: red;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Makes both &lt;h1&gt; and &lt;h2&gt; red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Descendant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inside another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div p { color: green;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&lt;p&gt; inside &lt;div&gt; only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Child (&gt;)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Direct children only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 &gt; li { list-style: none;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only direct &lt;li&gt; in &lt;ul&gt;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Sibling (+)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Next element after another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h1 + p { margin-top: 0; 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&lt;p&gt; right after &lt;h1&gt;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798">
                <a:tc>
                  <a:txBody>
                    <a:bodyPr/>
                    <a:lstStyle/>
                    <a:p>
                      <a:r>
                        <a:rPr lang="en-US" sz="13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Elements with certain attributes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input[type="text"] {}</a:t>
                      </a:r>
                    </a:p>
                  </a:txBody>
                  <a:tcPr marL="67990" marR="67990" marT="33995" marB="33995" anchor="ctr"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Styles text input fields only</a:t>
                      </a:r>
                    </a:p>
                  </a:txBody>
                  <a:tcPr marL="67990" marR="67990" marT="33995" marB="3399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095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66692-E2B9-4829-AFF6-E0E28FFE8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Style Panel</a:t>
            </a:r>
            <a:endParaRPr lang="en-P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F8669-CD2E-4534-9AAE-921045ACF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2664"/>
            <a:ext cx="7984524" cy="4634299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CSS Styles Panel in Dreamweaver is your main control center for working with CSS. It gives you a complete overview of all the styles used on the page through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tab, and lets you zoom in on the specific styles applied to the selected element using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also use this panel to make new style rules, change or delete existing ones, and link external CSS files to your page.</a:t>
            </a:r>
            <a:endParaRPr lang="en-P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9690" y="365125"/>
            <a:ext cx="2400300" cy="3228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691" y="3658802"/>
            <a:ext cx="240030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7628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CSS Rule Dialogue 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matter how you create a CSS rule in Dreamweaver,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CSS Rule dialog 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will appear. For a quick class style on selected text, you might use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Inspector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But for more complex rules—like styling images in a sidebar—the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Styles Panel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better choice.</a:t>
            </a:r>
          </a:p>
        </p:txBody>
      </p:sp>
    </p:spTree>
    <p:extLst>
      <p:ext uri="{BB962C8B-B14F-4D97-AF65-F5344CB8AC3E}">
        <p14:creationId xmlns:p14="http://schemas.microsoft.com/office/powerpoint/2010/main" val="718822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the New CSS Rule Dialog Box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Dreamweaver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839465" cy="435133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Type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Choose whether the rule targets a tag (e.g., p), class (e.g., .highlight), ID (e.g., #sidebar), or compound selector.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Selector Name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Enter the name of the tag, class, or ID you want to style.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Definition Location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Decide where to save the rule—either in an external style sheet or embedded in the current HTML file.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Properties Editor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After creating the rule, this section lets you define styles like font, color, margin, padding, borders, etc.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5945" y="1825625"/>
            <a:ext cx="4094811" cy="40232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398" y="5983802"/>
            <a:ext cx="6950547" cy="765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498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Create CSS Rules with the CSS Styles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1892" y="1825625"/>
            <a:ext cx="6763265" cy="494587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Panel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 to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Window &gt; CSS Styles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CSS Styles Panel.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“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 CSS Rule”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bottom of the panel, click the + icon to start a new rule.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New CSS Rule Dialog Box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a selector type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Tag, Class, ID, or Compound.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your selector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For example, .sidebar-image.</a:t>
            </a:r>
          </a:p>
          <a:p>
            <a:pPr lvl="1"/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where to save the rule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External stylesheet or embedded in the page.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OK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continue.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Style Properties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next window, set your styles: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Font, color, background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Margins, padding, borders</a:t>
            </a:r>
          </a:p>
          <a:p>
            <a:pPr lvl="2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and positioning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the Rule to HTML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class or ID to your HTML element: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318" y="1573598"/>
            <a:ext cx="2169464" cy="284205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7006" y="1573599"/>
            <a:ext cx="2422000" cy="2842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105" y="4558503"/>
            <a:ext cx="3622811" cy="213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2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12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Use the CSS Styles Panel?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9243"/>
            <a:ext cx="10515600" cy="481772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create and manage styles visually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Keeps your CSS organized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 for both simple and advanced styling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168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session students should be able to;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an understanding of the basic XHTML structure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an understanding of some of the basic that you need to know about text.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structure content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 an understanding of XHTML lists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created number and bulleted lists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format text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how to copy and existing text into Dreamweaver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how to import an entire Word document into an HTML page</a:t>
            </a:r>
          </a:p>
        </p:txBody>
      </p:sp>
    </p:spTree>
    <p:extLst>
      <p:ext uri="{BB962C8B-B14F-4D97-AF65-F5344CB8AC3E}">
        <p14:creationId xmlns:p14="http://schemas.microsoft.com/office/powerpoint/2010/main" val="33371030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8724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Rules with the Properties 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732"/>
            <a:ext cx="11049000" cy="5032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Inspector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split into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modes. Use CSS mode for styling and HTML mode for structural tweaks. You can switch between them depending on your task.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the Properties Inspector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Inspector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visible by going to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Window &gt; Properties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to the CSS mode by clicking the "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CSS"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button if you're not already in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Element You Want to Style</a:t>
            </a: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Click on any text or HTML element in Design View.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Properties Inspector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show the current styling and allow you to modify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or Edit a CSS Rule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"Targeted Rule" dropdown to select an existing rule or choose "New CSS Rule.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"Click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"Edit Rule"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open the CSS Rule Definition dialog box.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properties like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font, color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margins,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alignment.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Styles and Preview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defining your rule, apply it to the selected element.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Live View or Preview in Browser to see the changes in action.</a:t>
            </a:r>
          </a:p>
          <a:p>
            <a:pPr marL="0" indent="0">
              <a:buNone/>
            </a:pP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481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Rules with the Properties Inspector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 startAt="5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Styling with External Style sheets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link external style sheets and manage rules globally.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ideal for consistent styling across multiple pages.</a:t>
            </a:r>
          </a:p>
          <a:p>
            <a:pPr marL="514350" indent="-514350">
              <a:buFont typeface="+mj-lt"/>
              <a:buAutoNum type="arabicPeriod" startAt="6"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Styling Specific Elements Like Images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can use the Properties Inspector to assign classes and style images.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center an image or adjust its margins using CSS rules.</a:t>
            </a:r>
          </a:p>
          <a:p>
            <a:pPr marL="457200" indent="-457200">
              <a:buFont typeface="+mj-lt"/>
              <a:buAutoNum type="arabicPeriod" startAt="5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0000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400" dirty="0">
              <a:latin typeface="French Script MT" panose="03020402040607040605" pitchFamily="66" charset="0"/>
            </a:endParaRPr>
          </a:p>
          <a:p>
            <a:pPr marL="0" indent="0" algn="ctr">
              <a:buNone/>
            </a:pPr>
            <a:r>
              <a:rPr lang="en-US" sz="5400">
                <a:latin typeface="French Script MT" panose="03020402040607040605" pitchFamily="66" charset="0"/>
              </a:rPr>
              <a:t>Thank you </a:t>
            </a:r>
            <a:r>
              <a:rPr lang="en-US" sz="5400">
                <a:latin typeface="French Script MT" panose="03020402040607040605" pitchFamily="66" charset="0"/>
                <a:sym typeface="Wingdings" panose="05000000000000000000" pitchFamily="2" charset="2"/>
              </a:rPr>
              <a:t></a:t>
            </a:r>
            <a:endParaRPr lang="en-US" sz="5400" dirty="0"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621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Web Page Structure with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way your web page is built determines what kind of content it shows and how that content appears in a browser.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Behind the scenes, there's a special kind of code called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XHTML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sets up this structure. Think of it like the blueprint for a house—it tells the browser where things go and how they should look.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Let's explore some basic parts of XHTML and learn simple ways to use them effectively.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92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HTML Structure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Declares the document type.</a:t>
            </a:r>
          </a:p>
          <a:p>
            <a:pPr lvl="1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Tells the browser you're using HTML5.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&lt;html&gt; </a:t>
            </a:r>
            <a:endParaRPr lang="en-US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root element of the page.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Wraps all the content.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metadata (info about the page).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&lt;title&gt;: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Sets the page title (shown in browser tab).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&lt;meta&gt;: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page encoding, author, etc.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&lt;link&gt;: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Connects to external stylesheets.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&lt;style&gt;: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internal CSS.</a:t>
            </a:r>
          </a:p>
          <a:p>
            <a:pPr lvl="2"/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&lt;script&gt;: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JavaScript.</a:t>
            </a:r>
          </a:p>
        </p:txBody>
      </p:sp>
    </p:spTree>
    <p:extLst>
      <p:ext uri="{BB962C8B-B14F-4D97-AF65-F5344CB8AC3E}">
        <p14:creationId xmlns:p14="http://schemas.microsoft.com/office/powerpoint/2010/main" val="29947879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XHTML Structure Elements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&lt;body&gt;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Holds everything visible on the page.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Includes: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Headings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(&lt;h1&gt; to &lt;h6&gt;)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Paragraphs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(&lt;p&gt;)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(&lt;img&gt;)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(&lt;a&gt;)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(&lt;ul&gt;, &lt;ol&gt;, &lt;li&gt;)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(&lt;table&gt;,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&gt;, &lt;td&gt;)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(&lt;form&gt;, &lt;input&gt;,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textarea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12642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Tips for Using XHTML Effectively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 your tags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XHTML is stricter than HTML.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&lt;br&gt;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lowercase for all tags.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 elements properly—don’t leave tags hanging.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 for images to improve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1896343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Exercise Demonstrating HTML Elements on the handout given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07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E649-E01E-45C0-9980-AF03D82BB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121" y="1122363"/>
            <a:ext cx="9845879" cy="2387600"/>
          </a:xfrm>
        </p:spPr>
        <p:txBody>
          <a:bodyPr>
            <a:normAutofit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 (CSS)</a:t>
            </a:r>
            <a:endParaRPr lang="en-PG" sz="5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5506F8-BE4B-4234-AA60-8217C7EE74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5</a:t>
            </a:r>
            <a:endParaRPr lang="en-PG" dirty="0"/>
          </a:p>
        </p:txBody>
      </p:sp>
    </p:spTree>
    <p:extLst>
      <p:ext uri="{BB962C8B-B14F-4D97-AF65-F5344CB8AC3E}">
        <p14:creationId xmlns:p14="http://schemas.microsoft.com/office/powerpoint/2010/main" val="1577700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1426F-4632-41BB-B125-5E9D8277D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64978" cy="847447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lang="en-P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D20EF-3BEC-4DAB-A45D-29BBEDC4B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947" y="1825625"/>
            <a:ext cx="6904139" cy="4351338"/>
          </a:xfrm>
        </p:spPr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Cascading Style Sheet (CSS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 stylesheet language used to control the presentation and layout of HTML elements on a webpage. It allows developers to separate content (HTML) from design (CSS), making websites easier to maintain and more visually appealing.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CSS Does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Controls colors, fonts, and spacing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layout (grid, flexbox, positioning)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animations and transitions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responsive design for different screen sizes</a:t>
            </a:r>
            <a:endParaRPr lang="en-P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153D1AB-57F7-4718-BF0C-63E8F74DC792}"/>
              </a:ext>
            </a:extLst>
          </p:cNvPr>
          <p:cNvSpPr/>
          <p:nvPr/>
        </p:nvSpPr>
        <p:spPr>
          <a:xfrm>
            <a:off x="8601258" y="1296246"/>
            <a:ext cx="1537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CSS</a:t>
            </a:r>
            <a:endParaRPr lang="en-PG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D8ED5D-308D-4DB4-9F0B-7DB89DB29494}"/>
              </a:ext>
            </a:extLst>
          </p:cNvPr>
          <p:cNvSpPr/>
          <p:nvPr/>
        </p:nvSpPr>
        <p:spPr>
          <a:xfrm>
            <a:off x="7743040" y="1825625"/>
            <a:ext cx="4043494" cy="452431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background-color: #f0f0f0;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font-family: Arial, sans-serif;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margin: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padding: 0;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h1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color: navy;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text-align: center;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font-size: 16px;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line-height: 1.5;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1456624"/>
      </p:ext>
    </p:extLst>
  </p:cSld>
  <p:clrMapOvr>
    <a:masterClrMapping/>
  </p:clrMapOvr>
</p:sld>
</file>

<file path=ppt/theme/theme1.xml><?xml version="1.0" encoding="utf-8"?>
<a:theme xmlns:a="http://schemas.openxmlformats.org/drawingml/2006/main" name="WP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PD" id="{FE8B0403-E318-4073-B36D-BC01807715CC}" vid="{5433B48B-8E9C-4A8C-BE54-B71A1DD93E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WPD</Template>
  <TotalTime>2099</TotalTime>
  <Words>1911</Words>
  <Application>Microsoft Office PowerPoint</Application>
  <PresentationFormat>Widescreen</PresentationFormat>
  <Paragraphs>222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Batang</vt:lpstr>
      <vt:lpstr>Arial</vt:lpstr>
      <vt:lpstr>Calibri</vt:lpstr>
      <vt:lpstr>Calibri Light</vt:lpstr>
      <vt:lpstr>Courier New</vt:lpstr>
      <vt:lpstr>French Script MT</vt:lpstr>
      <vt:lpstr>Times New Roman</vt:lpstr>
      <vt:lpstr>WPD</vt:lpstr>
      <vt:lpstr>Adding Text and Structure</vt:lpstr>
      <vt:lpstr>Learning Objectives</vt:lpstr>
      <vt:lpstr>Understanding Web Page Structure with HTML</vt:lpstr>
      <vt:lpstr>Basic HTML Structure Elements</vt:lpstr>
      <vt:lpstr>Basic XHTML Structure Elements Cont..</vt:lpstr>
      <vt:lpstr>Tips for Using XHTML Effectively</vt:lpstr>
      <vt:lpstr>PowerPoint Presentation</vt:lpstr>
      <vt:lpstr>CASCADING STYLE SHEET (CSS)</vt:lpstr>
      <vt:lpstr>Overview</vt:lpstr>
      <vt:lpstr>Understanding CSS</vt:lpstr>
      <vt:lpstr>Understanding CSS CONT..</vt:lpstr>
      <vt:lpstr>Understanding CSS CONT..</vt:lpstr>
      <vt:lpstr>Anatomy of a CSS Rule</vt:lpstr>
      <vt:lpstr>Understanding Selector Types</vt:lpstr>
      <vt:lpstr>The CSS Style Panel</vt:lpstr>
      <vt:lpstr>The New CSS Rule Dialogue Box</vt:lpstr>
      <vt:lpstr>Components of the New CSS Rule Dialog Box in Dreamweaver</vt:lpstr>
      <vt:lpstr>How to Create CSS Rules with the CSS Styles Panel</vt:lpstr>
      <vt:lpstr>Why Use the CSS Styles Panel? </vt:lpstr>
      <vt:lpstr>Creating Rules with the Properties Inspector</vt:lpstr>
      <vt:lpstr>Creating Rules with the Properties Inspector Cont..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Adding Text and Structure</dc:title>
  <dc:creator>Lucy Varvara</dc:creator>
  <cp:lastModifiedBy>Jerome Kris Semos</cp:lastModifiedBy>
  <cp:revision>104</cp:revision>
  <cp:lastPrinted>2025-08-19T01:30:43Z</cp:lastPrinted>
  <dcterms:created xsi:type="dcterms:W3CDTF">2025-08-11T05:56:11Z</dcterms:created>
  <dcterms:modified xsi:type="dcterms:W3CDTF">2025-08-25T00:55:09Z</dcterms:modified>
</cp:coreProperties>
</file>