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8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ior_distribution" TargetMode="External"/><Relationship Id="rId13" Type="http://schemas.openxmlformats.org/officeDocument/2006/relationships/hyperlink" Target="https://en.wikipedia.org/wiki/Predictive_probability_of_success" TargetMode="External"/><Relationship Id="rId3" Type="http://schemas.openxmlformats.org/officeDocument/2006/relationships/hyperlink" Target="https://en.wikipedia.org/wiki/Mode_(statistics)" TargetMode="External"/><Relationship Id="rId7" Type="http://schemas.openxmlformats.org/officeDocument/2006/relationships/hyperlink" Target="https://en.wikipedia.org/wiki/Optimization_(mathematics)" TargetMode="External"/><Relationship Id="rId12" Type="http://schemas.openxmlformats.org/officeDocument/2006/relationships/hyperlink" Target="https://en.wikipedia.org/wiki/Probability" TargetMode="External"/><Relationship Id="rId2" Type="http://schemas.openxmlformats.org/officeDocument/2006/relationships/hyperlink" Target="https://en.wikipedia.org/wiki/Bayesian_statistics" TargetMode="External"/><Relationship Id="rId16" Type="http://schemas.openxmlformats.org/officeDocument/2006/relationships/hyperlink" Target="https://en.wikipedia.org/wiki/Frequentist_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ximum_likelihood" TargetMode="External"/><Relationship Id="rId11" Type="http://schemas.openxmlformats.org/officeDocument/2006/relationships/hyperlink" Target="https://en.wikipedia.org/wiki/Parameter#Mathematical_models" TargetMode="External"/><Relationship Id="rId5" Type="http://schemas.openxmlformats.org/officeDocument/2006/relationships/hyperlink" Target="https://en.wikipedia.org/wiki/Point_estimation" TargetMode="External"/><Relationship Id="rId15" Type="http://schemas.openxmlformats.org/officeDocument/2006/relationships/hyperlink" Target="https://en.wikipedia.org/wiki/Confidence_interval" TargetMode="External"/><Relationship Id="rId10" Type="http://schemas.openxmlformats.org/officeDocument/2006/relationships/hyperlink" Target="https://en.wikipedia.org/wiki/Interval_(statistics)" TargetMode="External"/><Relationship Id="rId4" Type="http://schemas.openxmlformats.org/officeDocument/2006/relationships/hyperlink" Target="https://en.wikipedia.org/wiki/Posterior_distribution" TargetMode="External"/><Relationship Id="rId9" Type="http://schemas.openxmlformats.org/officeDocument/2006/relationships/hyperlink" Target="https://en.wikipedia.org/wiki/Regularization_(mathematics)" TargetMode="External"/><Relationship Id="rId14" Type="http://schemas.openxmlformats.org/officeDocument/2006/relationships/hyperlink" Target="https://en.wikipedia.org/wiki/Credible_interval#cite_note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036E0-6593-2F4A-AED4-E8C2E368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49" y="1414462"/>
            <a:ext cx="6185113" cy="2127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4B8AB0-34E8-5B43-97ED-B5DC875D5E67}"/>
              </a:ext>
            </a:extLst>
          </p:cNvPr>
          <p:cNvSpPr txBox="1"/>
          <p:nvPr/>
        </p:nvSpPr>
        <p:spPr>
          <a:xfrm>
            <a:off x="1014413" y="671513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The beta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619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DC0C1-E8D0-D54B-8B0A-B197C2871390}"/>
              </a:ext>
            </a:extLst>
          </p:cNvPr>
          <p:cNvSpPr/>
          <p:nvPr/>
        </p:nvSpPr>
        <p:spPr>
          <a:xfrm>
            <a:off x="919161" y="1049327"/>
            <a:ext cx="10768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 tooltip="Bayesian statistics"/>
              </a:rPr>
              <a:t>Bayesian statistics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, a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maximum a posterior probability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MAP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)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estimate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is an estimate of an unknown quantity, that equals the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3" tooltip="Mode (statistics)"/>
              </a:rPr>
              <a:t>mode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of the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4" tooltip="Posterior distribution"/>
              </a:rPr>
              <a:t>posterior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 The MAP can be used to obtain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5" tooltip="Point estimation"/>
              </a:rPr>
              <a:t>point estimate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of an unobserved quantity on the basis of empirical data. It is closely related to the method of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6" tooltip="Maximum likelihood"/>
              </a:rPr>
              <a:t>maximum likelihood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(ML) estimation, but employs an augmented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7" tooltip="Optimization (mathematics)"/>
              </a:rPr>
              <a:t>optimization objective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which incorporates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8" tooltip="Prior distribution"/>
              </a:rPr>
              <a:t>prior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(that quantifies the additional information available through prior knowledge of a related event) over the quantity one wants to estimate. MAP estimation can therefore be seen as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9" tooltip="Regularization (mathematics)"/>
              </a:rPr>
              <a:t>regularization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of ML estimation. (Wikipedia)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FAC462-794B-DD44-987D-12C5080448DA}"/>
              </a:ext>
            </a:extLst>
          </p:cNvPr>
          <p:cNvSpPr/>
          <p:nvPr/>
        </p:nvSpPr>
        <p:spPr>
          <a:xfrm>
            <a:off x="919160" y="3777349"/>
            <a:ext cx="10768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2" tooltip="Bayesian statistics"/>
              </a:rPr>
              <a:t>Bayesian statistics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, a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credible interval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is an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0" tooltip="Interval (statistics)"/>
              </a:rPr>
              <a:t>interval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within which an unobserved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1" tooltip="Parameter"/>
              </a:rPr>
              <a:t>parameter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value falls with a particular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2" tooltip="Probability"/>
              </a:rPr>
              <a:t>probability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 It is an interval in the domain of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4" tooltip="Posterior distribution"/>
              </a:rPr>
              <a:t>posterior probability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or a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3" tooltip="Predictive probability of success"/>
              </a:rPr>
              <a:t>predictive distribution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GB" baseline="30000" dirty="0">
                <a:solidFill>
                  <a:srgbClr val="0B0080"/>
                </a:solidFill>
                <a:latin typeface="Arial" panose="020B0604020202020204" pitchFamily="34" charset="0"/>
                <a:hlinkClick r:id="rId14"/>
              </a:rPr>
              <a:t>[1]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The generalisation to multivariate problems is the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credible region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. Credible intervals are analogous to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5" tooltip="Confidence interval"/>
              </a:rPr>
              <a:t>confidence intervals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in </a:t>
            </a:r>
            <a:r>
              <a:rPr lang="en-GB" dirty="0">
                <a:solidFill>
                  <a:srgbClr val="0B0080"/>
                </a:solidFill>
                <a:latin typeface="Arial" panose="020B0604020202020204" pitchFamily="34" charset="0"/>
                <a:hlinkClick r:id="rId16" tooltip="Frequentist statistics"/>
              </a:rPr>
              <a:t>frequentist </a:t>
            </a:r>
            <a:r>
              <a:rPr lang="en-GB" dirty="0" err="1">
                <a:solidFill>
                  <a:srgbClr val="0B0080"/>
                </a:solidFill>
                <a:latin typeface="Arial" panose="020B0604020202020204" pitchFamily="34" charset="0"/>
                <a:hlinkClick r:id="rId16" tooltip="Frequentist statistics"/>
              </a:rPr>
              <a:t>statistics</a:t>
            </a:r>
            <a:r>
              <a:rPr lang="en-GB" dirty="0" err="1">
                <a:solidFill>
                  <a:srgbClr val="0B0080"/>
                </a:solidFill>
                <a:latin typeface="Arial" panose="020B0604020202020204" pitchFamily="34" charset="0"/>
              </a:rPr>
              <a:t>ß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5129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620574" y="1029942"/>
            <a:ext cx="135956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onditional probability</a:t>
            </a:r>
          </a:p>
          <a:p>
            <a:r>
              <a:rPr lang="en-GB" dirty="0"/>
              <a:t>B</a:t>
            </a:r>
            <a:r>
              <a:rPr lang="en-CH" dirty="0"/>
              <a:t>ayes theorem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GB" dirty="0"/>
              <a:t>H</a:t>
            </a:r>
            <a:r>
              <a:rPr lang="en-CH" dirty="0"/>
              <a:t>at</a:t>
            </a:r>
          </a:p>
          <a:p>
            <a:r>
              <a:rPr lang="en-CH" dirty="0"/>
              <a:t>MLE</a:t>
            </a:r>
          </a:p>
          <a:p>
            <a:r>
              <a:rPr lang="en-GB" dirty="0"/>
              <a:t>L</a:t>
            </a:r>
            <a:r>
              <a:rPr lang="en-CH" dirty="0"/>
              <a:t>og rules</a:t>
            </a:r>
          </a:p>
          <a:p>
            <a:r>
              <a:rPr lang="en-GB" dirty="0"/>
              <a:t>D</a:t>
            </a:r>
            <a:r>
              <a:rPr lang="en-CH" dirty="0"/>
              <a:t>ifferentiation rules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egression</a:t>
            </a:r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r>
              <a:rPr lang="en-CH" dirty="0"/>
              <a:t> phat    </a:t>
            </a:r>
            <a:r>
              <a:rPr lang="en-GB" dirty="0"/>
              <a:t>We put a hat over the letter to remind us that this is not (necessarily) the underlying true value, but an estimate we make from the data</a:t>
            </a:r>
            <a:endParaRPr lang="en-CH" dirty="0"/>
          </a:p>
          <a:p>
            <a:r>
              <a:rPr lang="en-CH" dirty="0"/>
              <a:t>overline</a:t>
            </a:r>
          </a:p>
          <a:p>
            <a:endParaRPr lang="en-CH" dirty="0"/>
          </a:p>
          <a:p>
            <a:r>
              <a:rPr lang="en-GB" dirty="0"/>
              <a:t>M</a:t>
            </a:r>
            <a:r>
              <a:rPr lang="en-CH" dirty="0"/>
              <a:t>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C71508-728E-0046-B337-511DE7ACA9D3}"/>
              </a:ext>
            </a:extLst>
          </p:cNvPr>
          <p:cNvSpPr txBox="1"/>
          <p:nvPr/>
        </p:nvSpPr>
        <p:spPr>
          <a:xfrm>
            <a:off x="175783" y="3796584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de-CH" b="1" dirty="0" err="1"/>
              <a:t>uter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endParaRPr lang="en-CH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807A6-C8B9-E644-8C1A-6A4CE28C3D15}"/>
              </a:ext>
            </a:extLst>
          </p:cNvPr>
          <p:cNvGrpSpPr/>
          <p:nvPr/>
        </p:nvGrpSpPr>
        <p:grpSpPr>
          <a:xfrm>
            <a:off x="212778" y="1443528"/>
            <a:ext cx="5373636" cy="1646285"/>
            <a:chOff x="1104031" y="771524"/>
            <a:chExt cx="8190153" cy="23002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2AD92F-2581-7B4A-AEB7-12BEE8BCF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38" b="53029"/>
            <a:stretch/>
          </p:blipFill>
          <p:spPr>
            <a:xfrm>
              <a:off x="1104031" y="771524"/>
              <a:ext cx="8190153" cy="182880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49142-C26B-4345-ABE6-5E87C524DD2A}"/>
                </a:ext>
              </a:extLst>
            </p:cNvPr>
            <p:cNvSpPr/>
            <p:nvPr/>
          </p:nvSpPr>
          <p:spPr>
            <a:xfrm>
              <a:off x="1243013" y="2600325"/>
              <a:ext cx="1385887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529CC2-5AB3-C248-8569-F58792A9F6A9}"/>
              </a:ext>
            </a:extLst>
          </p:cNvPr>
          <p:cNvSpPr txBox="1"/>
          <p:nvPr/>
        </p:nvSpPr>
        <p:spPr>
          <a:xfrm>
            <a:off x="349622" y="1445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=a</a:t>
            </a:r>
            <a:r>
              <a:rPr lang="en-CH" baseline="30000" dirty="0"/>
              <a:t>T</a:t>
            </a:r>
            <a:r>
              <a:rPr lang="en-CH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14673-B279-3648-A74F-6BD79A30A02C}"/>
              </a:ext>
            </a:extLst>
          </p:cNvPr>
          <p:cNvSpPr txBox="1"/>
          <p:nvPr/>
        </p:nvSpPr>
        <p:spPr>
          <a:xfrm>
            <a:off x="216083" y="43650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CH" dirty="0"/>
              <a:t>=ab</a:t>
            </a:r>
            <a:r>
              <a:rPr lang="en-CH" baseline="30000" dirty="0"/>
              <a:t>T</a:t>
            </a:r>
            <a:endParaRPr lang="en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98D-8AEF-924C-B38A-D0426E36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26" y="1036168"/>
            <a:ext cx="6892811" cy="310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FC6F2-CF16-1445-BD54-22709C75AA51}"/>
              </a:ext>
            </a:extLst>
          </p:cNvPr>
          <p:cNvSpPr txBox="1"/>
          <p:nvPr/>
        </p:nvSpPr>
        <p:spPr>
          <a:xfrm>
            <a:off x="232883" y="345302"/>
            <a:ext cx="149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Inner</a:t>
            </a:r>
            <a:r>
              <a:rPr lang="en-CH" b="1" dirty="0"/>
              <a:t> product</a:t>
            </a:r>
          </a:p>
          <a:p>
            <a:r>
              <a:rPr lang="en-GB" b="1" dirty="0"/>
              <a:t>D</a:t>
            </a:r>
            <a:r>
              <a:rPr lang="en-CH" b="1" dirty="0"/>
              <a:t>ot product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2A59D1-A854-034B-BB6B-A0044EB2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40"/>
          <a:stretch/>
        </p:blipFill>
        <p:spPr>
          <a:xfrm>
            <a:off x="212778" y="5071844"/>
            <a:ext cx="5373636" cy="1457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2C5232-FA14-014C-B1E5-EBEA15CED910}"/>
              </a:ext>
            </a:extLst>
          </p:cNvPr>
          <p:cNvSpPr txBox="1"/>
          <p:nvPr/>
        </p:nvSpPr>
        <p:spPr>
          <a:xfrm>
            <a:off x="6499978" y="483801"/>
            <a:ext cx="28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Dot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two</a:t>
            </a:r>
            <a:r>
              <a:rPr lang="de-CH" b="1" dirty="0"/>
              <a:t> </a:t>
            </a:r>
            <a:r>
              <a:rPr lang="de-CH" b="1" dirty="0" err="1"/>
              <a:t>matrices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9993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79FEB-1179-3E47-9D7B-8906CCAF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333499"/>
            <a:ext cx="4691626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4AC86-B8F3-2545-88EA-EF7FCAC9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333499"/>
            <a:ext cx="5756275" cy="43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AB62B-6B99-AB4D-99A7-BC250CB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084262"/>
            <a:ext cx="4171951" cy="5736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EFF-7861-1046-B4A4-B529A141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243012"/>
            <a:ext cx="2365645" cy="106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B13D4-887C-FB40-9A6B-339E8B6A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36" y="2767657"/>
            <a:ext cx="1993901" cy="608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DC27-BB1C-FC4B-A254-60D486D9134B}"/>
              </a:ext>
            </a:extLst>
          </p:cNvPr>
          <p:cNvSpPr txBox="1"/>
          <p:nvPr/>
        </p:nvSpPr>
        <p:spPr>
          <a:xfrm>
            <a:off x="8280224" y="6543695"/>
            <a:ext cx="391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www.onlinemathlearning.com</a:t>
            </a:r>
            <a:r>
              <a:rPr lang="en-GB" sz="1200" dirty="0"/>
              <a:t>/derivative-</a:t>
            </a:r>
            <a:r>
              <a:rPr lang="en-GB" sz="1200" dirty="0" err="1"/>
              <a:t>rules.html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15357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908E-4E6B-AF4F-98B4-02B686F412D8}"/>
              </a:ext>
            </a:extLst>
          </p:cNvPr>
          <p:cNvSpPr txBox="1"/>
          <p:nvPr/>
        </p:nvSpPr>
        <p:spPr>
          <a:xfrm>
            <a:off x="228600" y="503896"/>
            <a:ext cx="518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Likelihood for the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C3DA-D876-CD47-9D1C-FEFD3010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228600" y="1337139"/>
            <a:ext cx="5575991" cy="2977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61FBF-9221-5741-ACBA-AF0C7115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225550"/>
            <a:ext cx="6273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319F2-034C-7547-BFCA-01E1E053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6" y="0"/>
            <a:ext cx="495178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B0A11-690A-8A4A-BA11-C35C18C1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122608"/>
            <a:ext cx="4576764" cy="67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6427</TotalTime>
  <Words>322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35</cp:revision>
  <dcterms:created xsi:type="dcterms:W3CDTF">2020-04-01T08:48:47Z</dcterms:created>
  <dcterms:modified xsi:type="dcterms:W3CDTF">2020-04-06T10:17:02Z</dcterms:modified>
</cp:coreProperties>
</file>