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70" r:id="rId4"/>
    <p:sldId id="271" r:id="rId5"/>
    <p:sldId id="267" r:id="rId6"/>
    <p:sldId id="272" r:id="rId7"/>
    <p:sldId id="273" r:id="rId8"/>
    <p:sldId id="274" r:id="rId9"/>
    <p:sldId id="276" r:id="rId10"/>
    <p:sldId id="266" r:id="rId11"/>
    <p:sldId id="275" r:id="rId12"/>
    <p:sldId id="277" r:id="rId13"/>
    <p:sldId id="262" r:id="rId14"/>
    <p:sldId id="261" r:id="rId15"/>
    <p:sldId id="263" r:id="rId16"/>
    <p:sldId id="258" r:id="rId17"/>
    <p:sldId id="259" r:id="rId18"/>
    <p:sldId id="260" r:id="rId19"/>
    <p:sldId id="264" r:id="rId20"/>
    <p:sldId id="265" r:id="rId21"/>
    <p:sldId id="257" r:id="rId2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95"/>
    <p:restoredTop sz="96327"/>
  </p:normalViewPr>
  <p:slideViewPr>
    <p:cSldViewPr snapToGrid="0" snapToObjects="1">
      <p:cViewPr varScale="1">
        <p:scale>
          <a:sx n="76" d="100"/>
          <a:sy n="76" d="100"/>
        </p:scale>
        <p:origin x="216" y="1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1161-7AFA-5147-B8E1-D498C8C8A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FD44B-BB64-A742-82DC-B021A1A86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665A3-A0A2-1C48-910C-D5136E1D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9DBBD-2680-6F46-A29B-8A3F5CC3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FB967-7B2A-3843-87CB-BBD6C7B3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704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EF9C-6828-8147-AD1F-219CE16CC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239B6-61A2-9049-8470-BD20FADDE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9CFCA-202E-AE41-956A-8296CF27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E7838-92E5-9447-BB31-97672D85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0BC73-46C6-B249-9C08-890F568C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6867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D2DF5F-5376-CC44-80F0-74687D854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4EF15-6C00-E648-BA7A-F9DC2E398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C2606-D6D7-1044-99A0-8ED2FDFA8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581AF-3BD4-EE4C-84DD-7E25E746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D1F4F-2153-4B40-9CCA-17DF5738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7470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E9CB-450A-804A-9C79-8B27B35F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6BBE1-05A8-1943-880A-AE94014D7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D08EB-B30C-F348-B6B2-FF559C06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E0077-BEDF-854B-9B9B-644D21B0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DEAA2-A5C8-4B47-8A9D-420311A0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1941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C2F4-CD9A-9944-BC3B-0CCCCED4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B3657-DD30-1E44-A7FE-6009039D0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140C7-14CE-C14A-842A-2943DBDA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D7000-14B1-A14E-A884-CE24675E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12CC0-36C7-D743-A7BF-DB8F7AAE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4076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E8B6-6350-F840-B2C3-A17A36F9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68089-730F-6B4D-90D5-738AD05A3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E2388-9EC9-A549-8DE6-81040CC08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289C8-CD01-F44E-9DD1-375DA4991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73D43-8A1A-764F-B668-5D607F6A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1E7BF-BBDA-3646-958B-D6DD4E41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878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E3F2F-6094-C94A-B2B2-62622DC0C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F8F96-E603-0F4D-A08D-14A8D2DEF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80635-82D0-624D-BDEA-D915E1B5C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37705-F71A-A049-BD3A-C9A040BD3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AE6AA7-E5C2-764F-B6FD-D4D8F2AEF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29FAF9-17A7-8A4D-A467-98130F70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D2EB47-286B-184B-B252-89CF1C2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94FD7-B536-DF46-A463-F25BBBF4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2381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D915-51FC-BF4A-8A03-206D94C2F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381E26-478C-6147-A607-83A4C4D6D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A6D89-B4DC-3046-95E9-FA5D0361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6076B-9478-6F42-B88F-D0307EFA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25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066BC-5474-574B-96FB-E8B58535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6EE3FB-266D-5842-AC1C-7BA955DD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97DF2-F955-AD4F-820E-1AC1BDF7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1313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9C77-1390-514E-9F46-2B7D1353D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AFD5E-676A-984C-9105-384F26C1E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DDA26-34F9-7B47-A59F-1AC39BC43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A48EB-5FF8-714B-80D0-76867987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EA9E-7DFC-C04D-992B-1A347600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21D73-21E9-974E-917A-6A0F967A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3784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91E1-F1E8-5348-8144-922E6E2B5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D7D52-19F0-D240-8C1E-7F0D3749F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ABA48-4831-1545-830A-B224DC408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770CE-7D87-F040-8914-A7EC194F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17BEB-1B7E-8B46-8923-18683FD8A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B1B4D-D169-0C44-BCB5-EE9ED986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8671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29DEB5-CA51-3642-ACE3-3AE577BA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486F-FDB0-144C-87F6-DFEDCAF48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8D1D9-C813-9C4E-8B6D-AE6CBC011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8FCDA-3A47-A746-A157-28D6CF738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829CF-823B-9544-80FF-2D1F86742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7193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rior_distribution" TargetMode="External"/><Relationship Id="rId13" Type="http://schemas.openxmlformats.org/officeDocument/2006/relationships/hyperlink" Target="https://en.wikipedia.org/wiki/Predictive_probability_of_success" TargetMode="External"/><Relationship Id="rId3" Type="http://schemas.openxmlformats.org/officeDocument/2006/relationships/hyperlink" Target="https://en.wikipedia.org/wiki/Mode_(statistics)" TargetMode="External"/><Relationship Id="rId7" Type="http://schemas.openxmlformats.org/officeDocument/2006/relationships/hyperlink" Target="https://en.wikipedia.org/wiki/Optimization_(mathematics)" TargetMode="External"/><Relationship Id="rId12" Type="http://schemas.openxmlformats.org/officeDocument/2006/relationships/hyperlink" Target="https://en.wikipedia.org/wiki/Probability" TargetMode="External"/><Relationship Id="rId2" Type="http://schemas.openxmlformats.org/officeDocument/2006/relationships/hyperlink" Target="https://en.wikipedia.org/wiki/Bayesian_statistics" TargetMode="External"/><Relationship Id="rId16" Type="http://schemas.openxmlformats.org/officeDocument/2006/relationships/hyperlink" Target="https://en.wikipedia.org/wiki/Frequentist_statistic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Maximum_likelihood" TargetMode="External"/><Relationship Id="rId11" Type="http://schemas.openxmlformats.org/officeDocument/2006/relationships/hyperlink" Target="https://en.wikipedia.org/wiki/Parameter#Mathematical_models" TargetMode="External"/><Relationship Id="rId5" Type="http://schemas.openxmlformats.org/officeDocument/2006/relationships/hyperlink" Target="https://en.wikipedia.org/wiki/Point_estimation" TargetMode="External"/><Relationship Id="rId15" Type="http://schemas.openxmlformats.org/officeDocument/2006/relationships/hyperlink" Target="https://en.wikipedia.org/wiki/Confidence_interval" TargetMode="External"/><Relationship Id="rId10" Type="http://schemas.openxmlformats.org/officeDocument/2006/relationships/hyperlink" Target="https://en.wikipedia.org/wiki/Interval_(statistics)" TargetMode="External"/><Relationship Id="rId4" Type="http://schemas.openxmlformats.org/officeDocument/2006/relationships/hyperlink" Target="https://en.wikipedia.org/wiki/Posterior_distribution" TargetMode="External"/><Relationship Id="rId9" Type="http://schemas.openxmlformats.org/officeDocument/2006/relationships/hyperlink" Target="https://en.wikipedia.org/wiki/Regularization_(mathematics)" TargetMode="External"/><Relationship Id="rId14" Type="http://schemas.openxmlformats.org/officeDocument/2006/relationships/hyperlink" Target="https://en.wikipedia.org/wiki/Credible_interval#cite_note-1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yes%27_theorem" TargetMode="External"/><Relationship Id="rId2" Type="http://schemas.openxmlformats.org/officeDocument/2006/relationships/hyperlink" Target="https://en.wikipedia.org/wiki/Statistical_infer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en.wikipedia.org/wiki/Information" TargetMode="External"/><Relationship Id="rId4" Type="http://schemas.openxmlformats.org/officeDocument/2006/relationships/hyperlink" Target="https://en.wikipedia.org/wiki/Evidenc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302EA3-4622-314C-9A59-9737725646EA}"/>
              </a:ext>
            </a:extLst>
          </p:cNvPr>
          <p:cNvSpPr txBox="1"/>
          <p:nvPr/>
        </p:nvSpPr>
        <p:spPr>
          <a:xfrm>
            <a:off x="3039686" y="2030507"/>
            <a:ext cx="71858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3600" dirty="0"/>
              <a:t>Modern Statistics for Modern Biology</a:t>
            </a:r>
          </a:p>
          <a:p>
            <a:pPr algn="ctr"/>
            <a:r>
              <a:rPr lang="en-CH" sz="2800" dirty="0"/>
              <a:t>Susand Holmes &amp; Wolfgang Huber</a:t>
            </a:r>
          </a:p>
          <a:p>
            <a:pPr algn="ctr"/>
            <a:endParaRPr lang="en-CH" sz="2800" dirty="0"/>
          </a:p>
          <a:p>
            <a:pPr algn="ctr"/>
            <a:r>
              <a:rPr lang="en-CH" sz="2800" dirty="0"/>
              <a:t>Chapter 2  background material</a:t>
            </a:r>
          </a:p>
        </p:txBody>
      </p:sp>
    </p:spTree>
    <p:extLst>
      <p:ext uri="{BB962C8B-B14F-4D97-AF65-F5344CB8AC3E}">
        <p14:creationId xmlns:p14="http://schemas.microsoft.com/office/powerpoint/2010/main" val="937828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1DC0C1-E8D0-D54B-8B0A-B197C2871390}"/>
              </a:ext>
            </a:extLst>
          </p:cNvPr>
          <p:cNvSpPr/>
          <p:nvPr/>
        </p:nvSpPr>
        <p:spPr>
          <a:xfrm>
            <a:off x="919161" y="1049327"/>
            <a:ext cx="107680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In </a:t>
            </a:r>
            <a:r>
              <a:rPr lang="en-GB" dirty="0">
                <a:solidFill>
                  <a:srgbClr val="0B0080"/>
                </a:solidFill>
                <a:latin typeface="Arial" panose="020B0604020202020204" pitchFamily="34" charset="0"/>
                <a:hlinkClick r:id="rId2" tooltip="Bayesian statistics"/>
              </a:rPr>
              <a:t>Bayesian statistics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, a </a:t>
            </a:r>
            <a:r>
              <a:rPr lang="en-GB" b="1" dirty="0">
                <a:solidFill>
                  <a:srgbClr val="222222"/>
                </a:solidFill>
                <a:latin typeface="Arial" panose="020B0604020202020204" pitchFamily="34" charset="0"/>
              </a:rPr>
              <a:t>maximum a posterior probability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 (</a:t>
            </a:r>
            <a:r>
              <a:rPr lang="en-GB" b="1" dirty="0">
                <a:solidFill>
                  <a:srgbClr val="222222"/>
                </a:solidFill>
                <a:latin typeface="Arial" panose="020B0604020202020204" pitchFamily="34" charset="0"/>
              </a:rPr>
              <a:t>MAP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) </a:t>
            </a:r>
            <a:r>
              <a:rPr lang="en-GB" b="1" dirty="0">
                <a:solidFill>
                  <a:srgbClr val="222222"/>
                </a:solidFill>
                <a:latin typeface="Arial" panose="020B0604020202020204" pitchFamily="34" charset="0"/>
              </a:rPr>
              <a:t>estimate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 is an estimate of an unknown quantity, that equals the </a:t>
            </a:r>
            <a:r>
              <a:rPr lang="en-GB" dirty="0">
                <a:solidFill>
                  <a:srgbClr val="0B0080"/>
                </a:solidFill>
                <a:latin typeface="Arial" panose="020B0604020202020204" pitchFamily="34" charset="0"/>
                <a:hlinkClick r:id="rId3" tooltip="Mode (statistics)"/>
              </a:rPr>
              <a:t>mode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 of the </a:t>
            </a:r>
            <a:r>
              <a:rPr lang="en-GB" dirty="0">
                <a:solidFill>
                  <a:srgbClr val="0B0080"/>
                </a:solidFill>
                <a:latin typeface="Arial" panose="020B0604020202020204" pitchFamily="34" charset="0"/>
                <a:hlinkClick r:id="rId4" tooltip="Posterior distribution"/>
              </a:rPr>
              <a:t>posterior distribution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. The MAP can be used to obtain a </a:t>
            </a:r>
            <a:r>
              <a:rPr lang="en-GB" dirty="0">
                <a:solidFill>
                  <a:srgbClr val="0B0080"/>
                </a:solidFill>
                <a:latin typeface="Arial" panose="020B0604020202020204" pitchFamily="34" charset="0"/>
                <a:hlinkClick r:id="rId5" tooltip="Point estimation"/>
              </a:rPr>
              <a:t>point estimate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 of an unobserved quantity on the basis of empirical data. It is closely related to the method of </a:t>
            </a:r>
            <a:r>
              <a:rPr lang="en-GB" dirty="0">
                <a:solidFill>
                  <a:srgbClr val="0B0080"/>
                </a:solidFill>
                <a:latin typeface="Arial" panose="020B0604020202020204" pitchFamily="34" charset="0"/>
                <a:hlinkClick r:id="rId6" tooltip="Maximum likelihood"/>
              </a:rPr>
              <a:t>maximum likelihood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 (ML) estimation, but employs an augmented </a:t>
            </a:r>
            <a:r>
              <a:rPr lang="en-GB" dirty="0">
                <a:solidFill>
                  <a:srgbClr val="0B0080"/>
                </a:solidFill>
                <a:latin typeface="Arial" panose="020B0604020202020204" pitchFamily="34" charset="0"/>
                <a:hlinkClick r:id="rId7" tooltip="Optimization (mathematics)"/>
              </a:rPr>
              <a:t>optimization objective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 which incorporates a </a:t>
            </a:r>
            <a:r>
              <a:rPr lang="en-GB" dirty="0">
                <a:solidFill>
                  <a:srgbClr val="0B0080"/>
                </a:solidFill>
                <a:latin typeface="Arial" panose="020B0604020202020204" pitchFamily="34" charset="0"/>
                <a:hlinkClick r:id="rId8" tooltip="Prior distribution"/>
              </a:rPr>
              <a:t>prior distribution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 (that quantifies the additional information available through prior knowledge of a related event) over the quantity one wants to estimate. MAP estimation can therefore be seen as a </a:t>
            </a:r>
            <a:r>
              <a:rPr lang="en-GB" dirty="0">
                <a:solidFill>
                  <a:srgbClr val="0B0080"/>
                </a:solidFill>
                <a:latin typeface="Arial" panose="020B0604020202020204" pitchFamily="34" charset="0"/>
                <a:hlinkClick r:id="rId9" tooltip="Regularization (mathematics)"/>
              </a:rPr>
              <a:t>regularization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 of ML estimation. (Wikipedia)</a:t>
            </a:r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FAC462-794B-DD44-987D-12C5080448DA}"/>
              </a:ext>
            </a:extLst>
          </p:cNvPr>
          <p:cNvSpPr/>
          <p:nvPr/>
        </p:nvSpPr>
        <p:spPr>
          <a:xfrm>
            <a:off x="919160" y="3777349"/>
            <a:ext cx="107680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In </a:t>
            </a:r>
            <a:r>
              <a:rPr lang="en-GB" dirty="0">
                <a:solidFill>
                  <a:srgbClr val="0B0080"/>
                </a:solidFill>
                <a:latin typeface="Arial" panose="020B0604020202020204" pitchFamily="34" charset="0"/>
                <a:hlinkClick r:id="rId2" tooltip="Bayesian statistics"/>
              </a:rPr>
              <a:t>Bayesian statistics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, a </a:t>
            </a:r>
            <a:r>
              <a:rPr lang="en-GB" b="1" dirty="0">
                <a:solidFill>
                  <a:srgbClr val="222222"/>
                </a:solidFill>
                <a:latin typeface="Arial" panose="020B0604020202020204" pitchFamily="34" charset="0"/>
              </a:rPr>
              <a:t>credible interval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 is an </a:t>
            </a:r>
            <a:r>
              <a:rPr lang="en-GB" dirty="0">
                <a:solidFill>
                  <a:srgbClr val="0B0080"/>
                </a:solidFill>
                <a:latin typeface="Arial" panose="020B0604020202020204" pitchFamily="34" charset="0"/>
                <a:hlinkClick r:id="rId10" tooltip="Interval (statistics)"/>
              </a:rPr>
              <a:t>interval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 within which an unobserved </a:t>
            </a:r>
            <a:r>
              <a:rPr lang="en-GB" dirty="0">
                <a:solidFill>
                  <a:srgbClr val="0B0080"/>
                </a:solidFill>
                <a:latin typeface="Arial" panose="020B0604020202020204" pitchFamily="34" charset="0"/>
                <a:hlinkClick r:id="rId11" tooltip="Parameter"/>
              </a:rPr>
              <a:t>parameter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 value falls with a particular </a:t>
            </a:r>
            <a:r>
              <a:rPr lang="en-GB" dirty="0">
                <a:solidFill>
                  <a:srgbClr val="0B0080"/>
                </a:solidFill>
                <a:latin typeface="Arial" panose="020B0604020202020204" pitchFamily="34" charset="0"/>
                <a:hlinkClick r:id="rId12" tooltip="Probability"/>
              </a:rPr>
              <a:t>probability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. It is an interval in the domain of a </a:t>
            </a:r>
            <a:r>
              <a:rPr lang="en-GB" dirty="0">
                <a:solidFill>
                  <a:srgbClr val="0B0080"/>
                </a:solidFill>
                <a:latin typeface="Arial" panose="020B0604020202020204" pitchFamily="34" charset="0"/>
                <a:hlinkClick r:id="rId4" tooltip="Posterior distribution"/>
              </a:rPr>
              <a:t>posterior probability distribution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 or a </a:t>
            </a:r>
            <a:r>
              <a:rPr lang="en-GB" dirty="0">
                <a:solidFill>
                  <a:srgbClr val="0B0080"/>
                </a:solidFill>
                <a:latin typeface="Arial" panose="020B0604020202020204" pitchFamily="34" charset="0"/>
                <a:hlinkClick r:id="rId13" tooltip="Predictive probability of success"/>
              </a:rPr>
              <a:t>predictive distribution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r>
              <a:rPr lang="en-GB" baseline="30000" dirty="0">
                <a:solidFill>
                  <a:srgbClr val="0B0080"/>
                </a:solidFill>
                <a:latin typeface="Arial" panose="020B0604020202020204" pitchFamily="34" charset="0"/>
                <a:hlinkClick r:id="rId14"/>
              </a:rPr>
              <a:t>[1]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 The generalisation to multivariate problems is the </a:t>
            </a:r>
            <a:r>
              <a:rPr lang="en-GB" b="1" dirty="0">
                <a:solidFill>
                  <a:srgbClr val="222222"/>
                </a:solidFill>
                <a:latin typeface="Arial" panose="020B0604020202020204" pitchFamily="34" charset="0"/>
              </a:rPr>
              <a:t>credible region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. Credible intervals are analogous to </a:t>
            </a:r>
            <a:r>
              <a:rPr lang="en-GB" dirty="0">
                <a:solidFill>
                  <a:srgbClr val="0B0080"/>
                </a:solidFill>
                <a:latin typeface="Arial" panose="020B0604020202020204" pitchFamily="34" charset="0"/>
                <a:hlinkClick r:id="rId15" tooltip="Confidence interval"/>
              </a:rPr>
              <a:t>confidence intervals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 in </a:t>
            </a:r>
            <a:r>
              <a:rPr lang="en-GB" dirty="0">
                <a:solidFill>
                  <a:srgbClr val="0B0080"/>
                </a:solidFill>
                <a:latin typeface="Arial" panose="020B0604020202020204" pitchFamily="34" charset="0"/>
                <a:hlinkClick r:id="rId16" tooltip="Frequentist statistics"/>
              </a:rPr>
              <a:t>frequentist </a:t>
            </a:r>
            <a:r>
              <a:rPr lang="en-GB" dirty="0" err="1">
                <a:solidFill>
                  <a:srgbClr val="0B0080"/>
                </a:solidFill>
                <a:latin typeface="Arial" panose="020B0604020202020204" pitchFamily="34" charset="0"/>
                <a:hlinkClick r:id="rId16" tooltip="Frequentist statistics"/>
              </a:rPr>
              <a:t>statistics</a:t>
            </a:r>
            <a:r>
              <a:rPr lang="en-GB" dirty="0" err="1">
                <a:solidFill>
                  <a:srgbClr val="0B0080"/>
                </a:solidFill>
                <a:latin typeface="Arial" panose="020B0604020202020204" pitchFamily="34" charset="0"/>
              </a:rPr>
              <a:t>ß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551299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3E9D54-93B8-7040-A2E5-7532BF4EBF7E}"/>
              </a:ext>
            </a:extLst>
          </p:cNvPr>
          <p:cNvSpPr txBox="1"/>
          <p:nvPr/>
        </p:nvSpPr>
        <p:spPr>
          <a:xfrm>
            <a:off x="4561317" y="2721936"/>
            <a:ext cx="3069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800" dirty="0"/>
              <a:t>Some linear algebra</a:t>
            </a:r>
          </a:p>
        </p:txBody>
      </p:sp>
    </p:spTree>
    <p:extLst>
      <p:ext uri="{BB962C8B-B14F-4D97-AF65-F5344CB8AC3E}">
        <p14:creationId xmlns:p14="http://schemas.microsoft.com/office/powerpoint/2010/main" val="2614469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7B1FA7-431A-714B-8296-2D63D710BD25}"/>
              </a:ext>
            </a:extLst>
          </p:cNvPr>
          <p:cNvSpPr txBox="1"/>
          <p:nvPr/>
        </p:nvSpPr>
        <p:spPr>
          <a:xfrm>
            <a:off x="434335" y="1020179"/>
            <a:ext cx="397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CH" dirty="0"/>
              <a:t> vector is essentially  a list of numbers.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78E93-325B-DB4A-B6CD-97224A70B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517" y="1840614"/>
            <a:ext cx="1107993" cy="13366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37F98A-A382-0041-A604-DC587EF92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40613"/>
            <a:ext cx="2075288" cy="3693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2DAAD6E-02AA-5648-B70D-1D9D203F11D3}"/>
              </a:ext>
            </a:extLst>
          </p:cNvPr>
          <p:cNvSpPr/>
          <p:nvPr/>
        </p:nvSpPr>
        <p:spPr>
          <a:xfrm>
            <a:off x="434335" y="1852649"/>
            <a:ext cx="155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dirty="0"/>
              <a:t>Column vector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03E9AE-2A8F-7949-82C1-6F6D504EC269}"/>
              </a:ext>
            </a:extLst>
          </p:cNvPr>
          <p:cNvSpPr/>
          <p:nvPr/>
        </p:nvSpPr>
        <p:spPr>
          <a:xfrm>
            <a:off x="4586818" y="1852649"/>
            <a:ext cx="1191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dirty="0"/>
              <a:t>row vector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C6F453-F02C-E842-94A0-F0D9F7535409}"/>
              </a:ext>
            </a:extLst>
          </p:cNvPr>
          <p:cNvSpPr/>
          <p:nvPr/>
        </p:nvSpPr>
        <p:spPr>
          <a:xfrm>
            <a:off x="3410789" y="2807908"/>
            <a:ext cx="5170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T</a:t>
            </a:r>
            <a:r>
              <a:rPr lang="en-CH" dirty="0"/>
              <a:t>o go from one to the other you transpose the vector.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AF17F7-9A66-B841-904E-138147A5A395}"/>
              </a:ext>
            </a:extLst>
          </p:cNvPr>
          <p:cNvSpPr/>
          <p:nvPr/>
        </p:nvSpPr>
        <p:spPr>
          <a:xfrm>
            <a:off x="417952" y="5914431"/>
            <a:ext cx="7104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Matrices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simply</a:t>
            </a:r>
            <a:r>
              <a:rPr lang="de-CH" dirty="0"/>
              <a:t> a </a:t>
            </a:r>
            <a:r>
              <a:rPr lang="de-CH" dirty="0" err="1"/>
              <a:t>collection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row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column</a:t>
            </a:r>
            <a:r>
              <a:rPr lang="de-CH" dirty="0"/>
              <a:t> </a:t>
            </a:r>
            <a:r>
              <a:rPr lang="de-CH" dirty="0" err="1"/>
              <a:t>vectors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 </a:t>
            </a:r>
            <a:r>
              <a:rPr lang="de-CH" dirty="0" err="1"/>
              <a:t>size</a:t>
            </a:r>
            <a:r>
              <a:rPr lang="de-CH" dirty="0"/>
              <a:t>:</a:t>
            </a:r>
            <a:endParaRPr lang="en-CH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9CCA6B-5A50-4B4D-9EBB-E369BE91E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5812" y="3443060"/>
            <a:ext cx="1651000" cy="9398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A04C07B-74F1-0F46-A32B-2B7BD6806EB1}"/>
              </a:ext>
            </a:extLst>
          </p:cNvPr>
          <p:cNvSpPr/>
          <p:nvPr/>
        </p:nvSpPr>
        <p:spPr>
          <a:xfrm>
            <a:off x="434335" y="4825480"/>
            <a:ext cx="112181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In R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default</a:t>
            </a:r>
            <a:r>
              <a:rPr lang="de-CH" dirty="0"/>
              <a:t> </a:t>
            </a:r>
            <a:r>
              <a:rPr lang="de-CH" dirty="0" err="1"/>
              <a:t>vector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 </a:t>
            </a:r>
            <a:r>
              <a:rPr lang="de-CH" dirty="0" err="1"/>
              <a:t>row</a:t>
            </a:r>
            <a:r>
              <a:rPr lang="de-CH" dirty="0"/>
              <a:t> </a:t>
            </a:r>
            <a:r>
              <a:rPr lang="de-CH" dirty="0" err="1"/>
              <a:t>vector</a:t>
            </a:r>
            <a:r>
              <a:rPr lang="de-CH" dirty="0"/>
              <a:t>, so x=c(1,2,3) </a:t>
            </a:r>
            <a:r>
              <a:rPr lang="de-CH" dirty="0" err="1"/>
              <a:t>is</a:t>
            </a:r>
            <a:r>
              <a:rPr lang="de-CH" dirty="0"/>
              <a:t> a </a:t>
            </a:r>
            <a:r>
              <a:rPr lang="de-CH" dirty="0" err="1"/>
              <a:t>row</a:t>
            </a:r>
            <a:r>
              <a:rPr lang="de-CH" dirty="0"/>
              <a:t> </a:t>
            </a:r>
            <a:r>
              <a:rPr lang="de-CH" dirty="0" err="1"/>
              <a:t>vector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a </a:t>
            </a:r>
            <a:r>
              <a:rPr lang="de-CH" dirty="0" err="1"/>
              <a:t>column</a:t>
            </a:r>
            <a:r>
              <a:rPr lang="de-CH" dirty="0"/>
              <a:t> </a:t>
            </a:r>
            <a:r>
              <a:rPr lang="de-CH" dirty="0" err="1"/>
              <a:t>vector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need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transpose</a:t>
            </a:r>
            <a:r>
              <a:rPr lang="de-CH" dirty="0"/>
              <a:t>: </a:t>
            </a:r>
          </a:p>
          <a:p>
            <a:r>
              <a:rPr lang="de-CH" dirty="0"/>
              <a:t>t(c(1,2,3))</a:t>
            </a:r>
            <a:endParaRPr lang="en-CH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0940A0-E40B-FF49-9CDA-5015A261A1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947" y="5914431"/>
            <a:ext cx="1537312" cy="69877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2D1AE72-ABB8-2B43-B007-02FC5F71DB32}"/>
              </a:ext>
            </a:extLst>
          </p:cNvPr>
          <p:cNvSpPr/>
          <p:nvPr/>
        </p:nvSpPr>
        <p:spPr>
          <a:xfrm>
            <a:off x="9676718" y="5772251"/>
            <a:ext cx="2018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/>
              <a:t>A </a:t>
            </a:r>
            <a:r>
              <a:rPr lang="de-CH" dirty="0" err="1"/>
              <a:t>matrix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size</a:t>
            </a:r>
            <a:r>
              <a:rPr lang="de-CH" dirty="0"/>
              <a:t> 2x3 (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say</a:t>
            </a:r>
            <a:r>
              <a:rPr lang="de-CH" dirty="0"/>
              <a:t> </a:t>
            </a:r>
            <a:r>
              <a:rPr lang="de-CH" dirty="0" err="1"/>
              <a:t>row</a:t>
            </a:r>
            <a:r>
              <a:rPr lang="de-CH" dirty="0"/>
              <a:t>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first</a:t>
            </a:r>
            <a:r>
              <a:rPr lang="de-CH" dirty="0"/>
              <a:t>)</a:t>
            </a:r>
            <a:endParaRPr lang="en-C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6138F2-9C37-234B-8ED7-84037835F9EF}"/>
              </a:ext>
            </a:extLst>
          </p:cNvPr>
          <p:cNvSpPr txBox="1"/>
          <p:nvPr/>
        </p:nvSpPr>
        <p:spPr>
          <a:xfrm>
            <a:off x="434335" y="276447"/>
            <a:ext cx="3298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800" b="1" dirty="0"/>
              <a:t>Vectors and matrices</a:t>
            </a:r>
          </a:p>
        </p:txBody>
      </p:sp>
    </p:spTree>
    <p:extLst>
      <p:ext uri="{BB962C8B-B14F-4D97-AF65-F5344CB8AC3E}">
        <p14:creationId xmlns:p14="http://schemas.microsoft.com/office/powerpoint/2010/main" val="1387637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C71508-728E-0046-B337-511DE7ACA9D3}"/>
              </a:ext>
            </a:extLst>
          </p:cNvPr>
          <p:cNvSpPr txBox="1"/>
          <p:nvPr/>
        </p:nvSpPr>
        <p:spPr>
          <a:xfrm>
            <a:off x="175783" y="3796584"/>
            <a:ext cx="1539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O</a:t>
            </a:r>
            <a:r>
              <a:rPr lang="de-CH" b="1" dirty="0" err="1"/>
              <a:t>uter</a:t>
            </a:r>
            <a:r>
              <a:rPr lang="de-CH" b="1" dirty="0"/>
              <a:t> </a:t>
            </a:r>
            <a:r>
              <a:rPr lang="de-CH" b="1" dirty="0" err="1"/>
              <a:t>product</a:t>
            </a:r>
            <a:endParaRPr lang="en-CH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35807A6-C8B9-E644-8C1A-6A4CE28C3D15}"/>
              </a:ext>
            </a:extLst>
          </p:cNvPr>
          <p:cNvGrpSpPr/>
          <p:nvPr/>
        </p:nvGrpSpPr>
        <p:grpSpPr>
          <a:xfrm>
            <a:off x="212778" y="1443528"/>
            <a:ext cx="5373636" cy="1646285"/>
            <a:chOff x="1104031" y="771524"/>
            <a:chExt cx="8190153" cy="230028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82AD92F-2581-7B4A-AEB7-12BEE8BCF3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838" b="53029"/>
            <a:stretch/>
          </p:blipFill>
          <p:spPr>
            <a:xfrm>
              <a:off x="1104031" y="771524"/>
              <a:ext cx="8190153" cy="182880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149142-C26B-4345-ABE6-5E87C524DD2A}"/>
                </a:ext>
              </a:extLst>
            </p:cNvPr>
            <p:cNvSpPr/>
            <p:nvPr/>
          </p:nvSpPr>
          <p:spPr>
            <a:xfrm>
              <a:off x="1243013" y="2600325"/>
              <a:ext cx="1385887" cy="47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A529CC2-5AB3-C248-8569-F58792A9F6A9}"/>
              </a:ext>
            </a:extLst>
          </p:cNvPr>
          <p:cNvSpPr txBox="1"/>
          <p:nvPr/>
        </p:nvSpPr>
        <p:spPr>
          <a:xfrm>
            <a:off x="349622" y="1445221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CH" dirty="0"/>
              <a:t>=a</a:t>
            </a:r>
            <a:r>
              <a:rPr lang="en-CH" baseline="30000" dirty="0"/>
              <a:t>T</a:t>
            </a:r>
            <a:r>
              <a:rPr lang="en-CH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C14673-B279-3648-A74F-6BD79A30A02C}"/>
              </a:ext>
            </a:extLst>
          </p:cNvPr>
          <p:cNvSpPr txBox="1"/>
          <p:nvPr/>
        </p:nvSpPr>
        <p:spPr>
          <a:xfrm>
            <a:off x="216083" y="436507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CH" dirty="0"/>
              <a:t>=ab</a:t>
            </a:r>
            <a:r>
              <a:rPr lang="en-CH" baseline="30000" dirty="0"/>
              <a:t>T</a:t>
            </a:r>
            <a:endParaRPr lang="en-CH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A9798D-8AEF-924C-B38A-D0426E36C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226" y="1036168"/>
            <a:ext cx="6892811" cy="3104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0FC6F2-CF16-1445-BD54-22709C75AA51}"/>
              </a:ext>
            </a:extLst>
          </p:cNvPr>
          <p:cNvSpPr txBox="1"/>
          <p:nvPr/>
        </p:nvSpPr>
        <p:spPr>
          <a:xfrm>
            <a:off x="232883" y="345302"/>
            <a:ext cx="1491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Inner</a:t>
            </a:r>
            <a:r>
              <a:rPr lang="en-CH" b="1" dirty="0"/>
              <a:t> product</a:t>
            </a:r>
          </a:p>
          <a:p>
            <a:r>
              <a:rPr lang="en-GB" b="1" dirty="0"/>
              <a:t>D</a:t>
            </a:r>
            <a:r>
              <a:rPr lang="en-CH" b="1" dirty="0"/>
              <a:t>ot product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2A59D1-A854-034B-BB6B-A0044EB28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540"/>
          <a:stretch/>
        </p:blipFill>
        <p:spPr>
          <a:xfrm>
            <a:off x="212778" y="5071844"/>
            <a:ext cx="5373636" cy="14573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22C5232-FA14-014C-B1E5-EBEA15CED910}"/>
              </a:ext>
            </a:extLst>
          </p:cNvPr>
          <p:cNvSpPr txBox="1"/>
          <p:nvPr/>
        </p:nvSpPr>
        <p:spPr>
          <a:xfrm>
            <a:off x="6499978" y="483801"/>
            <a:ext cx="288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err="1"/>
              <a:t>Dot</a:t>
            </a:r>
            <a:r>
              <a:rPr lang="de-CH" b="1" dirty="0"/>
              <a:t> </a:t>
            </a:r>
            <a:r>
              <a:rPr lang="de-CH" b="1" dirty="0" err="1"/>
              <a:t>product</a:t>
            </a:r>
            <a:r>
              <a:rPr lang="de-CH" b="1" dirty="0"/>
              <a:t> </a:t>
            </a:r>
            <a:r>
              <a:rPr lang="de-CH" b="1" dirty="0" err="1"/>
              <a:t>of</a:t>
            </a:r>
            <a:r>
              <a:rPr lang="de-CH" b="1" dirty="0"/>
              <a:t> </a:t>
            </a:r>
            <a:r>
              <a:rPr lang="de-CH" b="1" dirty="0" err="1"/>
              <a:t>two</a:t>
            </a:r>
            <a:r>
              <a:rPr lang="de-CH" b="1" dirty="0"/>
              <a:t> </a:t>
            </a:r>
            <a:r>
              <a:rPr lang="de-CH" b="1" dirty="0" err="1"/>
              <a:t>matrices</a:t>
            </a:r>
            <a:endParaRPr lang="en-CH" b="1" dirty="0"/>
          </a:p>
        </p:txBody>
      </p:sp>
    </p:spTree>
    <p:extLst>
      <p:ext uri="{BB962C8B-B14F-4D97-AF65-F5344CB8AC3E}">
        <p14:creationId xmlns:p14="http://schemas.microsoft.com/office/powerpoint/2010/main" val="3999356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279FEB-1179-3E47-9D7B-8906CCAF5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13" y="1333499"/>
            <a:ext cx="4691626" cy="3895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D4AC86-B8F3-2545-88EA-EF7FCAC9A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499" y="1333499"/>
            <a:ext cx="5756275" cy="434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12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CAB62B-6B99-AB4D-99A7-BC250CBFE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4" y="1084262"/>
            <a:ext cx="4171951" cy="57364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3A4EFF-7861-1046-B4A4-B529A141E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825" y="1243012"/>
            <a:ext cx="2365645" cy="10645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8B13D4-887C-FB40-9A6B-339E8B6A5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736" y="2767657"/>
            <a:ext cx="1993901" cy="6083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49DC27-BB1C-FC4B-A254-60D486D9134B}"/>
              </a:ext>
            </a:extLst>
          </p:cNvPr>
          <p:cNvSpPr txBox="1"/>
          <p:nvPr/>
        </p:nvSpPr>
        <p:spPr>
          <a:xfrm>
            <a:off x="8280224" y="6543695"/>
            <a:ext cx="3911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https://</a:t>
            </a:r>
            <a:r>
              <a:rPr lang="en-GB" sz="1200" dirty="0" err="1"/>
              <a:t>www.onlinemathlearning.com</a:t>
            </a:r>
            <a:r>
              <a:rPr lang="en-GB" sz="1200" dirty="0"/>
              <a:t>/derivative-</a:t>
            </a:r>
            <a:r>
              <a:rPr lang="en-GB" sz="1200" dirty="0" err="1"/>
              <a:t>rules.html</a:t>
            </a:r>
            <a:endParaRPr lang="en-CH" sz="1200" dirty="0"/>
          </a:p>
        </p:txBody>
      </p:sp>
    </p:spTree>
    <p:extLst>
      <p:ext uri="{BB962C8B-B14F-4D97-AF65-F5344CB8AC3E}">
        <p14:creationId xmlns:p14="http://schemas.microsoft.com/office/powerpoint/2010/main" val="153573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EFBD1C-2E37-604C-A66C-C33713025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888" y="928377"/>
            <a:ext cx="6827534" cy="44586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6741E3-A0B4-7A43-9871-C658108E4F04}"/>
              </a:ext>
            </a:extLst>
          </p:cNvPr>
          <p:cNvSpPr txBox="1"/>
          <p:nvPr/>
        </p:nvSpPr>
        <p:spPr>
          <a:xfrm>
            <a:off x="827903" y="345989"/>
            <a:ext cx="717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Proof that the mean of the Poisson distribution maximises the likelihood: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21AA62-A811-0F47-922A-0A6292E0C9AE}"/>
              </a:ext>
            </a:extLst>
          </p:cNvPr>
          <p:cNvSpPr txBox="1"/>
          <p:nvPr/>
        </p:nvSpPr>
        <p:spPr>
          <a:xfrm>
            <a:off x="3954162" y="6153665"/>
            <a:ext cx="5159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…. A</a:t>
            </a:r>
            <a:r>
              <a:rPr lang="en-CH" dirty="0"/>
              <a:t> more detailed working out is on the next slide….</a:t>
            </a:r>
          </a:p>
        </p:txBody>
      </p:sp>
    </p:spTree>
    <p:extLst>
      <p:ext uri="{BB962C8B-B14F-4D97-AF65-F5344CB8AC3E}">
        <p14:creationId xmlns:p14="http://schemas.microsoft.com/office/powerpoint/2010/main" val="3922666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06741E3-A0B4-7A43-9871-C658108E4F04}"/>
              </a:ext>
            </a:extLst>
          </p:cNvPr>
          <p:cNvSpPr txBox="1"/>
          <p:nvPr/>
        </p:nvSpPr>
        <p:spPr>
          <a:xfrm>
            <a:off x="827903" y="345989"/>
            <a:ext cx="717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Proof that the mean of the Poisson distribution maximises the likelihood: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9A71AF-207C-8247-82EB-1780E86A3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03" y="895865"/>
            <a:ext cx="4901257" cy="59621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B0F811-4B40-0441-88E8-7CB6D4AA8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600" y="895865"/>
            <a:ext cx="4924167" cy="492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33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D9908E-4E6B-AF4F-98B4-02B686F412D8}"/>
              </a:ext>
            </a:extLst>
          </p:cNvPr>
          <p:cNvSpPr txBox="1"/>
          <p:nvPr/>
        </p:nvSpPr>
        <p:spPr>
          <a:xfrm>
            <a:off x="228600" y="503896"/>
            <a:ext cx="5185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Likelihood for the binomial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DC3DA-D876-CD47-9D1C-FEFD3010B1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23"/>
          <a:stretch/>
        </p:blipFill>
        <p:spPr>
          <a:xfrm>
            <a:off x="228600" y="1337139"/>
            <a:ext cx="5575991" cy="2977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F61FBF-9221-5741-ACBA-AF0C71159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00" y="1225550"/>
            <a:ext cx="62738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30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C319F2-034C-7547-BFCA-01E1E053B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96" y="0"/>
            <a:ext cx="4951783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8B0A11-690A-8A4A-BA11-C35C18C1B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00" y="122608"/>
            <a:ext cx="4576764" cy="673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5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52DE63-6401-A040-88A2-4477261E4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334" y="0"/>
            <a:ext cx="918533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5F50C6-C91E-D542-965D-1543CD82A8E6}"/>
              </a:ext>
            </a:extLst>
          </p:cNvPr>
          <p:cNvSpPr txBox="1"/>
          <p:nvPr/>
        </p:nvSpPr>
        <p:spPr>
          <a:xfrm>
            <a:off x="2764465" y="6488668"/>
            <a:ext cx="9114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Dr. Nahid Sultana </a:t>
            </a:r>
            <a:r>
              <a:rPr lang="en-GB" dirty="0"/>
              <a:t>https://</a:t>
            </a:r>
            <a:r>
              <a:rPr lang="en-GB" dirty="0" err="1"/>
              <a:t>www.slideshare.net</a:t>
            </a:r>
            <a:r>
              <a:rPr lang="en-GB" dirty="0"/>
              <a:t>/</a:t>
            </a:r>
            <a:r>
              <a:rPr lang="en-GB" dirty="0" err="1"/>
              <a:t>nszakir</a:t>
            </a:r>
            <a:r>
              <a:rPr lang="en-GB" dirty="0"/>
              <a:t>/chapter-4-part4-general-probability-rules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346527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B036E0-6593-2F4A-AED4-E8C2E3683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49" y="1414462"/>
            <a:ext cx="6185113" cy="2127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4B8AB0-34E8-5B43-97ED-B5DC875D5E67}"/>
              </a:ext>
            </a:extLst>
          </p:cNvPr>
          <p:cNvSpPr txBox="1"/>
          <p:nvPr/>
        </p:nvSpPr>
        <p:spPr>
          <a:xfrm>
            <a:off x="463691" y="372533"/>
            <a:ext cx="331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800" b="1" dirty="0"/>
              <a:t>The beta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621D5-4402-4A4A-98EC-21FB27C8F909}"/>
              </a:ext>
            </a:extLst>
          </p:cNvPr>
          <p:cNvSpPr txBox="1"/>
          <p:nvPr/>
        </p:nvSpPr>
        <p:spPr>
          <a:xfrm>
            <a:off x="763140" y="3915329"/>
            <a:ext cx="9504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Good for modelling probabilities, because it takes values between 0 and 1</a:t>
            </a:r>
          </a:p>
          <a:p>
            <a:r>
              <a:rPr lang="en-CH" dirty="0"/>
              <a:t>It has two parameters: alpha and beta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337F2-4C7C-2D49-9083-1206B8027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150" y="372533"/>
            <a:ext cx="3340100" cy="4622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0143BC-B8A8-F340-8286-216F4AF30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91" y="4935277"/>
            <a:ext cx="3251200" cy="160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655375-F9F0-3D44-AFF5-DC697309DB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079" y="4935277"/>
            <a:ext cx="1727200" cy="317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81E146-1C2E-D14F-A08B-9915FC430D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6079" y="5636717"/>
            <a:ext cx="22733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49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2F0B63-FAB1-7F44-A83E-D1DE92B30045}"/>
              </a:ext>
            </a:extLst>
          </p:cNvPr>
          <p:cNvSpPr txBox="1"/>
          <p:nvPr/>
        </p:nvSpPr>
        <p:spPr>
          <a:xfrm>
            <a:off x="620574" y="1029942"/>
            <a:ext cx="11987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H" dirty="0"/>
          </a:p>
          <a:p>
            <a:r>
              <a:rPr lang="en-GB" dirty="0"/>
              <a:t>R</a:t>
            </a:r>
            <a:r>
              <a:rPr lang="en-CH" dirty="0"/>
              <a:t>esiduals</a:t>
            </a:r>
          </a:p>
          <a:p>
            <a:endParaRPr lang="en-CH" dirty="0"/>
          </a:p>
          <a:p>
            <a:r>
              <a:rPr lang="en-CH" dirty="0"/>
              <a:t>MLE</a:t>
            </a:r>
          </a:p>
          <a:p>
            <a:endParaRPr lang="en-CH" dirty="0"/>
          </a:p>
          <a:p>
            <a:r>
              <a:rPr lang="en-GB" dirty="0"/>
              <a:t>R</a:t>
            </a:r>
            <a:r>
              <a:rPr lang="en-CH" dirty="0"/>
              <a:t>egression</a:t>
            </a:r>
          </a:p>
          <a:p>
            <a:r>
              <a:rPr lang="en-GB" dirty="0"/>
              <a:t>R</a:t>
            </a:r>
            <a:r>
              <a:rPr lang="en-CH" dirty="0"/>
              <a:t>esiduals</a:t>
            </a:r>
          </a:p>
          <a:p>
            <a:r>
              <a:rPr lang="en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845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20D3AF-33AD-644B-B974-E6664EF80748}"/>
              </a:ext>
            </a:extLst>
          </p:cNvPr>
          <p:cNvSpPr txBox="1"/>
          <p:nvPr/>
        </p:nvSpPr>
        <p:spPr>
          <a:xfrm>
            <a:off x="2764465" y="6488668"/>
            <a:ext cx="9114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Dr. Nahid Sultana </a:t>
            </a:r>
            <a:r>
              <a:rPr lang="en-GB" dirty="0"/>
              <a:t>https://</a:t>
            </a:r>
            <a:r>
              <a:rPr lang="en-GB" dirty="0" err="1"/>
              <a:t>www.slideshare.net</a:t>
            </a:r>
            <a:r>
              <a:rPr lang="en-GB" dirty="0"/>
              <a:t>/</a:t>
            </a:r>
            <a:r>
              <a:rPr lang="en-GB" dirty="0" err="1"/>
              <a:t>nszakir</a:t>
            </a:r>
            <a:r>
              <a:rPr lang="en-GB" dirty="0"/>
              <a:t>/chapter-4-part4-general-probability-rules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90AD93-49F0-8B46-A2DC-F817F7AE7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172" y="110456"/>
            <a:ext cx="8653062" cy="642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8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20D3AF-33AD-644B-B974-E6664EF80748}"/>
              </a:ext>
            </a:extLst>
          </p:cNvPr>
          <p:cNvSpPr txBox="1"/>
          <p:nvPr/>
        </p:nvSpPr>
        <p:spPr>
          <a:xfrm>
            <a:off x="2764465" y="6488668"/>
            <a:ext cx="9114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Dr. Nahid Sultana </a:t>
            </a:r>
            <a:r>
              <a:rPr lang="en-GB" dirty="0"/>
              <a:t>https://</a:t>
            </a:r>
            <a:r>
              <a:rPr lang="en-GB" dirty="0" err="1"/>
              <a:t>www.slideshare.net</a:t>
            </a:r>
            <a:r>
              <a:rPr lang="en-GB" dirty="0"/>
              <a:t>/</a:t>
            </a:r>
            <a:r>
              <a:rPr lang="en-GB" dirty="0" err="1"/>
              <a:t>nszakir</a:t>
            </a:r>
            <a:r>
              <a:rPr lang="en-GB" dirty="0"/>
              <a:t>/chapter-4-part4-general-probability-rules</a:t>
            </a:r>
            <a:endParaRPr lang="en-CH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2366D9-6AF2-824C-AAEC-505362181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220" y="52881"/>
            <a:ext cx="8663559" cy="643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4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341B0B-CBD4-A444-A6B8-BA8B46F6263A}"/>
              </a:ext>
            </a:extLst>
          </p:cNvPr>
          <p:cNvSpPr txBox="1"/>
          <p:nvPr/>
        </p:nvSpPr>
        <p:spPr>
          <a:xfrm>
            <a:off x="785813" y="628650"/>
            <a:ext cx="10629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b="1" dirty="0"/>
              <a:t>Conditional probability</a:t>
            </a:r>
          </a:p>
          <a:p>
            <a:endParaRPr lang="en-CH" dirty="0"/>
          </a:p>
          <a:p>
            <a:r>
              <a:rPr lang="en-CH" dirty="0"/>
              <a:t>Probability than an event (a) occurs, given that another event (b) has already occurred. It is written as: P(a|b)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DCEAA4-EB70-7940-A9E5-8262D3F19436}"/>
              </a:ext>
            </a:extLst>
          </p:cNvPr>
          <p:cNvGrpSpPr/>
          <p:nvPr/>
        </p:nvGrpSpPr>
        <p:grpSpPr>
          <a:xfrm>
            <a:off x="428626" y="2883569"/>
            <a:ext cx="3471836" cy="3470086"/>
            <a:chOff x="785813" y="1812006"/>
            <a:chExt cx="3471836" cy="34700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EA1E76-4A2B-FB46-8C21-52A28730EB89}"/>
                </a:ext>
              </a:extLst>
            </p:cNvPr>
            <p:cNvSpPr txBox="1"/>
            <p:nvPr/>
          </p:nvSpPr>
          <p:spPr>
            <a:xfrm>
              <a:off x="785813" y="3271838"/>
              <a:ext cx="965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weather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CE0201-2F28-C948-AED2-9C79E1EE7679}"/>
                </a:ext>
              </a:extLst>
            </p:cNvPr>
            <p:cNvSpPr txBox="1"/>
            <p:nvPr/>
          </p:nvSpPr>
          <p:spPr>
            <a:xfrm>
              <a:off x="2224088" y="2452687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cloudy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416CB6-8D26-F949-8600-3230B9337400}"/>
                </a:ext>
              </a:extLst>
            </p:cNvPr>
            <p:cNvSpPr txBox="1"/>
            <p:nvPr/>
          </p:nvSpPr>
          <p:spPr>
            <a:xfrm>
              <a:off x="2195680" y="4162426"/>
              <a:ext cx="1019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sunshine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C3B324-B32F-2B4B-A2BA-453E332301EF}"/>
                </a:ext>
              </a:extLst>
            </p:cNvPr>
            <p:cNvSpPr txBox="1"/>
            <p:nvPr/>
          </p:nvSpPr>
          <p:spPr>
            <a:xfrm>
              <a:off x="3712243" y="3595153"/>
              <a:ext cx="545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rain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83534DA-313D-3043-B3B8-47D9980363AB}"/>
                </a:ext>
              </a:extLst>
            </p:cNvPr>
            <p:cNvSpPr txBox="1"/>
            <p:nvPr/>
          </p:nvSpPr>
          <p:spPr>
            <a:xfrm>
              <a:off x="3698517" y="4912760"/>
              <a:ext cx="491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dry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74B9776-94A7-3846-AAA0-71F89AFBFFB0}"/>
                </a:ext>
              </a:extLst>
            </p:cNvPr>
            <p:cNvCxnSpPr/>
            <p:nvPr/>
          </p:nvCxnSpPr>
          <p:spPr>
            <a:xfrm>
              <a:off x="1643063" y="3641170"/>
              <a:ext cx="552617" cy="5212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96A2777-D14A-234F-9F26-49E983F73CEE}"/>
                </a:ext>
              </a:extLst>
            </p:cNvPr>
            <p:cNvCxnSpPr/>
            <p:nvPr/>
          </p:nvCxnSpPr>
          <p:spPr>
            <a:xfrm>
              <a:off x="3145900" y="4560334"/>
              <a:ext cx="552617" cy="5212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6488CB0-FA1B-4F43-86D5-2DBD862E5B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1471" y="2774633"/>
              <a:ext cx="552617" cy="5212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ECE3B74-0937-E846-9BF1-86F42C9282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9626" y="3768746"/>
              <a:ext cx="552617" cy="5212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093DE6-5258-0F4D-888A-47D642AE4911}"/>
                </a:ext>
              </a:extLst>
            </p:cNvPr>
            <p:cNvSpPr txBox="1"/>
            <p:nvPr/>
          </p:nvSpPr>
          <p:spPr>
            <a:xfrm>
              <a:off x="3652584" y="1812006"/>
              <a:ext cx="545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rain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A529D40-44FD-1045-AF26-5BF3A3AC0D79}"/>
                </a:ext>
              </a:extLst>
            </p:cNvPr>
            <p:cNvSpPr txBox="1"/>
            <p:nvPr/>
          </p:nvSpPr>
          <p:spPr>
            <a:xfrm>
              <a:off x="3638858" y="3129613"/>
              <a:ext cx="491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dry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C17154A-6A09-B342-9683-ED960CD8D280}"/>
                </a:ext>
              </a:extLst>
            </p:cNvPr>
            <p:cNvCxnSpPr/>
            <p:nvPr/>
          </p:nvCxnSpPr>
          <p:spPr>
            <a:xfrm>
              <a:off x="3086241" y="2777187"/>
              <a:ext cx="552617" cy="5212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751B1D8-C109-FF4B-BA7C-7BDB59BE9E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9967" y="1985599"/>
              <a:ext cx="552617" cy="5212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D7B3ED1-4328-2A48-A6AB-309F22BFD8C1}"/>
                </a:ext>
              </a:extLst>
            </p:cNvPr>
            <p:cNvSpPr txBox="1"/>
            <p:nvPr/>
          </p:nvSpPr>
          <p:spPr>
            <a:xfrm>
              <a:off x="1470339" y="390575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0.8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4782629-B192-524F-AF6F-C5A0AD3B5503}"/>
                </a:ext>
              </a:extLst>
            </p:cNvPr>
            <p:cNvSpPr txBox="1"/>
            <p:nvPr/>
          </p:nvSpPr>
          <p:spPr>
            <a:xfrm>
              <a:off x="1496296" y="268310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0.2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A94ACD7-EE40-2445-BA54-61C76564474C}"/>
                </a:ext>
              </a:extLst>
            </p:cNvPr>
            <p:cNvSpPr txBox="1"/>
            <p:nvPr/>
          </p:nvSpPr>
          <p:spPr>
            <a:xfrm>
              <a:off x="2918795" y="1857911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0.7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B6797C0-496B-7A41-B16F-1C91EFB7FEF1}"/>
                </a:ext>
              </a:extLst>
            </p:cNvPr>
            <p:cNvSpPr txBox="1"/>
            <p:nvPr/>
          </p:nvSpPr>
          <p:spPr>
            <a:xfrm>
              <a:off x="2901248" y="297715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0.3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350E1CA-AFEC-DF48-B176-E62A4AA2E9DA}"/>
                </a:ext>
              </a:extLst>
            </p:cNvPr>
            <p:cNvSpPr txBox="1"/>
            <p:nvPr/>
          </p:nvSpPr>
          <p:spPr>
            <a:xfrm>
              <a:off x="2945796" y="467841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0.9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275BBE7-1236-064E-B750-22AD7E040AB3}"/>
                </a:ext>
              </a:extLst>
            </p:cNvPr>
            <p:cNvSpPr txBox="1"/>
            <p:nvPr/>
          </p:nvSpPr>
          <p:spPr>
            <a:xfrm>
              <a:off x="2886137" y="377700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0.1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8C1BE20-4E48-1540-994C-48895610B1E4}"/>
              </a:ext>
            </a:extLst>
          </p:cNvPr>
          <p:cNvSpPr txBox="1"/>
          <p:nvPr/>
        </p:nvSpPr>
        <p:spPr>
          <a:xfrm>
            <a:off x="4178031" y="2872496"/>
            <a:ext cx="286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P(rain|cloudy)=0.2*0.7=0.14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FE0EFA-7244-5F48-A551-A39AB8A3A890}"/>
              </a:ext>
            </a:extLst>
          </p:cNvPr>
          <p:cNvSpPr txBox="1"/>
          <p:nvPr/>
        </p:nvSpPr>
        <p:spPr>
          <a:xfrm>
            <a:off x="4178031" y="4201176"/>
            <a:ext cx="2816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P(dry|cloudy)=0.2*0.3=0.06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6A23B8-CBF0-CE43-8148-485169FEF00B}"/>
              </a:ext>
            </a:extLst>
          </p:cNvPr>
          <p:cNvSpPr txBox="1"/>
          <p:nvPr/>
        </p:nvSpPr>
        <p:spPr>
          <a:xfrm>
            <a:off x="4178031" y="5984323"/>
            <a:ext cx="252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P(dry|sun)=0.8*0.9=0.72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DEF856-57B7-1443-BED1-B2BFEE46E9CF}"/>
              </a:ext>
            </a:extLst>
          </p:cNvPr>
          <p:cNvSpPr txBox="1"/>
          <p:nvPr/>
        </p:nvSpPr>
        <p:spPr>
          <a:xfrm>
            <a:off x="4178031" y="4653875"/>
            <a:ext cx="258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P(rain|sun)=0.8*0.1=0.08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84D6EF7-0AD5-E74B-954A-6513D39C0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135" y="3816015"/>
            <a:ext cx="4709865" cy="150898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B221146-20CE-CE4B-94F0-36D683AD9AF8}"/>
              </a:ext>
            </a:extLst>
          </p:cNvPr>
          <p:cNvSpPr txBox="1"/>
          <p:nvPr/>
        </p:nvSpPr>
        <p:spPr>
          <a:xfrm>
            <a:off x="9829041" y="5840841"/>
            <a:ext cx="2237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CH" dirty="0"/>
              <a:t>arginal probabilities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03CA6C-3AB7-9C40-B427-4AA43415419D}"/>
              </a:ext>
            </a:extLst>
          </p:cNvPr>
          <p:cNvSpPr txBox="1"/>
          <p:nvPr/>
        </p:nvSpPr>
        <p:spPr>
          <a:xfrm>
            <a:off x="9609814" y="3154918"/>
            <a:ext cx="245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conditional</a:t>
            </a:r>
            <a:r>
              <a:rPr lang="en-CH" dirty="0"/>
              <a:t> probabilities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A389A2-57DB-524F-8420-E7165780FF50}"/>
              </a:ext>
            </a:extLst>
          </p:cNvPr>
          <p:cNvCxnSpPr/>
          <p:nvPr/>
        </p:nvCxnSpPr>
        <p:spPr>
          <a:xfrm flipH="1">
            <a:off x="10015870" y="3524250"/>
            <a:ext cx="425302" cy="861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C41DAFD-4091-CB4C-BC4F-AADC30281EEA}"/>
              </a:ext>
            </a:extLst>
          </p:cNvPr>
          <p:cNvCxnSpPr>
            <a:cxnSpLocks/>
          </p:cNvCxnSpPr>
          <p:nvPr/>
        </p:nvCxnSpPr>
        <p:spPr>
          <a:xfrm flipH="1" flipV="1">
            <a:off x="10168271" y="5555402"/>
            <a:ext cx="272901" cy="337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89FFB0D-EC92-F74E-A9A1-5B9E26769E2E}"/>
              </a:ext>
            </a:extLst>
          </p:cNvPr>
          <p:cNvCxnSpPr>
            <a:cxnSpLocks/>
          </p:cNvCxnSpPr>
          <p:nvPr/>
        </p:nvCxnSpPr>
        <p:spPr>
          <a:xfrm flipV="1">
            <a:off x="10947873" y="5040036"/>
            <a:ext cx="523915" cy="80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755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20D3AF-33AD-644B-B974-E6664EF80748}"/>
              </a:ext>
            </a:extLst>
          </p:cNvPr>
          <p:cNvSpPr txBox="1"/>
          <p:nvPr/>
        </p:nvSpPr>
        <p:spPr>
          <a:xfrm>
            <a:off x="2764465" y="6488668"/>
            <a:ext cx="9114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Dr. Nahid Sultana </a:t>
            </a:r>
            <a:r>
              <a:rPr lang="en-GB" dirty="0"/>
              <a:t>https://</a:t>
            </a:r>
            <a:r>
              <a:rPr lang="en-GB" dirty="0" err="1"/>
              <a:t>www.slideshare.net</a:t>
            </a:r>
            <a:r>
              <a:rPr lang="en-GB" dirty="0"/>
              <a:t>/</a:t>
            </a:r>
            <a:r>
              <a:rPr lang="en-GB" dirty="0" err="1"/>
              <a:t>nszakir</a:t>
            </a:r>
            <a:r>
              <a:rPr lang="en-GB" dirty="0"/>
              <a:t>/chapter-4-part4-general-probability-rules</a:t>
            </a:r>
            <a:endParaRPr lang="en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BDBE56-B2FA-6A45-A332-33E88E57C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33" y="18771"/>
            <a:ext cx="8676167" cy="635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9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2A4E6F-E73B-364B-AD67-B498BB591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324" y="233438"/>
            <a:ext cx="8652623" cy="21197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1BF540-953A-0844-944E-953D820EFB76}"/>
              </a:ext>
            </a:extLst>
          </p:cNvPr>
          <p:cNvSpPr txBox="1"/>
          <p:nvPr/>
        </p:nvSpPr>
        <p:spPr>
          <a:xfrm>
            <a:off x="712003" y="382772"/>
            <a:ext cx="1719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800" b="1" dirty="0"/>
              <a:t>Bayes rule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8B9975F-1083-6D4D-81AE-B49D2BD74EEF}"/>
              </a:ext>
            </a:extLst>
          </p:cNvPr>
          <p:cNvGrpSpPr/>
          <p:nvPr/>
        </p:nvGrpSpPr>
        <p:grpSpPr>
          <a:xfrm>
            <a:off x="428626" y="2883569"/>
            <a:ext cx="3471836" cy="3470086"/>
            <a:chOff x="785813" y="1812006"/>
            <a:chExt cx="3471836" cy="34700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B21014-6131-574A-9D95-31D6D94B58AB}"/>
                </a:ext>
              </a:extLst>
            </p:cNvPr>
            <p:cNvSpPr txBox="1"/>
            <p:nvPr/>
          </p:nvSpPr>
          <p:spPr>
            <a:xfrm>
              <a:off x="785813" y="3271838"/>
              <a:ext cx="965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weather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1EE4A5-E125-F44E-813B-AE0F6B38399A}"/>
                </a:ext>
              </a:extLst>
            </p:cNvPr>
            <p:cNvSpPr txBox="1"/>
            <p:nvPr/>
          </p:nvSpPr>
          <p:spPr>
            <a:xfrm>
              <a:off x="2224088" y="2452687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cloudy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20EBCE-3CB5-FA4B-852C-86F8CC8C9DA2}"/>
                </a:ext>
              </a:extLst>
            </p:cNvPr>
            <p:cNvSpPr txBox="1"/>
            <p:nvPr/>
          </p:nvSpPr>
          <p:spPr>
            <a:xfrm>
              <a:off x="2195680" y="4162426"/>
              <a:ext cx="1019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sunshine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B24890-1E4D-ED44-BE9D-14C048320039}"/>
                </a:ext>
              </a:extLst>
            </p:cNvPr>
            <p:cNvSpPr txBox="1"/>
            <p:nvPr/>
          </p:nvSpPr>
          <p:spPr>
            <a:xfrm>
              <a:off x="3712243" y="3595153"/>
              <a:ext cx="545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rain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515934-C772-DA4B-A65F-922C6E3294F3}"/>
                </a:ext>
              </a:extLst>
            </p:cNvPr>
            <p:cNvSpPr txBox="1"/>
            <p:nvPr/>
          </p:nvSpPr>
          <p:spPr>
            <a:xfrm>
              <a:off x="3698517" y="4912760"/>
              <a:ext cx="491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dry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C1BC095-8E09-0F49-A1E3-BC485B4FFA5E}"/>
                </a:ext>
              </a:extLst>
            </p:cNvPr>
            <p:cNvCxnSpPr/>
            <p:nvPr/>
          </p:nvCxnSpPr>
          <p:spPr>
            <a:xfrm>
              <a:off x="1643063" y="3641170"/>
              <a:ext cx="552617" cy="5212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E71E13C-997D-5841-8216-4271EC6B7F33}"/>
                </a:ext>
              </a:extLst>
            </p:cNvPr>
            <p:cNvCxnSpPr/>
            <p:nvPr/>
          </p:nvCxnSpPr>
          <p:spPr>
            <a:xfrm>
              <a:off x="3145900" y="4560334"/>
              <a:ext cx="552617" cy="5212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61C1314-E30B-E641-BBA2-F57BA4DFB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1471" y="2774633"/>
              <a:ext cx="552617" cy="5212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7C762CA-4C4B-584E-95B3-DE8A559EF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9626" y="3768746"/>
              <a:ext cx="552617" cy="5212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4AF735C-5906-C948-8135-1B6707B490FF}"/>
                </a:ext>
              </a:extLst>
            </p:cNvPr>
            <p:cNvSpPr txBox="1"/>
            <p:nvPr/>
          </p:nvSpPr>
          <p:spPr>
            <a:xfrm>
              <a:off x="3652584" y="1812006"/>
              <a:ext cx="545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rain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9DC420-9D2D-1043-B2CD-812BDFC13E34}"/>
                </a:ext>
              </a:extLst>
            </p:cNvPr>
            <p:cNvSpPr txBox="1"/>
            <p:nvPr/>
          </p:nvSpPr>
          <p:spPr>
            <a:xfrm>
              <a:off x="3638858" y="3129613"/>
              <a:ext cx="491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dry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7D3EDC7-F655-DF48-A3A2-7C2D139B4111}"/>
                </a:ext>
              </a:extLst>
            </p:cNvPr>
            <p:cNvCxnSpPr/>
            <p:nvPr/>
          </p:nvCxnSpPr>
          <p:spPr>
            <a:xfrm>
              <a:off x="3086241" y="2777187"/>
              <a:ext cx="552617" cy="5212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30966A4-36F3-0F4D-9DCF-CBF390A2FC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9967" y="1985599"/>
              <a:ext cx="552617" cy="5212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9A0195F-AA72-7D42-AB3C-046D71F1BCA1}"/>
                </a:ext>
              </a:extLst>
            </p:cNvPr>
            <p:cNvSpPr txBox="1"/>
            <p:nvPr/>
          </p:nvSpPr>
          <p:spPr>
            <a:xfrm>
              <a:off x="1470339" y="390575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0.8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B2CF52D-C993-FC43-A16B-04A676E231C2}"/>
                </a:ext>
              </a:extLst>
            </p:cNvPr>
            <p:cNvSpPr txBox="1"/>
            <p:nvPr/>
          </p:nvSpPr>
          <p:spPr>
            <a:xfrm>
              <a:off x="1496296" y="268310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0.2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7E8929-470F-9546-B973-5AE4BA117656}"/>
                </a:ext>
              </a:extLst>
            </p:cNvPr>
            <p:cNvSpPr txBox="1"/>
            <p:nvPr/>
          </p:nvSpPr>
          <p:spPr>
            <a:xfrm>
              <a:off x="2918795" y="1857911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0.7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0CA75CB-B28C-954E-8B2E-0D41DC4FF118}"/>
                </a:ext>
              </a:extLst>
            </p:cNvPr>
            <p:cNvSpPr txBox="1"/>
            <p:nvPr/>
          </p:nvSpPr>
          <p:spPr>
            <a:xfrm>
              <a:off x="2901248" y="297715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0.3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D502327-47E1-BB48-990F-716948130A8D}"/>
                </a:ext>
              </a:extLst>
            </p:cNvPr>
            <p:cNvSpPr txBox="1"/>
            <p:nvPr/>
          </p:nvSpPr>
          <p:spPr>
            <a:xfrm>
              <a:off x="2945796" y="467841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0.9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E9E1E5E-BA47-6242-BCF3-FF0E1AF699F0}"/>
                </a:ext>
              </a:extLst>
            </p:cNvPr>
            <p:cNvSpPr txBox="1"/>
            <p:nvPr/>
          </p:nvSpPr>
          <p:spPr>
            <a:xfrm>
              <a:off x="2886137" y="377700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0.1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55F6E69-B912-C24C-A66E-19C6BFDDAAD2}"/>
              </a:ext>
            </a:extLst>
          </p:cNvPr>
          <p:cNvSpPr txBox="1"/>
          <p:nvPr/>
        </p:nvSpPr>
        <p:spPr>
          <a:xfrm>
            <a:off x="4178031" y="2872496"/>
            <a:ext cx="286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P(rain|cloudy)=0.2*0.7=0.14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D01729-981F-3349-BBFF-F03D73B9BE9B}"/>
              </a:ext>
            </a:extLst>
          </p:cNvPr>
          <p:cNvSpPr txBox="1"/>
          <p:nvPr/>
        </p:nvSpPr>
        <p:spPr>
          <a:xfrm>
            <a:off x="4178031" y="4201176"/>
            <a:ext cx="2816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P(dry|cloudy)=0.2*0.3=0.06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015443-8A06-4841-91C5-58ED9DEC23BB}"/>
              </a:ext>
            </a:extLst>
          </p:cNvPr>
          <p:cNvSpPr txBox="1"/>
          <p:nvPr/>
        </p:nvSpPr>
        <p:spPr>
          <a:xfrm>
            <a:off x="4178031" y="5984323"/>
            <a:ext cx="252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P(dry|sun)=0.8*0.9=0.72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72203B-AB2F-574B-A7CF-D1FAD46925AC}"/>
              </a:ext>
            </a:extLst>
          </p:cNvPr>
          <p:cNvSpPr txBox="1"/>
          <p:nvPr/>
        </p:nvSpPr>
        <p:spPr>
          <a:xfrm>
            <a:off x="4178031" y="4653875"/>
            <a:ext cx="258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P(rain|sun)=0.8*0.1=0.08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7B7D5B-C9B9-CB4C-A43C-6879FF321EE4}"/>
                  </a:ext>
                </a:extLst>
              </p:cNvPr>
              <p:cNvSpPr txBox="1"/>
              <p:nvPr/>
            </p:nvSpPr>
            <p:spPr>
              <a:xfrm>
                <a:off x="7385020" y="2754825"/>
                <a:ext cx="4544710" cy="1404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H" i="0" dirty="0">
                    <a:latin typeface="+mj-lt"/>
                  </a:rPr>
                  <a:t>If we know that it rained, what</a:t>
                </a:r>
                <a:endParaRPr lang="en-CH" dirty="0"/>
              </a:p>
              <a:p>
                <a:r>
                  <a:rPr lang="en-GB" i="0" dirty="0">
                    <a:latin typeface="+mj-lt"/>
                  </a:rPr>
                  <a:t>I</a:t>
                </a:r>
                <a:r>
                  <a:rPr lang="en-CH" i="0" dirty="0">
                    <a:latin typeface="+mj-lt"/>
                  </a:rPr>
                  <a:t>s the probability that the forecast</a:t>
                </a:r>
                <a:endParaRPr lang="en-CH" dirty="0"/>
              </a:p>
              <a:p>
                <a:r>
                  <a:rPr lang="en-GB" i="0" dirty="0">
                    <a:latin typeface="+mj-lt"/>
                  </a:rPr>
                  <a:t>was sunshine??</a:t>
                </a:r>
                <a:endParaRPr lang="en-GB" dirty="0"/>
              </a:p>
              <a:p>
                <a:r>
                  <a:rPr lang="en-GB" dirty="0"/>
                  <a:t>P(sun|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𝑟𝑎𝑖𝑛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𝑟𝑎𝑖𝑛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𝑠𝑢𝑛</m:t>
                            </m:r>
                          </m:e>
                        </m:d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𝑠𝑢𝑛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𝑟𝑎𝑖𝑛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CH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7B7D5B-C9B9-CB4C-A43C-6879FF321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020" y="2754825"/>
                <a:ext cx="4544710" cy="1404680"/>
              </a:xfrm>
              <a:prstGeom prst="rect">
                <a:avLst/>
              </a:prstGeom>
              <a:blipFill>
                <a:blip r:embed="rId3"/>
                <a:stretch>
                  <a:fillRect l="-836" t="-178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59D0CE40-8689-D24B-BE86-77502E8FBD98}"/>
              </a:ext>
            </a:extLst>
          </p:cNvPr>
          <p:cNvSpPr txBox="1"/>
          <p:nvPr/>
        </p:nvSpPr>
        <p:spPr>
          <a:xfrm>
            <a:off x="8357191" y="4570508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= 0.08*0.8/(0.14+0.08)= 0.29</a:t>
            </a:r>
          </a:p>
        </p:txBody>
      </p:sp>
    </p:spTree>
    <p:extLst>
      <p:ext uri="{BB962C8B-B14F-4D97-AF65-F5344CB8AC3E}">
        <p14:creationId xmlns:p14="http://schemas.microsoft.com/office/powerpoint/2010/main" val="2562220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F446F1-3BA3-B542-BFF8-7A41B19D972F}"/>
              </a:ext>
            </a:extLst>
          </p:cNvPr>
          <p:cNvSpPr txBox="1"/>
          <p:nvPr/>
        </p:nvSpPr>
        <p:spPr>
          <a:xfrm>
            <a:off x="864403" y="301257"/>
            <a:ext cx="2984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800" b="1" dirty="0"/>
              <a:t>Bayesian inference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55818-8438-0849-B68D-7BE1BC2FE8E1}"/>
              </a:ext>
            </a:extLst>
          </p:cNvPr>
          <p:cNvSpPr txBox="1"/>
          <p:nvPr/>
        </p:nvSpPr>
        <p:spPr>
          <a:xfrm>
            <a:off x="1162493" y="921291"/>
            <a:ext cx="9867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is a method of </a:t>
            </a:r>
            <a:r>
              <a:rPr lang="en-GB" dirty="0">
                <a:hlinkClick r:id="rId2" tooltip="Statistical inference"/>
              </a:rPr>
              <a:t>statistical inference</a:t>
            </a:r>
            <a:r>
              <a:rPr lang="en-GB" dirty="0"/>
              <a:t> in which </a:t>
            </a:r>
            <a:r>
              <a:rPr lang="en-GB" dirty="0">
                <a:hlinkClick r:id="rId3" tooltip="Bayes' theorem"/>
              </a:rPr>
              <a:t>Bayes' theorem</a:t>
            </a:r>
            <a:r>
              <a:rPr lang="en-GB" dirty="0"/>
              <a:t> is used to update the probability for a hypothesis as more </a:t>
            </a:r>
            <a:r>
              <a:rPr lang="en-GB" dirty="0">
                <a:hlinkClick r:id="rId4" tooltip="Evidence"/>
              </a:rPr>
              <a:t>evidence</a:t>
            </a:r>
            <a:r>
              <a:rPr lang="en-GB" dirty="0"/>
              <a:t> or </a:t>
            </a:r>
            <a:r>
              <a:rPr lang="en-GB" dirty="0" err="1">
                <a:hlinkClick r:id="rId5" tooltip="Information"/>
              </a:rPr>
              <a:t>information</a:t>
            </a:r>
            <a:r>
              <a:rPr lang="en-GB" dirty="0" err="1"/>
              <a:t>becomes</a:t>
            </a:r>
            <a:r>
              <a:rPr lang="en-GB" dirty="0"/>
              <a:t> available</a:t>
            </a:r>
            <a:endParaRPr lang="en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C0A508-8000-154E-AE3E-2DD299FD88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74" y="2248663"/>
            <a:ext cx="11984852" cy="43754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2AB9E1-773B-7945-A461-0FE5124B6F31}"/>
              </a:ext>
            </a:extLst>
          </p:cNvPr>
          <p:cNvSpPr txBox="1"/>
          <p:nvPr/>
        </p:nvSpPr>
        <p:spPr>
          <a:xfrm>
            <a:off x="2604635" y="1936954"/>
            <a:ext cx="11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P</a:t>
            </a:r>
            <a:r>
              <a:rPr lang="en-CH" dirty="0">
                <a:solidFill>
                  <a:srgbClr val="00B050"/>
                </a:solidFill>
              </a:rPr>
              <a:t>rior prob.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BE8341-6DAE-2441-A34B-F2223E1A7462}"/>
              </a:ext>
            </a:extLst>
          </p:cNvPr>
          <p:cNvSpPr txBox="1"/>
          <p:nvPr/>
        </p:nvSpPr>
        <p:spPr>
          <a:xfrm>
            <a:off x="1442613" y="1879331"/>
            <a:ext cx="109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rgbClr val="00B050"/>
                </a:solidFill>
              </a:rPr>
              <a:t>likelihood</a:t>
            </a:r>
            <a:endParaRPr lang="en-CH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BB3B43-8B72-9643-9387-F5D6FB27A84A}"/>
              </a:ext>
            </a:extLst>
          </p:cNvPr>
          <p:cNvSpPr txBox="1"/>
          <p:nvPr/>
        </p:nvSpPr>
        <p:spPr>
          <a:xfrm>
            <a:off x="1990487" y="2825753"/>
            <a:ext cx="198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00B050"/>
                </a:solidFill>
              </a:rPr>
              <a:t>Marginal </a:t>
            </a:r>
            <a:r>
              <a:rPr lang="de-CH" dirty="0" err="1">
                <a:solidFill>
                  <a:srgbClr val="00B050"/>
                </a:solidFill>
              </a:rPr>
              <a:t>likelihood</a:t>
            </a:r>
            <a:endParaRPr lang="en-CH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AF3D8A-3952-4342-A87F-DC86FE2D73E5}"/>
              </a:ext>
            </a:extLst>
          </p:cNvPr>
          <p:cNvSpPr txBox="1"/>
          <p:nvPr/>
        </p:nvSpPr>
        <p:spPr>
          <a:xfrm>
            <a:off x="321658" y="1879331"/>
            <a:ext cx="1085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rgbClr val="00B050"/>
                </a:solidFill>
              </a:rPr>
              <a:t>Posterior</a:t>
            </a:r>
            <a:r>
              <a:rPr lang="de-CH" dirty="0">
                <a:solidFill>
                  <a:srgbClr val="00B050"/>
                </a:solidFill>
              </a:rPr>
              <a:t> </a:t>
            </a:r>
          </a:p>
          <a:p>
            <a:r>
              <a:rPr lang="de-CH" dirty="0">
                <a:solidFill>
                  <a:srgbClr val="00B050"/>
                </a:solidFill>
              </a:rPr>
              <a:t>prob.</a:t>
            </a:r>
            <a:endParaRPr lang="en-CH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6B754F-98CE-CC4B-8854-ECE7030CF40D}"/>
              </a:ext>
            </a:extLst>
          </p:cNvPr>
          <p:cNvSpPr txBox="1"/>
          <p:nvPr/>
        </p:nvSpPr>
        <p:spPr>
          <a:xfrm>
            <a:off x="5040439" y="1664436"/>
            <a:ext cx="67631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00B050"/>
                </a:solidFill>
              </a:rPr>
              <a:t>E=</a:t>
            </a:r>
            <a:r>
              <a:rPr lang="de-CH" dirty="0" err="1">
                <a:solidFill>
                  <a:srgbClr val="00B050"/>
                </a:solidFill>
              </a:rPr>
              <a:t>evidence</a:t>
            </a:r>
            <a:endParaRPr lang="de-CH" dirty="0">
              <a:solidFill>
                <a:srgbClr val="00B050"/>
              </a:solidFill>
            </a:endParaRPr>
          </a:p>
          <a:p>
            <a:r>
              <a:rPr lang="de-CH" dirty="0">
                <a:solidFill>
                  <a:srgbClr val="00B050"/>
                </a:solidFill>
              </a:rPr>
              <a:t>H=</a:t>
            </a:r>
            <a:r>
              <a:rPr lang="de-CH" dirty="0" err="1">
                <a:solidFill>
                  <a:srgbClr val="00B050"/>
                </a:solidFill>
              </a:rPr>
              <a:t>hypothesis</a:t>
            </a:r>
            <a:endParaRPr lang="de-CH" dirty="0">
              <a:solidFill>
                <a:srgbClr val="00B050"/>
              </a:solidFill>
            </a:endParaRPr>
          </a:p>
          <a:p>
            <a:r>
              <a:rPr lang="de-CH" dirty="0" err="1">
                <a:solidFill>
                  <a:srgbClr val="00B050"/>
                </a:solidFill>
              </a:rPr>
              <a:t>What</a:t>
            </a:r>
            <a:r>
              <a:rPr lang="de-CH" dirty="0">
                <a:solidFill>
                  <a:srgbClr val="00B050"/>
                </a:solidFill>
              </a:rPr>
              <a:t> </a:t>
            </a:r>
            <a:r>
              <a:rPr lang="de-CH" dirty="0" err="1">
                <a:solidFill>
                  <a:srgbClr val="00B050"/>
                </a:solidFill>
              </a:rPr>
              <a:t>is</a:t>
            </a:r>
            <a:r>
              <a:rPr lang="de-CH" dirty="0">
                <a:solidFill>
                  <a:srgbClr val="00B050"/>
                </a:solidFill>
              </a:rPr>
              <a:t> </a:t>
            </a:r>
            <a:r>
              <a:rPr lang="de-CH" dirty="0" err="1">
                <a:solidFill>
                  <a:srgbClr val="00B050"/>
                </a:solidFill>
              </a:rPr>
              <a:t>the</a:t>
            </a:r>
            <a:r>
              <a:rPr lang="de-CH" dirty="0">
                <a:solidFill>
                  <a:srgbClr val="00B050"/>
                </a:solidFill>
              </a:rPr>
              <a:t> </a:t>
            </a:r>
            <a:r>
              <a:rPr lang="de-CH" dirty="0" err="1">
                <a:solidFill>
                  <a:srgbClr val="00B050"/>
                </a:solidFill>
              </a:rPr>
              <a:t>probability</a:t>
            </a:r>
            <a:r>
              <a:rPr lang="de-CH" dirty="0">
                <a:solidFill>
                  <a:srgbClr val="00B050"/>
                </a:solidFill>
              </a:rPr>
              <a:t> </a:t>
            </a:r>
            <a:r>
              <a:rPr lang="de-CH" dirty="0" err="1">
                <a:solidFill>
                  <a:srgbClr val="00B050"/>
                </a:solidFill>
              </a:rPr>
              <a:t>of</a:t>
            </a:r>
            <a:r>
              <a:rPr lang="de-CH" dirty="0">
                <a:solidFill>
                  <a:srgbClr val="00B050"/>
                </a:solidFill>
              </a:rPr>
              <a:t> </a:t>
            </a:r>
            <a:r>
              <a:rPr lang="de-CH" dirty="0" err="1">
                <a:solidFill>
                  <a:srgbClr val="00B050"/>
                </a:solidFill>
              </a:rPr>
              <a:t>our</a:t>
            </a:r>
            <a:r>
              <a:rPr lang="de-CH" dirty="0">
                <a:solidFill>
                  <a:srgbClr val="00B050"/>
                </a:solidFill>
              </a:rPr>
              <a:t> </a:t>
            </a:r>
            <a:r>
              <a:rPr lang="de-CH" dirty="0" err="1">
                <a:solidFill>
                  <a:srgbClr val="00B050"/>
                </a:solidFill>
              </a:rPr>
              <a:t>hypothesis</a:t>
            </a:r>
            <a:r>
              <a:rPr lang="de-CH" dirty="0">
                <a:solidFill>
                  <a:srgbClr val="00B050"/>
                </a:solidFill>
              </a:rPr>
              <a:t> </a:t>
            </a:r>
            <a:r>
              <a:rPr lang="de-CH" dirty="0" err="1">
                <a:solidFill>
                  <a:srgbClr val="00B050"/>
                </a:solidFill>
              </a:rPr>
              <a:t>given</a:t>
            </a:r>
            <a:r>
              <a:rPr lang="de-CH" dirty="0">
                <a:solidFill>
                  <a:srgbClr val="00B050"/>
                </a:solidFill>
              </a:rPr>
              <a:t> </a:t>
            </a:r>
            <a:r>
              <a:rPr lang="de-CH" dirty="0" err="1">
                <a:solidFill>
                  <a:srgbClr val="00B050"/>
                </a:solidFill>
              </a:rPr>
              <a:t>the</a:t>
            </a:r>
            <a:r>
              <a:rPr lang="de-CH" dirty="0">
                <a:solidFill>
                  <a:srgbClr val="00B050"/>
                </a:solidFill>
              </a:rPr>
              <a:t> </a:t>
            </a:r>
            <a:r>
              <a:rPr lang="de-CH" dirty="0" err="1">
                <a:solidFill>
                  <a:srgbClr val="00B050"/>
                </a:solidFill>
              </a:rPr>
              <a:t>evidence</a:t>
            </a:r>
            <a:r>
              <a:rPr lang="de-CH" dirty="0">
                <a:solidFill>
                  <a:srgbClr val="00B050"/>
                </a:solidFill>
              </a:rPr>
              <a:t>?</a:t>
            </a:r>
          </a:p>
          <a:p>
            <a:r>
              <a:rPr lang="de-CH" dirty="0">
                <a:solidFill>
                  <a:srgbClr val="00B050"/>
                </a:solidFill>
              </a:rPr>
              <a:t>e.g. </a:t>
            </a:r>
            <a:r>
              <a:rPr lang="de-CH" dirty="0" err="1">
                <a:solidFill>
                  <a:srgbClr val="00B050"/>
                </a:solidFill>
              </a:rPr>
              <a:t>what</a:t>
            </a:r>
            <a:r>
              <a:rPr lang="de-CH" dirty="0">
                <a:solidFill>
                  <a:srgbClr val="00B050"/>
                </a:solidFill>
              </a:rPr>
              <a:t> </a:t>
            </a:r>
            <a:r>
              <a:rPr lang="de-CH" dirty="0" err="1">
                <a:solidFill>
                  <a:srgbClr val="00B050"/>
                </a:solidFill>
              </a:rPr>
              <a:t>is</a:t>
            </a:r>
            <a:r>
              <a:rPr lang="de-CH" dirty="0">
                <a:solidFill>
                  <a:srgbClr val="00B050"/>
                </a:solidFill>
              </a:rPr>
              <a:t> </a:t>
            </a:r>
            <a:r>
              <a:rPr lang="de-CH" dirty="0" err="1">
                <a:solidFill>
                  <a:srgbClr val="00B050"/>
                </a:solidFill>
              </a:rPr>
              <a:t>the</a:t>
            </a:r>
            <a:r>
              <a:rPr lang="de-CH" dirty="0">
                <a:solidFill>
                  <a:srgbClr val="00B050"/>
                </a:solidFill>
              </a:rPr>
              <a:t> </a:t>
            </a:r>
            <a:r>
              <a:rPr lang="de-CH" dirty="0" err="1">
                <a:solidFill>
                  <a:srgbClr val="00B050"/>
                </a:solidFill>
              </a:rPr>
              <a:t>probability</a:t>
            </a:r>
            <a:r>
              <a:rPr lang="de-CH" dirty="0">
                <a:solidFill>
                  <a:srgbClr val="00B050"/>
                </a:solidFill>
              </a:rPr>
              <a:t> </a:t>
            </a:r>
            <a:r>
              <a:rPr lang="de-CH" dirty="0" err="1">
                <a:solidFill>
                  <a:srgbClr val="00B050"/>
                </a:solidFill>
              </a:rPr>
              <a:t>our</a:t>
            </a:r>
            <a:r>
              <a:rPr lang="de-CH" dirty="0">
                <a:solidFill>
                  <a:srgbClr val="00B050"/>
                </a:solidFill>
              </a:rPr>
              <a:t> </a:t>
            </a:r>
            <a:r>
              <a:rPr lang="de-CH" dirty="0" err="1">
                <a:solidFill>
                  <a:srgbClr val="00B050"/>
                </a:solidFill>
              </a:rPr>
              <a:t>data</a:t>
            </a:r>
            <a:r>
              <a:rPr lang="de-CH" dirty="0">
                <a:solidFill>
                  <a:srgbClr val="00B050"/>
                </a:solidFill>
              </a:rPr>
              <a:t> </a:t>
            </a:r>
            <a:r>
              <a:rPr lang="de-CH" dirty="0" err="1">
                <a:solidFill>
                  <a:srgbClr val="00B050"/>
                </a:solidFill>
              </a:rPr>
              <a:t>comes</a:t>
            </a:r>
            <a:r>
              <a:rPr lang="de-CH" dirty="0">
                <a:solidFill>
                  <a:srgbClr val="00B050"/>
                </a:solidFill>
              </a:rPr>
              <a:t> </a:t>
            </a:r>
            <a:r>
              <a:rPr lang="de-CH" dirty="0" err="1">
                <a:solidFill>
                  <a:srgbClr val="00B050"/>
                </a:solidFill>
              </a:rPr>
              <a:t>from</a:t>
            </a:r>
            <a:r>
              <a:rPr lang="de-CH" dirty="0">
                <a:solidFill>
                  <a:srgbClr val="00B050"/>
                </a:solidFill>
              </a:rPr>
              <a:t> a </a:t>
            </a:r>
            <a:r>
              <a:rPr lang="de-CH" dirty="0" err="1">
                <a:solidFill>
                  <a:srgbClr val="00B050"/>
                </a:solidFill>
              </a:rPr>
              <a:t>Poisson</a:t>
            </a:r>
            <a:r>
              <a:rPr lang="de-CH" dirty="0">
                <a:solidFill>
                  <a:srgbClr val="00B050"/>
                </a:solidFill>
              </a:rPr>
              <a:t> </a:t>
            </a:r>
            <a:r>
              <a:rPr lang="de-CH" dirty="0" err="1">
                <a:solidFill>
                  <a:srgbClr val="00B050"/>
                </a:solidFill>
              </a:rPr>
              <a:t>distribution</a:t>
            </a:r>
            <a:endParaRPr lang="de-CH" dirty="0">
              <a:solidFill>
                <a:srgbClr val="00B050"/>
              </a:solidFill>
            </a:endParaRPr>
          </a:p>
          <a:p>
            <a:r>
              <a:rPr lang="de-CH" dirty="0" err="1">
                <a:solidFill>
                  <a:srgbClr val="00B050"/>
                </a:solidFill>
              </a:rPr>
              <a:t>given</a:t>
            </a:r>
            <a:r>
              <a:rPr lang="de-CH" dirty="0">
                <a:solidFill>
                  <a:srgbClr val="00B050"/>
                </a:solidFill>
              </a:rPr>
              <a:t> </a:t>
            </a:r>
            <a:r>
              <a:rPr lang="de-CH" dirty="0" err="1">
                <a:solidFill>
                  <a:srgbClr val="00B050"/>
                </a:solidFill>
              </a:rPr>
              <a:t>the</a:t>
            </a:r>
            <a:r>
              <a:rPr lang="de-CH" dirty="0">
                <a:solidFill>
                  <a:srgbClr val="00B050"/>
                </a:solidFill>
              </a:rPr>
              <a:t> </a:t>
            </a:r>
            <a:r>
              <a:rPr lang="de-CH" dirty="0" err="1">
                <a:solidFill>
                  <a:srgbClr val="00B050"/>
                </a:solidFill>
              </a:rPr>
              <a:t>distribution</a:t>
            </a:r>
            <a:r>
              <a:rPr lang="de-CH" dirty="0">
                <a:solidFill>
                  <a:srgbClr val="00B050"/>
                </a:solidFill>
              </a:rPr>
              <a:t> </a:t>
            </a:r>
            <a:r>
              <a:rPr lang="de-CH" dirty="0" err="1">
                <a:solidFill>
                  <a:srgbClr val="00B050"/>
                </a:solidFill>
              </a:rPr>
              <a:t>of</a:t>
            </a:r>
            <a:r>
              <a:rPr lang="de-CH" dirty="0">
                <a:solidFill>
                  <a:srgbClr val="00B050"/>
                </a:solidFill>
              </a:rPr>
              <a:t> </a:t>
            </a:r>
            <a:r>
              <a:rPr lang="de-CH" dirty="0" err="1">
                <a:solidFill>
                  <a:srgbClr val="00B050"/>
                </a:solidFill>
              </a:rPr>
              <a:t>our</a:t>
            </a:r>
            <a:r>
              <a:rPr lang="de-CH" dirty="0">
                <a:solidFill>
                  <a:srgbClr val="00B050"/>
                </a:solidFill>
              </a:rPr>
              <a:t> </a:t>
            </a:r>
            <a:r>
              <a:rPr lang="de-CH" dirty="0" err="1">
                <a:solidFill>
                  <a:srgbClr val="00B050"/>
                </a:solidFill>
              </a:rPr>
              <a:t>data</a:t>
            </a:r>
            <a:r>
              <a:rPr lang="de-CH" dirty="0">
                <a:solidFill>
                  <a:srgbClr val="00B050"/>
                </a:solidFill>
              </a:rPr>
              <a:t>?</a:t>
            </a:r>
            <a:endParaRPr lang="en-CH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950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E85753-004A-3B49-9EB4-2D73AEC2BEA6}"/>
                  </a:ext>
                </a:extLst>
              </p:cNvPr>
              <p:cNvSpPr txBox="1"/>
              <p:nvPr/>
            </p:nvSpPr>
            <p:spPr>
              <a:xfrm>
                <a:off x="928577" y="765545"/>
                <a:ext cx="10334846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H" sz="2800" b="1" dirty="0"/>
                  <a:t>Some statistics conventions:</a:t>
                </a:r>
              </a:p>
              <a:p>
                <a:endParaRPr lang="en-CH" sz="2400" dirty="0"/>
              </a:p>
              <a:p>
                <a:r>
                  <a:rPr lang="en-GB" sz="2000" dirty="0"/>
                  <a:t>A</a:t>
                </a:r>
                <a:r>
                  <a:rPr lang="en-CH" sz="2000" dirty="0"/>
                  <a:t> variable with a </a:t>
                </a:r>
                <a:r>
                  <a:rPr lang="en-CH" sz="2000" b="1" dirty="0"/>
                  <a:t>line</a:t>
                </a:r>
                <a:r>
                  <a:rPr lang="en-CH" sz="2000" dirty="0"/>
                  <a:t> on top of it often indicates the mean of the distribution.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H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de-CH" sz="2000" dirty="0"/>
              </a:p>
              <a:p>
                <a:endParaRPr lang="en-CH" sz="2000" dirty="0"/>
              </a:p>
              <a:p>
                <a:r>
                  <a:rPr lang="en-GB" sz="2000" dirty="0"/>
                  <a:t>A</a:t>
                </a:r>
                <a:r>
                  <a:rPr lang="en-CH" sz="2000" dirty="0"/>
                  <a:t> variable with a </a:t>
                </a:r>
                <a:r>
                  <a:rPr lang="en-CH" sz="2000" b="1" dirty="0"/>
                  <a:t>hat</a:t>
                </a:r>
                <a:r>
                  <a:rPr lang="en-CH" sz="2000" dirty="0"/>
                  <a:t> line on top of it often indicates the estimation of a parameter of the distribution </a:t>
                </a:r>
                <a:r>
                  <a:rPr lang="en-GB" sz="2000" b="1" dirty="0"/>
                  <a:t>x̂</a:t>
                </a:r>
                <a:r>
                  <a:rPr lang="en-GB" sz="2000" dirty="0"/>
                  <a:t> . This reminds us that this is not (necessarily) the underlying true value, but an estimate we make from the data.</a:t>
                </a:r>
                <a:endParaRPr lang="en-CH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E85753-004A-3B49-9EB4-2D73AEC2B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77" y="765545"/>
                <a:ext cx="10334846" cy="2431435"/>
              </a:xfrm>
              <a:prstGeom prst="rect">
                <a:avLst/>
              </a:prstGeom>
              <a:blipFill>
                <a:blip r:embed="rId2"/>
                <a:stretch>
                  <a:fillRect l="-1227" t="-2604" b="-312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283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6633</TotalTime>
  <Words>750</Words>
  <Application>Microsoft Macintosh PowerPoint</Application>
  <PresentationFormat>Widescreen</PresentationFormat>
  <Paragraphs>104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Semple, Jennifer Isabel (IZB)</dc:creator>
  <cp:lastModifiedBy>Semple, Jennifer Isabel (IZB)</cp:lastModifiedBy>
  <cp:revision>45</cp:revision>
  <dcterms:created xsi:type="dcterms:W3CDTF">2020-04-01T08:48:47Z</dcterms:created>
  <dcterms:modified xsi:type="dcterms:W3CDTF">2020-04-06T13:43:11Z</dcterms:modified>
</cp:coreProperties>
</file>