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620574" y="1029942"/>
            <a:ext cx="135956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onditional probability</a:t>
            </a:r>
          </a:p>
          <a:p>
            <a:r>
              <a:rPr lang="en-GB" dirty="0"/>
              <a:t>B</a:t>
            </a:r>
            <a:r>
              <a:rPr lang="en-CH" dirty="0"/>
              <a:t>ayes theorem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GB" dirty="0"/>
              <a:t>H</a:t>
            </a:r>
            <a:r>
              <a:rPr lang="en-CH" dirty="0"/>
              <a:t>at</a:t>
            </a:r>
          </a:p>
          <a:p>
            <a:r>
              <a:rPr lang="en-CH" dirty="0"/>
              <a:t>MLE</a:t>
            </a:r>
          </a:p>
          <a:p>
            <a:r>
              <a:rPr lang="en-GB" dirty="0"/>
              <a:t>L</a:t>
            </a:r>
            <a:r>
              <a:rPr lang="en-CH" dirty="0"/>
              <a:t>og rules</a:t>
            </a:r>
          </a:p>
          <a:p>
            <a:r>
              <a:rPr lang="en-GB" dirty="0"/>
              <a:t>D</a:t>
            </a:r>
            <a:r>
              <a:rPr lang="en-CH" dirty="0"/>
              <a:t>ifferentiation rules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egression</a:t>
            </a:r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r>
              <a:rPr lang="en-CH" dirty="0"/>
              <a:t> phat    </a:t>
            </a:r>
            <a:r>
              <a:rPr lang="en-GB" dirty="0"/>
              <a:t>We put a hat over the letter to remind us that this is not (necessarily) the underlying true value, but an estimate we make from the data</a:t>
            </a:r>
            <a:endParaRPr lang="en-CH" dirty="0"/>
          </a:p>
          <a:p>
            <a:r>
              <a:rPr lang="en-CH" dirty="0"/>
              <a:t>overline</a:t>
            </a:r>
          </a:p>
          <a:p>
            <a:endParaRPr lang="en-CH" dirty="0"/>
          </a:p>
          <a:p>
            <a:r>
              <a:rPr lang="en-GB" dirty="0"/>
              <a:t>M</a:t>
            </a:r>
            <a:r>
              <a:rPr lang="en-CH" dirty="0"/>
              <a:t>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C71508-728E-0046-B337-511DE7ACA9D3}"/>
              </a:ext>
            </a:extLst>
          </p:cNvPr>
          <p:cNvSpPr txBox="1"/>
          <p:nvPr/>
        </p:nvSpPr>
        <p:spPr>
          <a:xfrm>
            <a:off x="175783" y="3796584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de-CH" b="1" dirty="0" err="1"/>
              <a:t>uter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endParaRPr lang="en-CH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807A6-C8B9-E644-8C1A-6A4CE28C3D15}"/>
              </a:ext>
            </a:extLst>
          </p:cNvPr>
          <p:cNvGrpSpPr/>
          <p:nvPr/>
        </p:nvGrpSpPr>
        <p:grpSpPr>
          <a:xfrm>
            <a:off x="212778" y="1443528"/>
            <a:ext cx="5373636" cy="1646285"/>
            <a:chOff x="1104031" y="771524"/>
            <a:chExt cx="8190153" cy="23002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2AD92F-2581-7B4A-AEB7-12BEE8BCF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38" b="53029"/>
            <a:stretch/>
          </p:blipFill>
          <p:spPr>
            <a:xfrm>
              <a:off x="1104031" y="771524"/>
              <a:ext cx="8190153" cy="182880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49142-C26B-4345-ABE6-5E87C524DD2A}"/>
                </a:ext>
              </a:extLst>
            </p:cNvPr>
            <p:cNvSpPr/>
            <p:nvPr/>
          </p:nvSpPr>
          <p:spPr>
            <a:xfrm>
              <a:off x="1243013" y="2600325"/>
              <a:ext cx="1385887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529CC2-5AB3-C248-8569-F58792A9F6A9}"/>
              </a:ext>
            </a:extLst>
          </p:cNvPr>
          <p:cNvSpPr txBox="1"/>
          <p:nvPr/>
        </p:nvSpPr>
        <p:spPr>
          <a:xfrm>
            <a:off x="349622" y="144522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=a</a:t>
            </a:r>
            <a:r>
              <a:rPr lang="en-CH" baseline="30000" dirty="0"/>
              <a:t>T</a:t>
            </a:r>
            <a:r>
              <a:rPr lang="en-CH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14673-B279-3648-A74F-6BD79A30A02C}"/>
              </a:ext>
            </a:extLst>
          </p:cNvPr>
          <p:cNvSpPr txBox="1"/>
          <p:nvPr/>
        </p:nvSpPr>
        <p:spPr>
          <a:xfrm>
            <a:off x="216083" y="43650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CH" dirty="0"/>
              <a:t>=ab</a:t>
            </a:r>
            <a:r>
              <a:rPr lang="en-CH" baseline="30000" dirty="0"/>
              <a:t>T</a:t>
            </a:r>
            <a:endParaRPr lang="en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98D-8AEF-924C-B38A-D0426E36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26" y="1036168"/>
            <a:ext cx="6892811" cy="310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FC6F2-CF16-1445-BD54-22709C75AA51}"/>
              </a:ext>
            </a:extLst>
          </p:cNvPr>
          <p:cNvSpPr txBox="1"/>
          <p:nvPr/>
        </p:nvSpPr>
        <p:spPr>
          <a:xfrm>
            <a:off x="232883" y="345302"/>
            <a:ext cx="149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Inner</a:t>
            </a:r>
            <a:r>
              <a:rPr lang="en-CH" b="1" dirty="0"/>
              <a:t> product</a:t>
            </a:r>
          </a:p>
          <a:p>
            <a:r>
              <a:rPr lang="en-GB" b="1" dirty="0"/>
              <a:t>D</a:t>
            </a:r>
            <a:r>
              <a:rPr lang="en-CH" b="1" dirty="0"/>
              <a:t>ot product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2A59D1-A854-034B-BB6B-A0044EB2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540"/>
          <a:stretch/>
        </p:blipFill>
        <p:spPr>
          <a:xfrm>
            <a:off x="212778" y="5071844"/>
            <a:ext cx="5373636" cy="1457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2C5232-FA14-014C-B1E5-EBEA15CED910}"/>
              </a:ext>
            </a:extLst>
          </p:cNvPr>
          <p:cNvSpPr txBox="1"/>
          <p:nvPr/>
        </p:nvSpPr>
        <p:spPr>
          <a:xfrm>
            <a:off x="6499978" y="483801"/>
            <a:ext cx="28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Dot</a:t>
            </a:r>
            <a:r>
              <a:rPr lang="de-CH" b="1" dirty="0"/>
              <a:t> </a:t>
            </a:r>
            <a:r>
              <a:rPr lang="de-CH" b="1" dirty="0" err="1"/>
              <a:t>product</a:t>
            </a:r>
            <a:r>
              <a:rPr lang="de-CH" b="1" dirty="0"/>
              <a:t>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two</a:t>
            </a:r>
            <a:r>
              <a:rPr lang="de-CH" b="1" dirty="0"/>
              <a:t> </a:t>
            </a:r>
            <a:r>
              <a:rPr lang="de-CH" b="1" dirty="0" err="1"/>
              <a:t>matrices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39993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79FEB-1179-3E47-9D7B-8906CCAF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333499"/>
            <a:ext cx="4691626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4AC86-B8F3-2545-88EA-EF7FCAC9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333499"/>
            <a:ext cx="5756275" cy="43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AB62B-6B99-AB4D-99A7-BC250CBF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084262"/>
            <a:ext cx="4171951" cy="5736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A4EFF-7861-1046-B4A4-B529A141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243012"/>
            <a:ext cx="2365645" cy="106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B13D4-887C-FB40-9A6B-339E8B6A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36" y="2767657"/>
            <a:ext cx="1993901" cy="608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9DC27-BB1C-FC4B-A254-60D486D9134B}"/>
              </a:ext>
            </a:extLst>
          </p:cNvPr>
          <p:cNvSpPr txBox="1"/>
          <p:nvPr/>
        </p:nvSpPr>
        <p:spPr>
          <a:xfrm>
            <a:off x="8280224" y="6543695"/>
            <a:ext cx="391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</a:t>
            </a:r>
            <a:r>
              <a:rPr lang="en-GB" sz="1200" dirty="0" err="1"/>
              <a:t>www.onlinemathlearning.com</a:t>
            </a:r>
            <a:r>
              <a:rPr lang="en-GB" sz="1200" dirty="0"/>
              <a:t>/derivative-</a:t>
            </a:r>
            <a:r>
              <a:rPr lang="en-GB" sz="1200" dirty="0" err="1"/>
              <a:t>rules.html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15357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908E-4E6B-AF4F-98B4-02B686F412D8}"/>
              </a:ext>
            </a:extLst>
          </p:cNvPr>
          <p:cNvSpPr txBox="1"/>
          <p:nvPr/>
        </p:nvSpPr>
        <p:spPr>
          <a:xfrm>
            <a:off x="228600" y="503896"/>
            <a:ext cx="518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Likelihood for the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C3DA-D876-CD47-9D1C-FEFD3010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228600" y="1337139"/>
            <a:ext cx="5575991" cy="2977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61FBF-9221-5741-ACBA-AF0C7115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225550"/>
            <a:ext cx="6273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142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31</cp:revision>
  <dcterms:created xsi:type="dcterms:W3CDTF">2020-04-01T08:48:47Z</dcterms:created>
  <dcterms:modified xsi:type="dcterms:W3CDTF">2020-04-05T15:29:34Z</dcterms:modified>
</cp:coreProperties>
</file>