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70" r:id="rId3"/>
    <p:sldId id="269" r:id="rId4"/>
    <p:sldId id="268" r:id="rId5"/>
    <p:sldId id="258" r:id="rId6"/>
    <p:sldId id="272" r:id="rId7"/>
    <p:sldId id="259" r:id="rId8"/>
    <p:sldId id="261" r:id="rId9"/>
    <p:sldId id="263" r:id="rId10"/>
    <p:sldId id="285" r:id="rId11"/>
    <p:sldId id="287" r:id="rId12"/>
    <p:sldId id="286" r:id="rId13"/>
    <p:sldId id="275" r:id="rId14"/>
    <p:sldId id="292" r:id="rId15"/>
    <p:sldId id="289" r:id="rId16"/>
    <p:sldId id="293" r:id="rId17"/>
    <p:sldId id="284"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son" initials="J" lastIdx="1" clrIdx="0">
    <p:extLst>
      <p:ext uri="{19B8F6BF-5375-455C-9EA6-DF929625EA0E}">
        <p15:presenceInfo xmlns:p15="http://schemas.microsoft.com/office/powerpoint/2012/main" userId="Ja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83241" autoAdjust="0"/>
  </p:normalViewPr>
  <p:slideViewPr>
    <p:cSldViewPr snapToGrid="0">
      <p:cViewPr varScale="1">
        <p:scale>
          <a:sx n="60" d="100"/>
          <a:sy n="60" d="100"/>
        </p:scale>
        <p:origin x="63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3F1AC70-2D15-415C-8230-27BC04888896}" type="doc">
      <dgm:prSet loTypeId="urn:microsoft.com/office/officeart/2005/8/layout/arrow5" loCatId="process" qsTypeId="urn:microsoft.com/office/officeart/2005/8/quickstyle/simple1" qsCatId="simple" csTypeId="urn:microsoft.com/office/officeart/2005/8/colors/accent1_2" csCatId="accent1" phldr="1"/>
      <dgm:spPr/>
      <dgm:t>
        <a:bodyPr/>
        <a:lstStyle/>
        <a:p>
          <a:endParaRPr lang="en-US"/>
        </a:p>
      </dgm:t>
    </dgm:pt>
    <dgm:pt modelId="{C6FA0501-CB3F-4393-B90B-6498E483E97C}">
      <dgm:prSet phldrT="[Text]"/>
      <dgm:spPr/>
      <dgm:t>
        <a:bodyPr/>
        <a:lstStyle/>
        <a:p>
          <a:r>
            <a:rPr lang="en-US" dirty="0"/>
            <a:t>President declares </a:t>
          </a:r>
          <a:br>
            <a:rPr lang="en-US" dirty="0"/>
          </a:br>
          <a:r>
            <a:rPr lang="en-US" dirty="0"/>
            <a:t>National Emergency</a:t>
          </a:r>
        </a:p>
      </dgm:t>
    </dgm:pt>
    <dgm:pt modelId="{863AC830-F741-467A-B1AE-F0371D5B420F}" type="parTrans" cxnId="{929523B0-542C-41C7-B11C-83B21C74CF7E}">
      <dgm:prSet/>
      <dgm:spPr/>
      <dgm:t>
        <a:bodyPr/>
        <a:lstStyle/>
        <a:p>
          <a:endParaRPr lang="en-US"/>
        </a:p>
      </dgm:t>
    </dgm:pt>
    <dgm:pt modelId="{67F6FD6E-241A-447A-8661-0196BFD64AED}" type="sibTrans" cxnId="{929523B0-542C-41C7-B11C-83B21C74CF7E}">
      <dgm:prSet/>
      <dgm:spPr/>
      <dgm:t>
        <a:bodyPr/>
        <a:lstStyle/>
        <a:p>
          <a:endParaRPr lang="en-US"/>
        </a:p>
      </dgm:t>
    </dgm:pt>
    <dgm:pt modelId="{0FD45CDE-1B48-436B-9275-F660C17A7D0C}">
      <dgm:prSet phldrT="[Text]"/>
      <dgm:spPr/>
      <dgm:t>
        <a:bodyPr/>
        <a:lstStyle/>
        <a:p>
          <a:r>
            <a:rPr lang="en-US" dirty="0"/>
            <a:t>HHS Secretary declares </a:t>
          </a:r>
          <a:br>
            <a:rPr lang="en-US" dirty="0"/>
          </a:br>
          <a:r>
            <a:rPr lang="en-US" dirty="0"/>
            <a:t>Public Health Emergency</a:t>
          </a:r>
        </a:p>
      </dgm:t>
    </dgm:pt>
    <dgm:pt modelId="{7D66645B-8A7C-44FB-8A35-86D37489C7CA}" type="parTrans" cxnId="{583D1BB4-439E-4A71-A561-D28F8214B826}">
      <dgm:prSet/>
      <dgm:spPr/>
      <dgm:t>
        <a:bodyPr/>
        <a:lstStyle/>
        <a:p>
          <a:endParaRPr lang="en-US"/>
        </a:p>
      </dgm:t>
    </dgm:pt>
    <dgm:pt modelId="{1F5FF23C-6C90-4A3F-94F6-21B95BE33B3B}" type="sibTrans" cxnId="{583D1BB4-439E-4A71-A561-D28F8214B826}">
      <dgm:prSet/>
      <dgm:spPr/>
      <dgm:t>
        <a:bodyPr/>
        <a:lstStyle/>
        <a:p>
          <a:endParaRPr lang="en-US"/>
        </a:p>
      </dgm:t>
    </dgm:pt>
    <dgm:pt modelId="{04EABD60-54FC-43CE-B28A-B1F2D35F3B3B}" type="pres">
      <dgm:prSet presAssocID="{23F1AC70-2D15-415C-8230-27BC04888896}" presName="diagram" presStyleCnt="0">
        <dgm:presLayoutVars>
          <dgm:dir/>
          <dgm:resizeHandles val="exact"/>
        </dgm:presLayoutVars>
      </dgm:prSet>
      <dgm:spPr/>
    </dgm:pt>
    <dgm:pt modelId="{ECD4CFA6-46B0-4B91-9D25-50E020E19037}" type="pres">
      <dgm:prSet presAssocID="{C6FA0501-CB3F-4393-B90B-6498E483E97C}" presName="arrow" presStyleLbl="node1" presStyleIdx="0" presStyleCnt="2" custScaleX="46044" custScaleY="81592" custRadScaleRad="111207" custRadScaleInc="306">
        <dgm:presLayoutVars>
          <dgm:bulletEnabled val="1"/>
        </dgm:presLayoutVars>
      </dgm:prSet>
      <dgm:spPr/>
    </dgm:pt>
    <dgm:pt modelId="{C2B7CE33-87A0-4118-9371-8C9C5447864B}" type="pres">
      <dgm:prSet presAssocID="{0FD45CDE-1B48-436B-9275-F660C17A7D0C}" presName="arrow" presStyleLbl="node1" presStyleIdx="1" presStyleCnt="2" custScaleX="46782" custScaleY="84054" custRadScaleRad="109367">
        <dgm:presLayoutVars>
          <dgm:bulletEnabled val="1"/>
        </dgm:presLayoutVars>
      </dgm:prSet>
      <dgm:spPr/>
    </dgm:pt>
  </dgm:ptLst>
  <dgm:cxnLst>
    <dgm:cxn modelId="{07799823-4531-4B21-8A98-08364F57FF83}" type="presOf" srcId="{23F1AC70-2D15-415C-8230-27BC04888896}" destId="{04EABD60-54FC-43CE-B28A-B1F2D35F3B3B}" srcOrd="0" destOrd="0" presId="urn:microsoft.com/office/officeart/2005/8/layout/arrow5"/>
    <dgm:cxn modelId="{C0A00677-5220-4909-8971-27F64F27AEC1}" type="presOf" srcId="{0FD45CDE-1B48-436B-9275-F660C17A7D0C}" destId="{C2B7CE33-87A0-4118-9371-8C9C5447864B}" srcOrd="0" destOrd="0" presId="urn:microsoft.com/office/officeart/2005/8/layout/arrow5"/>
    <dgm:cxn modelId="{929523B0-542C-41C7-B11C-83B21C74CF7E}" srcId="{23F1AC70-2D15-415C-8230-27BC04888896}" destId="{C6FA0501-CB3F-4393-B90B-6498E483E97C}" srcOrd="0" destOrd="0" parTransId="{863AC830-F741-467A-B1AE-F0371D5B420F}" sibTransId="{67F6FD6E-241A-447A-8661-0196BFD64AED}"/>
    <dgm:cxn modelId="{583D1BB4-439E-4A71-A561-D28F8214B826}" srcId="{23F1AC70-2D15-415C-8230-27BC04888896}" destId="{0FD45CDE-1B48-436B-9275-F660C17A7D0C}" srcOrd="1" destOrd="0" parTransId="{7D66645B-8A7C-44FB-8A35-86D37489C7CA}" sibTransId="{1F5FF23C-6C90-4A3F-94F6-21B95BE33B3B}"/>
    <dgm:cxn modelId="{47060DBC-ABF1-4A0B-BADE-A95A01AFF047}" type="presOf" srcId="{C6FA0501-CB3F-4393-B90B-6498E483E97C}" destId="{ECD4CFA6-46B0-4B91-9D25-50E020E19037}" srcOrd="0" destOrd="0" presId="urn:microsoft.com/office/officeart/2005/8/layout/arrow5"/>
    <dgm:cxn modelId="{2BB21E4E-1FD1-4230-84F7-BC09E8E6159C}" type="presParOf" srcId="{04EABD60-54FC-43CE-B28A-B1F2D35F3B3B}" destId="{ECD4CFA6-46B0-4B91-9D25-50E020E19037}" srcOrd="0" destOrd="0" presId="urn:microsoft.com/office/officeart/2005/8/layout/arrow5"/>
    <dgm:cxn modelId="{17DB8689-B2A1-4FC8-8460-2DBC2297C491}" type="presParOf" srcId="{04EABD60-54FC-43CE-B28A-B1F2D35F3B3B}" destId="{C2B7CE33-87A0-4118-9371-8C9C5447864B}" srcOrd="1" destOrd="0" presId="urn:microsoft.com/office/officeart/2005/8/layout/arrow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99332-2CAD-4FF7-93A4-821FFB5A827B}" type="doc">
      <dgm:prSet loTypeId="urn:microsoft.com/office/officeart/2005/8/layout/venn1" loCatId="relationship" qsTypeId="urn:microsoft.com/office/officeart/2005/8/quickstyle/simple1" qsCatId="simple" csTypeId="urn:microsoft.com/office/officeart/2005/8/colors/accent1_2" csCatId="accent1" phldr="1"/>
      <dgm:spPr/>
    </dgm:pt>
    <dgm:pt modelId="{C5440677-67BB-444E-B2E8-F1E7EB91C565}">
      <dgm:prSet phldrT="[Text]" custT="1"/>
      <dgm:spPr/>
      <dgm:t>
        <a:bodyPr/>
        <a:lstStyle/>
        <a:p>
          <a:endParaRPr lang="en-US" sz="3600" dirty="0"/>
        </a:p>
        <a:p>
          <a:endParaRPr lang="en-US" sz="3600" dirty="0"/>
        </a:p>
        <a:p>
          <a:r>
            <a:rPr lang="en-US" sz="3600" dirty="0"/>
            <a:t>1115 Waivers</a:t>
          </a:r>
          <a:br>
            <a:rPr lang="en-US" sz="3600" dirty="0"/>
          </a:br>
          <a:endParaRPr lang="en-US" sz="3600" dirty="0"/>
        </a:p>
      </dgm:t>
    </dgm:pt>
    <dgm:pt modelId="{E048455D-62C0-4B59-B1AF-D99C6BD707B2}" type="parTrans" cxnId="{9DFC7327-5BE4-4CB1-B8B7-62FB120EB7C6}">
      <dgm:prSet/>
      <dgm:spPr/>
      <dgm:t>
        <a:bodyPr/>
        <a:lstStyle/>
        <a:p>
          <a:endParaRPr lang="en-US"/>
        </a:p>
      </dgm:t>
    </dgm:pt>
    <dgm:pt modelId="{BB689CD1-917B-484F-9ABC-B72236EACD66}" type="sibTrans" cxnId="{9DFC7327-5BE4-4CB1-B8B7-62FB120EB7C6}">
      <dgm:prSet/>
      <dgm:spPr/>
      <dgm:t>
        <a:bodyPr/>
        <a:lstStyle/>
        <a:p>
          <a:endParaRPr lang="en-US"/>
        </a:p>
      </dgm:t>
    </dgm:pt>
    <dgm:pt modelId="{E0B50D3A-2FFB-4192-AF95-2E363D1BEE27}">
      <dgm:prSet phldrT="[Text]" custT="1"/>
      <dgm:spPr/>
      <dgm:t>
        <a:bodyPr/>
        <a:lstStyle/>
        <a:p>
          <a:pPr marL="0" lvl="0" defTabSz="1600200">
            <a:lnSpc>
              <a:spcPct val="90000"/>
            </a:lnSpc>
            <a:spcBef>
              <a:spcPct val="0"/>
            </a:spcBef>
            <a:spcAft>
              <a:spcPct val="35000"/>
            </a:spcAft>
            <a:buNone/>
          </a:pPr>
          <a:r>
            <a:rPr lang="en-US" sz="3600" dirty="0"/>
            <a:t>1135 Waivers</a:t>
          </a:r>
        </a:p>
      </dgm:t>
    </dgm:pt>
    <dgm:pt modelId="{E14A7ECE-6F69-4FE8-A99E-11D32773BEA2}" type="parTrans" cxnId="{33E50EBB-7476-40FB-911C-C4F85F9A9883}">
      <dgm:prSet/>
      <dgm:spPr/>
      <dgm:t>
        <a:bodyPr/>
        <a:lstStyle/>
        <a:p>
          <a:endParaRPr lang="en-US"/>
        </a:p>
      </dgm:t>
    </dgm:pt>
    <dgm:pt modelId="{2B84C95B-CBD0-4440-ABC2-12CCFC4E8CAF}" type="sibTrans" cxnId="{33E50EBB-7476-40FB-911C-C4F85F9A9883}">
      <dgm:prSet/>
      <dgm:spPr/>
      <dgm:t>
        <a:bodyPr/>
        <a:lstStyle/>
        <a:p>
          <a:endParaRPr lang="en-US"/>
        </a:p>
      </dgm:t>
    </dgm:pt>
    <dgm:pt modelId="{4986F7DE-BF72-43D5-B087-5836940A3A5C}">
      <dgm:prSet custT="1"/>
      <dgm:spPr/>
      <dgm:t>
        <a:bodyPr/>
        <a:lstStyle/>
        <a:p>
          <a:endParaRPr lang="en-US" sz="2400" dirty="0"/>
        </a:p>
      </dgm:t>
    </dgm:pt>
    <dgm:pt modelId="{453FC691-9E4E-4B62-B53E-9A4482D6AFE8}" type="parTrans" cxnId="{5009F60E-7E0A-41A4-AFE9-AC6EFF8E5B2A}">
      <dgm:prSet/>
      <dgm:spPr/>
      <dgm:t>
        <a:bodyPr/>
        <a:lstStyle/>
        <a:p>
          <a:endParaRPr lang="en-US"/>
        </a:p>
      </dgm:t>
    </dgm:pt>
    <dgm:pt modelId="{AE383348-1F68-4BA7-9800-673EBA320972}" type="sibTrans" cxnId="{5009F60E-7E0A-41A4-AFE9-AC6EFF8E5B2A}">
      <dgm:prSet/>
      <dgm:spPr/>
      <dgm:t>
        <a:bodyPr/>
        <a:lstStyle/>
        <a:p>
          <a:endParaRPr lang="en-US"/>
        </a:p>
      </dgm:t>
    </dgm:pt>
    <dgm:pt modelId="{7085DE37-383B-400E-9074-4E9DDD9A6FFB}">
      <dgm:prSet custT="1"/>
      <dgm:spPr/>
      <dgm:t>
        <a:bodyPr/>
        <a:lstStyle/>
        <a:p>
          <a:r>
            <a:rPr lang="en-US" sz="2400" dirty="0"/>
            <a:t>“Experiment” focus</a:t>
          </a:r>
          <a:br>
            <a:rPr lang="en-US" sz="2400" dirty="0"/>
          </a:br>
          <a:br>
            <a:rPr lang="en-US" sz="2400" dirty="0"/>
          </a:br>
          <a:endParaRPr lang="en-US" sz="2400" dirty="0"/>
        </a:p>
      </dgm:t>
    </dgm:pt>
    <dgm:pt modelId="{8121731F-1A64-4D4D-9F95-37CA974B5D84}" type="parTrans" cxnId="{611506E9-9E69-433B-9FA4-9E921203CB18}">
      <dgm:prSet/>
      <dgm:spPr/>
      <dgm:t>
        <a:bodyPr/>
        <a:lstStyle/>
        <a:p>
          <a:endParaRPr lang="en-US"/>
        </a:p>
      </dgm:t>
    </dgm:pt>
    <dgm:pt modelId="{E85C690F-E61E-4E69-99C1-C002759633C1}" type="sibTrans" cxnId="{611506E9-9E69-433B-9FA4-9E921203CB18}">
      <dgm:prSet/>
      <dgm:spPr/>
      <dgm:t>
        <a:bodyPr/>
        <a:lstStyle/>
        <a:p>
          <a:endParaRPr lang="en-US"/>
        </a:p>
      </dgm:t>
    </dgm:pt>
    <dgm:pt modelId="{EE99C398-34AA-46A4-BB56-9689008C65E4}">
      <dgm:prSet custT="1"/>
      <dgm:spPr/>
      <dgm:t>
        <a:bodyPr/>
        <a:lstStyle/>
        <a:p>
          <a:endParaRPr lang="en-US" sz="2400" dirty="0"/>
        </a:p>
      </dgm:t>
    </dgm:pt>
    <dgm:pt modelId="{E2980DA3-6005-4F80-BD02-A9D0DB5CDAAD}" type="parTrans" cxnId="{8F9EB50E-61E5-4C28-8621-61656C417D70}">
      <dgm:prSet/>
      <dgm:spPr/>
      <dgm:t>
        <a:bodyPr/>
        <a:lstStyle/>
        <a:p>
          <a:endParaRPr lang="en-US"/>
        </a:p>
      </dgm:t>
    </dgm:pt>
    <dgm:pt modelId="{A2CDDF5C-D1C2-4A0F-BDA0-FD903BD5D52C}" type="sibTrans" cxnId="{8F9EB50E-61E5-4C28-8621-61656C417D70}">
      <dgm:prSet/>
      <dgm:spPr/>
      <dgm:t>
        <a:bodyPr/>
        <a:lstStyle/>
        <a:p>
          <a:endParaRPr lang="en-US"/>
        </a:p>
      </dgm:t>
    </dgm:pt>
    <dgm:pt modelId="{4B9E2A82-A100-4F42-9969-E0A43ABC4846}">
      <dgm:prSet custT="1"/>
      <dgm:spPr/>
      <dgm:t>
        <a:bodyPr/>
        <a:lstStyle/>
        <a:p>
          <a:r>
            <a:rPr lang="en-US" sz="2400" dirty="0"/>
            <a:t>Budget Neutrality Requirement</a:t>
          </a:r>
        </a:p>
      </dgm:t>
    </dgm:pt>
    <dgm:pt modelId="{6830C08B-84BB-474F-B78F-45C8E344AAFB}" type="parTrans" cxnId="{5CD1035A-1DD6-4536-9010-04A9DFE84C54}">
      <dgm:prSet/>
      <dgm:spPr/>
      <dgm:t>
        <a:bodyPr/>
        <a:lstStyle/>
        <a:p>
          <a:endParaRPr lang="en-US"/>
        </a:p>
      </dgm:t>
    </dgm:pt>
    <dgm:pt modelId="{8A1B7CAE-8583-4447-96C3-893C0D48FCAF}" type="sibTrans" cxnId="{5CD1035A-1DD6-4536-9010-04A9DFE84C54}">
      <dgm:prSet/>
      <dgm:spPr/>
      <dgm:t>
        <a:bodyPr/>
        <a:lstStyle/>
        <a:p>
          <a:endParaRPr lang="en-US"/>
        </a:p>
      </dgm:t>
    </dgm:pt>
    <dgm:pt modelId="{9CC7CBBF-87B0-4D7D-8BC3-66558285F4D4}">
      <dgm:prSet custT="1"/>
      <dgm:spPr/>
      <dgm:t>
        <a:bodyPr/>
        <a:lstStyle/>
        <a:p>
          <a:pPr marL="228600" lvl="1" indent="0" defTabSz="1066800">
            <a:lnSpc>
              <a:spcPct val="90000"/>
            </a:lnSpc>
            <a:spcBef>
              <a:spcPct val="0"/>
            </a:spcBef>
            <a:spcAft>
              <a:spcPct val="15000"/>
            </a:spcAft>
          </a:pPr>
          <a:r>
            <a:rPr lang="en-US" sz="2400" dirty="0"/>
            <a:t>HHS Secretary can create a “blanket” waiver. </a:t>
          </a:r>
        </a:p>
      </dgm:t>
    </dgm:pt>
    <dgm:pt modelId="{BAB73414-10AE-4F4A-9F50-A2F5C0CEDD35}" type="parTrans" cxnId="{B4E308F0-1336-450B-BECE-3B7C09DEEC99}">
      <dgm:prSet/>
      <dgm:spPr/>
      <dgm:t>
        <a:bodyPr/>
        <a:lstStyle/>
        <a:p>
          <a:endParaRPr lang="en-US"/>
        </a:p>
      </dgm:t>
    </dgm:pt>
    <dgm:pt modelId="{6C9706F2-4139-4B09-BCF7-7BC91F7D9D31}" type="sibTrans" cxnId="{B4E308F0-1336-450B-BECE-3B7C09DEEC99}">
      <dgm:prSet/>
      <dgm:spPr/>
      <dgm:t>
        <a:bodyPr/>
        <a:lstStyle/>
        <a:p>
          <a:endParaRPr lang="en-US"/>
        </a:p>
      </dgm:t>
    </dgm:pt>
    <dgm:pt modelId="{833B7E89-27BB-474F-9941-E2F9CAF8CD92}">
      <dgm:prSet custT="1"/>
      <dgm:spPr/>
      <dgm:t>
        <a:bodyPr/>
        <a:lstStyle/>
        <a:p>
          <a:pPr marL="228600" lvl="1" indent="0" defTabSz="1066800">
            <a:lnSpc>
              <a:spcPct val="90000"/>
            </a:lnSpc>
            <a:spcBef>
              <a:spcPct val="0"/>
            </a:spcBef>
            <a:spcAft>
              <a:spcPct val="15000"/>
            </a:spcAft>
          </a:pPr>
          <a:r>
            <a:rPr lang="en-US" sz="2400" dirty="0"/>
            <a:t>Report to congress after emergency</a:t>
          </a:r>
        </a:p>
      </dgm:t>
    </dgm:pt>
    <dgm:pt modelId="{DCFE045C-1CB2-446D-9922-A2EA88982014}" type="parTrans" cxnId="{3745C402-A0D7-4C9E-87F1-1CE9F50BD35D}">
      <dgm:prSet/>
      <dgm:spPr/>
      <dgm:t>
        <a:bodyPr/>
        <a:lstStyle/>
        <a:p>
          <a:endParaRPr lang="en-US"/>
        </a:p>
      </dgm:t>
    </dgm:pt>
    <dgm:pt modelId="{25537965-DBAE-42A3-B308-18AB530BABAB}" type="sibTrans" cxnId="{3745C402-A0D7-4C9E-87F1-1CE9F50BD35D}">
      <dgm:prSet/>
      <dgm:spPr/>
      <dgm:t>
        <a:bodyPr/>
        <a:lstStyle/>
        <a:p>
          <a:endParaRPr lang="en-US"/>
        </a:p>
      </dgm:t>
    </dgm:pt>
    <dgm:pt modelId="{D7B09C7B-D3F4-4CF4-9D80-C0003AC74A60}">
      <dgm:prSet custT="1"/>
      <dgm:spPr/>
      <dgm:t>
        <a:bodyPr/>
        <a:lstStyle/>
        <a:p>
          <a:r>
            <a:rPr lang="en-US" sz="2400" dirty="0"/>
            <a:t>Report to congress after completion of demonstration</a:t>
          </a:r>
        </a:p>
      </dgm:t>
    </dgm:pt>
    <dgm:pt modelId="{6B01259D-51C4-442B-A805-525E46231704}" type="parTrans" cxnId="{EFC836D5-FDF6-4AA1-8183-20A70265C177}">
      <dgm:prSet/>
      <dgm:spPr/>
      <dgm:t>
        <a:bodyPr/>
        <a:lstStyle/>
        <a:p>
          <a:endParaRPr lang="en-US"/>
        </a:p>
      </dgm:t>
    </dgm:pt>
    <dgm:pt modelId="{A9D971CF-84C5-496D-AFEF-AEA0E4E51900}" type="sibTrans" cxnId="{EFC836D5-FDF6-4AA1-8183-20A70265C177}">
      <dgm:prSet/>
      <dgm:spPr/>
      <dgm:t>
        <a:bodyPr/>
        <a:lstStyle/>
        <a:p>
          <a:endParaRPr lang="en-US"/>
        </a:p>
      </dgm:t>
    </dgm:pt>
    <dgm:pt modelId="{FD263209-C025-4CCB-B288-A57A7D86437D}">
      <dgm:prSet custT="1"/>
      <dgm:spPr/>
      <dgm:t>
        <a:bodyPr/>
        <a:lstStyle/>
        <a:p>
          <a:pPr marL="228600" lvl="1" indent="0" defTabSz="1066800">
            <a:lnSpc>
              <a:spcPct val="90000"/>
            </a:lnSpc>
            <a:spcBef>
              <a:spcPct val="0"/>
            </a:spcBef>
            <a:spcAft>
              <a:spcPct val="15000"/>
            </a:spcAft>
          </a:pPr>
          <a:r>
            <a:rPr lang="en-US" sz="2400" dirty="0"/>
            <a:t>Medicare Waivers</a:t>
          </a:r>
        </a:p>
      </dgm:t>
    </dgm:pt>
    <dgm:pt modelId="{B32896CE-8545-4634-A39A-538E2EEEA725}" type="parTrans" cxnId="{DF0B0BEF-E470-4F88-838D-72446E456C3E}">
      <dgm:prSet/>
      <dgm:spPr/>
      <dgm:t>
        <a:bodyPr/>
        <a:lstStyle/>
        <a:p>
          <a:endParaRPr lang="en-US"/>
        </a:p>
      </dgm:t>
    </dgm:pt>
    <dgm:pt modelId="{B36F1B80-3A7F-4BC0-A102-D1D7D1167C6D}" type="sibTrans" cxnId="{DF0B0BEF-E470-4F88-838D-72446E456C3E}">
      <dgm:prSet/>
      <dgm:spPr/>
      <dgm:t>
        <a:bodyPr/>
        <a:lstStyle/>
        <a:p>
          <a:endParaRPr lang="en-US"/>
        </a:p>
      </dgm:t>
    </dgm:pt>
    <dgm:pt modelId="{A3991FDD-4281-410B-AADA-28A7F062A3FC}">
      <dgm:prSet custT="1"/>
      <dgm:spPr/>
      <dgm:t>
        <a:bodyPr/>
        <a:lstStyle/>
        <a:p>
          <a:endParaRPr lang="en-US" sz="2400" dirty="0"/>
        </a:p>
      </dgm:t>
    </dgm:pt>
    <dgm:pt modelId="{184E27FA-7993-4AAA-97EA-72173B761457}" type="parTrans" cxnId="{EAF9D4C2-F6A7-40A3-AAD9-2E545C14750A}">
      <dgm:prSet/>
      <dgm:spPr/>
      <dgm:t>
        <a:bodyPr/>
        <a:lstStyle/>
        <a:p>
          <a:endParaRPr lang="en-US"/>
        </a:p>
      </dgm:t>
    </dgm:pt>
    <dgm:pt modelId="{65369EFD-B3F1-4B96-8FCA-8CB1CDC4C3DF}" type="sibTrans" cxnId="{EAF9D4C2-F6A7-40A3-AAD9-2E545C14750A}">
      <dgm:prSet/>
      <dgm:spPr/>
      <dgm:t>
        <a:bodyPr/>
        <a:lstStyle/>
        <a:p>
          <a:endParaRPr lang="en-US"/>
        </a:p>
      </dgm:t>
    </dgm:pt>
    <dgm:pt modelId="{F2ACD19A-6720-45F3-AAE7-2C273E144C7B}">
      <dgm:prSet custT="1"/>
      <dgm:spPr/>
      <dgm:t>
        <a:bodyPr/>
        <a:lstStyle/>
        <a:p>
          <a:endParaRPr lang="en-US" sz="2400" dirty="0"/>
        </a:p>
      </dgm:t>
    </dgm:pt>
    <dgm:pt modelId="{83573B00-CFA5-46B9-937C-4105F79D8808}" type="parTrans" cxnId="{3F23C8D3-B0EF-4A78-9975-AEC598BFB9A0}">
      <dgm:prSet/>
      <dgm:spPr/>
      <dgm:t>
        <a:bodyPr/>
        <a:lstStyle/>
        <a:p>
          <a:endParaRPr lang="en-US"/>
        </a:p>
      </dgm:t>
    </dgm:pt>
    <dgm:pt modelId="{9AA870EA-D6C1-4E4E-AA8F-0F52431E7DB2}" type="sibTrans" cxnId="{3F23C8D3-B0EF-4A78-9975-AEC598BFB9A0}">
      <dgm:prSet/>
      <dgm:spPr/>
      <dgm:t>
        <a:bodyPr/>
        <a:lstStyle/>
        <a:p>
          <a:endParaRPr lang="en-US"/>
        </a:p>
      </dgm:t>
    </dgm:pt>
    <dgm:pt modelId="{5169E5A4-79E3-42F0-8E38-684AF9E56353}">
      <dgm:prSet custT="1"/>
      <dgm:spPr/>
      <dgm:t>
        <a:bodyPr/>
        <a:lstStyle/>
        <a:p>
          <a:pPr marL="228600" lvl="1" indent="0" defTabSz="1066800">
            <a:lnSpc>
              <a:spcPct val="90000"/>
            </a:lnSpc>
            <a:spcBef>
              <a:spcPct val="0"/>
            </a:spcBef>
            <a:spcAft>
              <a:spcPct val="15000"/>
            </a:spcAft>
          </a:pPr>
          <a:r>
            <a:rPr lang="en-US" sz="2400" dirty="0"/>
            <a:t>Retroactive waiver option</a:t>
          </a:r>
        </a:p>
      </dgm:t>
    </dgm:pt>
    <dgm:pt modelId="{E711E50F-CC75-44BF-8B2B-2096E5A8CCAC}" type="parTrans" cxnId="{C77EC7E1-A3FC-402D-AE99-FAF221216E9D}">
      <dgm:prSet/>
      <dgm:spPr/>
      <dgm:t>
        <a:bodyPr/>
        <a:lstStyle/>
        <a:p>
          <a:endParaRPr lang="en-US"/>
        </a:p>
      </dgm:t>
    </dgm:pt>
    <dgm:pt modelId="{77C366EC-9C63-43D3-82AD-F9C8BC00C6DE}" type="sibTrans" cxnId="{C77EC7E1-A3FC-402D-AE99-FAF221216E9D}">
      <dgm:prSet/>
      <dgm:spPr/>
      <dgm:t>
        <a:bodyPr/>
        <a:lstStyle/>
        <a:p>
          <a:endParaRPr lang="en-US"/>
        </a:p>
      </dgm:t>
    </dgm:pt>
    <dgm:pt modelId="{D66F0049-134A-447C-B1FF-8BF47FB25D07}">
      <dgm:prSet custT="1"/>
      <dgm:spPr/>
      <dgm:t>
        <a:bodyPr/>
        <a:lstStyle/>
        <a:p>
          <a:endParaRPr lang="en-US" sz="2400" dirty="0"/>
        </a:p>
      </dgm:t>
    </dgm:pt>
    <dgm:pt modelId="{6D3C816A-2A8E-4CFA-B2C3-20779ECBA761}" type="parTrans" cxnId="{447F1DFC-AAAA-4831-88E7-845B980DC8D9}">
      <dgm:prSet/>
      <dgm:spPr/>
      <dgm:t>
        <a:bodyPr/>
        <a:lstStyle/>
        <a:p>
          <a:endParaRPr lang="en-US"/>
        </a:p>
      </dgm:t>
    </dgm:pt>
    <dgm:pt modelId="{2B3A1F29-DF6A-465C-A270-DFB710665391}" type="sibTrans" cxnId="{447F1DFC-AAAA-4831-88E7-845B980DC8D9}">
      <dgm:prSet/>
      <dgm:spPr/>
      <dgm:t>
        <a:bodyPr/>
        <a:lstStyle/>
        <a:p>
          <a:endParaRPr lang="en-US"/>
        </a:p>
      </dgm:t>
    </dgm:pt>
    <dgm:pt modelId="{A12884DA-6B7A-4E30-BF09-902AA0C72264}">
      <dgm:prSet custT="1"/>
      <dgm:spPr/>
      <dgm:t>
        <a:bodyPr/>
        <a:lstStyle/>
        <a:p>
          <a:pPr marL="228600" lvl="1" indent="0" defTabSz="1066800">
            <a:lnSpc>
              <a:spcPct val="90000"/>
            </a:lnSpc>
            <a:spcBef>
              <a:spcPct val="0"/>
            </a:spcBef>
            <a:spcAft>
              <a:spcPct val="15000"/>
            </a:spcAft>
          </a:pPr>
          <a:r>
            <a:rPr lang="en-US" sz="2400" dirty="0"/>
            <a:t>Only covers region in designated emergency area</a:t>
          </a:r>
        </a:p>
      </dgm:t>
    </dgm:pt>
    <dgm:pt modelId="{7C655B67-2B81-419B-ADEF-9F70CCB26096}" type="sibTrans" cxnId="{91884ED1-7601-42C9-A2AD-BD2BEA37F97F}">
      <dgm:prSet/>
      <dgm:spPr/>
      <dgm:t>
        <a:bodyPr/>
        <a:lstStyle/>
        <a:p>
          <a:endParaRPr lang="en-US"/>
        </a:p>
      </dgm:t>
    </dgm:pt>
    <dgm:pt modelId="{669F2750-60B8-4376-9AD1-799B4E251B9E}" type="parTrans" cxnId="{91884ED1-7601-42C9-A2AD-BD2BEA37F97F}">
      <dgm:prSet/>
      <dgm:spPr/>
      <dgm:t>
        <a:bodyPr/>
        <a:lstStyle/>
        <a:p>
          <a:endParaRPr lang="en-US"/>
        </a:p>
      </dgm:t>
    </dgm:pt>
    <dgm:pt modelId="{618C775D-D932-49A7-B859-6676339615EE}">
      <dgm:prSet custT="1"/>
      <dgm:spPr/>
      <dgm:t>
        <a:bodyPr/>
        <a:lstStyle/>
        <a:p>
          <a:pPr marL="228600" lvl="1" indent="0" defTabSz="1066800">
            <a:lnSpc>
              <a:spcPct val="90000"/>
            </a:lnSpc>
            <a:spcBef>
              <a:spcPct val="0"/>
            </a:spcBef>
            <a:spcAft>
              <a:spcPct val="15000"/>
            </a:spcAft>
          </a:pPr>
          <a:r>
            <a:rPr lang="en-US" sz="2400" dirty="0"/>
            <a:t>Proposed by providers, hospitals, health systems, local health departments</a:t>
          </a:r>
        </a:p>
      </dgm:t>
    </dgm:pt>
    <dgm:pt modelId="{1EB5056B-699D-429A-A41C-035DB0B1C8AC}" type="parTrans" cxnId="{2467AE7A-661E-40D3-BF34-76B2FA36170C}">
      <dgm:prSet/>
      <dgm:spPr/>
      <dgm:t>
        <a:bodyPr/>
        <a:lstStyle/>
        <a:p>
          <a:endParaRPr lang="en-US"/>
        </a:p>
      </dgm:t>
    </dgm:pt>
    <dgm:pt modelId="{5AD76E03-3E46-48B9-B3A6-62EF83713871}" type="sibTrans" cxnId="{2467AE7A-661E-40D3-BF34-76B2FA36170C}">
      <dgm:prSet/>
      <dgm:spPr/>
      <dgm:t>
        <a:bodyPr/>
        <a:lstStyle/>
        <a:p>
          <a:endParaRPr lang="en-US"/>
        </a:p>
      </dgm:t>
    </dgm:pt>
    <dgm:pt modelId="{3DC545D6-0E44-4626-BD1D-6ECC1EB1B4D0}" type="pres">
      <dgm:prSet presAssocID="{92E99332-2CAD-4FF7-93A4-821FFB5A827B}" presName="compositeShape" presStyleCnt="0">
        <dgm:presLayoutVars>
          <dgm:chMax val="7"/>
          <dgm:dir/>
          <dgm:resizeHandles val="exact"/>
        </dgm:presLayoutVars>
      </dgm:prSet>
      <dgm:spPr/>
    </dgm:pt>
    <dgm:pt modelId="{430E7B1A-5058-4D0B-953A-5CCA2773B545}" type="pres">
      <dgm:prSet presAssocID="{C5440677-67BB-444E-B2E8-F1E7EB91C565}" presName="circ1" presStyleLbl="vennNode1" presStyleIdx="0" presStyleCnt="2"/>
      <dgm:spPr/>
    </dgm:pt>
    <dgm:pt modelId="{3C141461-1D2B-4335-94E1-03F373DE7EF5}" type="pres">
      <dgm:prSet presAssocID="{C5440677-67BB-444E-B2E8-F1E7EB91C565}" presName="circ1Tx" presStyleLbl="revTx" presStyleIdx="0" presStyleCnt="0">
        <dgm:presLayoutVars>
          <dgm:chMax val="0"/>
          <dgm:chPref val="0"/>
          <dgm:bulletEnabled val="1"/>
        </dgm:presLayoutVars>
      </dgm:prSet>
      <dgm:spPr/>
    </dgm:pt>
    <dgm:pt modelId="{56F2755D-81E9-4B1C-96CB-8D0F44959AA3}" type="pres">
      <dgm:prSet presAssocID="{E0B50D3A-2FFB-4192-AF95-2E363D1BEE27}" presName="circ2" presStyleLbl="vennNode1" presStyleIdx="1" presStyleCnt="2"/>
      <dgm:spPr/>
    </dgm:pt>
    <dgm:pt modelId="{D8E0B398-C83D-4989-8698-BBB8F0E73484}" type="pres">
      <dgm:prSet presAssocID="{E0B50D3A-2FFB-4192-AF95-2E363D1BEE27}" presName="circ2Tx" presStyleLbl="revTx" presStyleIdx="0" presStyleCnt="0">
        <dgm:presLayoutVars>
          <dgm:chMax val="0"/>
          <dgm:chPref val="0"/>
          <dgm:bulletEnabled val="1"/>
        </dgm:presLayoutVars>
      </dgm:prSet>
      <dgm:spPr/>
    </dgm:pt>
  </dgm:ptLst>
  <dgm:cxnLst>
    <dgm:cxn modelId="{3745C402-A0D7-4C9E-87F1-1CE9F50BD35D}" srcId="{E0B50D3A-2FFB-4192-AF95-2E363D1BEE27}" destId="{833B7E89-27BB-474F-9941-E2F9CAF8CD92}" srcOrd="4" destOrd="0" parTransId="{DCFE045C-1CB2-446D-9922-A2EA88982014}" sibTransId="{25537965-DBAE-42A3-B308-18AB530BABAB}"/>
    <dgm:cxn modelId="{3ADFD103-5BCE-401E-853A-294351104D46}" type="presOf" srcId="{7085DE37-383B-400E-9074-4E9DDD9A6FFB}" destId="{3C141461-1D2B-4335-94E1-03F373DE7EF5}" srcOrd="1" destOrd="1" presId="urn:microsoft.com/office/officeart/2005/8/layout/venn1"/>
    <dgm:cxn modelId="{BEDBDF06-B11E-4CFC-A071-9C39902B2017}" type="presOf" srcId="{4986F7DE-BF72-43D5-B087-5836940A3A5C}" destId="{3C141461-1D2B-4335-94E1-03F373DE7EF5}" srcOrd="1" destOrd="8" presId="urn:microsoft.com/office/officeart/2005/8/layout/venn1"/>
    <dgm:cxn modelId="{E539860B-A838-4E6D-9904-CAEAFB9775A5}" type="presOf" srcId="{EE99C398-34AA-46A4-BB56-9689008C65E4}" destId="{3C141461-1D2B-4335-94E1-03F373DE7EF5}" srcOrd="1" destOrd="7" presId="urn:microsoft.com/office/officeart/2005/8/layout/venn1"/>
    <dgm:cxn modelId="{8F9EB50E-61E5-4C28-8621-61656C417D70}" srcId="{C5440677-67BB-444E-B2E8-F1E7EB91C565}" destId="{EE99C398-34AA-46A4-BB56-9689008C65E4}" srcOrd="6" destOrd="0" parTransId="{E2980DA3-6005-4F80-BD02-A9D0DB5CDAAD}" sibTransId="{A2CDDF5C-D1C2-4A0F-BDA0-FD903BD5D52C}"/>
    <dgm:cxn modelId="{5009F60E-7E0A-41A4-AFE9-AC6EFF8E5B2A}" srcId="{C5440677-67BB-444E-B2E8-F1E7EB91C565}" destId="{4986F7DE-BF72-43D5-B087-5836940A3A5C}" srcOrd="7" destOrd="0" parTransId="{453FC691-9E4E-4B62-B53E-9A4482D6AFE8}" sibTransId="{AE383348-1F68-4BA7-9800-673EBA320972}"/>
    <dgm:cxn modelId="{A77E9B18-9CC0-4EF5-A1C5-B68AD1841662}" type="presOf" srcId="{D66F0049-134A-447C-B1FF-8BF47FB25D07}" destId="{430E7B1A-5058-4D0B-953A-5CCA2773B545}" srcOrd="0" destOrd="3" presId="urn:microsoft.com/office/officeart/2005/8/layout/venn1"/>
    <dgm:cxn modelId="{D27B3320-6B0B-439A-8133-A3A8012AB2BD}" type="presOf" srcId="{92E99332-2CAD-4FF7-93A4-821FFB5A827B}" destId="{3DC545D6-0E44-4626-BD1D-6ECC1EB1B4D0}" srcOrd="0" destOrd="0" presId="urn:microsoft.com/office/officeart/2005/8/layout/venn1"/>
    <dgm:cxn modelId="{9DFC7327-5BE4-4CB1-B8B7-62FB120EB7C6}" srcId="{92E99332-2CAD-4FF7-93A4-821FFB5A827B}" destId="{C5440677-67BB-444E-B2E8-F1E7EB91C565}" srcOrd="0" destOrd="0" parTransId="{E048455D-62C0-4B59-B1AF-D99C6BD707B2}" sibTransId="{BB689CD1-917B-484F-9ABC-B72236EACD66}"/>
    <dgm:cxn modelId="{7D277631-6CC2-43C0-BE22-B9030F2B16E3}" type="presOf" srcId="{F2ACD19A-6720-45F3-AAE7-2C273E144C7B}" destId="{430E7B1A-5058-4D0B-953A-5CCA2773B545}" srcOrd="0" destOrd="5" presId="urn:microsoft.com/office/officeart/2005/8/layout/venn1"/>
    <dgm:cxn modelId="{9EA5F535-E401-49A3-A0E6-CA7FB0E1AA56}" type="presOf" srcId="{9CC7CBBF-87B0-4D7D-8BC3-66558285F4D4}" destId="{D8E0B398-C83D-4989-8698-BBB8F0E73484}" srcOrd="1" destOrd="1" presId="urn:microsoft.com/office/officeart/2005/8/layout/venn1"/>
    <dgm:cxn modelId="{177F7638-FFED-4BF7-9AC1-1C52E8C89024}" type="presOf" srcId="{4B9E2A82-A100-4F42-9969-E0A43ABC4846}" destId="{3C141461-1D2B-4335-94E1-03F373DE7EF5}" srcOrd="1" destOrd="2" presId="urn:microsoft.com/office/officeart/2005/8/layout/venn1"/>
    <dgm:cxn modelId="{5FC8533E-C47C-44C3-8246-5F993DE6E1C2}" type="presOf" srcId="{F2ACD19A-6720-45F3-AAE7-2C273E144C7B}" destId="{3C141461-1D2B-4335-94E1-03F373DE7EF5}" srcOrd="1" destOrd="5" presId="urn:microsoft.com/office/officeart/2005/8/layout/venn1"/>
    <dgm:cxn modelId="{70DEBF4F-64FC-4376-9F82-A0594520DCBE}" type="presOf" srcId="{FD263209-C025-4CCB-B288-A57A7D86437D}" destId="{56F2755D-81E9-4B1C-96CB-8D0F44959AA3}" srcOrd="0" destOrd="6" presId="urn:microsoft.com/office/officeart/2005/8/layout/venn1"/>
    <dgm:cxn modelId="{6FDFA070-AD2B-4CC0-AB91-801C6E828AB3}" type="presOf" srcId="{618C775D-D932-49A7-B859-6676339615EE}" destId="{D8E0B398-C83D-4989-8698-BBB8F0E73484}" srcOrd="1" destOrd="2" presId="urn:microsoft.com/office/officeart/2005/8/layout/venn1"/>
    <dgm:cxn modelId="{DC14AB79-E67F-4A88-A90B-F34FDF42BAEC}" type="presOf" srcId="{A3991FDD-4281-410B-AADA-28A7F062A3FC}" destId="{3C141461-1D2B-4335-94E1-03F373DE7EF5}" srcOrd="1" destOrd="6" presId="urn:microsoft.com/office/officeart/2005/8/layout/venn1"/>
    <dgm:cxn modelId="{5CD1035A-1DD6-4536-9010-04A9DFE84C54}" srcId="{C5440677-67BB-444E-B2E8-F1E7EB91C565}" destId="{4B9E2A82-A100-4F42-9969-E0A43ABC4846}" srcOrd="1" destOrd="0" parTransId="{6830C08B-84BB-474F-B78F-45C8E344AAFB}" sibTransId="{8A1B7CAE-8583-4447-96C3-893C0D48FCAF}"/>
    <dgm:cxn modelId="{2467AE7A-661E-40D3-BF34-76B2FA36170C}" srcId="{E0B50D3A-2FFB-4192-AF95-2E363D1BEE27}" destId="{618C775D-D932-49A7-B859-6676339615EE}" srcOrd="1" destOrd="0" parTransId="{1EB5056B-699D-429A-A41C-035DB0B1C8AC}" sibTransId="{5AD76E03-3E46-48B9-B3A6-62EF83713871}"/>
    <dgm:cxn modelId="{FE90BE80-4E55-4980-94B0-5F774B66ED19}" type="presOf" srcId="{E0B50D3A-2FFB-4192-AF95-2E363D1BEE27}" destId="{56F2755D-81E9-4B1C-96CB-8D0F44959AA3}" srcOrd="0" destOrd="0" presId="urn:microsoft.com/office/officeart/2005/8/layout/venn1"/>
    <dgm:cxn modelId="{E4C88781-8D36-46AE-B8DF-D19D5CACB186}" type="presOf" srcId="{833B7E89-27BB-474F-9941-E2F9CAF8CD92}" destId="{D8E0B398-C83D-4989-8698-BBB8F0E73484}" srcOrd="1" destOrd="5" presId="urn:microsoft.com/office/officeart/2005/8/layout/venn1"/>
    <dgm:cxn modelId="{8086EE85-66AB-4E30-BDAB-5B5F7853111C}" type="presOf" srcId="{A12884DA-6B7A-4E30-BF09-902AA0C72264}" destId="{56F2755D-81E9-4B1C-96CB-8D0F44959AA3}" srcOrd="0" destOrd="3" presId="urn:microsoft.com/office/officeart/2005/8/layout/venn1"/>
    <dgm:cxn modelId="{051B7395-9F0E-4EDF-B54E-BF9373B75976}" type="presOf" srcId="{7085DE37-383B-400E-9074-4E9DDD9A6FFB}" destId="{430E7B1A-5058-4D0B-953A-5CCA2773B545}" srcOrd="0" destOrd="1" presId="urn:microsoft.com/office/officeart/2005/8/layout/venn1"/>
    <dgm:cxn modelId="{DA28BE9A-4C0D-4727-A19B-93BE030480A4}" type="presOf" srcId="{E0B50D3A-2FFB-4192-AF95-2E363D1BEE27}" destId="{D8E0B398-C83D-4989-8698-BBB8F0E73484}" srcOrd="1" destOrd="0" presId="urn:microsoft.com/office/officeart/2005/8/layout/venn1"/>
    <dgm:cxn modelId="{238152A6-1025-4CE7-BE3B-856A4CB31094}" type="presOf" srcId="{D7B09C7B-D3F4-4CF4-9D80-C0003AC74A60}" destId="{3C141461-1D2B-4335-94E1-03F373DE7EF5}" srcOrd="1" destOrd="4" presId="urn:microsoft.com/office/officeart/2005/8/layout/venn1"/>
    <dgm:cxn modelId="{ABE1C1A9-5CF5-4FDC-A9FD-2119A90D80F0}" type="presOf" srcId="{A3991FDD-4281-410B-AADA-28A7F062A3FC}" destId="{430E7B1A-5058-4D0B-953A-5CCA2773B545}" srcOrd="0" destOrd="6" presId="urn:microsoft.com/office/officeart/2005/8/layout/venn1"/>
    <dgm:cxn modelId="{E328AAAA-B82B-4102-B391-6ABC32734737}" type="presOf" srcId="{D7B09C7B-D3F4-4CF4-9D80-C0003AC74A60}" destId="{430E7B1A-5058-4D0B-953A-5CCA2773B545}" srcOrd="0" destOrd="4" presId="urn:microsoft.com/office/officeart/2005/8/layout/venn1"/>
    <dgm:cxn modelId="{4CF3CBB6-2532-4687-AAF0-4C27A0D3A232}" type="presOf" srcId="{C5440677-67BB-444E-B2E8-F1E7EB91C565}" destId="{430E7B1A-5058-4D0B-953A-5CCA2773B545}" srcOrd="0" destOrd="0" presId="urn:microsoft.com/office/officeart/2005/8/layout/venn1"/>
    <dgm:cxn modelId="{33E50EBB-7476-40FB-911C-C4F85F9A9883}" srcId="{92E99332-2CAD-4FF7-93A4-821FFB5A827B}" destId="{E0B50D3A-2FFB-4192-AF95-2E363D1BEE27}" srcOrd="1" destOrd="0" parTransId="{E14A7ECE-6F69-4FE8-A99E-11D32773BEA2}" sibTransId="{2B84C95B-CBD0-4440-ABC2-12CCFC4E8CAF}"/>
    <dgm:cxn modelId="{0EA8BFBB-305B-4FD1-BBEE-B36DF1356ADB}" type="presOf" srcId="{D66F0049-134A-447C-B1FF-8BF47FB25D07}" destId="{3C141461-1D2B-4335-94E1-03F373DE7EF5}" srcOrd="1" destOrd="3" presId="urn:microsoft.com/office/officeart/2005/8/layout/venn1"/>
    <dgm:cxn modelId="{EAF9D4C2-F6A7-40A3-AAD9-2E545C14750A}" srcId="{C5440677-67BB-444E-B2E8-F1E7EB91C565}" destId="{A3991FDD-4281-410B-AADA-28A7F062A3FC}" srcOrd="5" destOrd="0" parTransId="{184E27FA-7993-4AAA-97EA-72173B761457}" sibTransId="{65369EFD-B3F1-4B96-8FCA-8CB1CDC4C3DF}"/>
    <dgm:cxn modelId="{931BC2CC-7FF3-4011-A757-F7A066C302FE}" type="presOf" srcId="{833B7E89-27BB-474F-9941-E2F9CAF8CD92}" destId="{56F2755D-81E9-4B1C-96CB-8D0F44959AA3}" srcOrd="0" destOrd="5" presId="urn:microsoft.com/office/officeart/2005/8/layout/venn1"/>
    <dgm:cxn modelId="{26355ECE-4A81-4B3F-8C8F-841DD59B1DB6}" type="presOf" srcId="{5169E5A4-79E3-42F0-8E38-684AF9E56353}" destId="{56F2755D-81E9-4B1C-96CB-8D0F44959AA3}" srcOrd="0" destOrd="4" presId="urn:microsoft.com/office/officeart/2005/8/layout/venn1"/>
    <dgm:cxn modelId="{36DDD8CF-D89E-4564-A90D-96035AFDE166}" type="presOf" srcId="{618C775D-D932-49A7-B859-6676339615EE}" destId="{56F2755D-81E9-4B1C-96CB-8D0F44959AA3}" srcOrd="0" destOrd="2" presId="urn:microsoft.com/office/officeart/2005/8/layout/venn1"/>
    <dgm:cxn modelId="{91884ED1-7601-42C9-A2AD-BD2BEA37F97F}" srcId="{E0B50D3A-2FFB-4192-AF95-2E363D1BEE27}" destId="{A12884DA-6B7A-4E30-BF09-902AA0C72264}" srcOrd="2" destOrd="0" parTransId="{669F2750-60B8-4376-9AD1-799B4E251B9E}" sibTransId="{7C655B67-2B81-419B-ADEF-9F70CCB26096}"/>
    <dgm:cxn modelId="{3F23C8D3-B0EF-4A78-9975-AEC598BFB9A0}" srcId="{C5440677-67BB-444E-B2E8-F1E7EB91C565}" destId="{F2ACD19A-6720-45F3-AAE7-2C273E144C7B}" srcOrd="4" destOrd="0" parTransId="{83573B00-CFA5-46B9-937C-4105F79D8808}" sibTransId="{9AA870EA-D6C1-4E4E-AA8F-0F52431E7DB2}"/>
    <dgm:cxn modelId="{EFC836D5-FDF6-4AA1-8183-20A70265C177}" srcId="{C5440677-67BB-444E-B2E8-F1E7EB91C565}" destId="{D7B09C7B-D3F4-4CF4-9D80-C0003AC74A60}" srcOrd="3" destOrd="0" parTransId="{6B01259D-51C4-442B-A805-525E46231704}" sibTransId="{A9D971CF-84C5-496D-AFEF-AEA0E4E51900}"/>
    <dgm:cxn modelId="{4E755BD8-37C2-4E4A-9263-EE0108CC02B3}" type="presOf" srcId="{C5440677-67BB-444E-B2E8-F1E7EB91C565}" destId="{3C141461-1D2B-4335-94E1-03F373DE7EF5}" srcOrd="1" destOrd="0" presId="urn:microsoft.com/office/officeart/2005/8/layout/venn1"/>
    <dgm:cxn modelId="{92CFB2DC-21DB-4E96-846C-7934BE4293BD}" type="presOf" srcId="{4B9E2A82-A100-4F42-9969-E0A43ABC4846}" destId="{430E7B1A-5058-4D0B-953A-5CCA2773B545}" srcOrd="0" destOrd="2" presId="urn:microsoft.com/office/officeart/2005/8/layout/venn1"/>
    <dgm:cxn modelId="{B15233DF-571F-4B0F-BE42-CC79D264167B}" type="presOf" srcId="{FD263209-C025-4CCB-B288-A57A7D86437D}" destId="{D8E0B398-C83D-4989-8698-BBB8F0E73484}" srcOrd="1" destOrd="6" presId="urn:microsoft.com/office/officeart/2005/8/layout/venn1"/>
    <dgm:cxn modelId="{C77EC7E1-A3FC-402D-AE99-FAF221216E9D}" srcId="{E0B50D3A-2FFB-4192-AF95-2E363D1BEE27}" destId="{5169E5A4-79E3-42F0-8E38-684AF9E56353}" srcOrd="3" destOrd="0" parTransId="{E711E50F-CC75-44BF-8B2B-2096E5A8CCAC}" sibTransId="{77C366EC-9C63-43D3-82AD-F9C8BC00C6DE}"/>
    <dgm:cxn modelId="{B0C86DE2-879A-43D4-8003-F7FF834AF4FD}" type="presOf" srcId="{9CC7CBBF-87B0-4D7D-8BC3-66558285F4D4}" destId="{56F2755D-81E9-4B1C-96CB-8D0F44959AA3}" srcOrd="0" destOrd="1" presId="urn:microsoft.com/office/officeart/2005/8/layout/venn1"/>
    <dgm:cxn modelId="{6CCB1CE5-5AFE-4995-8776-E7ED6FFC4814}" type="presOf" srcId="{A12884DA-6B7A-4E30-BF09-902AA0C72264}" destId="{D8E0B398-C83D-4989-8698-BBB8F0E73484}" srcOrd="1" destOrd="3" presId="urn:microsoft.com/office/officeart/2005/8/layout/venn1"/>
    <dgm:cxn modelId="{14426AE8-C37F-4407-997C-7D744FF4CAA0}" type="presOf" srcId="{EE99C398-34AA-46A4-BB56-9689008C65E4}" destId="{430E7B1A-5058-4D0B-953A-5CCA2773B545}" srcOrd="0" destOrd="7" presId="urn:microsoft.com/office/officeart/2005/8/layout/venn1"/>
    <dgm:cxn modelId="{611506E9-9E69-433B-9FA4-9E921203CB18}" srcId="{C5440677-67BB-444E-B2E8-F1E7EB91C565}" destId="{7085DE37-383B-400E-9074-4E9DDD9A6FFB}" srcOrd="0" destOrd="0" parTransId="{8121731F-1A64-4D4D-9F95-37CA974B5D84}" sibTransId="{E85C690F-E61E-4E69-99C1-C002759633C1}"/>
    <dgm:cxn modelId="{DF0B0BEF-E470-4F88-838D-72446E456C3E}" srcId="{E0B50D3A-2FFB-4192-AF95-2E363D1BEE27}" destId="{FD263209-C025-4CCB-B288-A57A7D86437D}" srcOrd="5" destOrd="0" parTransId="{B32896CE-8545-4634-A39A-538E2EEEA725}" sibTransId="{B36F1B80-3A7F-4BC0-A102-D1D7D1167C6D}"/>
    <dgm:cxn modelId="{B4E308F0-1336-450B-BECE-3B7C09DEEC99}" srcId="{E0B50D3A-2FFB-4192-AF95-2E363D1BEE27}" destId="{9CC7CBBF-87B0-4D7D-8BC3-66558285F4D4}" srcOrd="0" destOrd="0" parTransId="{BAB73414-10AE-4F4A-9F50-A2F5C0CEDD35}" sibTransId="{6C9706F2-4139-4B09-BCF7-7BC91F7D9D31}"/>
    <dgm:cxn modelId="{F20057F3-339B-44FA-83D1-210ACF97BA49}" type="presOf" srcId="{4986F7DE-BF72-43D5-B087-5836940A3A5C}" destId="{430E7B1A-5058-4D0B-953A-5CCA2773B545}" srcOrd="0" destOrd="8" presId="urn:microsoft.com/office/officeart/2005/8/layout/venn1"/>
    <dgm:cxn modelId="{6A6E90F5-2B4A-4DDA-A317-7678865D978E}" type="presOf" srcId="{5169E5A4-79E3-42F0-8E38-684AF9E56353}" destId="{D8E0B398-C83D-4989-8698-BBB8F0E73484}" srcOrd="1" destOrd="4" presId="urn:microsoft.com/office/officeart/2005/8/layout/venn1"/>
    <dgm:cxn modelId="{447F1DFC-AAAA-4831-88E7-845B980DC8D9}" srcId="{C5440677-67BB-444E-B2E8-F1E7EB91C565}" destId="{D66F0049-134A-447C-B1FF-8BF47FB25D07}" srcOrd="2" destOrd="0" parTransId="{6D3C816A-2A8E-4CFA-B2C3-20779ECBA761}" sibTransId="{2B3A1F29-DF6A-465C-A270-DFB710665391}"/>
    <dgm:cxn modelId="{416C86CD-6EB7-4438-AA46-14DC2F481F1A}" type="presParOf" srcId="{3DC545D6-0E44-4626-BD1D-6ECC1EB1B4D0}" destId="{430E7B1A-5058-4D0B-953A-5CCA2773B545}" srcOrd="0" destOrd="0" presId="urn:microsoft.com/office/officeart/2005/8/layout/venn1"/>
    <dgm:cxn modelId="{CE289223-B742-4841-AAD4-D614AB61A17A}" type="presParOf" srcId="{3DC545D6-0E44-4626-BD1D-6ECC1EB1B4D0}" destId="{3C141461-1D2B-4335-94E1-03F373DE7EF5}" srcOrd="1" destOrd="0" presId="urn:microsoft.com/office/officeart/2005/8/layout/venn1"/>
    <dgm:cxn modelId="{BFD6F1C4-80BD-4EC4-9BA0-A7D7B15CF72F}" type="presParOf" srcId="{3DC545D6-0E44-4626-BD1D-6ECC1EB1B4D0}" destId="{56F2755D-81E9-4B1C-96CB-8D0F44959AA3}" srcOrd="2" destOrd="0" presId="urn:microsoft.com/office/officeart/2005/8/layout/venn1"/>
    <dgm:cxn modelId="{55DC8C13-DC35-41BC-9BA4-AF254490A25F}" type="presParOf" srcId="{3DC545D6-0E44-4626-BD1D-6ECC1EB1B4D0}" destId="{D8E0B398-C83D-4989-8698-BBB8F0E73484}"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F067E-6F9F-4F3F-96F3-D83D97C796A7}"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482FE218-2C40-4E27-B9DC-A51AA07BFD5F}">
      <dgm:prSet phldrT="[Text]"/>
      <dgm:spPr/>
      <dgm:t>
        <a:bodyPr/>
        <a:lstStyle/>
        <a:p>
          <a:pPr algn="l"/>
          <a:r>
            <a:rPr lang="en-US" dirty="0"/>
            <a:t>Objective 2: </a:t>
          </a:r>
          <a:br>
            <a:rPr lang="en-US" dirty="0"/>
          </a:br>
          <a:r>
            <a:rPr lang="en-US" dirty="0"/>
            <a:t>Analyze the influence of Section 1135 Waivers on Americans’ “Right to Health”.</a:t>
          </a:r>
        </a:p>
      </dgm:t>
    </dgm:pt>
    <dgm:pt modelId="{5335B06E-59BD-429E-AC0A-D63512A68138}" type="parTrans" cxnId="{89ECF6DB-5E21-437A-BC6A-7C6EA616A781}">
      <dgm:prSet/>
      <dgm:spPr/>
      <dgm:t>
        <a:bodyPr/>
        <a:lstStyle/>
        <a:p>
          <a:endParaRPr lang="en-US"/>
        </a:p>
      </dgm:t>
    </dgm:pt>
    <dgm:pt modelId="{2C779965-EA2E-41C1-AF4F-59CA131CCDA1}" type="sibTrans" cxnId="{89ECF6DB-5E21-437A-BC6A-7C6EA616A781}">
      <dgm:prSet/>
      <dgm:spPr/>
      <dgm:t>
        <a:bodyPr/>
        <a:lstStyle/>
        <a:p>
          <a:endParaRPr lang="en-US"/>
        </a:p>
      </dgm:t>
    </dgm:pt>
    <dgm:pt modelId="{3A5E9311-8A8F-4EFF-B8B5-908860D77341}">
      <dgm:prSet phldrT="[Text]"/>
      <dgm:spPr/>
      <dgm:t>
        <a:bodyPr/>
        <a:lstStyle/>
        <a:p>
          <a:endParaRPr lang="en-US" dirty="0"/>
        </a:p>
      </dgm:t>
    </dgm:pt>
    <dgm:pt modelId="{DEDF93C8-E294-4C26-B0CB-47A425D7EC18}" type="parTrans" cxnId="{918FB94A-7B87-407F-B1DD-C3DE4376F2B6}">
      <dgm:prSet/>
      <dgm:spPr/>
      <dgm:t>
        <a:bodyPr/>
        <a:lstStyle/>
        <a:p>
          <a:endParaRPr lang="en-US"/>
        </a:p>
      </dgm:t>
    </dgm:pt>
    <dgm:pt modelId="{500F16A1-B019-4711-8F2C-771C58D00082}" type="sibTrans" cxnId="{918FB94A-7B87-407F-B1DD-C3DE4376F2B6}">
      <dgm:prSet/>
      <dgm:spPr/>
      <dgm:t>
        <a:bodyPr/>
        <a:lstStyle/>
        <a:p>
          <a:endParaRPr lang="en-US"/>
        </a:p>
      </dgm:t>
    </dgm:pt>
    <dgm:pt modelId="{C3150137-1221-4F78-A183-0E760BE19E6D}">
      <dgm:prSet phldrT="[Text]"/>
      <dgm:spPr/>
      <dgm:t>
        <a:bodyPr/>
        <a:lstStyle/>
        <a:p>
          <a:pPr algn="l">
            <a:buNone/>
          </a:pPr>
          <a:r>
            <a:rPr lang="en-US" dirty="0"/>
            <a:t>Objective 3: </a:t>
          </a:r>
          <a:br>
            <a:rPr lang="en-US" dirty="0"/>
          </a:br>
          <a:r>
            <a:rPr lang="en-US" dirty="0"/>
            <a:t>Design a model incorporating Section 1135 Waivers into the Federalist System.</a:t>
          </a:r>
        </a:p>
      </dgm:t>
    </dgm:pt>
    <dgm:pt modelId="{3CD2746A-971E-4C36-B14E-55AEA4FC358E}" type="parTrans" cxnId="{94A70B8E-768A-418A-8428-2ADFE0379134}">
      <dgm:prSet/>
      <dgm:spPr/>
      <dgm:t>
        <a:bodyPr/>
        <a:lstStyle/>
        <a:p>
          <a:endParaRPr lang="en-US"/>
        </a:p>
      </dgm:t>
    </dgm:pt>
    <dgm:pt modelId="{B6218594-BCC5-4692-89D2-466E0C3B089B}" type="sibTrans" cxnId="{94A70B8E-768A-418A-8428-2ADFE0379134}">
      <dgm:prSet/>
      <dgm:spPr/>
      <dgm:t>
        <a:bodyPr/>
        <a:lstStyle/>
        <a:p>
          <a:endParaRPr lang="en-US"/>
        </a:p>
      </dgm:t>
    </dgm:pt>
    <dgm:pt modelId="{8D2BE6E0-FA73-4808-B0C6-83079D281E44}">
      <dgm:prSet phldrT="[Text]"/>
      <dgm:spPr/>
      <dgm:t>
        <a:bodyPr/>
        <a:lstStyle/>
        <a:p>
          <a:pPr algn="l">
            <a:buNone/>
          </a:pPr>
          <a:r>
            <a:rPr lang="en-US" dirty="0"/>
            <a:t>Obj1: </a:t>
          </a:r>
          <a:br>
            <a:rPr lang="en-US" dirty="0"/>
          </a:br>
          <a:r>
            <a:rPr lang="en-US" dirty="0"/>
            <a:t>Present Section 1135 Waiver Activity</a:t>
          </a:r>
        </a:p>
      </dgm:t>
    </dgm:pt>
    <dgm:pt modelId="{9D46D242-D2AF-4CC5-B916-D5FCAC9F0301}" type="parTrans" cxnId="{77F3704E-1AE4-41E8-AE29-C23A6E8DC61D}">
      <dgm:prSet/>
      <dgm:spPr/>
      <dgm:t>
        <a:bodyPr/>
        <a:lstStyle/>
        <a:p>
          <a:endParaRPr lang="en-US"/>
        </a:p>
      </dgm:t>
    </dgm:pt>
    <dgm:pt modelId="{BC97F31A-2734-433E-8796-D4A6969A963B}" type="sibTrans" cxnId="{77F3704E-1AE4-41E8-AE29-C23A6E8DC61D}">
      <dgm:prSet/>
      <dgm:spPr/>
      <dgm:t>
        <a:bodyPr/>
        <a:lstStyle/>
        <a:p>
          <a:endParaRPr lang="en-US"/>
        </a:p>
      </dgm:t>
    </dgm:pt>
    <dgm:pt modelId="{136307B5-587D-4831-8554-973CC8B56183}">
      <dgm:prSet phldrT="[Text]"/>
      <dgm:spPr/>
      <dgm:t>
        <a:bodyPr/>
        <a:lstStyle/>
        <a:p>
          <a:pPr algn="l">
            <a:buNone/>
          </a:pPr>
          <a:r>
            <a:rPr lang="en-US" b="1" dirty="0"/>
            <a:t>Data</a:t>
          </a:r>
          <a:r>
            <a:rPr lang="en-US" dirty="0"/>
            <a:t>: Agency documents; CMS correspondence; CRS Reports; Federal Registries</a:t>
          </a:r>
          <a:br>
            <a:rPr lang="en-US" dirty="0"/>
          </a:br>
          <a:r>
            <a:rPr lang="en-US" b="1" dirty="0"/>
            <a:t>Methods</a:t>
          </a:r>
          <a:r>
            <a:rPr lang="en-US" dirty="0"/>
            <a:t>: Policy scan via Lexis Advance, PubMed, and Agency Websites</a:t>
          </a:r>
          <a:br>
            <a:rPr lang="en-US" dirty="0"/>
          </a:br>
          <a:r>
            <a:rPr lang="en-US" b="1" dirty="0"/>
            <a:t>Results</a:t>
          </a:r>
          <a:r>
            <a:rPr lang="en-US" dirty="0"/>
            <a:t>:</a:t>
          </a:r>
        </a:p>
      </dgm:t>
    </dgm:pt>
    <dgm:pt modelId="{69E00F44-42D6-46B2-814D-A003C49FD14F}" type="parTrans" cxnId="{7BFF3853-92B8-4488-8B64-D09225F729D1}">
      <dgm:prSet/>
      <dgm:spPr/>
      <dgm:t>
        <a:bodyPr/>
        <a:lstStyle/>
        <a:p>
          <a:endParaRPr lang="en-US"/>
        </a:p>
      </dgm:t>
    </dgm:pt>
    <dgm:pt modelId="{5092FD51-F213-4E1C-9B72-D1F812672122}" type="sibTrans" cxnId="{7BFF3853-92B8-4488-8B64-D09225F729D1}">
      <dgm:prSet/>
      <dgm:spPr/>
      <dgm:t>
        <a:bodyPr/>
        <a:lstStyle/>
        <a:p>
          <a:endParaRPr lang="en-US"/>
        </a:p>
      </dgm:t>
    </dgm:pt>
    <dgm:pt modelId="{41BFF2F8-AF2C-49FD-B934-EB90931A336B}">
      <dgm:prSet phldrT="[Text]"/>
      <dgm:spPr/>
      <dgm:t>
        <a:bodyPr/>
        <a:lstStyle/>
        <a:p>
          <a:pPr algn="l">
            <a:buFont typeface="Arial" panose="020B0604020202020204" pitchFamily="34" charset="0"/>
            <a:buChar char="•"/>
          </a:pPr>
          <a:r>
            <a:rPr lang="en-US" dirty="0"/>
            <a:t>Section 1135 Waiver is a compliment to Section 1115 Waivers in times of disaster (Hurricane Katrina map / table)</a:t>
          </a:r>
        </a:p>
      </dgm:t>
    </dgm:pt>
    <dgm:pt modelId="{B535F3B0-29D8-488E-A3C7-B42EC9217780}" type="parTrans" cxnId="{FF95D0CD-1767-4E95-A6ED-589406C89453}">
      <dgm:prSet/>
      <dgm:spPr/>
      <dgm:t>
        <a:bodyPr/>
        <a:lstStyle/>
        <a:p>
          <a:endParaRPr lang="en-US"/>
        </a:p>
      </dgm:t>
    </dgm:pt>
    <dgm:pt modelId="{00E805A9-0710-41F4-8203-47F7B62F2CA3}" type="sibTrans" cxnId="{FF95D0CD-1767-4E95-A6ED-589406C89453}">
      <dgm:prSet/>
      <dgm:spPr/>
      <dgm:t>
        <a:bodyPr/>
        <a:lstStyle/>
        <a:p>
          <a:endParaRPr lang="en-US"/>
        </a:p>
      </dgm:t>
    </dgm:pt>
    <dgm:pt modelId="{8D492556-D16D-421B-B06A-20D897AACB90}">
      <dgm:prSet phldrT="[Text]"/>
      <dgm:spPr/>
      <dgm:t>
        <a:bodyPr/>
        <a:lstStyle/>
        <a:p>
          <a:pPr algn="l">
            <a:buFont typeface="Arial" panose="020B0604020202020204" pitchFamily="34" charset="0"/>
            <a:buChar char="•"/>
          </a:pPr>
          <a:r>
            <a:rPr lang="en-US" dirty="0"/>
            <a:t>Section 1135 Waiver activity varies by disaster, state, and over time. </a:t>
          </a:r>
        </a:p>
      </dgm:t>
    </dgm:pt>
    <dgm:pt modelId="{1FBA683E-1417-4418-AD04-98A2F4FEB8D8}" type="parTrans" cxnId="{F9FBD976-860B-43A3-ADEF-5262888CC123}">
      <dgm:prSet/>
      <dgm:spPr/>
      <dgm:t>
        <a:bodyPr/>
        <a:lstStyle/>
        <a:p>
          <a:endParaRPr lang="en-US"/>
        </a:p>
      </dgm:t>
    </dgm:pt>
    <dgm:pt modelId="{E8329C6B-1CA6-4123-B4F4-0ED826122F22}" type="sibTrans" cxnId="{F9FBD976-860B-43A3-ADEF-5262888CC123}">
      <dgm:prSet/>
      <dgm:spPr/>
      <dgm:t>
        <a:bodyPr/>
        <a:lstStyle/>
        <a:p>
          <a:endParaRPr lang="en-US"/>
        </a:p>
      </dgm:t>
    </dgm:pt>
    <dgm:pt modelId="{01FD746A-5F48-4FC6-B3DF-F47937090383}" type="pres">
      <dgm:prSet presAssocID="{D46F067E-6F9F-4F3F-96F3-D83D97C796A7}" presName="rootnode" presStyleCnt="0">
        <dgm:presLayoutVars>
          <dgm:chMax/>
          <dgm:chPref/>
          <dgm:dir/>
          <dgm:animLvl val="lvl"/>
        </dgm:presLayoutVars>
      </dgm:prSet>
      <dgm:spPr/>
    </dgm:pt>
    <dgm:pt modelId="{22E183CE-0EDB-46DD-B98F-934DF5EDDFB2}" type="pres">
      <dgm:prSet presAssocID="{8D2BE6E0-FA73-4808-B0C6-83079D281E44}" presName="composite" presStyleCnt="0"/>
      <dgm:spPr/>
    </dgm:pt>
    <dgm:pt modelId="{8FA11F60-5403-4C55-AFB7-CC745B7C6B97}" type="pres">
      <dgm:prSet presAssocID="{8D2BE6E0-FA73-4808-B0C6-83079D281E44}" presName="bentUpArrow1" presStyleLbl="alignImgPlace1" presStyleIdx="0" presStyleCnt="2"/>
      <dgm:spPr/>
    </dgm:pt>
    <dgm:pt modelId="{43444F3C-93E3-4F5C-810B-74182F6F5C34}" type="pres">
      <dgm:prSet presAssocID="{8D2BE6E0-FA73-4808-B0C6-83079D281E44}" presName="ParentText" presStyleLbl="node1" presStyleIdx="0" presStyleCnt="3" custLinFactNeighborX="-22678">
        <dgm:presLayoutVars>
          <dgm:chMax val="1"/>
          <dgm:chPref val="1"/>
          <dgm:bulletEnabled val="1"/>
        </dgm:presLayoutVars>
      </dgm:prSet>
      <dgm:spPr/>
    </dgm:pt>
    <dgm:pt modelId="{88BE3E85-E9F4-4323-973C-D527A5D86346}" type="pres">
      <dgm:prSet presAssocID="{8D2BE6E0-FA73-4808-B0C6-83079D281E44}" presName="ChildText" presStyleLbl="revTx" presStyleIdx="0" presStyleCnt="2" custScaleX="463640" custScaleY="98683" custLinFactX="83155" custLinFactNeighborX="100000" custLinFactNeighborY="-3477">
        <dgm:presLayoutVars>
          <dgm:chMax val="0"/>
          <dgm:chPref val="0"/>
          <dgm:bulletEnabled val="1"/>
        </dgm:presLayoutVars>
      </dgm:prSet>
      <dgm:spPr/>
    </dgm:pt>
    <dgm:pt modelId="{F2284DDD-3B5F-4627-9AD2-EC74A125934A}" type="pres">
      <dgm:prSet presAssocID="{BC97F31A-2734-433E-8796-D4A6969A963B}" presName="sibTrans" presStyleCnt="0"/>
      <dgm:spPr/>
    </dgm:pt>
    <dgm:pt modelId="{9DFD6937-DA75-42A8-9321-CF3DFF08CA38}" type="pres">
      <dgm:prSet presAssocID="{482FE218-2C40-4E27-B9DC-A51AA07BFD5F}" presName="composite" presStyleCnt="0"/>
      <dgm:spPr/>
    </dgm:pt>
    <dgm:pt modelId="{4CF1E162-D8E6-4C3B-9BD1-4F5095EC8873}" type="pres">
      <dgm:prSet presAssocID="{482FE218-2C40-4E27-B9DC-A51AA07BFD5F}" presName="bentUpArrow1" presStyleLbl="alignImgPlace1" presStyleIdx="1" presStyleCnt="2" custLinFactNeighborX="38284"/>
      <dgm:spPr/>
    </dgm:pt>
    <dgm:pt modelId="{FAC7AABA-1898-434A-B078-374444F3EB65}" type="pres">
      <dgm:prSet presAssocID="{482FE218-2C40-4E27-B9DC-A51AA07BFD5F}" presName="ParentText" presStyleLbl="node1" presStyleIdx="1" presStyleCnt="3">
        <dgm:presLayoutVars>
          <dgm:chMax val="1"/>
          <dgm:chPref val="1"/>
          <dgm:bulletEnabled val="1"/>
        </dgm:presLayoutVars>
      </dgm:prSet>
      <dgm:spPr/>
    </dgm:pt>
    <dgm:pt modelId="{2BEEC3F5-B2AE-4B63-8C49-572886C427A7}" type="pres">
      <dgm:prSet presAssocID="{482FE218-2C40-4E27-B9DC-A51AA07BFD5F}" presName="ChildText" presStyleLbl="revTx" presStyleIdx="1" presStyleCnt="2">
        <dgm:presLayoutVars>
          <dgm:chMax val="0"/>
          <dgm:chPref val="0"/>
          <dgm:bulletEnabled val="1"/>
        </dgm:presLayoutVars>
      </dgm:prSet>
      <dgm:spPr/>
    </dgm:pt>
    <dgm:pt modelId="{474691AA-AC3D-4453-AF3E-CCFD5756EBA7}" type="pres">
      <dgm:prSet presAssocID="{2C779965-EA2E-41C1-AF4F-59CA131CCDA1}" presName="sibTrans" presStyleCnt="0"/>
      <dgm:spPr/>
    </dgm:pt>
    <dgm:pt modelId="{4F9F8DE6-A8FD-4DC2-9621-51A3C818C51D}" type="pres">
      <dgm:prSet presAssocID="{C3150137-1221-4F78-A183-0E760BE19E6D}" presName="composite" presStyleCnt="0"/>
      <dgm:spPr/>
    </dgm:pt>
    <dgm:pt modelId="{B115EB42-E966-443D-822A-6A997BFCA695}" type="pres">
      <dgm:prSet presAssocID="{C3150137-1221-4F78-A183-0E760BE19E6D}" presName="ParentText" presStyleLbl="node1" presStyleIdx="2" presStyleCnt="3">
        <dgm:presLayoutVars>
          <dgm:chMax val="1"/>
          <dgm:chPref val="1"/>
          <dgm:bulletEnabled val="1"/>
        </dgm:presLayoutVars>
      </dgm:prSet>
      <dgm:spPr/>
    </dgm:pt>
  </dgm:ptLst>
  <dgm:cxnLst>
    <dgm:cxn modelId="{1DAA341B-1AB9-4429-B738-CE085475A855}" type="presOf" srcId="{41BFF2F8-AF2C-49FD-B934-EB90931A336B}" destId="{88BE3E85-E9F4-4323-973C-D527A5D86346}" srcOrd="0" destOrd="1" presId="urn:microsoft.com/office/officeart/2005/8/layout/StepDownProcess"/>
    <dgm:cxn modelId="{43CBD03C-A3F3-4E62-B81A-FAB24F4577DF}" type="presOf" srcId="{482FE218-2C40-4E27-B9DC-A51AA07BFD5F}" destId="{FAC7AABA-1898-434A-B078-374444F3EB65}" srcOrd="0" destOrd="0" presId="urn:microsoft.com/office/officeart/2005/8/layout/StepDownProcess"/>
    <dgm:cxn modelId="{FA38F060-4591-4497-B466-37BB5BC8A714}" type="presOf" srcId="{C3150137-1221-4F78-A183-0E760BE19E6D}" destId="{B115EB42-E966-443D-822A-6A997BFCA695}" srcOrd="0" destOrd="0" presId="urn:microsoft.com/office/officeart/2005/8/layout/StepDownProcess"/>
    <dgm:cxn modelId="{918FB94A-7B87-407F-B1DD-C3DE4376F2B6}" srcId="{482FE218-2C40-4E27-B9DC-A51AA07BFD5F}" destId="{3A5E9311-8A8F-4EFF-B8B5-908860D77341}" srcOrd="0" destOrd="0" parTransId="{DEDF93C8-E294-4C26-B0CB-47A425D7EC18}" sibTransId="{500F16A1-B019-4711-8F2C-771C58D00082}"/>
    <dgm:cxn modelId="{77F3704E-1AE4-41E8-AE29-C23A6E8DC61D}" srcId="{D46F067E-6F9F-4F3F-96F3-D83D97C796A7}" destId="{8D2BE6E0-FA73-4808-B0C6-83079D281E44}" srcOrd="0" destOrd="0" parTransId="{9D46D242-D2AF-4CC5-B916-D5FCAC9F0301}" sibTransId="{BC97F31A-2734-433E-8796-D4A6969A963B}"/>
    <dgm:cxn modelId="{7BFF3853-92B8-4488-8B64-D09225F729D1}" srcId="{8D2BE6E0-FA73-4808-B0C6-83079D281E44}" destId="{136307B5-587D-4831-8554-973CC8B56183}" srcOrd="0" destOrd="0" parTransId="{69E00F44-42D6-46B2-814D-A003C49FD14F}" sibTransId="{5092FD51-F213-4E1C-9B72-D1F812672122}"/>
    <dgm:cxn modelId="{1B43DA55-A658-4F58-ABFE-41F9A448D6BE}" type="presOf" srcId="{8D2BE6E0-FA73-4808-B0C6-83079D281E44}" destId="{43444F3C-93E3-4F5C-810B-74182F6F5C34}" srcOrd="0" destOrd="0" presId="urn:microsoft.com/office/officeart/2005/8/layout/StepDownProcess"/>
    <dgm:cxn modelId="{F9FBD976-860B-43A3-ADEF-5262888CC123}" srcId="{8D2BE6E0-FA73-4808-B0C6-83079D281E44}" destId="{8D492556-D16D-421B-B06A-20D897AACB90}" srcOrd="2" destOrd="0" parTransId="{1FBA683E-1417-4418-AD04-98A2F4FEB8D8}" sibTransId="{E8329C6B-1CA6-4123-B4F4-0ED826122F22}"/>
    <dgm:cxn modelId="{9A40AC58-03BB-4DA7-8FD3-B01600B21AFD}" type="presOf" srcId="{136307B5-587D-4831-8554-973CC8B56183}" destId="{88BE3E85-E9F4-4323-973C-D527A5D86346}" srcOrd="0" destOrd="0" presId="urn:microsoft.com/office/officeart/2005/8/layout/StepDownProcess"/>
    <dgm:cxn modelId="{94A70B8E-768A-418A-8428-2ADFE0379134}" srcId="{D46F067E-6F9F-4F3F-96F3-D83D97C796A7}" destId="{C3150137-1221-4F78-A183-0E760BE19E6D}" srcOrd="2" destOrd="0" parTransId="{3CD2746A-971E-4C36-B14E-55AEA4FC358E}" sibTransId="{B6218594-BCC5-4692-89D2-466E0C3B089B}"/>
    <dgm:cxn modelId="{FDA1258F-6A50-4076-87E9-BA67D929DA4C}" type="presOf" srcId="{3A5E9311-8A8F-4EFF-B8B5-908860D77341}" destId="{2BEEC3F5-B2AE-4B63-8C49-572886C427A7}" srcOrd="0" destOrd="0" presId="urn:microsoft.com/office/officeart/2005/8/layout/StepDownProcess"/>
    <dgm:cxn modelId="{696952B4-0ED3-4957-B94B-3643A013C6D7}" type="presOf" srcId="{8D492556-D16D-421B-B06A-20D897AACB90}" destId="{88BE3E85-E9F4-4323-973C-D527A5D86346}" srcOrd="0" destOrd="2" presId="urn:microsoft.com/office/officeart/2005/8/layout/StepDownProcess"/>
    <dgm:cxn modelId="{3BC447C9-C01B-4B92-8A08-F4FDB2597E1A}" type="presOf" srcId="{D46F067E-6F9F-4F3F-96F3-D83D97C796A7}" destId="{01FD746A-5F48-4FC6-B3DF-F47937090383}" srcOrd="0" destOrd="0" presId="urn:microsoft.com/office/officeart/2005/8/layout/StepDownProcess"/>
    <dgm:cxn modelId="{FF95D0CD-1767-4E95-A6ED-589406C89453}" srcId="{8D2BE6E0-FA73-4808-B0C6-83079D281E44}" destId="{41BFF2F8-AF2C-49FD-B934-EB90931A336B}" srcOrd="1" destOrd="0" parTransId="{B535F3B0-29D8-488E-A3C7-B42EC9217780}" sibTransId="{00E805A9-0710-41F4-8203-47F7B62F2CA3}"/>
    <dgm:cxn modelId="{89ECF6DB-5E21-437A-BC6A-7C6EA616A781}" srcId="{D46F067E-6F9F-4F3F-96F3-D83D97C796A7}" destId="{482FE218-2C40-4E27-B9DC-A51AA07BFD5F}" srcOrd="1" destOrd="0" parTransId="{5335B06E-59BD-429E-AC0A-D63512A68138}" sibTransId="{2C779965-EA2E-41C1-AF4F-59CA131CCDA1}"/>
    <dgm:cxn modelId="{24B92A1B-CEBD-471A-8230-6DE17F576788}" type="presParOf" srcId="{01FD746A-5F48-4FC6-B3DF-F47937090383}" destId="{22E183CE-0EDB-46DD-B98F-934DF5EDDFB2}" srcOrd="0" destOrd="0" presId="urn:microsoft.com/office/officeart/2005/8/layout/StepDownProcess"/>
    <dgm:cxn modelId="{C7BEE1C5-8EED-477D-9776-63C23DC17032}" type="presParOf" srcId="{22E183CE-0EDB-46DD-B98F-934DF5EDDFB2}" destId="{8FA11F60-5403-4C55-AFB7-CC745B7C6B97}" srcOrd="0" destOrd="0" presId="urn:microsoft.com/office/officeart/2005/8/layout/StepDownProcess"/>
    <dgm:cxn modelId="{5436D929-D7F4-416F-A30F-0E54241C7953}" type="presParOf" srcId="{22E183CE-0EDB-46DD-B98F-934DF5EDDFB2}" destId="{43444F3C-93E3-4F5C-810B-74182F6F5C34}" srcOrd="1" destOrd="0" presId="urn:microsoft.com/office/officeart/2005/8/layout/StepDownProcess"/>
    <dgm:cxn modelId="{5CF24A0B-90F2-41C8-A4CD-EBDD9EE563C0}" type="presParOf" srcId="{22E183CE-0EDB-46DD-B98F-934DF5EDDFB2}" destId="{88BE3E85-E9F4-4323-973C-D527A5D86346}" srcOrd="2" destOrd="0" presId="urn:microsoft.com/office/officeart/2005/8/layout/StepDownProcess"/>
    <dgm:cxn modelId="{FECD3733-F976-40B7-B4AA-4960E2A8B556}" type="presParOf" srcId="{01FD746A-5F48-4FC6-B3DF-F47937090383}" destId="{F2284DDD-3B5F-4627-9AD2-EC74A125934A}" srcOrd="1" destOrd="0" presId="urn:microsoft.com/office/officeart/2005/8/layout/StepDownProcess"/>
    <dgm:cxn modelId="{3AF8F8B7-4667-487C-B6A1-D9FEC7A27FD0}" type="presParOf" srcId="{01FD746A-5F48-4FC6-B3DF-F47937090383}" destId="{9DFD6937-DA75-42A8-9321-CF3DFF08CA38}" srcOrd="2" destOrd="0" presId="urn:microsoft.com/office/officeart/2005/8/layout/StepDownProcess"/>
    <dgm:cxn modelId="{B606C815-A234-4876-BFDA-8EACEB382680}" type="presParOf" srcId="{9DFD6937-DA75-42A8-9321-CF3DFF08CA38}" destId="{4CF1E162-D8E6-4C3B-9BD1-4F5095EC8873}" srcOrd="0" destOrd="0" presId="urn:microsoft.com/office/officeart/2005/8/layout/StepDownProcess"/>
    <dgm:cxn modelId="{6A689428-954B-4D4F-BF2B-58EEC0B21054}" type="presParOf" srcId="{9DFD6937-DA75-42A8-9321-CF3DFF08CA38}" destId="{FAC7AABA-1898-434A-B078-374444F3EB65}" srcOrd="1" destOrd="0" presId="urn:microsoft.com/office/officeart/2005/8/layout/StepDownProcess"/>
    <dgm:cxn modelId="{304D72DA-139B-4F69-B002-4CEFFA657569}" type="presParOf" srcId="{9DFD6937-DA75-42A8-9321-CF3DFF08CA38}" destId="{2BEEC3F5-B2AE-4B63-8C49-572886C427A7}" srcOrd="2" destOrd="0" presId="urn:microsoft.com/office/officeart/2005/8/layout/StepDownProcess"/>
    <dgm:cxn modelId="{C642D950-649C-44AA-9DA6-63AA572AFC57}" type="presParOf" srcId="{01FD746A-5F48-4FC6-B3DF-F47937090383}" destId="{474691AA-AC3D-4453-AF3E-CCFD5756EBA7}" srcOrd="3" destOrd="0" presId="urn:microsoft.com/office/officeart/2005/8/layout/StepDownProcess"/>
    <dgm:cxn modelId="{EF516A16-D148-4089-AED1-5D875281956C}" type="presParOf" srcId="{01FD746A-5F48-4FC6-B3DF-F47937090383}" destId="{4F9F8DE6-A8FD-4DC2-9621-51A3C818C51D}" srcOrd="4" destOrd="0" presId="urn:microsoft.com/office/officeart/2005/8/layout/StepDownProcess"/>
    <dgm:cxn modelId="{12964652-CDD3-4C1C-92DD-A317D51B8D6B}" type="presParOf" srcId="{4F9F8DE6-A8FD-4DC2-9621-51A3C818C51D}" destId="{B115EB42-E966-443D-822A-6A997BFCA695}" srcOrd="0"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D4CFA6-46B0-4B91-9D25-50E020E19037}">
      <dsp:nvSpPr>
        <dsp:cNvPr id="0" name=""/>
        <dsp:cNvSpPr/>
      </dsp:nvSpPr>
      <dsp:spPr>
        <a:xfrm rot="16200000">
          <a:off x="992618" y="440480"/>
          <a:ext cx="2376496" cy="4211256"/>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President declares </a:t>
          </a:r>
          <a:br>
            <a:rPr lang="en-US" sz="2700" kern="1200" dirty="0"/>
          </a:br>
          <a:r>
            <a:rPr lang="en-US" sz="2700" kern="1200" dirty="0"/>
            <a:t>National Emergency</a:t>
          </a:r>
        </a:p>
      </dsp:txBody>
      <dsp:txXfrm rot="5400000">
        <a:off x="75238" y="1951984"/>
        <a:ext cx="3795369" cy="1188248"/>
      </dsp:txXfrm>
    </dsp:sp>
    <dsp:sp modelId="{C2B7CE33-87A0-4118-9371-8C9C5447864B}">
      <dsp:nvSpPr>
        <dsp:cNvPr id="0" name=""/>
        <dsp:cNvSpPr/>
      </dsp:nvSpPr>
      <dsp:spPr>
        <a:xfrm rot="5400000">
          <a:off x="8720350" y="414491"/>
          <a:ext cx="2414587" cy="4338329"/>
        </a:xfrm>
        <a:prstGeom prst="downArrow">
          <a:avLst>
            <a:gd name="adj1" fmla="val 50000"/>
            <a:gd name="adj2" fmla="val 3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US" sz="2700" kern="1200" dirty="0"/>
            <a:t>HHS Secretary declares </a:t>
          </a:r>
          <a:br>
            <a:rPr lang="en-US" sz="2700" kern="1200" dirty="0"/>
          </a:br>
          <a:r>
            <a:rPr lang="en-US" sz="2700" kern="1200" dirty="0"/>
            <a:t>Public Health Emergency</a:t>
          </a:r>
        </a:p>
      </dsp:txBody>
      <dsp:txXfrm rot="-5400000">
        <a:off x="8181033" y="1980009"/>
        <a:ext cx="3915776" cy="12072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E7B1A-5058-4D0B-953A-5CCA2773B545}">
      <dsp:nvSpPr>
        <dsp:cNvPr id="0" name=""/>
        <dsp:cNvSpPr/>
      </dsp:nvSpPr>
      <dsp:spPr>
        <a:xfrm>
          <a:off x="380838" y="17410"/>
          <a:ext cx="6365979" cy="63659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1600200">
            <a:lnSpc>
              <a:spcPct val="90000"/>
            </a:lnSpc>
            <a:spcBef>
              <a:spcPct val="0"/>
            </a:spcBef>
            <a:spcAft>
              <a:spcPct val="35000"/>
            </a:spcAft>
            <a:buNone/>
          </a:pPr>
          <a:endParaRPr lang="en-US" sz="3600" kern="1200" dirty="0"/>
        </a:p>
        <a:p>
          <a:pPr marL="0" lvl="0" indent="0" algn="l" defTabSz="1600200">
            <a:lnSpc>
              <a:spcPct val="90000"/>
            </a:lnSpc>
            <a:spcBef>
              <a:spcPct val="0"/>
            </a:spcBef>
            <a:spcAft>
              <a:spcPct val="35000"/>
            </a:spcAft>
            <a:buNone/>
          </a:pPr>
          <a:endParaRPr lang="en-US" sz="3600" kern="1200" dirty="0"/>
        </a:p>
        <a:p>
          <a:pPr marL="0" lvl="0" indent="0" algn="l" defTabSz="1600200">
            <a:lnSpc>
              <a:spcPct val="90000"/>
            </a:lnSpc>
            <a:spcBef>
              <a:spcPct val="0"/>
            </a:spcBef>
            <a:spcAft>
              <a:spcPct val="35000"/>
            </a:spcAft>
            <a:buNone/>
          </a:pPr>
          <a:r>
            <a:rPr lang="en-US" sz="3600" kern="1200" dirty="0"/>
            <a:t>1115 Waivers</a:t>
          </a:r>
          <a:br>
            <a:rPr lang="en-US" sz="3600" kern="1200" dirty="0"/>
          </a:br>
          <a:endParaRPr lang="en-US" sz="3600" kern="1200" dirty="0"/>
        </a:p>
        <a:p>
          <a:pPr marL="228600" lvl="1" indent="-228600" algn="l" defTabSz="1066800">
            <a:lnSpc>
              <a:spcPct val="90000"/>
            </a:lnSpc>
            <a:spcBef>
              <a:spcPct val="0"/>
            </a:spcBef>
            <a:spcAft>
              <a:spcPct val="15000"/>
            </a:spcAft>
            <a:buChar char="•"/>
          </a:pPr>
          <a:r>
            <a:rPr lang="en-US" sz="2400" kern="1200" dirty="0"/>
            <a:t>“Experiment” focus</a:t>
          </a:r>
          <a:br>
            <a:rPr lang="en-US" sz="2400" kern="1200" dirty="0"/>
          </a:br>
          <a:br>
            <a:rPr lang="en-US" sz="2400" kern="1200" dirty="0"/>
          </a:br>
          <a:endParaRPr lang="en-US" sz="2400" kern="1200" dirty="0"/>
        </a:p>
        <a:p>
          <a:pPr marL="228600" lvl="1" indent="-228600" algn="l" defTabSz="1066800">
            <a:lnSpc>
              <a:spcPct val="90000"/>
            </a:lnSpc>
            <a:spcBef>
              <a:spcPct val="0"/>
            </a:spcBef>
            <a:spcAft>
              <a:spcPct val="15000"/>
            </a:spcAft>
            <a:buChar char="•"/>
          </a:pPr>
          <a:r>
            <a:rPr lang="en-US" sz="2400" kern="1200" dirty="0"/>
            <a:t>Budget Neutrality Requirement</a:t>
          </a:r>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r>
            <a:rPr lang="en-US" sz="2400" kern="1200" dirty="0"/>
            <a:t>Report to congress after completion of demonstration</a:t>
          </a:r>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a:p>
          <a:pPr marL="228600" lvl="1" indent="-228600" algn="l" defTabSz="1066800">
            <a:lnSpc>
              <a:spcPct val="90000"/>
            </a:lnSpc>
            <a:spcBef>
              <a:spcPct val="0"/>
            </a:spcBef>
            <a:spcAft>
              <a:spcPct val="15000"/>
            </a:spcAft>
            <a:buChar char="•"/>
          </a:pPr>
          <a:endParaRPr lang="en-US" sz="2400" kern="1200" dirty="0"/>
        </a:p>
      </dsp:txBody>
      <dsp:txXfrm>
        <a:off x="1269781" y="768096"/>
        <a:ext cx="3670474" cy="4864608"/>
      </dsp:txXfrm>
    </dsp:sp>
    <dsp:sp modelId="{56F2755D-81E9-4B1C-96CB-8D0F44959AA3}">
      <dsp:nvSpPr>
        <dsp:cNvPr id="0" name=""/>
        <dsp:cNvSpPr/>
      </dsp:nvSpPr>
      <dsp:spPr>
        <a:xfrm>
          <a:off x="4968931" y="17410"/>
          <a:ext cx="6365979" cy="636597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1600200">
            <a:lnSpc>
              <a:spcPct val="90000"/>
            </a:lnSpc>
            <a:spcBef>
              <a:spcPct val="0"/>
            </a:spcBef>
            <a:spcAft>
              <a:spcPct val="35000"/>
            </a:spcAft>
            <a:buNone/>
          </a:pPr>
          <a:r>
            <a:rPr lang="en-US" sz="3600" kern="1200" dirty="0"/>
            <a:t>1135 Waivers</a:t>
          </a:r>
        </a:p>
        <a:p>
          <a:pPr marL="228600" lvl="1" indent="0" algn="l" defTabSz="1066800">
            <a:lnSpc>
              <a:spcPct val="90000"/>
            </a:lnSpc>
            <a:spcBef>
              <a:spcPct val="0"/>
            </a:spcBef>
            <a:spcAft>
              <a:spcPct val="15000"/>
            </a:spcAft>
            <a:buChar char="•"/>
          </a:pPr>
          <a:r>
            <a:rPr lang="en-US" sz="2400" kern="1200" dirty="0"/>
            <a:t>HHS Secretary can create a “blanket” waiver. </a:t>
          </a:r>
        </a:p>
        <a:p>
          <a:pPr marL="228600" lvl="1" indent="0" algn="l" defTabSz="1066800">
            <a:lnSpc>
              <a:spcPct val="90000"/>
            </a:lnSpc>
            <a:spcBef>
              <a:spcPct val="0"/>
            </a:spcBef>
            <a:spcAft>
              <a:spcPct val="15000"/>
            </a:spcAft>
            <a:buChar char="•"/>
          </a:pPr>
          <a:r>
            <a:rPr lang="en-US" sz="2400" kern="1200" dirty="0"/>
            <a:t>Proposed by providers, hospitals, health systems, local health departments</a:t>
          </a:r>
        </a:p>
        <a:p>
          <a:pPr marL="228600" lvl="1" indent="0" algn="l" defTabSz="1066800">
            <a:lnSpc>
              <a:spcPct val="90000"/>
            </a:lnSpc>
            <a:spcBef>
              <a:spcPct val="0"/>
            </a:spcBef>
            <a:spcAft>
              <a:spcPct val="15000"/>
            </a:spcAft>
            <a:buChar char="•"/>
          </a:pPr>
          <a:r>
            <a:rPr lang="en-US" sz="2400" kern="1200" dirty="0"/>
            <a:t>Only covers region in designated emergency area</a:t>
          </a:r>
        </a:p>
        <a:p>
          <a:pPr marL="228600" lvl="1" indent="0" algn="l" defTabSz="1066800">
            <a:lnSpc>
              <a:spcPct val="90000"/>
            </a:lnSpc>
            <a:spcBef>
              <a:spcPct val="0"/>
            </a:spcBef>
            <a:spcAft>
              <a:spcPct val="15000"/>
            </a:spcAft>
            <a:buChar char="•"/>
          </a:pPr>
          <a:r>
            <a:rPr lang="en-US" sz="2400" kern="1200" dirty="0"/>
            <a:t>Retroactive waiver option</a:t>
          </a:r>
        </a:p>
        <a:p>
          <a:pPr marL="228600" lvl="1" indent="0" algn="l" defTabSz="1066800">
            <a:lnSpc>
              <a:spcPct val="90000"/>
            </a:lnSpc>
            <a:spcBef>
              <a:spcPct val="0"/>
            </a:spcBef>
            <a:spcAft>
              <a:spcPct val="15000"/>
            </a:spcAft>
            <a:buChar char="•"/>
          </a:pPr>
          <a:r>
            <a:rPr lang="en-US" sz="2400" kern="1200" dirty="0"/>
            <a:t>Report to congress after emergency</a:t>
          </a:r>
        </a:p>
        <a:p>
          <a:pPr marL="228600" lvl="1" indent="0" algn="l" defTabSz="1066800">
            <a:lnSpc>
              <a:spcPct val="90000"/>
            </a:lnSpc>
            <a:spcBef>
              <a:spcPct val="0"/>
            </a:spcBef>
            <a:spcAft>
              <a:spcPct val="15000"/>
            </a:spcAft>
            <a:buChar char="•"/>
          </a:pPr>
          <a:r>
            <a:rPr lang="en-US" sz="2400" kern="1200" dirty="0"/>
            <a:t>Medicare Waivers</a:t>
          </a:r>
        </a:p>
      </dsp:txBody>
      <dsp:txXfrm>
        <a:off x="6775493" y="768096"/>
        <a:ext cx="3670474" cy="48646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1F60-5403-4C55-AFB7-CC745B7C6B97}">
      <dsp:nvSpPr>
        <dsp:cNvPr id="0" name=""/>
        <dsp:cNvSpPr/>
      </dsp:nvSpPr>
      <dsp:spPr>
        <a:xfrm rot="5400000">
          <a:off x="1867769" y="1663888"/>
          <a:ext cx="1471565" cy="167532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444F3C-93E3-4F5C-810B-74182F6F5C34}">
      <dsp:nvSpPr>
        <dsp:cNvPr id="0" name=""/>
        <dsp:cNvSpPr/>
      </dsp:nvSpPr>
      <dsp:spPr>
        <a:xfrm>
          <a:off x="916103" y="32628"/>
          <a:ext cx="2477250" cy="17339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Obj1: </a:t>
          </a:r>
          <a:br>
            <a:rPr lang="en-US" sz="1800" kern="1200" dirty="0"/>
          </a:br>
          <a:r>
            <a:rPr lang="en-US" sz="1800" kern="1200" dirty="0"/>
            <a:t>Present Section 1135 Waiver Activity</a:t>
          </a:r>
        </a:p>
      </dsp:txBody>
      <dsp:txXfrm>
        <a:off x="1000765" y="117290"/>
        <a:ext cx="2307926" cy="1564670"/>
      </dsp:txXfrm>
    </dsp:sp>
    <dsp:sp modelId="{88BE3E85-E9F4-4323-973C-D527A5D86346}">
      <dsp:nvSpPr>
        <dsp:cNvPr id="0" name=""/>
        <dsp:cNvSpPr/>
      </dsp:nvSpPr>
      <dsp:spPr>
        <a:xfrm>
          <a:off x="3501640" y="158503"/>
          <a:ext cx="8353475" cy="13830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None/>
          </a:pPr>
          <a:r>
            <a:rPr lang="en-US" sz="1400" b="1" kern="1200" dirty="0"/>
            <a:t>Data</a:t>
          </a:r>
          <a:r>
            <a:rPr lang="en-US" sz="1400" kern="1200" dirty="0"/>
            <a:t>: Agency documents; CMS correspondence; CRS Reports; Federal Registries</a:t>
          </a:r>
          <a:br>
            <a:rPr lang="en-US" sz="1400" kern="1200" dirty="0"/>
          </a:br>
          <a:r>
            <a:rPr lang="en-US" sz="1400" b="1" kern="1200" dirty="0"/>
            <a:t>Methods</a:t>
          </a:r>
          <a:r>
            <a:rPr lang="en-US" sz="1400" kern="1200" dirty="0"/>
            <a:t>: Policy scan via Lexis Advance, PubMed, and Agency Websites</a:t>
          </a:r>
          <a:br>
            <a:rPr lang="en-US" sz="1400" kern="1200" dirty="0"/>
          </a:br>
          <a:r>
            <a:rPr lang="en-US" sz="1400" b="1" kern="1200" dirty="0"/>
            <a:t>Results</a:t>
          </a:r>
          <a:r>
            <a:rPr lang="en-US" sz="1400" kern="1200" dirty="0"/>
            <a:t>:</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Section 1135 Waiver is a compliment to Section 1115 Waivers in times of disaster (Hurricane Katrina map / table)</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Section 1135 Waiver activity varies by disaster, state, and over time. </a:t>
          </a:r>
        </a:p>
      </dsp:txBody>
      <dsp:txXfrm>
        <a:off x="3501640" y="158503"/>
        <a:ext cx="8353475" cy="1383033"/>
      </dsp:txXfrm>
    </dsp:sp>
    <dsp:sp modelId="{4CF1E162-D8E6-4C3B-9BD1-4F5095EC8873}">
      <dsp:nvSpPr>
        <dsp:cNvPr id="0" name=""/>
        <dsp:cNvSpPr/>
      </dsp:nvSpPr>
      <dsp:spPr>
        <a:xfrm rot="5400000">
          <a:off x="5720189" y="3611736"/>
          <a:ext cx="1471565" cy="1675325"/>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AC7AABA-1898-434A-B078-374444F3EB65}">
      <dsp:nvSpPr>
        <dsp:cNvPr id="0" name=""/>
        <dsp:cNvSpPr/>
      </dsp:nvSpPr>
      <dsp:spPr>
        <a:xfrm>
          <a:off x="4688932" y="1980476"/>
          <a:ext cx="2477250" cy="17339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Objective 2: </a:t>
          </a:r>
          <a:br>
            <a:rPr lang="en-US" sz="1800" kern="1200" dirty="0"/>
          </a:br>
          <a:r>
            <a:rPr lang="en-US" sz="1800" kern="1200" dirty="0"/>
            <a:t>Analyze the influence of Section 1135 Waivers on Americans’ “Right to Health”.</a:t>
          </a:r>
        </a:p>
      </dsp:txBody>
      <dsp:txXfrm>
        <a:off x="4773594" y="2065138"/>
        <a:ext cx="2307926" cy="1564670"/>
      </dsp:txXfrm>
    </dsp:sp>
    <dsp:sp modelId="{2BEEC3F5-B2AE-4B63-8C49-572886C427A7}">
      <dsp:nvSpPr>
        <dsp:cNvPr id="0" name=""/>
        <dsp:cNvSpPr/>
      </dsp:nvSpPr>
      <dsp:spPr>
        <a:xfrm>
          <a:off x="7166183" y="2145852"/>
          <a:ext cx="1801715" cy="140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ctr" anchorCtr="0">
          <a:noAutofit/>
        </a:bodyPr>
        <a:lstStyle/>
        <a:p>
          <a:pPr marL="114300" lvl="1" indent="-114300" algn="l" defTabSz="622300">
            <a:lnSpc>
              <a:spcPct val="90000"/>
            </a:lnSpc>
            <a:spcBef>
              <a:spcPct val="0"/>
            </a:spcBef>
            <a:spcAft>
              <a:spcPct val="15000"/>
            </a:spcAft>
            <a:buChar char="•"/>
          </a:pPr>
          <a:endParaRPr lang="en-US" sz="1400" kern="1200" dirty="0"/>
        </a:p>
      </dsp:txBody>
      <dsp:txXfrm>
        <a:off x="7166183" y="2145852"/>
        <a:ext cx="1801715" cy="1401491"/>
      </dsp:txXfrm>
    </dsp:sp>
    <dsp:sp modelId="{B115EB42-E966-443D-822A-6A997BFCA695}">
      <dsp:nvSpPr>
        <dsp:cNvPr id="0" name=""/>
        <dsp:cNvSpPr/>
      </dsp:nvSpPr>
      <dsp:spPr>
        <a:xfrm>
          <a:off x="8698600" y="3928324"/>
          <a:ext cx="2477250" cy="1733994"/>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Objective 3: </a:t>
          </a:r>
          <a:br>
            <a:rPr lang="en-US" sz="1800" kern="1200" dirty="0"/>
          </a:br>
          <a:r>
            <a:rPr lang="en-US" sz="1800" kern="1200" dirty="0"/>
            <a:t>Design a model incorporating Section 1135 Waivers into the Federalist System.</a:t>
          </a:r>
        </a:p>
      </dsp:txBody>
      <dsp:txXfrm>
        <a:off x="8783262" y="4012986"/>
        <a:ext cx="2307926" cy="1564670"/>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734B17-27F2-4C92-95CB-EB17F8DB9E5C}" type="datetimeFigureOut">
              <a:rPr lang="en-US" smtClean="0"/>
              <a:t>3/29/2020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385917-E9AC-448D-9850-88063A426640}" type="slidenum">
              <a:rPr lang="en-US" smtClean="0"/>
              <a:t>‹#›</a:t>
            </a:fld>
            <a:endParaRPr lang="en-US"/>
          </a:p>
        </p:txBody>
      </p:sp>
    </p:spTree>
    <p:extLst>
      <p:ext uri="{BB962C8B-B14F-4D97-AF65-F5344CB8AC3E}">
        <p14:creationId xmlns:p14="http://schemas.microsoft.com/office/powerpoint/2010/main" val="3540261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A385917-E9AC-448D-9850-88063A426640}" type="slidenum">
              <a:rPr lang="en-US" smtClean="0"/>
              <a:t>1</a:t>
            </a:fld>
            <a:endParaRPr lang="en-US"/>
          </a:p>
        </p:txBody>
      </p:sp>
    </p:spTree>
    <p:extLst>
      <p:ext uri="{BB962C8B-B14F-4D97-AF65-F5344CB8AC3E}">
        <p14:creationId xmlns:p14="http://schemas.microsoft.com/office/powerpoint/2010/main" val="21710709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takeaways: 1135 primarily relaxes administrative barriers and allows for increased provider capacity where 1115 focused on beneficiary coverage and costs. </a:t>
            </a:r>
          </a:p>
          <a:p>
            <a:r>
              <a:rPr lang="en-US" dirty="0"/>
              <a:t>Following HK, 5 states attempted to pass legislation related to their Medicaid program (including Iowa). </a:t>
            </a:r>
          </a:p>
        </p:txBody>
      </p:sp>
      <p:sp>
        <p:nvSpPr>
          <p:cNvPr id="4" name="Slide Number Placeholder 3"/>
          <p:cNvSpPr>
            <a:spLocks noGrp="1"/>
          </p:cNvSpPr>
          <p:nvPr>
            <p:ph type="sldNum" sz="quarter" idx="5"/>
          </p:nvPr>
        </p:nvSpPr>
        <p:spPr/>
        <p:txBody>
          <a:bodyPr/>
          <a:lstStyle/>
          <a:p>
            <a:fld id="{EA385917-E9AC-448D-9850-88063A426640}" type="slidenum">
              <a:rPr lang="en-US" smtClean="0"/>
              <a:t>11</a:t>
            </a:fld>
            <a:endParaRPr lang="en-US"/>
          </a:p>
        </p:txBody>
      </p:sp>
    </p:spTree>
    <p:extLst>
      <p:ext uri="{BB962C8B-B14F-4D97-AF65-F5344CB8AC3E}">
        <p14:creationId xmlns:p14="http://schemas.microsoft.com/office/powerpoint/2010/main" val="2901268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13 states passed Section 1135 Waiver</a:t>
            </a:r>
          </a:p>
          <a:p>
            <a:r>
              <a:rPr lang="en-US" sz="1200" kern="1200" dirty="0">
                <a:solidFill>
                  <a:schemeClr val="tx1"/>
                </a:solidFill>
                <a:effectLst/>
                <a:latin typeface="+mn-lt"/>
                <a:ea typeface="+mn-ea"/>
                <a:cs typeface="+mn-cs"/>
              </a:rPr>
              <a:t>17 states passed Section 1115 Waiver</a:t>
            </a:r>
          </a:p>
          <a:p>
            <a:r>
              <a:rPr lang="en-US" sz="1200" kern="1200" dirty="0">
                <a:solidFill>
                  <a:schemeClr val="tx1"/>
                </a:solidFill>
                <a:effectLst/>
                <a:latin typeface="+mn-lt"/>
                <a:ea typeface="+mn-ea"/>
                <a:cs typeface="+mn-cs"/>
              </a:rPr>
              <a:t>(8 passed both)</a:t>
            </a:r>
          </a:p>
        </p:txBody>
      </p:sp>
      <p:sp>
        <p:nvSpPr>
          <p:cNvPr id="4" name="Slide Number Placeholder 3"/>
          <p:cNvSpPr>
            <a:spLocks noGrp="1"/>
          </p:cNvSpPr>
          <p:nvPr>
            <p:ph type="sldNum" sz="quarter" idx="5"/>
          </p:nvPr>
        </p:nvSpPr>
        <p:spPr/>
        <p:txBody>
          <a:bodyPr/>
          <a:lstStyle/>
          <a:p>
            <a:fld id="{EA385917-E9AC-448D-9850-88063A426640}" type="slidenum">
              <a:rPr lang="en-US" smtClean="0"/>
              <a:t>12</a:t>
            </a:fld>
            <a:endParaRPr lang="en-US"/>
          </a:p>
        </p:txBody>
      </p:sp>
    </p:spTree>
    <p:extLst>
      <p:ext uri="{BB962C8B-B14F-4D97-AF65-F5344CB8AC3E}">
        <p14:creationId xmlns:p14="http://schemas.microsoft.com/office/powerpoint/2010/main" val="738296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*Katrina example: 1135 waiver </a:t>
            </a:r>
            <a:r>
              <a:rPr lang="en-US" dirty="0">
                <a:sym typeface="Wingdings" panose="05000000000000000000" pitchFamily="2" charset="2"/>
              </a:rPr>
              <a:t></a:t>
            </a:r>
            <a:endParaRPr lang="en-US" dirty="0"/>
          </a:p>
          <a:p>
            <a:r>
              <a:rPr lang="en-US" dirty="0"/>
              <a:t>PHN had 70% market share of all NO Medicare Advantage beneficiaries. </a:t>
            </a:r>
          </a:p>
          <a:p>
            <a:r>
              <a:rPr lang="en-US" dirty="0"/>
              <a:t>When most of these people left, they were allowed to seek care outside of network. PHN claims US offered </a:t>
            </a:r>
            <a:r>
              <a:rPr lang="en-US" dirty="0" err="1"/>
              <a:t>reliances</a:t>
            </a:r>
            <a:r>
              <a:rPr lang="en-US" dirty="0"/>
              <a:t> of maintaining contractual obligations (capitated payments).</a:t>
            </a:r>
          </a:p>
          <a:p>
            <a:r>
              <a:rPr lang="en-US" dirty="0"/>
              <a:t>However, US invoked (blanket) 1135 waiver which allowed patients to seek out-of-network care without extra cost and, subsequently </a:t>
            </a:r>
          </a:p>
          <a:p>
            <a:endParaRPr lang="en-US" dirty="0"/>
          </a:p>
          <a:p>
            <a:r>
              <a:rPr lang="en-US" dirty="0"/>
              <a:t>*no decision on case. CMS required to follow through and provide requested documentation. </a:t>
            </a:r>
          </a:p>
          <a:p>
            <a:endParaRPr lang="en-US" dirty="0"/>
          </a:p>
          <a:p>
            <a:pPr marL="0" indent="0">
              <a:buNone/>
            </a:pPr>
            <a:endParaRPr lang="en-US" dirty="0"/>
          </a:p>
          <a:p>
            <a:endParaRPr lang="en-US" dirty="0"/>
          </a:p>
          <a:p>
            <a:r>
              <a:rPr lang="en-US" dirty="0"/>
              <a:t>New Orleans Regional Physician Hospital Organization was a Medicare Advantage provider, whose clients relocated after Hurricane Katrina</a:t>
            </a:r>
          </a:p>
          <a:p>
            <a:endParaRPr lang="en-US" dirty="0"/>
          </a:p>
          <a:p>
            <a:r>
              <a:rPr lang="en-US" dirty="0"/>
              <a:t>Defendant claims a (blanket) Section 1135 Waiver:</a:t>
            </a:r>
          </a:p>
          <a:p>
            <a:pPr lvl="1"/>
            <a:r>
              <a:rPr lang="en-US" dirty="0"/>
              <a:t>allowed patients to seek out-of-network care in times of emergency</a:t>
            </a:r>
          </a:p>
          <a:p>
            <a:pPr lvl="1"/>
            <a:r>
              <a:rPr lang="en-US" dirty="0"/>
              <a:t>Limited contractual obligations (capitated payments) to plaintiff.</a:t>
            </a:r>
          </a:p>
          <a:p>
            <a:pPr lvl="1"/>
            <a:endParaRPr lang="en-US" dirty="0"/>
          </a:p>
          <a:p>
            <a:r>
              <a:rPr lang="en-US" dirty="0"/>
              <a:t>Plaintiff claims CMS gave assurances of fulfilling contractual obligation</a:t>
            </a:r>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13</a:t>
            </a:fld>
            <a:endParaRPr lang="en-US"/>
          </a:p>
        </p:txBody>
      </p:sp>
    </p:spTree>
    <p:extLst>
      <p:ext uri="{BB962C8B-B14F-4D97-AF65-F5344CB8AC3E}">
        <p14:creationId xmlns:p14="http://schemas.microsoft.com/office/powerpoint/2010/main" val="953265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Linear and Linear Probability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Low-N, but nice preliminary model to begin formulating more rigorous tests (incl. logistic regressions)</a:t>
            </a:r>
          </a:p>
        </p:txBody>
      </p:sp>
      <p:sp>
        <p:nvSpPr>
          <p:cNvPr id="4" name="Slide Number Placeholder 3"/>
          <p:cNvSpPr>
            <a:spLocks noGrp="1"/>
          </p:cNvSpPr>
          <p:nvPr>
            <p:ph type="sldNum" sz="quarter" idx="5"/>
          </p:nvPr>
        </p:nvSpPr>
        <p:spPr/>
        <p:txBody>
          <a:bodyPr/>
          <a:lstStyle/>
          <a:p>
            <a:fld id="{EA385917-E9AC-448D-9850-88063A426640}" type="slidenum">
              <a:rPr lang="en-US" smtClean="0"/>
              <a:t>14</a:t>
            </a:fld>
            <a:endParaRPr lang="en-US"/>
          </a:p>
        </p:txBody>
      </p:sp>
    </p:spTree>
    <p:extLst>
      <p:ext uri="{BB962C8B-B14F-4D97-AF65-F5344CB8AC3E}">
        <p14:creationId xmlns:p14="http://schemas.microsoft.com/office/powerpoint/2010/main" val="586784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 (Hurricane), NJ (Hurricane), ND and MN (Floods) only states to explicit request expansion of hospital capacity.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Figure 2 shows the variation of Section 1135 Waiver Authority by state for years 2008-2019. </a:t>
            </a:r>
            <a:br>
              <a:rPr lang="en-US" sz="1200" b="1" kern="1200" dirty="0">
                <a:solidFill>
                  <a:schemeClr val="tx1"/>
                </a:solidFill>
                <a:effectLst/>
                <a:latin typeface="+mn-lt"/>
                <a:ea typeface="+mn-ea"/>
                <a:cs typeface="+mn-cs"/>
              </a:rPr>
            </a:br>
            <a:r>
              <a:rPr lang="en-US" sz="1200" kern="1200" dirty="0">
                <a:solidFill>
                  <a:schemeClr val="tx1"/>
                </a:solidFill>
                <a:effectLst/>
                <a:latin typeface="+mn-lt"/>
                <a:ea typeface="+mn-ea"/>
                <a:cs typeface="+mn-cs"/>
              </a:rPr>
              <a:t>For the purposes of figure 2, all waiver requests between 2008-2016 were grouped together. A “Blanket Only” category </a:t>
            </a:r>
            <a:r>
              <a:rPr lang="en-US" sz="1200" kern="1200" dirty="0" err="1">
                <a:solidFill>
                  <a:schemeClr val="tx1"/>
                </a:solidFill>
                <a:effectLst/>
                <a:latin typeface="+mn-lt"/>
                <a:ea typeface="+mn-ea"/>
                <a:cs typeface="+mn-cs"/>
              </a:rPr>
              <a:t>indictes</a:t>
            </a:r>
            <a:r>
              <a:rPr lang="en-US" sz="1200" kern="1200" dirty="0">
                <a:solidFill>
                  <a:schemeClr val="tx1"/>
                </a:solidFill>
                <a:effectLst/>
                <a:latin typeface="+mn-lt"/>
                <a:ea typeface="+mn-ea"/>
                <a:cs typeface="+mn-cs"/>
              </a:rPr>
              <a:t> the state did not submit any special request and only received the standard blanket authority. Administrative special requests included changes to Length of Stay Calculations, Extensions for Appeals, and Rural Designation Definitions. Reimbursement special requests included permissions to receive payment for evacuees, extending coverage for Long-Term Care patients, temporarily altering the state’s reimbursement scheme, and relaxing an existing state Medicaid Waiver. </a:t>
            </a:r>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15</a:t>
            </a:fld>
            <a:endParaRPr lang="en-US"/>
          </a:p>
        </p:txBody>
      </p:sp>
    </p:spTree>
    <p:extLst>
      <p:ext uri="{BB962C8B-B14F-4D97-AF65-F5344CB8AC3E}">
        <p14:creationId xmlns:p14="http://schemas.microsoft.com/office/powerpoint/2010/main" val="858685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16</a:t>
            </a:fld>
            <a:endParaRPr lang="en-US"/>
          </a:p>
        </p:txBody>
      </p:sp>
    </p:spTree>
    <p:extLst>
      <p:ext uri="{BB962C8B-B14F-4D97-AF65-F5344CB8AC3E}">
        <p14:creationId xmlns:p14="http://schemas.microsoft.com/office/powerpoint/2010/main" val="3226107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(13) 3/24/20</a:t>
            </a:r>
          </a:p>
          <a:p>
            <a:r>
              <a:rPr lang="en-US" dirty="0"/>
              <a:t>(34) 3/27/20</a:t>
            </a:r>
          </a:p>
          <a:p>
            <a:endParaRPr lang="en-US" dirty="0"/>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17</a:t>
            </a:fld>
            <a:endParaRPr lang="en-US"/>
          </a:p>
        </p:txBody>
      </p:sp>
    </p:spTree>
    <p:extLst>
      <p:ext uri="{BB962C8B-B14F-4D97-AF65-F5344CB8AC3E}">
        <p14:creationId xmlns:p14="http://schemas.microsoft.com/office/powerpoint/2010/main" val="1830377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18</a:t>
            </a:fld>
            <a:endParaRPr lang="en-US"/>
          </a:p>
        </p:txBody>
      </p:sp>
    </p:spTree>
    <p:extLst>
      <p:ext uri="{BB962C8B-B14F-4D97-AF65-F5344CB8AC3E}">
        <p14:creationId xmlns:p14="http://schemas.microsoft.com/office/powerpoint/2010/main" val="4035836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 sure you all know what this is. This is the CDC’s artistic rendition of the </a:t>
            </a:r>
            <a:r>
              <a:rPr lang="en-US" dirty="0" err="1"/>
              <a:t>coronoavirus</a:t>
            </a:r>
            <a:r>
              <a:rPr lang="en-US" dirty="0"/>
              <a:t>. This virus has affected all of our lives and I do not doubt that we have given it plenty of thought over the past days to weeks. </a:t>
            </a:r>
          </a:p>
        </p:txBody>
      </p:sp>
      <p:sp>
        <p:nvSpPr>
          <p:cNvPr id="4" name="Slide Number Placeholder 3"/>
          <p:cNvSpPr>
            <a:spLocks noGrp="1"/>
          </p:cNvSpPr>
          <p:nvPr>
            <p:ph type="sldNum" sz="quarter" idx="5"/>
          </p:nvPr>
        </p:nvSpPr>
        <p:spPr/>
        <p:txBody>
          <a:bodyPr/>
          <a:lstStyle/>
          <a:p>
            <a:fld id="{EA385917-E9AC-448D-9850-88063A426640}" type="slidenum">
              <a:rPr lang="en-US" smtClean="0"/>
              <a:t>2</a:t>
            </a:fld>
            <a:endParaRPr lang="en-US"/>
          </a:p>
        </p:txBody>
      </p:sp>
    </p:spTree>
    <p:extLst>
      <p:ext uri="{BB962C8B-B14F-4D97-AF65-F5344CB8AC3E}">
        <p14:creationId xmlns:p14="http://schemas.microsoft.com/office/powerpoint/2010/main" val="2213086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many of you have asked yourself this question? Or asked this question about your friends and family across the country? </a:t>
            </a:r>
          </a:p>
        </p:txBody>
      </p:sp>
      <p:sp>
        <p:nvSpPr>
          <p:cNvPr id="4" name="Slide Number Placeholder 3"/>
          <p:cNvSpPr>
            <a:spLocks noGrp="1"/>
          </p:cNvSpPr>
          <p:nvPr>
            <p:ph type="sldNum" sz="quarter" idx="5"/>
          </p:nvPr>
        </p:nvSpPr>
        <p:spPr/>
        <p:txBody>
          <a:bodyPr/>
          <a:lstStyle/>
          <a:p>
            <a:fld id="{EA385917-E9AC-448D-9850-88063A426640}" type="slidenum">
              <a:rPr lang="en-US" smtClean="0"/>
              <a:t>3</a:t>
            </a:fld>
            <a:endParaRPr lang="en-US"/>
          </a:p>
        </p:txBody>
      </p:sp>
    </p:spTree>
    <p:extLst>
      <p:ext uri="{BB962C8B-B14F-4D97-AF65-F5344CB8AC3E}">
        <p14:creationId xmlns:p14="http://schemas.microsoft.com/office/powerpoint/2010/main" val="2479328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study out of Harvard sought to answer that very question. Very quickly, this heat map shows hospital capacity (beds). Each column represents the percentage of adults infected with COVID-19 and each row represents the timeframe for that level of infection. Note, green is under 100% hospital capacity, yellow is near 100% capacity, and red is well OVER 100% capacity, nearing 150-200% capacity. *Germany expects 70% </a:t>
            </a:r>
          </a:p>
          <a:p>
            <a:endParaRPr lang="en-US" dirty="0"/>
          </a:p>
          <a:p>
            <a:r>
              <a:rPr lang="en-US" dirty="0"/>
              <a:t>A policy-maker might see this graph and think “stopping the spread” and/or increasing the number of hospital beds may be the only options…However, a potential compliment must also be explored, in fact is being explored, a policy which could both increase hospital capacity and provide flexibility at the health system level during this time of crisis. I am talking about the Section 1135 CMS Waiver. </a:t>
            </a:r>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4</a:t>
            </a:fld>
            <a:endParaRPr lang="en-US"/>
          </a:p>
        </p:txBody>
      </p:sp>
    </p:spTree>
    <p:extLst>
      <p:ext uri="{BB962C8B-B14F-4D97-AF65-F5344CB8AC3E}">
        <p14:creationId xmlns:p14="http://schemas.microsoft.com/office/powerpoint/2010/main" val="2743177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like “health”, the term “emergency” does not appear in the U.S. constitution. But, to defend against enemies both foreign and domestic, a strong military must be created, maintained, and utilized when called upon to enter war (Article 1, sec 8 </a:t>
            </a:r>
            <a:r>
              <a:rPr lang="en-US" dirty="0" err="1"/>
              <a:t>a,b,c</a:t>
            </a:r>
            <a:r>
              <a:rPr lang="en-US" dirty="0"/>
              <a:t>). These powers, however, are not allocated to the President, but to Congress (Legislative branch). Recent constitutional law scholars believed, however, that the Framers were conflicted, not wanting to give too much broad, dictatorial power to the executive, it was also known that the executive branch would be most equipped to act promptly in response to war-time emergencies. The staying power of the constitution is that it does not need to be revoked in times of emergency, rather the interpretation of its broadness can, and has shifted. </a:t>
            </a:r>
          </a:p>
          <a:p>
            <a:endParaRPr lang="en-US" dirty="0"/>
          </a:p>
          <a:p>
            <a:r>
              <a:rPr lang="en-US" dirty="0"/>
              <a:t>With the power to declare executive orders, there were many circumstances where the President effectively declared an emergency as a means to justify further executive action. </a:t>
            </a:r>
          </a:p>
        </p:txBody>
      </p:sp>
      <p:sp>
        <p:nvSpPr>
          <p:cNvPr id="4" name="Slide Number Placeholder 3"/>
          <p:cNvSpPr>
            <a:spLocks noGrp="1"/>
          </p:cNvSpPr>
          <p:nvPr>
            <p:ph type="sldNum" sz="quarter" idx="5"/>
          </p:nvPr>
        </p:nvSpPr>
        <p:spPr/>
        <p:txBody>
          <a:bodyPr/>
          <a:lstStyle/>
          <a:p>
            <a:fld id="{EA385917-E9AC-448D-9850-88063A426640}" type="slidenum">
              <a:rPr lang="en-US" smtClean="0"/>
              <a:t>5</a:t>
            </a:fld>
            <a:endParaRPr lang="en-US"/>
          </a:p>
        </p:txBody>
      </p:sp>
    </p:spTree>
    <p:extLst>
      <p:ext uri="{BB962C8B-B14F-4D97-AF65-F5344CB8AC3E}">
        <p14:creationId xmlns:p14="http://schemas.microsoft.com/office/powerpoint/2010/main" val="235838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Naturally, the supreme court often became involved in these so-proclaimed emergencies. The Supreme Court has permitted the continued use of Executive Orders as a tool for exercising the powers of the Executive Office, as long as these orders were deemed constitutional. Emergency proclamations were no exception (except in the case of Lincoln, where he ignored a federal district court order and proceeded to suspend Habeas corpus)</a:t>
            </a:r>
          </a:p>
          <a:p>
            <a:endParaRPr lang="en-US" dirty="0"/>
          </a:p>
          <a:p>
            <a:r>
              <a:rPr lang="en-US" dirty="0"/>
              <a:t>FDR also was allowed to proceed with his internment of Japanese-Americans, not because he had the power to do so, but because Congress had established War with Japan and thus granted  emergency authority the commander-in-chief, the Supreme Court found that FDR was simply exercising powers of his office. </a:t>
            </a:r>
          </a:p>
          <a:p>
            <a:r>
              <a:rPr lang="en-US" dirty="0"/>
              <a:t> </a:t>
            </a:r>
          </a:p>
          <a:p>
            <a:r>
              <a:rPr lang="en-US" dirty="0"/>
              <a:t>However, in Young v. USA, the supreme court found that despite an active war the president had no authority to establish an emergency (or seize private property).</a:t>
            </a:r>
          </a:p>
          <a:p>
            <a:endParaRPr lang="en-US" dirty="0"/>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6</a:t>
            </a:fld>
            <a:endParaRPr lang="en-US"/>
          </a:p>
        </p:txBody>
      </p:sp>
    </p:spTree>
    <p:extLst>
      <p:ext uri="{BB962C8B-B14F-4D97-AF65-F5344CB8AC3E}">
        <p14:creationId xmlns:p14="http://schemas.microsoft.com/office/powerpoint/2010/main" val="3772050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 Act: Sections 2 and 3 explicitly delegate authority to declare a national emergency and prescribe powers of the President during such times. </a:t>
            </a:r>
          </a:p>
          <a:p>
            <a:endParaRPr lang="en-US" dirty="0"/>
          </a:p>
          <a:p>
            <a:r>
              <a:rPr lang="en-US" dirty="0"/>
              <a:t>*Stafford Act: further empowers president by differentiating between national emergency and national disaster…however The Stafford Act must first be requested by a governor. </a:t>
            </a:r>
          </a:p>
          <a:p>
            <a:endParaRPr lang="en-US" dirty="0"/>
          </a:p>
          <a:p>
            <a:r>
              <a:rPr lang="en-US" dirty="0"/>
              <a:t>*PHS Act: along with creating and organizing the health governance structure as we know it today, the PHE section allows the Sect. of HHS to declare a public health emergency. </a:t>
            </a:r>
          </a:p>
          <a:p>
            <a:endParaRPr lang="en-US" dirty="0"/>
          </a:p>
          <a:p>
            <a:r>
              <a:rPr lang="en-US" dirty="0"/>
              <a:t>*Trump examples: declare national emergency and declared national disaster (military industry powers to increase capacity)….HHS declared PHE and invoked waiver, Verma providing guidance to CMS (letters to Medicaid directors, toolkits, press release/conf).</a:t>
            </a:r>
          </a:p>
        </p:txBody>
      </p:sp>
      <p:sp>
        <p:nvSpPr>
          <p:cNvPr id="4" name="Slide Number Placeholder 3"/>
          <p:cNvSpPr>
            <a:spLocks noGrp="1"/>
          </p:cNvSpPr>
          <p:nvPr>
            <p:ph type="sldNum" sz="quarter" idx="5"/>
          </p:nvPr>
        </p:nvSpPr>
        <p:spPr/>
        <p:txBody>
          <a:bodyPr/>
          <a:lstStyle/>
          <a:p>
            <a:fld id="{EA385917-E9AC-448D-9850-88063A426640}" type="slidenum">
              <a:rPr lang="en-US" smtClean="0"/>
              <a:t>7</a:t>
            </a:fld>
            <a:endParaRPr lang="en-US"/>
          </a:p>
        </p:txBody>
      </p:sp>
    </p:spTree>
    <p:extLst>
      <p:ext uri="{BB962C8B-B14F-4D97-AF65-F5344CB8AC3E}">
        <p14:creationId xmlns:p14="http://schemas.microsoft.com/office/powerpoint/2010/main" val="17020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Written into the Medicare and Medicaid legislation, Section 1135 of the Social Security Act permits the Secretary of Health and Human Services to wave certain CMS requirements in times of emergency. </a:t>
            </a:r>
          </a:p>
          <a:p>
            <a:endParaRPr lang="en-US" sz="1200" dirty="0"/>
          </a:p>
          <a:p>
            <a:r>
              <a:rPr lang="en-US" dirty="0"/>
              <a:t>42 U.S.C. § 1320b-5</a:t>
            </a:r>
          </a:p>
          <a:p>
            <a:endParaRPr lang="en-US" dirty="0"/>
          </a:p>
          <a:p>
            <a:endParaRPr lang="en-US" dirty="0"/>
          </a:p>
        </p:txBody>
      </p:sp>
      <p:sp>
        <p:nvSpPr>
          <p:cNvPr id="4" name="Slide Number Placeholder 3"/>
          <p:cNvSpPr>
            <a:spLocks noGrp="1"/>
          </p:cNvSpPr>
          <p:nvPr>
            <p:ph type="sldNum" sz="quarter" idx="5"/>
          </p:nvPr>
        </p:nvSpPr>
        <p:spPr/>
        <p:txBody>
          <a:bodyPr/>
          <a:lstStyle/>
          <a:p>
            <a:fld id="{EA385917-E9AC-448D-9850-88063A426640}" type="slidenum">
              <a:rPr lang="en-US" smtClean="0"/>
              <a:t>8</a:t>
            </a:fld>
            <a:endParaRPr lang="en-US"/>
          </a:p>
        </p:txBody>
      </p:sp>
    </p:spTree>
    <p:extLst>
      <p:ext uri="{BB962C8B-B14F-4D97-AF65-F5344CB8AC3E}">
        <p14:creationId xmlns:p14="http://schemas.microsoft.com/office/powerpoint/2010/main" val="4133563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1115: Purpose to assist in case </a:t>
            </a:r>
            <a:r>
              <a:rPr lang="en-US" sz="1200" b="0" i="0" kern="1200" dirty="0">
                <a:solidFill>
                  <a:schemeClr val="tx1"/>
                </a:solidFill>
                <a:effectLst/>
                <a:latin typeface="+mn-lt"/>
                <a:ea typeface="+mn-ea"/>
                <a:cs typeface="+mn-cs"/>
              </a:rPr>
              <a:t>of any experimental, pilot, or demonstration project promoting the objectives of title I, X, XIV, XVI, or XIX, or part A or D of title IV, in a State or States</a:t>
            </a:r>
            <a:endParaRPr lang="en-US" dirty="0"/>
          </a:p>
          <a:p>
            <a:r>
              <a:rPr lang="en-US" dirty="0"/>
              <a:t>*Medicare waiver authorized</a:t>
            </a:r>
          </a:p>
          <a:p>
            <a:endParaRPr lang="en-US" dirty="0"/>
          </a:p>
          <a:p>
            <a:r>
              <a:rPr lang="en-US" dirty="0"/>
              <a:t>1135: </a:t>
            </a:r>
            <a:r>
              <a:rPr lang="en-US" sz="1200" b="0" i="0" kern="1200" dirty="0">
                <a:solidFill>
                  <a:schemeClr val="tx1"/>
                </a:solidFill>
                <a:effectLst/>
                <a:latin typeface="+mn-lt"/>
                <a:ea typeface="+mn-ea"/>
                <a:cs typeface="+mn-cs"/>
              </a:rPr>
              <a:t>The purpose is to enable the Secretary to ensure to the maximum extent feasible, in any emergency area and during an emergency period…that sufficient health care items and services are available to meet the needs of individuals in such area enrolled in the programs under titles XVIII, XIX, and XXI and that health care providers that furnish such items and services in good faith, but that are unable to comply with one or more requirements, may be reimbursed for such items and services and exempted from sanctions for such noncompliance.</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beginning my research I overcame another emergency waiver, the 1915(c) K appendix authority…which allows states to amend current HCBS waivers during an emergency situation (less restrictive than a 1135, faster than a 1115 or starting a new 1915(c)…..scope of waiver is very focused</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EA385917-E9AC-448D-9850-88063A426640}" type="slidenum">
              <a:rPr lang="en-US" smtClean="0"/>
              <a:t>9</a:t>
            </a:fld>
            <a:endParaRPr lang="en-US"/>
          </a:p>
        </p:txBody>
      </p:sp>
    </p:spTree>
    <p:extLst>
      <p:ext uri="{BB962C8B-B14F-4D97-AF65-F5344CB8AC3E}">
        <p14:creationId xmlns:p14="http://schemas.microsoft.com/office/powerpoint/2010/main" val="2743146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B3B7E-890E-4B60-8A26-19995A9B77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35B4FA-01AF-4F8A-B7D8-50814E2C82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7F2B38-6144-41A5-8EE1-2EE4E1EAEC70}"/>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AEF5F222-4137-44D1-8271-DB137FCF2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5BF25-AFB3-480C-8543-7444280FF09D}"/>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2469812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58845-04BB-4A78-93B6-D60ABE90D3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8969E4-19C9-49F8-93DB-B5E53A0BD2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2EA0B-835D-4ACB-AB10-88E7DF012986}"/>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96DB5D4A-14D1-48E9-9B30-73BAB1DE57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F57CD7-4BE9-4D95-BDDF-63E5C2026734}"/>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2380818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E6C4A2-ABF2-4B05-9854-A759237003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CA0F20-6194-4B91-B058-9564692678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C55D57-C622-475D-8B3C-669E52537EBB}"/>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6885EFBA-CEE7-462E-8928-F3F98EA4BF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51A869-3B27-4942-B98B-2D35D99A04EF}"/>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945598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2E74-4E03-4EB6-A7DA-4586E7C695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78D6F8-41B9-4788-87EC-1BB266FBAC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201ABC-2E61-4778-BAE5-31B97729E05E}"/>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ABEEDFFA-D634-46B5-ADF1-892750EA7A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3A3B33-B938-4484-9AA8-FB302933599D}"/>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3593343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29764-347D-45B6-B72E-BE7B3C7A33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35C227-E942-4276-83CB-4291CF9C9B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A4568C-CD67-4011-8248-9CB9E9E8E1EC}"/>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ACE1951B-BE4C-4D27-9F87-954DF93E5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07626B-B385-4803-B19E-27358EA27AD6}"/>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3997997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85D-8688-478C-934F-5A3B29866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DDE648-9ED5-415E-B3B4-61E78966EB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D3850B-341C-494D-BBBD-0A5276ACCD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CBDEED-3FF7-4DB1-98B9-55ABDFE43339}"/>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6" name="Footer Placeholder 5">
            <a:extLst>
              <a:ext uri="{FF2B5EF4-FFF2-40B4-BE49-F238E27FC236}">
                <a16:creationId xmlns:a16="http://schemas.microsoft.com/office/drawing/2014/main" id="{14817609-6252-483C-83F0-F11B1481CA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484EDA-5A07-46AA-9CB5-22847D053815}"/>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247002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D2441-8AE8-4E89-A4FF-7F93B9634F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6160F3D-78BC-45AB-A80F-44C818F4C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DD5967-52B8-4D27-8855-4ACD03E73A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7B42C4-9A5D-47EA-A106-F2B163E77C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2AAAE2-167B-487E-8FB0-C000F20A9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59FE4E-8B3E-4601-B366-E1A52EB2E493}"/>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8" name="Footer Placeholder 7">
            <a:extLst>
              <a:ext uri="{FF2B5EF4-FFF2-40B4-BE49-F238E27FC236}">
                <a16:creationId xmlns:a16="http://schemas.microsoft.com/office/drawing/2014/main" id="{16D2DE07-1C19-4209-BCF7-28D0D9D672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8C3F30-3501-4CF2-89F7-609E1FAEA0FF}"/>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380557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DD370-FCEB-4458-868E-EC9484A3A8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FF8CC62-A58E-47FB-966A-8C735A4EAA59}"/>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4" name="Footer Placeholder 3">
            <a:extLst>
              <a:ext uri="{FF2B5EF4-FFF2-40B4-BE49-F238E27FC236}">
                <a16:creationId xmlns:a16="http://schemas.microsoft.com/office/drawing/2014/main" id="{4794D182-241A-4584-95D1-96C67D04B6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1F45C-BA2C-4B75-BEA9-9208FD49D67E}"/>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2224224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90D8A-896A-45CB-8B64-F4E97E4309C0}"/>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3" name="Footer Placeholder 2">
            <a:extLst>
              <a:ext uri="{FF2B5EF4-FFF2-40B4-BE49-F238E27FC236}">
                <a16:creationId xmlns:a16="http://schemas.microsoft.com/office/drawing/2014/main" id="{73C79FCA-6727-4871-8C28-BF95369FAC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102DCF-1A5D-4912-8798-ED3A2788A87D}"/>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369950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1278F-76C0-4D48-924D-D6153D91A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A45CBB-3BF6-4CFA-9543-75DFD5BB92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70DA5E-039B-4A81-8E7F-9A05823B9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D997E-35FE-4DEB-B177-E5514CDD775C}"/>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6" name="Footer Placeholder 5">
            <a:extLst>
              <a:ext uri="{FF2B5EF4-FFF2-40B4-BE49-F238E27FC236}">
                <a16:creationId xmlns:a16="http://schemas.microsoft.com/office/drawing/2014/main" id="{BC9629B4-52B7-431B-9B2F-A442645C6E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7515AC-850F-4678-B7E3-A28ED73FAFB7}"/>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48117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3A721-8170-49D6-B8ED-B1B1BBBB8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CD2ACFB-AB11-4C39-AA89-2EC28C687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77EDFE0-3E76-45DE-909A-76C0102272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AEB74-1C2D-4F18-B8AD-02590280FBFB}"/>
              </a:ext>
            </a:extLst>
          </p:cNvPr>
          <p:cNvSpPr>
            <a:spLocks noGrp="1"/>
          </p:cNvSpPr>
          <p:nvPr>
            <p:ph type="dt" sz="half" idx="10"/>
          </p:nvPr>
        </p:nvSpPr>
        <p:spPr/>
        <p:txBody>
          <a:bodyPr/>
          <a:lstStyle/>
          <a:p>
            <a:fld id="{DF067148-7A30-4043-8CCE-4FF1BF1384D1}" type="datetimeFigureOut">
              <a:rPr lang="en-US" smtClean="0"/>
              <a:t>3/29/2020</a:t>
            </a:fld>
            <a:endParaRPr lang="en-US"/>
          </a:p>
        </p:txBody>
      </p:sp>
      <p:sp>
        <p:nvSpPr>
          <p:cNvPr id="6" name="Footer Placeholder 5">
            <a:extLst>
              <a:ext uri="{FF2B5EF4-FFF2-40B4-BE49-F238E27FC236}">
                <a16:creationId xmlns:a16="http://schemas.microsoft.com/office/drawing/2014/main" id="{2DAD3484-DE8E-43D8-B3AC-578920437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C877A8-B008-4DD1-8649-2FD694305CC9}"/>
              </a:ext>
            </a:extLst>
          </p:cNvPr>
          <p:cNvSpPr>
            <a:spLocks noGrp="1"/>
          </p:cNvSpPr>
          <p:nvPr>
            <p:ph type="sldNum" sz="quarter" idx="12"/>
          </p:nvPr>
        </p:nvSpPr>
        <p:spPr/>
        <p:txBody>
          <a:bodyPr/>
          <a:lstStyle/>
          <a:p>
            <a:fld id="{B9DFC695-C741-4066-8506-6F627162DA7A}" type="slidenum">
              <a:rPr lang="en-US" smtClean="0"/>
              <a:t>‹#›</a:t>
            </a:fld>
            <a:endParaRPr lang="en-US"/>
          </a:p>
        </p:txBody>
      </p:sp>
    </p:spTree>
    <p:extLst>
      <p:ext uri="{BB962C8B-B14F-4D97-AF65-F5344CB8AC3E}">
        <p14:creationId xmlns:p14="http://schemas.microsoft.com/office/powerpoint/2010/main" val="3429882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AC7017-B1AB-44A3-ACEE-9388ECA538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ECACBB-FA3A-41BB-AA2A-7F8F0E038F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861F5-58C3-4CF1-BCA4-DADB5A4389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67148-7A30-4043-8CCE-4FF1BF1384D1}" type="datetimeFigureOut">
              <a:rPr lang="en-US" smtClean="0"/>
              <a:t>3/29/2020</a:t>
            </a:fld>
            <a:endParaRPr lang="en-US"/>
          </a:p>
        </p:txBody>
      </p:sp>
      <p:sp>
        <p:nvSpPr>
          <p:cNvPr id="5" name="Footer Placeholder 4">
            <a:extLst>
              <a:ext uri="{FF2B5EF4-FFF2-40B4-BE49-F238E27FC236}">
                <a16:creationId xmlns:a16="http://schemas.microsoft.com/office/drawing/2014/main" id="{8F802C08-D9A5-467D-81F7-A300C6E48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4E8797A-3821-45AA-960A-5C3E537C25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DFC695-C741-4066-8506-6F627162DA7A}" type="slidenum">
              <a:rPr lang="en-US" smtClean="0"/>
              <a:t>‹#›</a:t>
            </a:fld>
            <a:endParaRPr lang="en-US"/>
          </a:p>
        </p:txBody>
      </p:sp>
    </p:spTree>
    <p:extLst>
      <p:ext uri="{BB962C8B-B14F-4D97-AF65-F5344CB8AC3E}">
        <p14:creationId xmlns:p14="http://schemas.microsoft.com/office/powerpoint/2010/main" val="4064072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91BD-58AB-4F21-8832-33584C5547C9}"/>
              </a:ext>
            </a:extLst>
          </p:cNvPr>
          <p:cNvSpPr>
            <a:spLocks noGrp="1"/>
          </p:cNvSpPr>
          <p:nvPr>
            <p:ph type="ctrTitle"/>
          </p:nvPr>
        </p:nvSpPr>
        <p:spPr/>
        <p:txBody>
          <a:bodyPr/>
          <a:lstStyle/>
          <a:p>
            <a:r>
              <a:rPr lang="en-US" dirty="0"/>
              <a:t>Capacities and Flexibilities</a:t>
            </a:r>
          </a:p>
        </p:txBody>
      </p:sp>
      <p:sp>
        <p:nvSpPr>
          <p:cNvPr id="3" name="Subtitle 2">
            <a:extLst>
              <a:ext uri="{FF2B5EF4-FFF2-40B4-BE49-F238E27FC236}">
                <a16:creationId xmlns:a16="http://schemas.microsoft.com/office/drawing/2014/main" id="{37029495-E87F-4AEE-8697-1A4717BFBDE3}"/>
              </a:ext>
            </a:extLst>
          </p:cNvPr>
          <p:cNvSpPr>
            <a:spLocks noGrp="1"/>
          </p:cNvSpPr>
          <p:nvPr>
            <p:ph type="subTitle" idx="1"/>
          </p:nvPr>
        </p:nvSpPr>
        <p:spPr/>
        <p:txBody>
          <a:bodyPr/>
          <a:lstStyle/>
          <a:p>
            <a:r>
              <a:rPr lang="en-US" dirty="0"/>
              <a:t>CMS Waivers in Times of National Emergency</a:t>
            </a:r>
          </a:p>
        </p:txBody>
      </p:sp>
    </p:spTree>
    <p:extLst>
      <p:ext uri="{BB962C8B-B14F-4D97-AF65-F5344CB8AC3E}">
        <p14:creationId xmlns:p14="http://schemas.microsoft.com/office/powerpoint/2010/main" val="3201579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0945-A10D-4C9E-9527-4D05E6C9D726}"/>
              </a:ext>
            </a:extLst>
          </p:cNvPr>
          <p:cNvSpPr>
            <a:spLocks noGrp="1"/>
          </p:cNvSpPr>
          <p:nvPr>
            <p:ph type="title"/>
          </p:nvPr>
        </p:nvSpPr>
        <p:spPr/>
        <p:txBody>
          <a:bodyPr/>
          <a:lstStyle/>
          <a:p>
            <a:r>
              <a:rPr lang="en-US" dirty="0"/>
              <a:t>Preliminary Questions</a:t>
            </a:r>
          </a:p>
        </p:txBody>
      </p:sp>
      <p:sp>
        <p:nvSpPr>
          <p:cNvPr id="3" name="Content Placeholder 2">
            <a:extLst>
              <a:ext uri="{FF2B5EF4-FFF2-40B4-BE49-F238E27FC236}">
                <a16:creationId xmlns:a16="http://schemas.microsoft.com/office/drawing/2014/main" id="{C2BC47B8-1BE4-40D4-92B8-6A1635D9DE7C}"/>
              </a:ext>
            </a:extLst>
          </p:cNvPr>
          <p:cNvSpPr>
            <a:spLocks noGrp="1"/>
          </p:cNvSpPr>
          <p:nvPr>
            <p:ph idx="1"/>
          </p:nvPr>
        </p:nvSpPr>
        <p:spPr>
          <a:xfrm>
            <a:off x="128337" y="1825625"/>
            <a:ext cx="11823031" cy="4351338"/>
          </a:xfrm>
        </p:spPr>
        <p:txBody>
          <a:bodyPr/>
          <a:lstStyle/>
          <a:p>
            <a:r>
              <a:rPr lang="en-US" dirty="0"/>
              <a:t>Question 1: What does a 1135 Waiver waive?</a:t>
            </a:r>
          </a:p>
          <a:p>
            <a:endParaRPr lang="en-US" dirty="0"/>
          </a:p>
          <a:p>
            <a:endParaRPr lang="en-US" dirty="0"/>
          </a:p>
          <a:p>
            <a:r>
              <a:rPr lang="en-US" dirty="0"/>
              <a:t>Question 2: Are 1135 and 1115 Waivers substitutes or compliments?</a:t>
            </a:r>
          </a:p>
          <a:p>
            <a:endParaRPr lang="en-US" dirty="0"/>
          </a:p>
          <a:p>
            <a:endParaRPr lang="en-US" dirty="0"/>
          </a:p>
          <a:p>
            <a:r>
              <a:rPr lang="en-US" dirty="0"/>
              <a:t>Question 3: Do 1135 Waivers vary over time, by geography, and by disaster?  </a:t>
            </a:r>
          </a:p>
        </p:txBody>
      </p:sp>
    </p:spTree>
    <p:extLst>
      <p:ext uri="{BB962C8B-B14F-4D97-AF65-F5344CB8AC3E}">
        <p14:creationId xmlns:p14="http://schemas.microsoft.com/office/powerpoint/2010/main" val="296012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EC7E-EF72-49C2-AF1E-F7F1A831D903}"/>
              </a:ext>
            </a:extLst>
          </p:cNvPr>
          <p:cNvSpPr>
            <a:spLocks noGrp="1"/>
          </p:cNvSpPr>
          <p:nvPr>
            <p:ph type="title"/>
          </p:nvPr>
        </p:nvSpPr>
        <p:spPr>
          <a:xfrm>
            <a:off x="176463" y="365125"/>
            <a:ext cx="11903242" cy="1325563"/>
          </a:xfrm>
        </p:spPr>
        <p:txBody>
          <a:bodyPr/>
          <a:lstStyle/>
          <a:p>
            <a:r>
              <a:rPr lang="en-US" dirty="0"/>
              <a:t>CMS Flexibilities Authorized After Hurricane Katrina</a:t>
            </a:r>
          </a:p>
        </p:txBody>
      </p:sp>
      <p:graphicFrame>
        <p:nvGraphicFramePr>
          <p:cNvPr id="5" name="Table 5">
            <a:extLst>
              <a:ext uri="{FF2B5EF4-FFF2-40B4-BE49-F238E27FC236}">
                <a16:creationId xmlns:a16="http://schemas.microsoft.com/office/drawing/2014/main" id="{0A429997-5E85-438F-BF9F-1A2AA6001DB2}"/>
              </a:ext>
            </a:extLst>
          </p:cNvPr>
          <p:cNvGraphicFramePr>
            <a:graphicFrameLocks noGrp="1"/>
          </p:cNvGraphicFramePr>
          <p:nvPr>
            <p:ph idx="1"/>
            <p:extLst>
              <p:ext uri="{D42A27DB-BD31-4B8C-83A1-F6EECF244321}">
                <p14:modId xmlns:p14="http://schemas.microsoft.com/office/powerpoint/2010/main" val="668674200"/>
              </p:ext>
            </p:extLst>
          </p:nvPr>
        </p:nvGraphicFramePr>
        <p:xfrm>
          <a:off x="545431" y="1690687"/>
          <a:ext cx="11133222" cy="4387105"/>
        </p:xfrm>
        <a:graphic>
          <a:graphicData uri="http://schemas.openxmlformats.org/drawingml/2006/table">
            <a:tbl>
              <a:tblPr firstRow="1" bandRow="1">
                <a:tableStyleId>{5C22544A-7EE6-4342-B048-85BDC9FD1C3A}</a:tableStyleId>
              </a:tblPr>
              <a:tblGrid>
                <a:gridCol w="5566611">
                  <a:extLst>
                    <a:ext uri="{9D8B030D-6E8A-4147-A177-3AD203B41FA5}">
                      <a16:colId xmlns:a16="http://schemas.microsoft.com/office/drawing/2014/main" val="2492553286"/>
                    </a:ext>
                  </a:extLst>
                </a:gridCol>
                <a:gridCol w="5566611">
                  <a:extLst>
                    <a:ext uri="{9D8B030D-6E8A-4147-A177-3AD203B41FA5}">
                      <a16:colId xmlns:a16="http://schemas.microsoft.com/office/drawing/2014/main" val="749044015"/>
                    </a:ext>
                  </a:extLst>
                </a:gridCol>
              </a:tblGrid>
              <a:tr h="712829">
                <a:tc>
                  <a:txBody>
                    <a:bodyPr/>
                    <a:lstStyle/>
                    <a:p>
                      <a:r>
                        <a:rPr lang="en-US" sz="2400" dirty="0"/>
                        <a:t>Section 1135 Flexibilities</a:t>
                      </a:r>
                    </a:p>
                  </a:txBody>
                  <a:tcPr/>
                </a:tc>
                <a:tc>
                  <a:txBody>
                    <a:bodyPr/>
                    <a:lstStyle/>
                    <a:p>
                      <a:r>
                        <a:rPr lang="en-US" sz="2400" dirty="0"/>
                        <a:t>Section 1115 Flexibilities</a:t>
                      </a:r>
                    </a:p>
                  </a:txBody>
                  <a:tcPr/>
                </a:tc>
                <a:extLst>
                  <a:ext uri="{0D108BD9-81ED-4DB2-BD59-A6C34878D82A}">
                    <a16:rowId xmlns:a16="http://schemas.microsoft.com/office/drawing/2014/main" val="3114246389"/>
                  </a:ext>
                </a:extLst>
              </a:tr>
              <a:tr h="712829">
                <a:tc>
                  <a:txBody>
                    <a:bodyPr/>
                    <a:lstStyle/>
                    <a:p>
                      <a:pPr marL="0" indent="0">
                        <a:buFont typeface="+mj-lt"/>
                        <a:buNone/>
                      </a:pPr>
                      <a:r>
                        <a:rPr lang="en-US" sz="2400" dirty="0"/>
                        <a:t>EMTALA </a:t>
                      </a:r>
                    </a:p>
                  </a:txBody>
                  <a:tcPr/>
                </a:tc>
                <a:tc>
                  <a:txBody>
                    <a:bodyPr/>
                    <a:lstStyle/>
                    <a:p>
                      <a:r>
                        <a:rPr lang="en-US" sz="2400" dirty="0"/>
                        <a:t>Expedite Enrollment</a:t>
                      </a:r>
                    </a:p>
                  </a:txBody>
                  <a:tcPr/>
                </a:tc>
                <a:extLst>
                  <a:ext uri="{0D108BD9-81ED-4DB2-BD59-A6C34878D82A}">
                    <a16:rowId xmlns:a16="http://schemas.microsoft.com/office/drawing/2014/main" val="2113132435"/>
                  </a:ext>
                </a:extLst>
              </a:tr>
              <a:tr h="712829">
                <a:tc>
                  <a:txBody>
                    <a:bodyPr/>
                    <a:lstStyle/>
                    <a:p>
                      <a:r>
                        <a:rPr lang="en-US" sz="2400" dirty="0"/>
                        <a:t>Provider Licensure </a:t>
                      </a:r>
                    </a:p>
                  </a:txBody>
                  <a:tcPr/>
                </a:tc>
                <a:tc>
                  <a:txBody>
                    <a:bodyPr/>
                    <a:lstStyle/>
                    <a:p>
                      <a:r>
                        <a:rPr lang="en-US" sz="2400" dirty="0"/>
                        <a:t>Expand Enrollment</a:t>
                      </a:r>
                    </a:p>
                  </a:txBody>
                  <a:tcPr/>
                </a:tc>
                <a:extLst>
                  <a:ext uri="{0D108BD9-81ED-4DB2-BD59-A6C34878D82A}">
                    <a16:rowId xmlns:a16="http://schemas.microsoft.com/office/drawing/2014/main" val="3954733501"/>
                  </a:ext>
                </a:extLst>
              </a:tr>
              <a:tr h="712829">
                <a:tc>
                  <a:txBody>
                    <a:bodyPr/>
                    <a:lstStyle/>
                    <a:p>
                      <a:r>
                        <a:rPr lang="en-US" sz="2400" dirty="0"/>
                        <a:t>Pre-Authorizations and Certifications</a:t>
                      </a:r>
                    </a:p>
                  </a:txBody>
                  <a:tcPr/>
                </a:tc>
                <a:tc>
                  <a:txBody>
                    <a:bodyPr/>
                    <a:lstStyle/>
                    <a:p>
                      <a:r>
                        <a:rPr lang="en-US" sz="2400" dirty="0"/>
                        <a:t>Exempt Cost-Sharing*</a:t>
                      </a:r>
                    </a:p>
                  </a:txBody>
                  <a:tcPr/>
                </a:tc>
                <a:extLst>
                  <a:ext uri="{0D108BD9-81ED-4DB2-BD59-A6C34878D82A}">
                    <a16:rowId xmlns:a16="http://schemas.microsoft.com/office/drawing/2014/main" val="2206373774"/>
                  </a:ext>
                </a:extLst>
              </a:tr>
              <a:tr h="712829">
                <a:tc>
                  <a:txBody>
                    <a:bodyPr/>
                    <a:lstStyle/>
                    <a:p>
                      <a:r>
                        <a:rPr lang="en-US" sz="2400" dirty="0"/>
                        <a:t>Payments to Out-of-Network Providers (Medicare Advantage)</a:t>
                      </a:r>
                    </a:p>
                  </a:txBody>
                  <a:tcPr/>
                </a:tc>
                <a:tc>
                  <a:txBody>
                    <a:bodyPr/>
                    <a:lstStyle/>
                    <a:p>
                      <a:r>
                        <a:rPr lang="en-US" sz="2400" dirty="0"/>
                        <a:t>Require Cost-Sharing*</a:t>
                      </a:r>
                    </a:p>
                  </a:txBody>
                  <a:tcPr/>
                </a:tc>
                <a:extLst>
                  <a:ext uri="{0D108BD9-81ED-4DB2-BD59-A6C34878D82A}">
                    <a16:rowId xmlns:a16="http://schemas.microsoft.com/office/drawing/2014/main" val="1184218634"/>
                  </a:ext>
                </a:extLst>
              </a:tr>
              <a:tr h="712829">
                <a:tc>
                  <a:txBody>
                    <a:bodyPr/>
                    <a:lstStyle/>
                    <a:p>
                      <a:r>
                        <a:rPr lang="en-US" sz="2400" dirty="0"/>
                        <a:t>HIPPA</a:t>
                      </a:r>
                    </a:p>
                  </a:txBody>
                  <a:tcPr/>
                </a:tc>
                <a:tc>
                  <a:txBody>
                    <a:bodyPr/>
                    <a:lstStyle/>
                    <a:p>
                      <a:r>
                        <a:rPr lang="en-US" sz="2400" dirty="0"/>
                        <a:t>Fund an Uncompensated Care Pool</a:t>
                      </a:r>
                    </a:p>
                  </a:txBody>
                  <a:tcPr/>
                </a:tc>
                <a:extLst>
                  <a:ext uri="{0D108BD9-81ED-4DB2-BD59-A6C34878D82A}">
                    <a16:rowId xmlns:a16="http://schemas.microsoft.com/office/drawing/2014/main" val="3785012328"/>
                  </a:ext>
                </a:extLst>
              </a:tr>
            </a:tbl>
          </a:graphicData>
        </a:graphic>
      </p:graphicFrame>
    </p:spTree>
    <p:extLst>
      <p:ext uri="{BB962C8B-B14F-4D97-AF65-F5344CB8AC3E}">
        <p14:creationId xmlns:p14="http://schemas.microsoft.com/office/powerpoint/2010/main" val="11483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6A3E-F236-4AB3-AC2E-9C061D107683}"/>
              </a:ext>
            </a:extLst>
          </p:cNvPr>
          <p:cNvSpPr>
            <a:spLocks noGrp="1"/>
          </p:cNvSpPr>
          <p:nvPr>
            <p:ph type="title"/>
          </p:nvPr>
        </p:nvSpPr>
        <p:spPr>
          <a:xfrm>
            <a:off x="0" y="304800"/>
            <a:ext cx="12192000" cy="1047500"/>
          </a:xfrm>
        </p:spPr>
        <p:txBody>
          <a:bodyPr>
            <a:normAutofit fontScale="90000"/>
          </a:bodyPr>
          <a:lstStyle/>
          <a:p>
            <a:r>
              <a:rPr lang="en-US" sz="3200" dirty="0"/>
              <a:t>Gulf states with the greatest impact from Katrina initiated both waivers, as they are provide distinct and complimentary flexibilities. </a:t>
            </a:r>
            <a:br>
              <a:rPr lang="en-US" sz="3200" dirty="0"/>
            </a:br>
            <a:endParaRPr lang="en-US" sz="3200" dirty="0"/>
          </a:p>
        </p:txBody>
      </p:sp>
      <p:pic>
        <p:nvPicPr>
          <p:cNvPr id="4" name="Picture 3">
            <a:extLst>
              <a:ext uri="{FF2B5EF4-FFF2-40B4-BE49-F238E27FC236}">
                <a16:creationId xmlns:a16="http://schemas.microsoft.com/office/drawing/2014/main" id="{88C05FDC-D143-4BBD-9673-4D3B8A6C31A7}"/>
              </a:ext>
            </a:extLst>
          </p:cNvPr>
          <p:cNvPicPr>
            <a:picLocks noChangeAspect="1"/>
          </p:cNvPicPr>
          <p:nvPr/>
        </p:nvPicPr>
        <p:blipFill>
          <a:blip r:embed="rId3"/>
          <a:stretch>
            <a:fillRect/>
          </a:stretch>
        </p:blipFill>
        <p:spPr>
          <a:xfrm>
            <a:off x="1789948" y="1048869"/>
            <a:ext cx="9134726" cy="5809131"/>
          </a:xfrm>
          <a:prstGeom prst="rect">
            <a:avLst/>
          </a:prstGeom>
        </p:spPr>
      </p:pic>
    </p:spTree>
    <p:extLst>
      <p:ext uri="{BB962C8B-B14F-4D97-AF65-F5344CB8AC3E}">
        <p14:creationId xmlns:p14="http://schemas.microsoft.com/office/powerpoint/2010/main" val="2125954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F57E1-B20D-43EC-AD7F-8A370917B744}"/>
              </a:ext>
            </a:extLst>
          </p:cNvPr>
          <p:cNvSpPr>
            <a:spLocks noGrp="1"/>
          </p:cNvSpPr>
          <p:nvPr>
            <p:ph type="title"/>
          </p:nvPr>
        </p:nvSpPr>
        <p:spPr>
          <a:xfrm>
            <a:off x="838200" y="381167"/>
            <a:ext cx="10515600" cy="1325563"/>
          </a:xfrm>
        </p:spPr>
        <p:txBody>
          <a:bodyPr/>
          <a:lstStyle/>
          <a:p>
            <a:r>
              <a:rPr lang="en-US" dirty="0"/>
              <a:t>New Orleans Reg'l Physician Hosp. Org., Inc. v. United States, 122 Fed. Cl. 807 (2015)</a:t>
            </a:r>
          </a:p>
        </p:txBody>
      </p:sp>
      <p:sp>
        <p:nvSpPr>
          <p:cNvPr id="3" name="Content Placeholder 2">
            <a:extLst>
              <a:ext uri="{FF2B5EF4-FFF2-40B4-BE49-F238E27FC236}">
                <a16:creationId xmlns:a16="http://schemas.microsoft.com/office/drawing/2014/main" id="{9745B7F3-8EFA-461B-B290-8E60EF5B87FF}"/>
              </a:ext>
            </a:extLst>
          </p:cNvPr>
          <p:cNvSpPr>
            <a:spLocks noGrp="1"/>
          </p:cNvSpPr>
          <p:nvPr>
            <p:ph idx="1"/>
          </p:nvPr>
        </p:nvSpPr>
        <p:spPr/>
        <p:txBody>
          <a:bodyPr>
            <a:normAutofit/>
          </a:bodyPr>
          <a:lstStyle/>
          <a:p>
            <a:pPr marL="0" indent="0">
              <a:buNone/>
            </a:pPr>
            <a:r>
              <a:rPr lang="en-US" dirty="0"/>
              <a:t>A pending case where a Medicare Advantage Provider is seeking reimbursement for care received by evacuees, but the defendant claims the waiver limits their contractual obligations. </a:t>
            </a:r>
          </a:p>
        </p:txBody>
      </p:sp>
    </p:spTree>
    <p:extLst>
      <p:ext uri="{BB962C8B-B14F-4D97-AF65-F5344CB8AC3E}">
        <p14:creationId xmlns:p14="http://schemas.microsoft.com/office/powerpoint/2010/main" val="173401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B0E26E7-70A3-4E1D-BCF3-B2B38FBA80EC}"/>
              </a:ext>
            </a:extLst>
          </p:cNvPr>
          <p:cNvPicPr>
            <a:picLocks noChangeAspect="1"/>
          </p:cNvPicPr>
          <p:nvPr/>
        </p:nvPicPr>
        <p:blipFill rotWithShape="1">
          <a:blip r:embed="rId3"/>
          <a:srcRect r="84354"/>
          <a:stretch/>
        </p:blipFill>
        <p:spPr>
          <a:xfrm>
            <a:off x="2891820" y="250837"/>
            <a:ext cx="2435746" cy="6969373"/>
          </a:xfrm>
          <a:prstGeom prst="rect">
            <a:avLst/>
          </a:prstGeom>
        </p:spPr>
      </p:pic>
      <p:pic>
        <p:nvPicPr>
          <p:cNvPr id="9" name="Picture 8">
            <a:extLst>
              <a:ext uri="{FF2B5EF4-FFF2-40B4-BE49-F238E27FC236}">
                <a16:creationId xmlns:a16="http://schemas.microsoft.com/office/drawing/2014/main" id="{BAA830CB-D08F-46DE-ABEF-F5388056AC8B}"/>
              </a:ext>
            </a:extLst>
          </p:cNvPr>
          <p:cNvPicPr>
            <a:picLocks noChangeAspect="1"/>
          </p:cNvPicPr>
          <p:nvPr/>
        </p:nvPicPr>
        <p:blipFill rotWithShape="1">
          <a:blip r:embed="rId3"/>
          <a:srcRect l="54313" r="36269"/>
          <a:stretch/>
        </p:blipFill>
        <p:spPr>
          <a:xfrm>
            <a:off x="5306437" y="250837"/>
            <a:ext cx="1466150" cy="6969372"/>
          </a:xfrm>
          <a:prstGeom prst="rect">
            <a:avLst/>
          </a:prstGeom>
        </p:spPr>
      </p:pic>
      <p:pic>
        <p:nvPicPr>
          <p:cNvPr id="10" name="Picture 9">
            <a:extLst>
              <a:ext uri="{FF2B5EF4-FFF2-40B4-BE49-F238E27FC236}">
                <a16:creationId xmlns:a16="http://schemas.microsoft.com/office/drawing/2014/main" id="{DE59FE86-E8A2-4150-9D82-3FE190DFF9D7}"/>
              </a:ext>
            </a:extLst>
          </p:cNvPr>
          <p:cNvPicPr>
            <a:picLocks noChangeAspect="1"/>
          </p:cNvPicPr>
          <p:nvPr/>
        </p:nvPicPr>
        <p:blipFill rotWithShape="1">
          <a:blip r:embed="rId3"/>
          <a:srcRect l="77595" r="18097"/>
          <a:stretch/>
        </p:blipFill>
        <p:spPr>
          <a:xfrm>
            <a:off x="6770163" y="250837"/>
            <a:ext cx="670560" cy="6969372"/>
          </a:xfrm>
          <a:prstGeom prst="rect">
            <a:avLst/>
          </a:prstGeom>
        </p:spPr>
      </p:pic>
      <p:pic>
        <p:nvPicPr>
          <p:cNvPr id="11" name="Picture 10">
            <a:extLst>
              <a:ext uri="{FF2B5EF4-FFF2-40B4-BE49-F238E27FC236}">
                <a16:creationId xmlns:a16="http://schemas.microsoft.com/office/drawing/2014/main" id="{7FA6C182-EDF5-41B9-AAF4-16B4479F6EB0}"/>
              </a:ext>
            </a:extLst>
          </p:cNvPr>
          <p:cNvPicPr>
            <a:picLocks noChangeAspect="1"/>
          </p:cNvPicPr>
          <p:nvPr/>
        </p:nvPicPr>
        <p:blipFill rotWithShape="1">
          <a:blip r:embed="rId3"/>
          <a:srcRect l="90951" r="4741" b="6063"/>
          <a:stretch/>
        </p:blipFill>
        <p:spPr>
          <a:xfrm>
            <a:off x="7440723" y="250837"/>
            <a:ext cx="670559" cy="6546803"/>
          </a:xfrm>
          <a:prstGeom prst="rect">
            <a:avLst/>
          </a:prstGeom>
        </p:spPr>
      </p:pic>
      <p:sp>
        <p:nvSpPr>
          <p:cNvPr id="19" name="Rectangle 18">
            <a:extLst>
              <a:ext uri="{FF2B5EF4-FFF2-40B4-BE49-F238E27FC236}">
                <a16:creationId xmlns:a16="http://schemas.microsoft.com/office/drawing/2014/main" id="{E2E296BB-C6D6-44DE-B03E-FCBC4C515B78}"/>
              </a:ext>
            </a:extLst>
          </p:cNvPr>
          <p:cNvSpPr/>
          <p:nvPr/>
        </p:nvSpPr>
        <p:spPr>
          <a:xfrm>
            <a:off x="0" y="300712"/>
            <a:ext cx="11937076" cy="1077218"/>
          </a:xfrm>
          <a:prstGeom prst="rect">
            <a:avLst/>
          </a:prstGeom>
          <a:solidFill>
            <a:schemeClr val="bg1"/>
          </a:solidFill>
        </p:spPr>
        <p:txBody>
          <a:bodyPr wrap="square">
            <a:spAutoFit/>
          </a:bodyPr>
          <a:lstStyle/>
          <a:p>
            <a:r>
              <a:rPr lang="en-US" sz="4000" b="1" dirty="0">
                <a:solidFill>
                  <a:srgbClr val="000000"/>
                </a:solidFill>
                <a:latin typeface="Calibri" panose="020F0502020204030204" pitchFamily="34" charset="0"/>
              </a:rPr>
              <a:t>Special 1135 Requests Vary Significantly by Disaster: </a:t>
            </a:r>
            <a:br>
              <a:rPr lang="en-US" sz="3200" b="1" dirty="0">
                <a:solidFill>
                  <a:srgbClr val="000000"/>
                </a:solidFill>
                <a:latin typeface="Calibri" panose="020F0502020204030204" pitchFamily="34" charset="0"/>
              </a:rPr>
            </a:br>
            <a:r>
              <a:rPr lang="en-US" sz="2400" b="1" dirty="0">
                <a:solidFill>
                  <a:srgbClr val="000000"/>
                </a:solidFill>
                <a:latin typeface="Calibri" panose="020F0502020204030204" pitchFamily="34" charset="0"/>
              </a:rPr>
              <a:t>Appeal Extensions, LOS Calculations, Extending LTC Coverage, and Relaxing Current Waivers</a:t>
            </a:r>
            <a:endParaRPr lang="en-US" sz="3200" dirty="0"/>
          </a:p>
        </p:txBody>
      </p:sp>
      <p:sp>
        <p:nvSpPr>
          <p:cNvPr id="3" name="Rectangle 2">
            <a:extLst>
              <a:ext uri="{FF2B5EF4-FFF2-40B4-BE49-F238E27FC236}">
                <a16:creationId xmlns:a16="http://schemas.microsoft.com/office/drawing/2014/main" id="{96309D52-21EE-467F-B170-6716180BEE56}"/>
              </a:ext>
            </a:extLst>
          </p:cNvPr>
          <p:cNvSpPr/>
          <p:nvPr/>
        </p:nvSpPr>
        <p:spPr>
          <a:xfrm>
            <a:off x="2593571" y="1377930"/>
            <a:ext cx="1021358" cy="26121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3D96778-679D-43DF-9415-863EBA70B0FB}"/>
              </a:ext>
            </a:extLst>
          </p:cNvPr>
          <p:cNvSpPr/>
          <p:nvPr/>
        </p:nvSpPr>
        <p:spPr>
          <a:xfrm>
            <a:off x="2891820" y="6336632"/>
            <a:ext cx="5219462" cy="461008"/>
          </a:xfrm>
          <a:prstGeom prst="roundRect">
            <a:avLst/>
          </a:prstGeom>
          <a:solidFill>
            <a:schemeClr val="accent4">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5248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7127-4B6C-4928-BE0D-FC62D094FD4E}"/>
              </a:ext>
            </a:extLst>
          </p:cNvPr>
          <p:cNvSpPr>
            <a:spLocks noGrp="1"/>
          </p:cNvSpPr>
          <p:nvPr>
            <p:ph type="title"/>
          </p:nvPr>
        </p:nvSpPr>
        <p:spPr>
          <a:xfrm>
            <a:off x="27946" y="145633"/>
            <a:ext cx="3737811" cy="1944898"/>
          </a:xfrm>
        </p:spPr>
        <p:txBody>
          <a:bodyPr>
            <a:normAutofit/>
          </a:bodyPr>
          <a:lstStyle/>
          <a:p>
            <a:r>
              <a:rPr lang="en-US" sz="3200" b="1" dirty="0"/>
              <a:t>Section 1135 </a:t>
            </a:r>
            <a:br>
              <a:rPr lang="en-US" sz="3200" b="1" dirty="0"/>
            </a:br>
            <a:r>
              <a:rPr lang="en-US" sz="3200" b="1" dirty="0"/>
              <a:t>Waiver Requests </a:t>
            </a:r>
            <a:br>
              <a:rPr lang="en-US" sz="3200" b="1" dirty="0"/>
            </a:br>
            <a:r>
              <a:rPr lang="en-US" sz="3200" b="1" dirty="0"/>
              <a:t>vary by state</a:t>
            </a:r>
            <a:br>
              <a:rPr lang="en-US" sz="3200" b="1" dirty="0"/>
            </a:br>
            <a:r>
              <a:rPr lang="en-US" sz="3200" b="1" dirty="0"/>
              <a:t>and over time</a:t>
            </a:r>
          </a:p>
        </p:txBody>
      </p:sp>
      <p:pic>
        <p:nvPicPr>
          <p:cNvPr id="6" name="Picture 5">
            <a:extLst>
              <a:ext uri="{FF2B5EF4-FFF2-40B4-BE49-F238E27FC236}">
                <a16:creationId xmlns:a16="http://schemas.microsoft.com/office/drawing/2014/main" id="{90DB17B4-EF09-4E8F-8EB5-C9967640D96C}"/>
              </a:ext>
            </a:extLst>
          </p:cNvPr>
          <p:cNvPicPr>
            <a:picLocks noChangeAspect="1"/>
          </p:cNvPicPr>
          <p:nvPr/>
        </p:nvPicPr>
        <p:blipFill>
          <a:blip r:embed="rId3"/>
          <a:stretch>
            <a:fillRect/>
          </a:stretch>
        </p:blipFill>
        <p:spPr>
          <a:xfrm>
            <a:off x="3539539" y="546684"/>
            <a:ext cx="8353425" cy="6181725"/>
          </a:xfrm>
          <a:prstGeom prst="rect">
            <a:avLst/>
          </a:prstGeom>
        </p:spPr>
      </p:pic>
      <p:pic>
        <p:nvPicPr>
          <p:cNvPr id="7" name="Picture 6">
            <a:extLst>
              <a:ext uri="{FF2B5EF4-FFF2-40B4-BE49-F238E27FC236}">
                <a16:creationId xmlns:a16="http://schemas.microsoft.com/office/drawing/2014/main" id="{83FAC66C-5A53-4315-AFD0-ADAB7C1EC8EE}"/>
              </a:ext>
            </a:extLst>
          </p:cNvPr>
          <p:cNvPicPr>
            <a:picLocks noChangeAspect="1"/>
          </p:cNvPicPr>
          <p:nvPr/>
        </p:nvPicPr>
        <p:blipFill>
          <a:blip r:embed="rId4"/>
          <a:stretch>
            <a:fillRect/>
          </a:stretch>
        </p:blipFill>
        <p:spPr>
          <a:xfrm>
            <a:off x="315078" y="3015162"/>
            <a:ext cx="2883441" cy="1325563"/>
          </a:xfrm>
          <a:prstGeom prst="rect">
            <a:avLst/>
          </a:prstGeom>
        </p:spPr>
      </p:pic>
    </p:spTree>
    <p:extLst>
      <p:ext uri="{BB962C8B-B14F-4D97-AF65-F5344CB8AC3E}">
        <p14:creationId xmlns:p14="http://schemas.microsoft.com/office/powerpoint/2010/main" val="1404713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a:extLst>
              <a:ext uri="{FF2B5EF4-FFF2-40B4-BE49-F238E27FC236}">
                <a16:creationId xmlns:a16="http://schemas.microsoft.com/office/drawing/2014/main" id="{BADF8083-CD95-45D7-95A6-0EBFD5790849}"/>
              </a:ext>
            </a:extLst>
          </p:cNvPr>
          <p:cNvGraphicFramePr/>
          <p:nvPr>
            <p:extLst>
              <p:ext uri="{D42A27DB-BD31-4B8C-83A1-F6EECF244321}">
                <p14:modId xmlns:p14="http://schemas.microsoft.com/office/powerpoint/2010/main" val="2904805348"/>
              </p:ext>
            </p:extLst>
          </p:nvPr>
        </p:nvGraphicFramePr>
        <p:xfrm>
          <a:off x="176463" y="946484"/>
          <a:ext cx="11855116" cy="56949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itle 1">
            <a:extLst>
              <a:ext uri="{FF2B5EF4-FFF2-40B4-BE49-F238E27FC236}">
                <a16:creationId xmlns:a16="http://schemas.microsoft.com/office/drawing/2014/main" id="{011FFE08-470E-4BCF-895C-26A3B97D1878}"/>
              </a:ext>
            </a:extLst>
          </p:cNvPr>
          <p:cNvSpPr>
            <a:spLocks noGrp="1"/>
          </p:cNvSpPr>
          <p:nvPr>
            <p:ph type="title"/>
          </p:nvPr>
        </p:nvSpPr>
        <p:spPr>
          <a:xfrm>
            <a:off x="27946" y="129591"/>
            <a:ext cx="11698833" cy="816893"/>
          </a:xfrm>
        </p:spPr>
        <p:txBody>
          <a:bodyPr>
            <a:normAutofit/>
          </a:bodyPr>
          <a:lstStyle/>
          <a:p>
            <a:r>
              <a:rPr lang="en-US" sz="3200" b="1" dirty="0"/>
              <a:t>Aim 1: Evaluate Section 1135 Research and Activity</a:t>
            </a:r>
          </a:p>
        </p:txBody>
      </p:sp>
    </p:spTree>
    <p:extLst>
      <p:ext uri="{BB962C8B-B14F-4D97-AF65-F5344CB8AC3E}">
        <p14:creationId xmlns:p14="http://schemas.microsoft.com/office/powerpoint/2010/main" val="2288836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9341-FB53-4C04-98B6-97851F5040FF}"/>
              </a:ext>
            </a:extLst>
          </p:cNvPr>
          <p:cNvSpPr>
            <a:spLocks noGrp="1"/>
          </p:cNvSpPr>
          <p:nvPr>
            <p:ph type="title"/>
          </p:nvPr>
        </p:nvSpPr>
        <p:spPr/>
        <p:txBody>
          <a:bodyPr/>
          <a:lstStyle/>
          <a:p>
            <a:r>
              <a:rPr lang="en-US" dirty="0"/>
              <a:t>State Response to COVID-19</a:t>
            </a:r>
            <a:br>
              <a:rPr lang="en-US" dirty="0"/>
            </a:br>
            <a:r>
              <a:rPr lang="en-US" sz="3200" dirty="0"/>
              <a:t>Florida Governor Requested 1135 Waiver</a:t>
            </a:r>
            <a:endParaRPr lang="en-US" dirty="0"/>
          </a:p>
        </p:txBody>
      </p:sp>
      <p:sp>
        <p:nvSpPr>
          <p:cNvPr id="3" name="Content Placeholder 2">
            <a:extLst>
              <a:ext uri="{FF2B5EF4-FFF2-40B4-BE49-F238E27FC236}">
                <a16:creationId xmlns:a16="http://schemas.microsoft.com/office/drawing/2014/main" id="{F1B08818-7443-43AA-9AD4-29FB6F71177E}"/>
              </a:ext>
            </a:extLst>
          </p:cNvPr>
          <p:cNvSpPr>
            <a:spLocks noGrp="1"/>
          </p:cNvSpPr>
          <p:nvPr>
            <p:ph idx="1"/>
          </p:nvPr>
        </p:nvSpPr>
        <p:spPr>
          <a:xfrm>
            <a:off x="285750" y="1825625"/>
            <a:ext cx="11068050" cy="4351338"/>
          </a:xfrm>
        </p:spPr>
        <p:txBody>
          <a:bodyPr/>
          <a:lstStyle/>
          <a:p>
            <a:pPr marL="0" indent="0">
              <a:buNone/>
            </a:pPr>
            <a:br>
              <a:rPr lang="en-US" dirty="0">
                <a:sym typeface="Wingdings" panose="05000000000000000000" pitchFamily="2" charset="2"/>
              </a:rPr>
            </a:br>
            <a:r>
              <a:rPr lang="en-US" dirty="0">
                <a:sym typeface="Wingdings" panose="05000000000000000000" pitchFamily="2" charset="2"/>
              </a:rPr>
              <a:t> Fast-track provider enrollment to care for Medicare/Medicaid patients</a:t>
            </a:r>
            <a:br>
              <a:rPr lang="en-US" dirty="0">
                <a:sym typeface="Wingdings" panose="05000000000000000000" pitchFamily="2" charset="2"/>
              </a:rPr>
            </a:br>
            <a:r>
              <a:rPr lang="en-US" dirty="0">
                <a:sym typeface="Wingdings" panose="05000000000000000000" pitchFamily="2" charset="2"/>
              </a:rPr>
              <a:t> Waive or modify pre-authorization requirements</a:t>
            </a:r>
            <a:br>
              <a:rPr lang="en-US" dirty="0">
                <a:sym typeface="Wingdings" panose="05000000000000000000" pitchFamily="2" charset="2"/>
              </a:rPr>
            </a:br>
            <a:r>
              <a:rPr lang="en-US" dirty="0">
                <a:sym typeface="Wingdings" panose="05000000000000000000" pitchFamily="2" charset="2"/>
              </a:rPr>
              <a:t> Waive pre-admission screening</a:t>
            </a:r>
            <a:br>
              <a:rPr lang="en-US" dirty="0">
                <a:sym typeface="Wingdings" panose="05000000000000000000" pitchFamily="2" charset="2"/>
              </a:rPr>
            </a:br>
            <a:r>
              <a:rPr lang="en-US" dirty="0">
                <a:sym typeface="Wingdings" panose="05000000000000000000" pitchFamily="2" charset="2"/>
              </a:rPr>
              <a:t> Permits reimbursement for potential evacuation of LTCH</a:t>
            </a:r>
          </a:p>
          <a:p>
            <a:endParaRPr lang="en-US" dirty="0"/>
          </a:p>
        </p:txBody>
      </p:sp>
      <p:sp>
        <p:nvSpPr>
          <p:cNvPr id="4" name="Rectangle 3">
            <a:extLst>
              <a:ext uri="{FF2B5EF4-FFF2-40B4-BE49-F238E27FC236}">
                <a16:creationId xmlns:a16="http://schemas.microsoft.com/office/drawing/2014/main" id="{94483329-7804-4EFD-9372-78D9AF5D83FF}"/>
              </a:ext>
            </a:extLst>
          </p:cNvPr>
          <p:cNvSpPr/>
          <p:nvPr/>
        </p:nvSpPr>
        <p:spPr>
          <a:xfrm>
            <a:off x="1195527" y="4001294"/>
            <a:ext cx="9418685" cy="1754326"/>
          </a:xfrm>
          <a:prstGeom prst="rect">
            <a:avLst/>
          </a:prstGeom>
          <a:noFill/>
        </p:spPr>
        <p:txBody>
          <a:bodyPr wrap="squar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34 States have an approved </a:t>
            </a:r>
            <a:br>
              <a:rPr lang="en-US" sz="5400" dirty="0">
                <a:ln w="0"/>
                <a:solidFill>
                  <a:schemeClr val="accent1"/>
                </a:solidFill>
                <a:effectLst>
                  <a:outerShdw blurRad="38100" dist="25400" dir="5400000" algn="ctr" rotWithShape="0">
                    <a:srgbClr val="6E747A">
                      <a:alpha val="43000"/>
                    </a:srgbClr>
                  </a:outerShdw>
                </a:effectLst>
              </a:rPr>
            </a:br>
            <a:r>
              <a:rPr lang="en-US" sz="5400" dirty="0">
                <a:ln w="0"/>
                <a:solidFill>
                  <a:schemeClr val="accent1"/>
                </a:solidFill>
                <a:effectLst>
                  <a:outerShdw blurRad="38100" dist="25400" dir="5400000" algn="ctr" rotWithShape="0">
                    <a:srgbClr val="6E747A">
                      <a:alpha val="43000"/>
                    </a:srgbClr>
                  </a:outerShdw>
                </a:effectLst>
              </a:rPr>
              <a:t>1135 Waiver</a:t>
            </a:r>
          </a:p>
        </p:txBody>
      </p:sp>
    </p:spTree>
    <p:extLst>
      <p:ext uri="{BB962C8B-B14F-4D97-AF65-F5344CB8AC3E}">
        <p14:creationId xmlns:p14="http://schemas.microsoft.com/office/powerpoint/2010/main" val="85767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CC548-48B8-4977-A50B-653F27F52F0B}"/>
              </a:ext>
            </a:extLst>
          </p:cNvPr>
          <p:cNvSpPr>
            <a:spLocks noGrp="1"/>
          </p:cNvSpPr>
          <p:nvPr>
            <p:ph type="title"/>
          </p:nvPr>
        </p:nvSpPr>
        <p:spPr>
          <a:xfrm>
            <a:off x="304800" y="18255"/>
            <a:ext cx="10515600" cy="1325563"/>
          </a:xfrm>
        </p:spPr>
        <p:txBody>
          <a:bodyPr/>
          <a:lstStyle/>
          <a:p>
            <a:r>
              <a:rPr lang="en-US" dirty="0"/>
              <a:t>Proposal</a:t>
            </a:r>
          </a:p>
        </p:txBody>
      </p:sp>
      <p:sp>
        <p:nvSpPr>
          <p:cNvPr id="3" name="Content Placeholder 2">
            <a:extLst>
              <a:ext uri="{FF2B5EF4-FFF2-40B4-BE49-F238E27FC236}">
                <a16:creationId xmlns:a16="http://schemas.microsoft.com/office/drawing/2014/main" id="{63335A5F-210F-4502-AAC9-F8E479C5056E}"/>
              </a:ext>
            </a:extLst>
          </p:cNvPr>
          <p:cNvSpPr>
            <a:spLocks noGrp="1"/>
          </p:cNvSpPr>
          <p:nvPr>
            <p:ph idx="1"/>
          </p:nvPr>
        </p:nvSpPr>
        <p:spPr>
          <a:xfrm>
            <a:off x="171450" y="1295400"/>
            <a:ext cx="11715750" cy="5544345"/>
          </a:xfrm>
        </p:spPr>
        <p:txBody>
          <a:bodyPr>
            <a:normAutofit/>
          </a:bodyPr>
          <a:lstStyle/>
          <a:p>
            <a:pPr marL="0" indent="0">
              <a:buNone/>
            </a:pPr>
            <a:endParaRPr lang="en-US" sz="2400" dirty="0"/>
          </a:p>
          <a:p>
            <a:pPr marL="0" indent="0">
              <a:buNone/>
            </a:pPr>
            <a:r>
              <a:rPr lang="en-US" sz="2400" b="1" dirty="0"/>
              <a:t>Aim 2: Develop a research methodology to analyze Section 1135 waiver variation.</a:t>
            </a:r>
          </a:p>
          <a:p>
            <a:pPr marL="0" indent="0">
              <a:buNone/>
            </a:pPr>
            <a:r>
              <a:rPr lang="en-US" sz="2400" dirty="0"/>
              <a:t>H1: This variation can be explained by </a:t>
            </a:r>
            <a:r>
              <a:rPr lang="en-US" sz="2400" i="1" dirty="0"/>
              <a:t>institutional/political/environmental/economic </a:t>
            </a:r>
            <a:r>
              <a:rPr lang="en-US" sz="2400" dirty="0"/>
              <a:t>factors.</a:t>
            </a:r>
          </a:p>
          <a:p>
            <a:pPr marL="0" indent="0">
              <a:buNone/>
            </a:pPr>
            <a:r>
              <a:rPr lang="en-US" sz="2400" dirty="0"/>
              <a:t>	*Utilize 2008-2019 datasets</a:t>
            </a:r>
          </a:p>
          <a:p>
            <a:pPr marL="0" indent="0">
              <a:buNone/>
            </a:pPr>
            <a:r>
              <a:rPr lang="en-US" sz="2400" dirty="0"/>
              <a:t>	*Create 2020 COVID dataset (states, localities, provider associations)</a:t>
            </a:r>
          </a:p>
          <a:p>
            <a:pPr marL="0" indent="0">
              <a:buNone/>
            </a:pPr>
            <a:r>
              <a:rPr lang="en-US" sz="2400" dirty="0"/>
              <a:t> </a:t>
            </a:r>
          </a:p>
          <a:p>
            <a:pPr marL="0" indent="0">
              <a:buNone/>
            </a:pPr>
            <a:r>
              <a:rPr lang="en-US" sz="2400" dirty="0"/>
              <a:t>H2: The variation in Section 1135 waiver activity is associated with variation in outcomes. </a:t>
            </a:r>
          </a:p>
          <a:p>
            <a:pPr marL="0" indent="0">
              <a:buNone/>
            </a:pPr>
            <a:r>
              <a:rPr lang="en-US" sz="2400" dirty="0"/>
              <a:t>	*Ideal setup for discontinuity designs</a:t>
            </a:r>
          </a:p>
          <a:p>
            <a:pPr marL="0" indent="0">
              <a:buNone/>
            </a:pPr>
            <a:endParaRPr lang="en-US" sz="2400" dirty="0"/>
          </a:p>
        </p:txBody>
      </p:sp>
    </p:spTree>
    <p:extLst>
      <p:ext uri="{BB962C8B-B14F-4D97-AF65-F5344CB8AC3E}">
        <p14:creationId xmlns:p14="http://schemas.microsoft.com/office/powerpoint/2010/main" val="2771178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E3D9678-6EBD-40CE-9CD6-1CF829BE2A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516" r="19347"/>
          <a:stretch/>
        </p:blipFill>
        <p:spPr bwMode="auto">
          <a:xfrm>
            <a:off x="2454438" y="252413"/>
            <a:ext cx="7347284" cy="635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91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B5785F-7688-438F-9436-8A7980465484}"/>
              </a:ext>
            </a:extLst>
          </p:cNvPr>
          <p:cNvSpPr>
            <a:spLocks noGrp="1"/>
          </p:cNvSpPr>
          <p:nvPr>
            <p:ph type="title"/>
          </p:nvPr>
        </p:nvSpPr>
        <p:spPr>
          <a:xfrm>
            <a:off x="838200" y="365125"/>
            <a:ext cx="10515600" cy="5105233"/>
          </a:xfrm>
        </p:spPr>
        <p:txBody>
          <a:bodyPr>
            <a:normAutofit/>
          </a:bodyPr>
          <a:lstStyle/>
          <a:p>
            <a:pPr algn="ctr"/>
            <a:r>
              <a:rPr lang="en-US" sz="8000" dirty="0"/>
              <a:t>Are Hospitals Near Me Ready for Coronavirus?</a:t>
            </a:r>
          </a:p>
        </p:txBody>
      </p:sp>
    </p:spTree>
    <p:extLst>
      <p:ext uri="{BB962C8B-B14F-4D97-AF65-F5344CB8AC3E}">
        <p14:creationId xmlns:p14="http://schemas.microsoft.com/office/powerpoint/2010/main" val="19685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B28EE5-56F8-48AB-AB3B-49E05A3B3521}"/>
              </a:ext>
            </a:extLst>
          </p:cNvPr>
          <p:cNvPicPr>
            <a:picLocks noChangeAspect="1"/>
          </p:cNvPicPr>
          <p:nvPr/>
        </p:nvPicPr>
        <p:blipFill>
          <a:blip r:embed="rId3"/>
          <a:stretch>
            <a:fillRect/>
          </a:stretch>
        </p:blipFill>
        <p:spPr>
          <a:xfrm>
            <a:off x="1973559" y="0"/>
            <a:ext cx="8244881" cy="4454301"/>
          </a:xfrm>
          <a:prstGeom prst="rect">
            <a:avLst/>
          </a:prstGeom>
        </p:spPr>
      </p:pic>
      <p:pic>
        <p:nvPicPr>
          <p:cNvPr id="4" name="Picture 3">
            <a:extLst>
              <a:ext uri="{FF2B5EF4-FFF2-40B4-BE49-F238E27FC236}">
                <a16:creationId xmlns:a16="http://schemas.microsoft.com/office/drawing/2014/main" id="{54885CD4-F95B-4B37-903C-3CE4B11EA50E}"/>
              </a:ext>
            </a:extLst>
          </p:cNvPr>
          <p:cNvPicPr>
            <a:picLocks noChangeAspect="1"/>
          </p:cNvPicPr>
          <p:nvPr/>
        </p:nvPicPr>
        <p:blipFill>
          <a:blip r:embed="rId4"/>
          <a:stretch>
            <a:fillRect/>
          </a:stretch>
        </p:blipFill>
        <p:spPr>
          <a:xfrm>
            <a:off x="1697947" y="4603648"/>
            <a:ext cx="9081586" cy="2254352"/>
          </a:xfrm>
          <a:prstGeom prst="rect">
            <a:avLst/>
          </a:prstGeom>
        </p:spPr>
      </p:pic>
      <p:sp>
        <p:nvSpPr>
          <p:cNvPr id="6" name="Rectangle 5">
            <a:extLst>
              <a:ext uri="{FF2B5EF4-FFF2-40B4-BE49-F238E27FC236}">
                <a16:creationId xmlns:a16="http://schemas.microsoft.com/office/drawing/2014/main" id="{15924A33-05E0-41F9-9A54-E74B863FF4E5}"/>
              </a:ext>
            </a:extLst>
          </p:cNvPr>
          <p:cNvSpPr/>
          <p:nvPr/>
        </p:nvSpPr>
        <p:spPr>
          <a:xfrm>
            <a:off x="32083" y="6647128"/>
            <a:ext cx="8486274" cy="430887"/>
          </a:xfrm>
          <a:prstGeom prst="rect">
            <a:avLst/>
          </a:prstGeom>
        </p:spPr>
        <p:txBody>
          <a:bodyPr wrap="square">
            <a:spAutoFit/>
          </a:bodyPr>
          <a:lstStyle/>
          <a:p>
            <a:r>
              <a:rPr lang="en-US" sz="1100" dirty="0"/>
              <a:t>Source: Harvard Global Health Institute, Hospital Bed Capacity &amp; COVID Estimates</a:t>
            </a:r>
          </a:p>
          <a:p>
            <a:endParaRPr lang="en-US" sz="1100" dirty="0"/>
          </a:p>
        </p:txBody>
      </p:sp>
    </p:spTree>
    <p:extLst>
      <p:ext uri="{BB962C8B-B14F-4D97-AF65-F5344CB8AC3E}">
        <p14:creationId xmlns:p14="http://schemas.microsoft.com/office/powerpoint/2010/main" val="3032105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6F9-BE18-4E40-8CFF-CE0CA7D2A9A7}"/>
              </a:ext>
            </a:extLst>
          </p:cNvPr>
          <p:cNvSpPr>
            <a:spLocks noGrp="1"/>
          </p:cNvSpPr>
          <p:nvPr>
            <p:ph type="title"/>
          </p:nvPr>
        </p:nvSpPr>
        <p:spPr/>
        <p:txBody>
          <a:bodyPr>
            <a:normAutofit fontScale="90000"/>
          </a:bodyPr>
          <a:lstStyle/>
          <a:p>
            <a:r>
              <a:rPr lang="en-US" dirty="0"/>
              <a:t>The U.S. Constitution does not grant any explicit power to the President in times of Emergency. </a:t>
            </a:r>
          </a:p>
        </p:txBody>
      </p:sp>
      <p:sp>
        <p:nvSpPr>
          <p:cNvPr id="3" name="Content Placeholder 2">
            <a:extLst>
              <a:ext uri="{FF2B5EF4-FFF2-40B4-BE49-F238E27FC236}">
                <a16:creationId xmlns:a16="http://schemas.microsoft.com/office/drawing/2014/main" id="{1FD34408-48AE-4A6E-8A8C-1195F822F2E6}"/>
              </a:ext>
            </a:extLst>
          </p:cNvPr>
          <p:cNvSpPr>
            <a:spLocks noGrp="1"/>
          </p:cNvSpPr>
          <p:nvPr>
            <p:ph idx="1"/>
          </p:nvPr>
        </p:nvSpPr>
        <p:spPr/>
        <p:txBody>
          <a:bodyPr/>
          <a:lstStyle/>
          <a:p>
            <a:r>
              <a:rPr lang="en-US" dirty="0"/>
              <a:t>Article 1, Section 8 </a:t>
            </a:r>
          </a:p>
          <a:p>
            <a:endParaRPr lang="en-US" dirty="0"/>
          </a:p>
          <a:p>
            <a:r>
              <a:rPr lang="en-US" dirty="0"/>
              <a:t>Executive orders and proclamations in times of war and peace</a:t>
            </a:r>
          </a:p>
          <a:p>
            <a:pPr lvl="1"/>
            <a:r>
              <a:rPr lang="en-US" dirty="0"/>
              <a:t>Suspension of Habeas Corpus (Lincoln 1861)</a:t>
            </a:r>
          </a:p>
          <a:p>
            <a:pPr lvl="1"/>
            <a:r>
              <a:rPr lang="en-US" dirty="0"/>
              <a:t>Relocating Japanese Americans to Inland Interment Camps (Roosevelt 1942)</a:t>
            </a:r>
          </a:p>
          <a:p>
            <a:pPr lvl="1"/>
            <a:r>
              <a:rPr lang="en-US" dirty="0"/>
              <a:t>Nationalizing steel-mills during Korean War (Truman 1950)</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79588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EFD7B-250D-48E9-B599-BEDAA594B5AA}"/>
              </a:ext>
            </a:extLst>
          </p:cNvPr>
          <p:cNvSpPr>
            <a:spLocks noGrp="1"/>
          </p:cNvSpPr>
          <p:nvPr>
            <p:ph type="title"/>
          </p:nvPr>
        </p:nvSpPr>
        <p:spPr>
          <a:xfrm>
            <a:off x="285750" y="365125"/>
            <a:ext cx="11087100" cy="1325563"/>
          </a:xfrm>
        </p:spPr>
        <p:txBody>
          <a:bodyPr>
            <a:normAutofit fontScale="90000"/>
          </a:bodyPr>
          <a:lstStyle/>
          <a:p>
            <a:r>
              <a:rPr lang="en-US" dirty="0"/>
              <a:t>Given the lack of clearly defined power, the Judiciary had power to mitigate threats of overreach</a:t>
            </a:r>
          </a:p>
        </p:txBody>
      </p:sp>
      <p:sp>
        <p:nvSpPr>
          <p:cNvPr id="3" name="Content Placeholder 2">
            <a:extLst>
              <a:ext uri="{FF2B5EF4-FFF2-40B4-BE49-F238E27FC236}">
                <a16:creationId xmlns:a16="http://schemas.microsoft.com/office/drawing/2014/main" id="{9A78DB1E-6525-4044-AC90-08BE3C3A11E0}"/>
              </a:ext>
            </a:extLst>
          </p:cNvPr>
          <p:cNvSpPr>
            <a:spLocks noGrp="1"/>
          </p:cNvSpPr>
          <p:nvPr>
            <p:ph idx="1"/>
          </p:nvPr>
        </p:nvSpPr>
        <p:spPr>
          <a:xfrm>
            <a:off x="266700" y="1825625"/>
            <a:ext cx="11087100" cy="4351338"/>
          </a:xfrm>
        </p:spPr>
        <p:txBody>
          <a:bodyPr/>
          <a:lstStyle/>
          <a:p>
            <a:endParaRPr lang="en-US" dirty="0"/>
          </a:p>
          <a:p>
            <a:r>
              <a:rPr lang="en-US" dirty="0"/>
              <a:t>Ex </a:t>
            </a:r>
            <a:r>
              <a:rPr lang="en-US" dirty="0" err="1"/>
              <a:t>Parte</a:t>
            </a:r>
            <a:r>
              <a:rPr lang="en-US" dirty="0"/>
              <a:t> Merryman</a:t>
            </a:r>
          </a:p>
          <a:p>
            <a:endParaRPr lang="en-US" dirty="0"/>
          </a:p>
          <a:p>
            <a:endParaRPr lang="en-US" dirty="0"/>
          </a:p>
          <a:p>
            <a:r>
              <a:rPr lang="en-US" dirty="0"/>
              <a:t>Korematsu v. The United States</a:t>
            </a:r>
          </a:p>
          <a:p>
            <a:endParaRPr lang="en-US" dirty="0"/>
          </a:p>
          <a:p>
            <a:endParaRPr lang="en-US" dirty="0"/>
          </a:p>
          <a:p>
            <a:r>
              <a:rPr lang="en-US" dirty="0"/>
              <a:t>Young v. The United States </a:t>
            </a:r>
          </a:p>
          <a:p>
            <a:endParaRPr lang="en-US" dirty="0"/>
          </a:p>
          <a:p>
            <a:endParaRPr lang="en-US" dirty="0"/>
          </a:p>
        </p:txBody>
      </p:sp>
      <p:pic>
        <p:nvPicPr>
          <p:cNvPr id="3074" name="Picture 2">
            <a:extLst>
              <a:ext uri="{FF2B5EF4-FFF2-40B4-BE49-F238E27FC236}">
                <a16:creationId xmlns:a16="http://schemas.microsoft.com/office/drawing/2014/main" id="{C0A578CE-8140-41F0-9C6A-C28EEA0DC2D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7167"/>
          <a:stretch/>
        </p:blipFill>
        <p:spPr bwMode="auto">
          <a:xfrm>
            <a:off x="5829300" y="1637702"/>
            <a:ext cx="5829300" cy="485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167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3E51-E4EE-4F80-B232-D95A68C5E573}"/>
              </a:ext>
            </a:extLst>
          </p:cNvPr>
          <p:cNvSpPr>
            <a:spLocks noGrp="1"/>
          </p:cNvSpPr>
          <p:nvPr>
            <p:ph type="title"/>
          </p:nvPr>
        </p:nvSpPr>
        <p:spPr/>
        <p:txBody>
          <a:bodyPr>
            <a:normAutofit fontScale="90000"/>
          </a:bodyPr>
          <a:lstStyle/>
          <a:p>
            <a:r>
              <a:rPr lang="en-US" dirty="0"/>
              <a:t>Congress has delegated authority and empowered the President to act in times of emergency </a:t>
            </a:r>
          </a:p>
        </p:txBody>
      </p:sp>
      <p:sp>
        <p:nvSpPr>
          <p:cNvPr id="3" name="Content Placeholder 2">
            <a:extLst>
              <a:ext uri="{FF2B5EF4-FFF2-40B4-BE49-F238E27FC236}">
                <a16:creationId xmlns:a16="http://schemas.microsoft.com/office/drawing/2014/main" id="{8CBED37B-32C5-40BB-A3C4-76A05F5B12A0}"/>
              </a:ext>
            </a:extLst>
          </p:cNvPr>
          <p:cNvSpPr>
            <a:spLocks noGrp="1"/>
          </p:cNvSpPr>
          <p:nvPr>
            <p:ph idx="1"/>
          </p:nvPr>
        </p:nvSpPr>
        <p:spPr>
          <a:xfrm>
            <a:off x="400050" y="1825625"/>
            <a:ext cx="11296650" cy="4351338"/>
          </a:xfrm>
        </p:spPr>
        <p:txBody>
          <a:bodyPr/>
          <a:lstStyle/>
          <a:p>
            <a:r>
              <a:rPr lang="en-US" dirty="0"/>
              <a:t>The National Emergency Act 1976 (50 U.S.C. §§ 1601-51)</a:t>
            </a:r>
          </a:p>
          <a:p>
            <a:pPr marL="0" indent="0">
              <a:buNone/>
            </a:pPr>
            <a:endParaRPr lang="en-US" dirty="0"/>
          </a:p>
          <a:p>
            <a:r>
              <a:rPr lang="en-US" dirty="0"/>
              <a:t>Robert T. Stafford Disaster Relief and Emergency Assistance Act of 1988</a:t>
            </a:r>
            <a:br>
              <a:rPr lang="en-US" dirty="0"/>
            </a:br>
            <a:r>
              <a:rPr lang="en-US" dirty="0"/>
              <a:t>(42 U.S.C. §§ 5121-5207)</a:t>
            </a:r>
          </a:p>
          <a:p>
            <a:endParaRPr lang="en-US" dirty="0"/>
          </a:p>
          <a:p>
            <a:r>
              <a:rPr lang="en-US" dirty="0"/>
              <a:t>The Public Health Services Act of 1944 (</a:t>
            </a:r>
            <a:r>
              <a:rPr lang="fr-FR" dirty="0"/>
              <a:t>42 U.S.C. ch. 6A § 201)</a:t>
            </a:r>
          </a:p>
          <a:p>
            <a:pPr lvl="1"/>
            <a:r>
              <a:rPr lang="en-US" b="1" u="sng" dirty="0"/>
              <a:t>42 U.S. Code § 247d.Public Health Emergencies</a:t>
            </a:r>
          </a:p>
        </p:txBody>
      </p:sp>
    </p:spTree>
    <p:extLst>
      <p:ext uri="{BB962C8B-B14F-4D97-AF65-F5344CB8AC3E}">
        <p14:creationId xmlns:p14="http://schemas.microsoft.com/office/powerpoint/2010/main" val="35286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CF44A850-9784-45F1-9E3B-6E36B37C867A}"/>
              </a:ext>
            </a:extLst>
          </p:cNvPr>
          <p:cNvGraphicFramePr>
            <a:graphicFrameLocks noGrp="1"/>
          </p:cNvGraphicFramePr>
          <p:nvPr>
            <p:ph idx="1"/>
            <p:extLst>
              <p:ext uri="{D42A27DB-BD31-4B8C-83A1-F6EECF244321}">
                <p14:modId xmlns:p14="http://schemas.microsoft.com/office/powerpoint/2010/main" val="444917276"/>
              </p:ext>
            </p:extLst>
          </p:nvPr>
        </p:nvGraphicFramePr>
        <p:xfrm>
          <a:off x="0" y="738188"/>
          <a:ext cx="12192000" cy="5167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Oval 7">
            <a:extLst>
              <a:ext uri="{FF2B5EF4-FFF2-40B4-BE49-F238E27FC236}">
                <a16:creationId xmlns:a16="http://schemas.microsoft.com/office/drawing/2014/main" id="{2FDF65B6-9413-487D-B4D9-271ABEF99C14}"/>
              </a:ext>
            </a:extLst>
          </p:cNvPr>
          <p:cNvSpPr/>
          <p:nvPr/>
        </p:nvSpPr>
        <p:spPr>
          <a:xfrm>
            <a:off x="4324350" y="1638300"/>
            <a:ext cx="3390900" cy="3333750"/>
          </a:xfrm>
          <a:prstGeom prst="ellipse">
            <a:avLst/>
          </a:prstGeom>
          <a:blipFill>
            <a:blip r:embed="rId8"/>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rgbClr val="C00000"/>
                </a:solidFill>
              </a:rPr>
              <a:t>Section 1135 Waiver</a:t>
            </a:r>
          </a:p>
        </p:txBody>
      </p:sp>
    </p:spTree>
    <p:extLst>
      <p:ext uri="{BB962C8B-B14F-4D97-AF65-F5344CB8AC3E}">
        <p14:creationId xmlns:p14="http://schemas.microsoft.com/office/powerpoint/2010/main" val="3336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C00BE0B-17FE-4FCC-820A-62396375AE5F}"/>
              </a:ext>
            </a:extLst>
          </p:cNvPr>
          <p:cNvGraphicFramePr>
            <a:graphicFrameLocks noGrp="1"/>
          </p:cNvGraphicFramePr>
          <p:nvPr>
            <p:ph idx="1"/>
            <p:extLst>
              <p:ext uri="{D42A27DB-BD31-4B8C-83A1-F6EECF244321}">
                <p14:modId xmlns:p14="http://schemas.microsoft.com/office/powerpoint/2010/main" val="2959913521"/>
              </p:ext>
            </p:extLst>
          </p:nvPr>
        </p:nvGraphicFramePr>
        <p:xfrm>
          <a:off x="342900" y="228600"/>
          <a:ext cx="11715750" cy="6400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A59348E-D607-4497-B119-7E7BEC95BD06}"/>
              </a:ext>
            </a:extLst>
          </p:cNvPr>
          <p:cNvSpPr txBox="1"/>
          <p:nvPr/>
        </p:nvSpPr>
        <p:spPr>
          <a:xfrm>
            <a:off x="5362575" y="2171700"/>
            <a:ext cx="1676400" cy="2308324"/>
          </a:xfrm>
          <a:prstGeom prst="rect">
            <a:avLst/>
          </a:prstGeom>
          <a:noFill/>
        </p:spPr>
        <p:txBody>
          <a:bodyPr wrap="square" rtlCol="0">
            <a:spAutoFit/>
          </a:bodyPr>
          <a:lstStyle/>
          <a:p>
            <a:pPr algn="ctr"/>
            <a:r>
              <a:rPr lang="en-US" sz="2400" b="1" dirty="0"/>
              <a:t>Proposed </a:t>
            </a:r>
            <a:br>
              <a:rPr lang="en-US" sz="2400" b="1" dirty="0"/>
            </a:br>
            <a:r>
              <a:rPr lang="en-US" sz="2400" b="1" dirty="0"/>
              <a:t>by states</a:t>
            </a:r>
          </a:p>
          <a:p>
            <a:pPr algn="ctr"/>
            <a:endParaRPr lang="en-US" sz="2400" b="1" dirty="0"/>
          </a:p>
          <a:p>
            <a:pPr algn="ctr"/>
            <a:r>
              <a:rPr lang="en-US" sz="2400" b="1" dirty="0"/>
              <a:t> </a:t>
            </a:r>
            <a:br>
              <a:rPr lang="en-US" sz="2400" b="1" dirty="0"/>
            </a:br>
            <a:r>
              <a:rPr lang="en-US" sz="2400" b="1" dirty="0"/>
              <a:t>Medicaid Waivers</a:t>
            </a:r>
          </a:p>
        </p:txBody>
      </p:sp>
    </p:spTree>
    <p:extLst>
      <p:ext uri="{BB962C8B-B14F-4D97-AF65-F5344CB8AC3E}">
        <p14:creationId xmlns:p14="http://schemas.microsoft.com/office/powerpoint/2010/main" val="8161118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2954</TotalTime>
  <Words>2074</Words>
  <Application>Microsoft Office PowerPoint</Application>
  <PresentationFormat>Widescreen</PresentationFormat>
  <Paragraphs>170</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Capacities and Flexibilities</vt:lpstr>
      <vt:lpstr>PowerPoint Presentation</vt:lpstr>
      <vt:lpstr>Are Hospitals Near Me Ready for Coronavirus?</vt:lpstr>
      <vt:lpstr>PowerPoint Presentation</vt:lpstr>
      <vt:lpstr>The U.S. Constitution does not grant any explicit power to the President in times of Emergency. </vt:lpstr>
      <vt:lpstr>Given the lack of clearly defined power, the Judiciary had power to mitigate threats of overreach</vt:lpstr>
      <vt:lpstr>Congress has delegated authority and empowered the President to act in times of emergency </vt:lpstr>
      <vt:lpstr>PowerPoint Presentation</vt:lpstr>
      <vt:lpstr>PowerPoint Presentation</vt:lpstr>
      <vt:lpstr>Preliminary Questions</vt:lpstr>
      <vt:lpstr>CMS Flexibilities Authorized After Hurricane Katrina</vt:lpstr>
      <vt:lpstr>Gulf states with the greatest impact from Katrina initiated both waivers, as they are provide distinct and complimentary flexibilities.  </vt:lpstr>
      <vt:lpstr>New Orleans Reg'l Physician Hosp. Org., Inc. v. United States, 122 Fed. Cl. 807 (2015)</vt:lpstr>
      <vt:lpstr>PowerPoint Presentation</vt:lpstr>
      <vt:lpstr>Section 1135  Waiver Requests  vary by state and over time</vt:lpstr>
      <vt:lpstr>Aim 1: Evaluate Section 1135 Research and Activity</vt:lpstr>
      <vt:lpstr>State Response to COVID-19 Florida Governor Requested 1135 Waiver</vt:lpstr>
      <vt:lpstr>Proposal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Capacities and Flexibilities</dc:title>
  <dc:creator>Jason</dc:creator>
  <cp:lastModifiedBy>Jason</cp:lastModifiedBy>
  <cp:revision>100</cp:revision>
  <cp:lastPrinted>2020-03-18T21:20:06Z</cp:lastPrinted>
  <dcterms:created xsi:type="dcterms:W3CDTF">2020-03-17T00:54:26Z</dcterms:created>
  <dcterms:modified xsi:type="dcterms:W3CDTF">2020-03-29T17:45:01Z</dcterms:modified>
</cp:coreProperties>
</file>