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1" r:id="rId5"/>
    <p:sldId id="259" r:id="rId6"/>
    <p:sldId id="260"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0902" autoAdjust="0"/>
  </p:normalViewPr>
  <p:slideViewPr>
    <p:cSldViewPr snapToGrid="0">
      <p:cViewPr varScale="1">
        <p:scale>
          <a:sx n="51" d="100"/>
          <a:sy n="51" d="100"/>
        </p:scale>
        <p:origin x="15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C84F7-DAB1-4E85-848F-604755CE3BF2}" type="datetimeFigureOut">
              <a:rPr lang="en-US" smtClean="0"/>
              <a:t>5/12/2020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CE0D0-8F6A-44B9-AC60-231F9843DDA3}" type="slidenum">
              <a:rPr lang="en-US" smtClean="0"/>
              <a:t>‹#›</a:t>
            </a:fld>
            <a:endParaRPr lang="en-US"/>
          </a:p>
        </p:txBody>
      </p:sp>
    </p:spTree>
    <p:extLst>
      <p:ext uri="{BB962C8B-B14F-4D97-AF65-F5344CB8AC3E}">
        <p14:creationId xmlns:p14="http://schemas.microsoft.com/office/powerpoint/2010/main" val="316279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summary, the shift of emergency powers authorized by Congress in the constitution to the President through delegated legislation has brought about an expanded authority for both presidents and governors; and while the federal and state Judiciary are empowered to ensure actors within the Executive branch do not overstep their delegated authority, few cases concerning emergency CMS waivers have been heard by the state courts. However, hospital behavior during a previous pandemic led to cases interpreting authority from the Public Readiness and Emergency Preparedness Act, signaling limited liability for providing care during an epidemic, but not when withholding care (Parker v St. Lawrence County Pub. Health Dept NY; Casabianca v Mount Sinai Med. Ctr., Inc., 2014 NY). Finally, unlike other Centers for Medicare and Medicaid (CMS) waivers, where the state government initiates the request, the authority for 1135 waivers is more dispersed to include other jurisdictions, but also functions from the “top-down”.</a:t>
            </a:r>
            <a:endParaRPr lang="en-US" dirty="0"/>
          </a:p>
        </p:txBody>
      </p:sp>
      <p:sp>
        <p:nvSpPr>
          <p:cNvPr id="4" name="Slide Number Placeholder 3"/>
          <p:cNvSpPr>
            <a:spLocks noGrp="1"/>
          </p:cNvSpPr>
          <p:nvPr>
            <p:ph type="sldNum" sz="quarter" idx="5"/>
          </p:nvPr>
        </p:nvSpPr>
        <p:spPr/>
        <p:txBody>
          <a:bodyPr/>
          <a:lstStyle/>
          <a:p>
            <a:fld id="{997CE0D0-8F6A-44B9-AC60-231F9843DDA3}" type="slidenum">
              <a:rPr lang="en-US" smtClean="0"/>
              <a:t>3</a:t>
            </a:fld>
            <a:endParaRPr lang="en-US"/>
          </a:p>
        </p:txBody>
      </p:sp>
    </p:spTree>
    <p:extLst>
      <p:ext uri="{BB962C8B-B14F-4D97-AF65-F5344CB8AC3E}">
        <p14:creationId xmlns:p14="http://schemas.microsoft.com/office/powerpoint/2010/main" val="254679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*Must be in slide show mode to play</a:t>
            </a:r>
          </a:p>
        </p:txBody>
      </p:sp>
      <p:sp>
        <p:nvSpPr>
          <p:cNvPr id="4" name="Slide Number Placeholder 3"/>
          <p:cNvSpPr>
            <a:spLocks noGrp="1"/>
          </p:cNvSpPr>
          <p:nvPr>
            <p:ph type="sldNum" sz="quarter" idx="5"/>
          </p:nvPr>
        </p:nvSpPr>
        <p:spPr/>
        <p:txBody>
          <a:bodyPr/>
          <a:lstStyle/>
          <a:p>
            <a:fld id="{997CE0D0-8F6A-44B9-AC60-231F9843DDA3}" type="slidenum">
              <a:rPr lang="en-US" smtClean="0"/>
              <a:t>12</a:t>
            </a:fld>
            <a:endParaRPr lang="en-US"/>
          </a:p>
        </p:txBody>
      </p:sp>
    </p:spTree>
    <p:extLst>
      <p:ext uri="{BB962C8B-B14F-4D97-AF65-F5344CB8AC3E}">
        <p14:creationId xmlns:p14="http://schemas.microsoft.com/office/powerpoint/2010/main" val="3570633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*Must be in slide show mode to play</a:t>
            </a:r>
          </a:p>
        </p:txBody>
      </p:sp>
      <p:sp>
        <p:nvSpPr>
          <p:cNvPr id="4" name="Slide Number Placeholder 3"/>
          <p:cNvSpPr>
            <a:spLocks noGrp="1"/>
          </p:cNvSpPr>
          <p:nvPr>
            <p:ph type="sldNum" sz="quarter" idx="5"/>
          </p:nvPr>
        </p:nvSpPr>
        <p:spPr/>
        <p:txBody>
          <a:bodyPr/>
          <a:lstStyle/>
          <a:p>
            <a:fld id="{997CE0D0-8F6A-44B9-AC60-231F9843DDA3}" type="slidenum">
              <a:rPr lang="en-US" smtClean="0"/>
              <a:t>13</a:t>
            </a:fld>
            <a:endParaRPr lang="en-US"/>
          </a:p>
        </p:txBody>
      </p:sp>
    </p:spTree>
    <p:extLst>
      <p:ext uri="{BB962C8B-B14F-4D97-AF65-F5344CB8AC3E}">
        <p14:creationId xmlns:p14="http://schemas.microsoft.com/office/powerpoint/2010/main" val="1587854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3 reports the results of logistic regression model estimating the effect of policy determinants (factors) on different categories of 1135 Waiver requests to CMS. State-level variables were used to create a Principal Component Analysis (PCA) index score. Coefficients &gt; 0 can be interpreted as follows: as the score for each policy determinant increases, so do the odds that a state requests that specific 1135 Waiver category. </a:t>
            </a:r>
          </a:p>
        </p:txBody>
      </p:sp>
      <p:sp>
        <p:nvSpPr>
          <p:cNvPr id="4" name="Slide Number Placeholder 3"/>
          <p:cNvSpPr>
            <a:spLocks noGrp="1"/>
          </p:cNvSpPr>
          <p:nvPr>
            <p:ph type="sldNum" sz="quarter" idx="5"/>
          </p:nvPr>
        </p:nvSpPr>
        <p:spPr/>
        <p:txBody>
          <a:bodyPr/>
          <a:lstStyle/>
          <a:p>
            <a:fld id="{997CE0D0-8F6A-44B9-AC60-231F9843DDA3}" type="slidenum">
              <a:rPr lang="en-US" smtClean="0"/>
              <a:t>14</a:t>
            </a:fld>
            <a:endParaRPr lang="en-US"/>
          </a:p>
        </p:txBody>
      </p:sp>
    </p:spTree>
    <p:extLst>
      <p:ext uri="{BB962C8B-B14F-4D97-AF65-F5344CB8AC3E}">
        <p14:creationId xmlns:p14="http://schemas.microsoft.com/office/powerpoint/2010/main" val="14391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variation between states, in terms of timing and content for Section 1135 Waiver requests creates an ideal environment for a regression discontinuity design (RDD) (Hausman &amp; Rapson, 2018). RDD can estimate an unbiased Local Average Treatment Effect by considering the time-periods around a pre-determined cutoff point (waiver request date) to be effectively random. For an RDD to be valid, one strong assumption must hold, that in the absence of the treatment (waiver request) there would be no discontinuity between time periods for the outcome of interest (Hausman 2018). This study constructs a model to confront two potential threats to this assumption: 1) that another event, unrelated to the 1135 waiver, caused the discontinuity and 2) that the state’s timing of a waiver request is endogenous (associated with) outcomes. To minimize the first threat, this study incorporates county and time fixed effects, effectively controlling for unobserved time variant and invariant variables (Coakley 2006). Still, these fixed effects cannot control for the potential confounding introduced by an endogenous waiver request date. A valid instrument, however, can remove the endogenous link between outcome and treatment. Using the results from the previous analysis on the determinants of a waiver request, this study adds an instrumental variable specification to a fixed-effects model.  A final threat to this evaluation of 1135 Waivers is generalizability. To confront this threat, a subgroup analysis is performed by rurality status, from which consistent results between rural and non-rural counties will support the justification of design and interpretation of results. </a:t>
            </a:r>
          </a:p>
          <a:p>
            <a:r>
              <a:rPr lang="en-US" sz="1200" kern="1200" dirty="0">
                <a:solidFill>
                  <a:schemeClr val="tx1"/>
                </a:solidFill>
                <a:effectLst/>
                <a:latin typeface="+mn-lt"/>
                <a:ea typeface="+mn-ea"/>
                <a:cs typeface="+mn-cs"/>
              </a:rPr>
              <a:t>The RDD model was constructed as follows. First, a running time variable was created for each state, centered at zero for the date a waiver was requested. Next, the optimal bandwidth (time around the waiver-request date) was calculated using the </a:t>
            </a:r>
            <a:r>
              <a:rPr lang="en-US" sz="1200" kern="1200" dirty="0" err="1">
                <a:solidFill>
                  <a:schemeClr val="tx1"/>
                </a:solidFill>
                <a:effectLst/>
                <a:latin typeface="+mn-lt"/>
                <a:ea typeface="+mn-ea"/>
                <a:cs typeface="+mn-cs"/>
              </a:rPr>
              <a:t>Imbens-Kalyanaraman</a:t>
            </a:r>
            <a:r>
              <a:rPr lang="en-US" sz="1200" kern="1200" dirty="0">
                <a:solidFill>
                  <a:schemeClr val="tx1"/>
                </a:solidFill>
                <a:effectLst/>
                <a:latin typeface="+mn-lt"/>
                <a:ea typeface="+mn-ea"/>
                <a:cs typeface="+mn-cs"/>
              </a:rPr>
              <a:t> optimal bandwidth method (</a:t>
            </a:r>
            <a:r>
              <a:rPr lang="en-US" sz="1200" kern="1200" dirty="0" err="1">
                <a:solidFill>
                  <a:schemeClr val="tx1"/>
                </a:solidFill>
                <a:effectLst/>
                <a:latin typeface="+mn-lt"/>
                <a:ea typeface="+mn-ea"/>
                <a:cs typeface="+mn-cs"/>
              </a:rPr>
              <a:t>Imbens</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Kalyanaraman</a:t>
            </a:r>
            <a:r>
              <a:rPr lang="en-US" sz="1200" kern="1200" dirty="0">
                <a:solidFill>
                  <a:schemeClr val="tx1"/>
                </a:solidFill>
                <a:effectLst/>
                <a:latin typeface="+mn-lt"/>
                <a:ea typeface="+mn-ea"/>
                <a:cs typeface="+mn-cs"/>
              </a:rPr>
              <a:t>, 2012). Using this systematic technique to construct an optimal bandwidth around the cutoff ensures the validity of the LATE estimate (minimizing the trade-off between a larger set of data and the continuity assumption requirement). A binary bandwidth variable was coded as zero if outside the bound and one if inside the bound. As a sensitivity analysis, regression models were constructed using half and double the optimal bandwidth. Finally, to create the coefficient of interest, the centered-time variable interacted with the bandwidth variable. One last specification included an additional interaction term between a “full waiver request” and specific categories of waiver content.  </a:t>
            </a:r>
          </a:p>
          <a:p>
            <a:r>
              <a:rPr lang="en-US" sz="1200" i="1" kern="1200" dirty="0">
                <a:solidFill>
                  <a:schemeClr val="tx1"/>
                </a:solidFill>
                <a:effectLst/>
                <a:latin typeface="+mn-lt"/>
                <a:ea typeface="+mn-ea"/>
                <a:cs typeface="+mn-cs"/>
              </a:rPr>
              <a:t>Data</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dependent variable is daily covid-19 reported deaths per 100,000 population. This county-level data was obtained from The New York Times, based on reports from state and local health agencies (NYT 2020). Counties were coded as rural or non-rural based on the 2013 Rural-Urban Continuum Codes (USDA 2013). </a:t>
            </a:r>
          </a:p>
          <a:p>
            <a:endParaRPr lang="en-US" dirty="0"/>
          </a:p>
        </p:txBody>
      </p:sp>
      <p:sp>
        <p:nvSpPr>
          <p:cNvPr id="4" name="Slide Number Placeholder 3"/>
          <p:cNvSpPr>
            <a:spLocks noGrp="1"/>
          </p:cNvSpPr>
          <p:nvPr>
            <p:ph type="sldNum" sz="quarter" idx="5"/>
          </p:nvPr>
        </p:nvSpPr>
        <p:spPr/>
        <p:txBody>
          <a:bodyPr/>
          <a:lstStyle/>
          <a:p>
            <a:fld id="{997CE0D0-8F6A-44B9-AC60-231F9843DDA3}" type="slidenum">
              <a:rPr lang="en-US" smtClean="0"/>
              <a:t>15</a:t>
            </a:fld>
            <a:endParaRPr lang="en-US"/>
          </a:p>
        </p:txBody>
      </p:sp>
    </p:spTree>
    <p:extLst>
      <p:ext uri="{BB962C8B-B14F-4D97-AF65-F5344CB8AC3E}">
        <p14:creationId xmlns:p14="http://schemas.microsoft.com/office/powerpoint/2010/main" val="736483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study ran two specifications to support the validity of these results. The first ran a simple FE model without an instrument. All estimates held the same direction (decline in deaths) and were all significant, but were of a smaller magnitude. The second specification used only 1135 Waiver precedent as the instrument, which reported similar results and levels of significance. The primary model had the highest F-Test, R2, and Hausman Test results. </a:t>
            </a:r>
          </a:p>
        </p:txBody>
      </p:sp>
      <p:sp>
        <p:nvSpPr>
          <p:cNvPr id="4" name="Slide Number Placeholder 3"/>
          <p:cNvSpPr>
            <a:spLocks noGrp="1"/>
          </p:cNvSpPr>
          <p:nvPr>
            <p:ph type="sldNum" sz="quarter" idx="5"/>
          </p:nvPr>
        </p:nvSpPr>
        <p:spPr/>
        <p:txBody>
          <a:bodyPr/>
          <a:lstStyle/>
          <a:p>
            <a:fld id="{997CE0D0-8F6A-44B9-AC60-231F9843DDA3}" type="slidenum">
              <a:rPr lang="en-US" smtClean="0"/>
              <a:t>16</a:t>
            </a:fld>
            <a:endParaRPr lang="en-US"/>
          </a:p>
        </p:txBody>
      </p:sp>
    </p:spTree>
    <p:extLst>
      <p:ext uri="{BB962C8B-B14F-4D97-AF65-F5344CB8AC3E}">
        <p14:creationId xmlns:p14="http://schemas.microsoft.com/office/powerpoint/2010/main" val="3745285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4 shows the covid-19 deaths per capita at the county-level, before and after a state’s 1135 Waiver. The shaded bar indicates a 95% confidence interval. For each state, time was normalized to equal zero at the 1135 Waiver date. This graph shows the unadjusted discontinuity potentially caused by the 1135 Waiver. The first figure appears to show no effect. </a:t>
            </a:r>
            <a:endParaRPr lang="en-US" dirty="0"/>
          </a:p>
        </p:txBody>
      </p:sp>
      <p:sp>
        <p:nvSpPr>
          <p:cNvPr id="4" name="Slide Number Placeholder 3"/>
          <p:cNvSpPr>
            <a:spLocks noGrp="1"/>
          </p:cNvSpPr>
          <p:nvPr>
            <p:ph type="sldNum" sz="quarter" idx="5"/>
          </p:nvPr>
        </p:nvSpPr>
        <p:spPr/>
        <p:txBody>
          <a:bodyPr/>
          <a:lstStyle/>
          <a:p>
            <a:fld id="{997CE0D0-8F6A-44B9-AC60-231F9843DDA3}" type="slidenum">
              <a:rPr lang="en-US" smtClean="0"/>
              <a:t>17</a:t>
            </a:fld>
            <a:endParaRPr lang="en-US"/>
          </a:p>
        </p:txBody>
      </p:sp>
    </p:spTree>
    <p:extLst>
      <p:ext uri="{BB962C8B-B14F-4D97-AF65-F5344CB8AC3E}">
        <p14:creationId xmlns:p14="http://schemas.microsoft.com/office/powerpoint/2010/main" val="2396015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4 shows the covid-19 deaths per capita at the county-level, before and after a state’s 1135 Waiver. The shaded bar indicates a 95% confidence interval. For each state, time was normalized to equal zero at the 1135 Waiver date. This graph shows the unadjusted discontinuity potentially caused by the 1135 Waiver. However, the second graph, which stratifies deaths by non-Rural and Rural counties, appears to show a decline at the discontinuity for non-Rural counties and a spike for Rural counties. </a:t>
            </a:r>
            <a:endParaRPr lang="en-US" dirty="0"/>
          </a:p>
        </p:txBody>
      </p:sp>
      <p:sp>
        <p:nvSpPr>
          <p:cNvPr id="4" name="Slide Number Placeholder 3"/>
          <p:cNvSpPr>
            <a:spLocks noGrp="1"/>
          </p:cNvSpPr>
          <p:nvPr>
            <p:ph type="sldNum" sz="quarter" idx="5"/>
          </p:nvPr>
        </p:nvSpPr>
        <p:spPr/>
        <p:txBody>
          <a:bodyPr/>
          <a:lstStyle/>
          <a:p>
            <a:fld id="{997CE0D0-8F6A-44B9-AC60-231F9843DDA3}" type="slidenum">
              <a:rPr lang="en-US" smtClean="0"/>
              <a:t>18</a:t>
            </a:fld>
            <a:endParaRPr lang="en-US"/>
          </a:p>
        </p:txBody>
      </p:sp>
    </p:spTree>
    <p:extLst>
      <p:ext uri="{BB962C8B-B14F-4D97-AF65-F5344CB8AC3E}">
        <p14:creationId xmlns:p14="http://schemas.microsoft.com/office/powerpoint/2010/main" val="3089381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4 shows the covid-19 deaths per capita at the county-level, before and after a state’s 1135 Waiver. The shaded bar indicates a 95% confidence interval. For each state, time was normalized to equal zero at the 1135 Waiver date. This graph shows the unadjusted discontinuity potentially caused by the 1135 Waiver. the third figure shows that for both non-Rural and Rural counties with a “Full Request” experience a decline at the discontinuity while Rural counties in states without a “Full Request” experience a potentially significant spike at the cutoff. </a:t>
            </a:r>
          </a:p>
          <a:p>
            <a:endParaRPr lang="en-US" dirty="0"/>
          </a:p>
        </p:txBody>
      </p:sp>
      <p:sp>
        <p:nvSpPr>
          <p:cNvPr id="4" name="Slide Number Placeholder 3"/>
          <p:cNvSpPr>
            <a:spLocks noGrp="1"/>
          </p:cNvSpPr>
          <p:nvPr>
            <p:ph type="sldNum" sz="quarter" idx="5"/>
          </p:nvPr>
        </p:nvSpPr>
        <p:spPr/>
        <p:txBody>
          <a:bodyPr/>
          <a:lstStyle/>
          <a:p>
            <a:fld id="{997CE0D0-8F6A-44B9-AC60-231F9843DDA3}" type="slidenum">
              <a:rPr lang="en-US" smtClean="0"/>
              <a:t>19</a:t>
            </a:fld>
            <a:endParaRPr lang="en-US"/>
          </a:p>
        </p:txBody>
      </p:sp>
    </p:spTree>
    <p:extLst>
      <p:ext uri="{BB962C8B-B14F-4D97-AF65-F5344CB8AC3E}">
        <p14:creationId xmlns:p14="http://schemas.microsoft.com/office/powerpoint/2010/main" val="2134598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Table 7 reports the Local Average Treatment Effect (LATE) for the Instrumental Variable Discontinuity Analysis. These results suggest that an 1135 Waiver led to a decline in county-level deaths per capita, with no differences between non-Rural/Rural counties or within states that did or did not request a “Full Waiver”. </a:t>
            </a:r>
          </a:p>
          <a:p>
            <a:r>
              <a:rPr lang="en-US" sz="1200" kern="1200" dirty="0">
                <a:solidFill>
                  <a:schemeClr val="tx1"/>
                </a:solidFill>
                <a:effectLst/>
                <a:latin typeface="+mn-lt"/>
                <a:ea typeface="+mn-ea"/>
                <a:cs typeface="+mn-cs"/>
              </a:rPr>
              <a:t>***p &lt; 0.001</a:t>
            </a:r>
            <a:endParaRPr lang="en-US" dirty="0"/>
          </a:p>
        </p:txBody>
      </p:sp>
      <p:sp>
        <p:nvSpPr>
          <p:cNvPr id="4" name="Slide Number Placeholder 3"/>
          <p:cNvSpPr>
            <a:spLocks noGrp="1"/>
          </p:cNvSpPr>
          <p:nvPr>
            <p:ph type="sldNum" sz="quarter" idx="5"/>
          </p:nvPr>
        </p:nvSpPr>
        <p:spPr/>
        <p:txBody>
          <a:bodyPr/>
          <a:lstStyle/>
          <a:p>
            <a:fld id="{997CE0D0-8F6A-44B9-AC60-231F9843DDA3}" type="slidenum">
              <a:rPr lang="en-US" smtClean="0"/>
              <a:t>20</a:t>
            </a:fld>
            <a:endParaRPr lang="en-US"/>
          </a:p>
        </p:txBody>
      </p:sp>
    </p:spTree>
    <p:extLst>
      <p:ext uri="{BB962C8B-B14F-4D97-AF65-F5344CB8AC3E}">
        <p14:creationId xmlns:p14="http://schemas.microsoft.com/office/powerpoint/2010/main" val="1723605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Table 8 reports the Local Average Treatment Effect (LATE) for the Instrumental Variable Discontinuity Analysis. These results suggest that an 1135 Waiver led to a decline in county-level deaths per capita, with no significant differences between non-Rural/Rural counties. This table also indicates that states which requested flexibilities to provide care in alternative settings experienced an additional decline in covid-19 deaths, but only for non-Rural counties. Other categories of flexibilities related to administrative, SPA, or provider enrollment, did not contribute to the decline in covid-19 deaths. ***p &lt; 0.001</a:t>
            </a:r>
            <a:endParaRPr lang="en-US" dirty="0"/>
          </a:p>
        </p:txBody>
      </p:sp>
      <p:sp>
        <p:nvSpPr>
          <p:cNvPr id="4" name="Slide Number Placeholder 3"/>
          <p:cNvSpPr>
            <a:spLocks noGrp="1"/>
          </p:cNvSpPr>
          <p:nvPr>
            <p:ph type="sldNum" sz="quarter" idx="5"/>
          </p:nvPr>
        </p:nvSpPr>
        <p:spPr/>
        <p:txBody>
          <a:bodyPr/>
          <a:lstStyle/>
          <a:p>
            <a:fld id="{997CE0D0-8F6A-44B9-AC60-231F9843DDA3}" type="slidenum">
              <a:rPr lang="en-US" smtClean="0"/>
              <a:t>21</a:t>
            </a:fld>
            <a:endParaRPr lang="en-US"/>
          </a:p>
        </p:txBody>
      </p:sp>
    </p:spTree>
    <p:extLst>
      <p:ext uri="{BB962C8B-B14F-4D97-AF65-F5344CB8AC3E}">
        <p14:creationId xmlns:p14="http://schemas.microsoft.com/office/powerpoint/2010/main" val="136269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first case of the novel coronavirus-19 disease (covid-19) was reported in the United States on January 20, 2020 (</a:t>
            </a:r>
            <a:r>
              <a:rPr lang="en-US" sz="1200" b="0" kern="1200" dirty="0" err="1">
                <a:solidFill>
                  <a:schemeClr val="tx1"/>
                </a:solidFill>
                <a:effectLst/>
                <a:latin typeface="+mn-lt"/>
                <a:ea typeface="+mn-ea"/>
                <a:cs typeface="+mn-cs"/>
              </a:rPr>
              <a:t>Holshue</a:t>
            </a:r>
            <a:r>
              <a:rPr lang="en-US" sz="1200" b="0" kern="1200" dirty="0">
                <a:solidFill>
                  <a:schemeClr val="tx1"/>
                </a:solidFill>
                <a:effectLst/>
                <a:latin typeface="+mn-lt"/>
                <a:ea typeface="+mn-ea"/>
                <a:cs typeface="+mn-cs"/>
              </a:rPr>
              <a:t> 2020).  As public health officials sought to slow the spread of the disease which, in the absence of a cure or vaccine has proven to be the best defense against viral pandemics (Qualls, 2017), hospital administrators and policy-makers became increasingly concerned about hospital capacity. Alarmed by the uncertainty of the covid-19 outbreak and whether or not local health systems could handle the potential influx of patients, two studies illuminated the pandemic’s dire outlook. The first report documented the scarcity of Intensive Care Unit (ICU) beds throughout the country, showing that millions of Americans lived in counties without a single ICU bed (Hancock, 2020). The second report modelled potential infection rates to predict hospital bed utilization, estimating the range of required hospital beds between 95% and 200% of current capacity (Waldman, 2020). Even before accounting for potential shortages of supplies and medical professionals, the covid-19 pandemic was expected to critically strain the existing U.S. healthcare system. </a:t>
            </a:r>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Slowing the spread of covid-19 was not simply about minimizing the number of cases, but dispersing those cases across a longer timeframe to ensure sustainable health system capacity (Anderson, 2020). Public health measures, however, may be insufficient with the expected influx of covid-19 hospitalizations. To meet the elevated demand for critical care, health system capacity must also be increased through immediate policy innovation. A critical institution within the U.S. healthcare system, Section 1135 emergency waivers were designed to provide such necessary innovation to rapidly increase health system capacity by granting regulatory flexibilities after a public health disaster. </a:t>
            </a:r>
            <a:endParaRPr lang="en-US" sz="1200" b="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97CE0D0-8F6A-44B9-AC60-231F9843DDA3}" type="slidenum">
              <a:rPr lang="en-US" smtClean="0"/>
              <a:t>4</a:t>
            </a:fld>
            <a:endParaRPr lang="en-US"/>
          </a:p>
        </p:txBody>
      </p:sp>
    </p:spTree>
    <p:extLst>
      <p:ext uri="{BB962C8B-B14F-4D97-AF65-F5344CB8AC3E}">
        <p14:creationId xmlns:p14="http://schemas.microsoft.com/office/powerpoint/2010/main" val="2463553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study has two primary aims. The first aim is to identify determinants of Section 1135 Waiver variation during the covid-19 emergency.  The study begins with a review of the legal principles and political history authorizing Section 1135 Waivers during a disaster. Next, using Hurricane Katrina as a starting point, historical Section 1135 Waiver activity was analyzed to identify variation by state, over time, and between disasters. This legal and analytical review served as a guide to design the research methodology, which tests for significant determinants of Section 1135 Waiver quality defined by to time-to-request and content within a request. The study’s second aim utilizes the policy determinants of 1135 Waivers as an instrument to construct a novel discontinuity analysis evaluating the impact of emergency waivers on covid-19 deaths. This study concludes with a theoretical discussion on the interaction between emergency waivers, the U.S. federalist model of governance, and American’s “Right to Health” in times of disaster. </a:t>
            </a:r>
          </a:p>
          <a:p>
            <a:endParaRPr lang="en-US" dirty="0"/>
          </a:p>
        </p:txBody>
      </p:sp>
      <p:sp>
        <p:nvSpPr>
          <p:cNvPr id="4" name="Slide Number Placeholder 3"/>
          <p:cNvSpPr>
            <a:spLocks noGrp="1"/>
          </p:cNvSpPr>
          <p:nvPr>
            <p:ph type="sldNum" sz="quarter" idx="5"/>
          </p:nvPr>
        </p:nvSpPr>
        <p:spPr/>
        <p:txBody>
          <a:bodyPr/>
          <a:lstStyle/>
          <a:p>
            <a:fld id="{997CE0D0-8F6A-44B9-AC60-231F9843DDA3}" type="slidenum">
              <a:rPr lang="en-US" smtClean="0"/>
              <a:t>5</a:t>
            </a:fld>
            <a:endParaRPr lang="en-US"/>
          </a:p>
        </p:txBody>
      </p:sp>
    </p:spTree>
    <p:extLst>
      <p:ext uri="{BB962C8B-B14F-4D97-AF65-F5344CB8AC3E}">
        <p14:creationId xmlns:p14="http://schemas.microsoft.com/office/powerpoint/2010/main" val="1119683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data for each state’s Section 1135 Waiver request date and content within a request were obtained from CMS correspondence on Medicaid.gov (Table 2). Previous 1135 Waiver activity were obtained by a systematic process 1) identifying previous public health emergencies for all states (DHHS, 2020), 2) identifying which public health emergencies led to an invocation of Section 1135 Waiver authority (DHHS 2020), 3) reviewing archival correspondence (CMS 2020; PHE 2019; ASTHO 2010) and federal government reports (</a:t>
            </a:r>
            <a:r>
              <a:rPr lang="en-US" sz="1200" kern="1200" dirty="0" err="1">
                <a:solidFill>
                  <a:schemeClr val="tx1"/>
                </a:solidFill>
                <a:effectLst/>
                <a:latin typeface="+mn-lt"/>
                <a:ea typeface="+mn-ea"/>
                <a:cs typeface="+mn-cs"/>
              </a:rPr>
              <a:t>Baumrucker</a:t>
            </a:r>
            <a:r>
              <a:rPr lang="en-US" sz="1200" kern="1200" dirty="0">
                <a:solidFill>
                  <a:schemeClr val="tx1"/>
                </a:solidFill>
                <a:effectLst/>
                <a:latin typeface="+mn-lt"/>
                <a:ea typeface="+mn-ea"/>
                <a:cs typeface="+mn-cs"/>
              </a:rPr>
              <a:t>, 2005; 81 FR 63859; Lindsay &amp; Nagel, 2019). To ensure a complete sample of states which had a public health disaster declared, this process was cross-checked by a disaster-specific search within Lexis Advance Agency Documents.</a:t>
            </a:r>
          </a:p>
          <a:p>
            <a:r>
              <a:rPr lang="en-US" sz="1200" kern="1200" dirty="0">
                <a:solidFill>
                  <a:schemeClr val="tx1"/>
                </a:solidFill>
                <a:effectLst/>
                <a:latin typeface="+mn-lt"/>
                <a:ea typeface="+mn-ea"/>
                <a:cs typeface="+mn-cs"/>
              </a:rPr>
              <a:t>Following guidance from previous policy determinants research (</a:t>
            </a:r>
            <a:r>
              <a:rPr lang="en-US" sz="1200" kern="1200" dirty="0" err="1">
                <a:solidFill>
                  <a:schemeClr val="tx1"/>
                </a:solidFill>
                <a:effectLst/>
                <a:latin typeface="+mn-lt"/>
                <a:ea typeface="+mn-ea"/>
                <a:cs typeface="+mn-cs"/>
              </a:rPr>
              <a:t>Imhof</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Kaskie</a:t>
            </a:r>
            <a:r>
              <a:rPr lang="en-US" sz="1200" kern="1200" dirty="0">
                <a:solidFill>
                  <a:schemeClr val="tx1"/>
                </a:solidFill>
                <a:effectLst/>
                <a:latin typeface="+mn-lt"/>
                <a:ea typeface="+mn-ea"/>
                <a:cs typeface="+mn-cs"/>
              </a:rPr>
              <a:t>, 2008; </a:t>
            </a:r>
            <a:r>
              <a:rPr lang="en-US" sz="1200" kern="1200" dirty="0" err="1">
                <a:solidFill>
                  <a:schemeClr val="tx1"/>
                </a:solidFill>
                <a:effectLst/>
                <a:latin typeface="+mn-lt"/>
                <a:ea typeface="+mn-ea"/>
                <a:cs typeface="+mn-cs"/>
              </a:rPr>
              <a:t>Nattinger</a:t>
            </a:r>
            <a:r>
              <a:rPr lang="en-US" sz="1200" kern="1200" dirty="0">
                <a:solidFill>
                  <a:schemeClr val="tx1"/>
                </a:solidFill>
                <a:effectLst/>
                <a:latin typeface="+mn-lt"/>
                <a:ea typeface="+mn-ea"/>
                <a:cs typeface="+mn-cs"/>
              </a:rPr>
              <a:t>, 2016; </a:t>
            </a:r>
            <a:r>
              <a:rPr lang="en-US" sz="1200" kern="1200" dirty="0" err="1">
                <a:solidFill>
                  <a:schemeClr val="tx1"/>
                </a:solidFill>
                <a:effectLst/>
                <a:latin typeface="+mn-lt"/>
                <a:ea typeface="+mn-ea"/>
                <a:cs typeface="+mn-cs"/>
              </a:rPr>
              <a:t>Nattinger</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Kaskie</a:t>
            </a:r>
            <a:r>
              <a:rPr lang="en-US" sz="1200" kern="1200" dirty="0">
                <a:solidFill>
                  <a:schemeClr val="tx1"/>
                </a:solidFill>
                <a:effectLst/>
                <a:latin typeface="+mn-lt"/>
                <a:ea typeface="+mn-ea"/>
                <a:cs typeface="+mn-cs"/>
              </a:rPr>
              <a:t>, 2017), this study’s conceptual framework motivates the inclusion of state indicators related to the supply and demand of covid-19 care (contextual factors); administrative, executive, and legislative capacity to respond to a pandemic (institutional factors); and state ideology (political factors). Additionally, this study includes state and regional indicators to conceptualize external factors which may have influenced when and how a state requested a Section 1135 Waiver. State demand for covid-19 response was operationalized as the percentage of the population over age 65, percentage of the population with multiple co-morbidities, and the percentage of the population receiving public health insurance (Jordan 2020). Given the intensity of treatment necessary to care for covid-19 patients, state supply factors include both hospitals per capita and Intensive Care Unit (ICU) beds per capita (Hancock, 2020; Waldman 2020). Agency or state health administrative capacity was operationalized using recent state expenditure data (Medicaid, hospitals, and total healthcare spending) and if the state had a current Section 1115 Medicaid Waiver (Jordan 2020; (Hinton 2019). Legislative and Executive Capacity were operationalized with salary and staff expenditure data, while the Executive model also included “Line Item Veto” and additional public health emergency authority (Jordan 2020; Perkins 2019). State ideology included the current Governor’s political affiliation, the percentage of Democrats in the current state senate, and the estimated percentage of citizens with “liberal views” (Jordan 2020; NCSL 2019; NGA 2020). Finally, along with the covid-19 cases and deaths at the time of the requested waiver, the external model also included a binary variable indicating if a new 1135 Waivers was requested in the region. Regions were determined by state networks (Olsen 2019). </a:t>
            </a:r>
          </a:p>
          <a:p>
            <a:r>
              <a:rPr lang="en-US" sz="1200" kern="1200" dirty="0">
                <a:solidFill>
                  <a:schemeClr val="tx1"/>
                </a:solidFill>
                <a:effectLst/>
                <a:latin typeface="+mn-lt"/>
                <a:ea typeface="+mn-ea"/>
                <a:cs typeface="+mn-cs"/>
              </a:rPr>
              <a:t>To quantify the content within each state’s Section 1135 Waiver request, all state Medicaid correspondence were reviewed and codified (Medicaid 2020). In total, twelve different categories accounted for the entirety of the content within a state waiver request. Along with collecting the number of different categories, a binary variable showed if the state’s request included each category. A state was considered to have requested a “full waiver” if they selected all six of the primary categories and a state was considered to have requested an “extra waiver” if the state requested at least one of the six additional categories. To model time, a variable was created measuring the number of days since the March 13</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emergency proclamation and the state’s 1135 Waiver request date. </a:t>
            </a:r>
          </a:p>
          <a:p>
            <a:endParaRPr lang="en-US" dirty="0"/>
          </a:p>
        </p:txBody>
      </p:sp>
      <p:sp>
        <p:nvSpPr>
          <p:cNvPr id="4" name="Slide Number Placeholder 3"/>
          <p:cNvSpPr>
            <a:spLocks noGrp="1"/>
          </p:cNvSpPr>
          <p:nvPr>
            <p:ph type="sldNum" sz="quarter" idx="5"/>
          </p:nvPr>
        </p:nvSpPr>
        <p:spPr/>
        <p:txBody>
          <a:bodyPr/>
          <a:lstStyle/>
          <a:p>
            <a:fld id="{997CE0D0-8F6A-44B9-AC60-231F9843DDA3}" type="slidenum">
              <a:rPr lang="en-US" smtClean="0"/>
              <a:t>6</a:t>
            </a:fld>
            <a:endParaRPr lang="en-US"/>
          </a:p>
        </p:txBody>
      </p:sp>
    </p:spTree>
    <p:extLst>
      <p:ext uri="{BB962C8B-B14F-4D97-AF65-F5344CB8AC3E}">
        <p14:creationId xmlns:p14="http://schemas.microsoft.com/office/powerpoint/2010/main" val="2737015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Time-to-Event Analysis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study utilizes a </a:t>
            </a:r>
            <a:r>
              <a:rPr lang="en-US" sz="1200" i="1" kern="1200" dirty="0">
                <a:solidFill>
                  <a:schemeClr val="tx1"/>
                </a:solidFill>
                <a:effectLst/>
                <a:latin typeface="+mn-lt"/>
                <a:ea typeface="+mn-ea"/>
                <a:cs typeface="+mn-cs"/>
              </a:rPr>
              <a:t>Time-to-Event</a:t>
            </a:r>
            <a:r>
              <a:rPr lang="en-US" sz="1200" kern="1200" dirty="0">
                <a:solidFill>
                  <a:schemeClr val="tx1"/>
                </a:solidFill>
                <a:effectLst/>
                <a:latin typeface="+mn-lt"/>
                <a:ea typeface="+mn-ea"/>
                <a:cs typeface="+mn-cs"/>
              </a:rPr>
              <a:t> analytical design to identify significant determinants influencing the timing of a state’s 1135 Waiver request. These study designs have traditionally been used by public health researchers to model survival or mortality rates (Lee &amp; Go, 1997). More generally, any event which is a function of the length of time from onset can be incorporated into a Time-to-Event analysis (Schober &amp; Vetter, 2018). In the current study, the event of interest is a state requesting a Section 1135 Waiver, while the time between disaster proclamation and state request date (Table 2) is the dependent random variable. The primary independent (binary) variable is whether a state has previously requested Section 1135 Waiver flexibilities during previous emergencies.</a:t>
            </a:r>
          </a:p>
          <a:p>
            <a:r>
              <a:rPr lang="en-US" sz="1200" kern="1200" dirty="0">
                <a:solidFill>
                  <a:schemeClr val="tx1"/>
                </a:solidFill>
                <a:effectLst/>
                <a:latin typeface="+mn-lt"/>
                <a:ea typeface="+mn-ea"/>
                <a:cs typeface="+mn-cs"/>
              </a:rPr>
              <a:t>Time-to-event policy analyses can be modelled with a multitude of approaches, each allowing for different levels of interpretability and complexity. To enhance the validity of this study, three different approaches are used: Kaplan-Meier, Cox Proportional Hazard, and Parametric (Gamma) with State Random-Effects. The Kaplan-Meier analysis, considered the most general, is a non-parametric model which evaluates the time to survival between two distinct groups (Dudley 2016). As a non-parametric model, the Kaplan-Meier estimate will not be sensitive to the underlying distribution of a state’s time to request. This Kaplan-Meier model compares the timing to a covid-19 waiver request between states with and without 1135 waiver precedent during previous emergencies. However, this Kaplan Meier estimate cannot control for any other covariates influencing a state’s timing to request, likely confounding the results (Rich 2010). To include additional variables which could potentially identify factors influencing a state’s timing to request, two other approaches are used: A Cox Proportional Hazard Function and Parametric Model with Random-Effects. A Cox Proportional Hazards analysis estimates the associated “risk” of requesting a waiver at any given time (conditional on not having already requested a waiver). Conversely, the parametric model estimates the effect of each variable on the length of time to waiver request. Along with interpretability, this parametric model holds other benefits over the Kaplan-Meier and Cox methods. Parametric models are not typically favored as they require additional assumptions related to the selected distribution (Abadi 2012; </a:t>
            </a:r>
            <a:r>
              <a:rPr lang="en-US" sz="1200" kern="1200" dirty="0" err="1">
                <a:solidFill>
                  <a:schemeClr val="tx1"/>
                </a:solidFill>
                <a:effectLst/>
                <a:latin typeface="+mn-lt"/>
                <a:ea typeface="+mn-ea"/>
                <a:cs typeface="+mn-cs"/>
              </a:rPr>
              <a:t>Siannis</a:t>
            </a:r>
            <a:r>
              <a:rPr lang="en-US" sz="1200" kern="1200" dirty="0">
                <a:solidFill>
                  <a:schemeClr val="tx1"/>
                </a:solidFill>
                <a:effectLst/>
                <a:latin typeface="+mn-lt"/>
                <a:ea typeface="+mn-ea"/>
                <a:cs typeface="+mn-cs"/>
              </a:rPr>
              <a:t> 2005). However, a Generalized Gamma incorporates multiple distributions and provides greatest flexibility under minimal assumptions (Cox 2007; Cox &amp; Matheson, 2014; Matheson 2017). Another benefit to the parametric model is the inclusion of clustered standard errors and state-level random effects, which can account for unobserved variables potentially influencing a state’s time-to-request (</a:t>
            </a:r>
            <a:r>
              <a:rPr lang="en-US" sz="1200" kern="1200" dirty="0" err="1">
                <a:solidFill>
                  <a:schemeClr val="tx1"/>
                </a:solidFill>
                <a:effectLst/>
                <a:latin typeface="+mn-lt"/>
                <a:ea typeface="+mn-ea"/>
                <a:cs typeface="+mn-cs"/>
              </a:rPr>
              <a:t>Yau</a:t>
            </a:r>
            <a:r>
              <a:rPr lang="en-US" sz="1200" kern="1200" dirty="0">
                <a:solidFill>
                  <a:schemeClr val="tx1"/>
                </a:solidFill>
                <a:effectLst/>
                <a:latin typeface="+mn-lt"/>
                <a:ea typeface="+mn-ea"/>
                <a:cs typeface="+mn-cs"/>
              </a:rPr>
              <a:t>, 2001; Gutierrez, 2002). Following a framework developed by previous time-to-even studies, the Gamma analysis fit a Contextual, Institutional, Political, External, and a combined Integrated model (Berry &amp; Berry, 1990; Nelson, 2007; Eaton, 2013). As a sensitivity analysis, Cox models estimates will be reported, along with a test of the assumption that risks do not differentially vary over time for each model.</a:t>
            </a:r>
          </a:p>
          <a:p>
            <a:r>
              <a:rPr lang="en-US" sz="1200" i="1" kern="1200" dirty="0">
                <a:solidFill>
                  <a:schemeClr val="tx1"/>
                </a:solidFill>
                <a:effectLst/>
                <a:latin typeface="+mn-lt"/>
                <a:ea typeface="+mn-ea"/>
                <a:cs typeface="+mn-cs"/>
              </a:rPr>
              <a:t>1135 Waiver Content Analysis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identify significant determinants of the content within a Section 1135 Waiver request, a series of logistic regressions were constructed. Similar to the previous test, a regression analysis was fit for each Contextual, Institutional, Political, External, and combined Integrated model. Here, the outcome of interest are binary variables indicating if a state requested a specific 1135 Waiver flexibility category. However, compared with the timing to request, the content within a request showed considerably less variation by state. The minimal variation limits the analytical power to identify specific variables associated with 1135 Waiver content. To confront this limitation, rather than include a set of variables for each model, this analysis utilized a dimensionality reduction technique known as Principal Component Analysis (PCA) (</a:t>
            </a:r>
            <a:r>
              <a:rPr lang="en-US" sz="1200" kern="1200" dirty="0" err="1">
                <a:solidFill>
                  <a:schemeClr val="tx1"/>
                </a:solidFill>
                <a:effectLst/>
                <a:latin typeface="+mn-lt"/>
                <a:ea typeface="+mn-ea"/>
                <a:cs typeface="+mn-cs"/>
              </a:rPr>
              <a:t>Deegalla</a:t>
            </a:r>
            <a:r>
              <a:rPr lang="en-US" sz="1200" kern="1200" dirty="0">
                <a:solidFill>
                  <a:schemeClr val="tx1"/>
                </a:solidFill>
                <a:effectLst/>
                <a:latin typeface="+mn-lt"/>
                <a:ea typeface="+mn-ea"/>
                <a:cs typeface="+mn-cs"/>
              </a:rPr>
              <a:t> &amp; Bostrom, 2006). PCA is a common tool for social science researchers investigating policy determinants when there are a fixed number of policies and a large number of potential determinants. (</a:t>
            </a:r>
            <a:r>
              <a:rPr lang="en-US" sz="1200" kern="1200" dirty="0" err="1">
                <a:solidFill>
                  <a:schemeClr val="tx1"/>
                </a:solidFill>
                <a:effectLst/>
                <a:latin typeface="+mn-lt"/>
                <a:ea typeface="+mn-ea"/>
                <a:cs typeface="+mn-cs"/>
              </a:rPr>
              <a:t>Pidot</a:t>
            </a:r>
            <a:r>
              <a:rPr lang="en-US" sz="1200" kern="1200" dirty="0">
                <a:solidFill>
                  <a:schemeClr val="tx1"/>
                </a:solidFill>
                <a:effectLst/>
                <a:latin typeface="+mn-lt"/>
                <a:ea typeface="+mn-ea"/>
                <a:cs typeface="+mn-cs"/>
              </a:rPr>
              <a:t>, 1969; Friesen et al., 2016). Using the variables associated with each model, a PCA score was created for each state. These PCA scores were then used as the independent variables in the logistic regression analysis, which estimate the association between 1135 waiver content and state-specific features. This model interacted each independent variable with time to allow for any potentially heterogeneous impact time may have on a 1135 Waiver content.</a:t>
            </a:r>
          </a:p>
          <a:p>
            <a:endParaRPr lang="en-US" dirty="0"/>
          </a:p>
        </p:txBody>
      </p:sp>
      <p:sp>
        <p:nvSpPr>
          <p:cNvPr id="4" name="Slide Number Placeholder 3"/>
          <p:cNvSpPr>
            <a:spLocks noGrp="1"/>
          </p:cNvSpPr>
          <p:nvPr>
            <p:ph type="sldNum" sz="quarter" idx="5"/>
          </p:nvPr>
        </p:nvSpPr>
        <p:spPr/>
        <p:txBody>
          <a:bodyPr/>
          <a:lstStyle/>
          <a:p>
            <a:fld id="{997CE0D0-8F6A-44B9-AC60-231F9843DDA3}" type="slidenum">
              <a:rPr lang="en-US" smtClean="0"/>
              <a:t>7</a:t>
            </a:fld>
            <a:endParaRPr lang="en-US"/>
          </a:p>
        </p:txBody>
      </p:sp>
    </p:spTree>
    <p:extLst>
      <p:ext uri="{BB962C8B-B14F-4D97-AF65-F5344CB8AC3E}">
        <p14:creationId xmlns:p14="http://schemas.microsoft.com/office/powerpoint/2010/main" val="3980712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top graphs show the Kaplan-Meier estimates for two different models. Each model estimates the probability of requesting a Section 1135 Waiver, conditional on not having already requested a waiver. States with 1135 Waiver experience, lead to marginally significant differences in time-to-request. The left column tests for any differences between states which have requested an 1135 Waiver in a previous emergency (vs. states which have not). The right column tests for any differences between states which have requested at least two 1135 Waivers in previous emergencies (vs. states which have not). The second row reports the estimates of a Cox Proportional Hazard Model, which estimates the “risk” of a state requesting a Section 1135 Waiver at any given time. A hazard ratio above one indicates that the risk of requesting a waiver is higher for states with 1135 precedence. The PH Test values show that all models hold the Cox Assumption, that the risk does not vary between groups over time. The third row shows the parametric estimates using a Gamma distribution. To account for unobserved factors influencing a state’s timing to request a waiver, each model incorporates a state-level random-effect.  The Gamma distribution provides a general form to allow the hazards to vary overtime. Converse to the Cox estimates, the Gamma estimates a “Time Ratio” by exponentiating the coefficient of interest. A time ratio less than one indicates that states with a waiver history request a covid-19 waiver sooner than states without any history. * p&lt;0.1 ** p &lt; 0.05</a:t>
            </a:r>
            <a:endParaRPr lang="en-US" dirty="0"/>
          </a:p>
        </p:txBody>
      </p:sp>
      <p:sp>
        <p:nvSpPr>
          <p:cNvPr id="4" name="Slide Number Placeholder 3"/>
          <p:cNvSpPr>
            <a:spLocks noGrp="1"/>
          </p:cNvSpPr>
          <p:nvPr>
            <p:ph type="sldNum" sz="quarter" idx="5"/>
          </p:nvPr>
        </p:nvSpPr>
        <p:spPr/>
        <p:txBody>
          <a:bodyPr/>
          <a:lstStyle/>
          <a:p>
            <a:fld id="{997CE0D0-8F6A-44B9-AC60-231F9843DDA3}" type="slidenum">
              <a:rPr lang="en-US" smtClean="0"/>
              <a:t>8</a:t>
            </a:fld>
            <a:endParaRPr lang="en-US"/>
          </a:p>
        </p:txBody>
      </p:sp>
    </p:spTree>
    <p:extLst>
      <p:ext uri="{BB962C8B-B14F-4D97-AF65-F5344CB8AC3E}">
        <p14:creationId xmlns:p14="http://schemas.microsoft.com/office/powerpoint/2010/main" val="2412747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Table 4 reports the results of the tests identifying determinants of the timing of a state’s 1135 Waiver request. The top row reports the model’s fit (lower p-values suggest the model has stronger explanatory power). The second row tests the proportional hazard assumption (Cox Model only), that the “risk” of requesting an emergency waiver do not differ over time between the two groups. The first set of tests were completed using the Cox Proportional Hazard analysis. This semi-parametric approach does not rely on the underlying distribution of our data and is therefore less sensitive to model specification. The best model fit was obtained using the “Integrated” Model. A hazard ratio above one indicates a greater likelihood of requesting an 1135 Waiver at any given time. The second set of models used the Weibull Accelerated Failure Time (AFT). This model requires the assumption that the data follows a Weibull distribution. The trade-off, however, is that this parametric model allows the risks to 1) vary over time (AFT) in the presence of covariates and 2) vary by state to account for unobserved factors which may be influencing the timing of a state’s 1135 request. Again, the “Integrated” Model has the best fit and reports similar results as the Cox model. Here, time ratio estimates less than one indicate a shorter time to request an 1135 Waiver. </a:t>
            </a:r>
            <a:r>
              <a:rPr lang="en-US" sz="1200" b="1" kern="1200" dirty="0">
                <a:solidFill>
                  <a:schemeClr val="tx1"/>
                </a:solidFill>
                <a:effectLst/>
                <a:latin typeface="+mn-lt"/>
                <a:ea typeface="+mn-ea"/>
                <a:cs typeface="+mn-cs"/>
              </a:rPr>
              <a:t>In both “Integrated” models, there are significant associations between a shorter time-to-waiver request and at least one prior experience with a 1135 Waiver, a state’s health expenditures, a democratic governor, and a new 1135 waiver in the region. The only significant negative association with an early 1135 waver was the state’s covid-19 cases per capita.</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p &lt;0.1, ** p &lt; 0.05, *** p &lt; 0.01, **** p &lt; 0.001</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97CE0D0-8F6A-44B9-AC60-231F9843DDA3}" type="slidenum">
              <a:rPr lang="en-US" smtClean="0"/>
              <a:t>9</a:t>
            </a:fld>
            <a:endParaRPr lang="en-US"/>
          </a:p>
        </p:txBody>
      </p:sp>
    </p:spTree>
    <p:extLst>
      <p:ext uri="{BB962C8B-B14F-4D97-AF65-F5344CB8AC3E}">
        <p14:creationId xmlns:p14="http://schemas.microsoft.com/office/powerpoint/2010/main" val="2701383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Table 5 shows the mean number of 1135 Waiver requests (max = 8).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Table 5 also shows the proportion of states which requested each category within an 1135 Waiver. &amp; considered part of the Full Request. # considered an Extra Request. All 51 states (and D.C.) requested an 1135 Waiver</a:t>
            </a:r>
            <a:endParaRPr lang="en-US" dirty="0"/>
          </a:p>
        </p:txBody>
      </p:sp>
      <p:sp>
        <p:nvSpPr>
          <p:cNvPr id="4" name="Slide Number Placeholder 3"/>
          <p:cNvSpPr>
            <a:spLocks noGrp="1"/>
          </p:cNvSpPr>
          <p:nvPr>
            <p:ph type="sldNum" sz="quarter" idx="5"/>
          </p:nvPr>
        </p:nvSpPr>
        <p:spPr/>
        <p:txBody>
          <a:bodyPr/>
          <a:lstStyle/>
          <a:p>
            <a:fld id="{997CE0D0-8F6A-44B9-AC60-231F9843DDA3}" type="slidenum">
              <a:rPr lang="en-US" smtClean="0"/>
              <a:t>10</a:t>
            </a:fld>
            <a:endParaRPr lang="en-US"/>
          </a:p>
        </p:txBody>
      </p:sp>
    </p:spTree>
    <p:extLst>
      <p:ext uri="{BB962C8B-B14F-4D97-AF65-F5344CB8AC3E}">
        <p14:creationId xmlns:p14="http://schemas.microsoft.com/office/powerpoint/2010/main" val="3976163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Table 6 reports the results of an ordered logit regression model estimating the effect of policy determinants (factors) on the number of requests within an 1135 Waiver submission to CMS. State-level variables (table x) were used to create a Principal Component Analysis (PCA) index score. An OR &gt; 1 (odds ratio), each factor can be interpreted as follows: as the index for each policy determinant increases, so do the odds that a state requests an additional 1135 category. </a:t>
            </a:r>
          </a:p>
          <a:p>
            <a:endParaRPr lang="en-US" dirty="0"/>
          </a:p>
        </p:txBody>
      </p:sp>
      <p:sp>
        <p:nvSpPr>
          <p:cNvPr id="4" name="Slide Number Placeholder 3"/>
          <p:cNvSpPr>
            <a:spLocks noGrp="1"/>
          </p:cNvSpPr>
          <p:nvPr>
            <p:ph type="sldNum" sz="quarter" idx="5"/>
          </p:nvPr>
        </p:nvSpPr>
        <p:spPr/>
        <p:txBody>
          <a:bodyPr/>
          <a:lstStyle/>
          <a:p>
            <a:fld id="{997CE0D0-8F6A-44B9-AC60-231F9843DDA3}" type="slidenum">
              <a:rPr lang="en-US" smtClean="0"/>
              <a:t>11</a:t>
            </a:fld>
            <a:endParaRPr lang="en-US"/>
          </a:p>
        </p:txBody>
      </p:sp>
    </p:spTree>
    <p:extLst>
      <p:ext uri="{BB962C8B-B14F-4D97-AF65-F5344CB8AC3E}">
        <p14:creationId xmlns:p14="http://schemas.microsoft.com/office/powerpoint/2010/main" val="903808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0ED-F60B-444E-A4C5-AF0A12239E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5F3E75-73D8-472C-A99B-2CD32B1162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C49BCF-A266-47C4-86F7-10A14B07D0D8}"/>
              </a:ext>
            </a:extLst>
          </p:cNvPr>
          <p:cNvSpPr>
            <a:spLocks noGrp="1"/>
          </p:cNvSpPr>
          <p:nvPr>
            <p:ph type="dt" sz="half" idx="10"/>
          </p:nvPr>
        </p:nvSpPr>
        <p:spPr/>
        <p:txBody>
          <a:bodyPr/>
          <a:lstStyle/>
          <a:p>
            <a:fld id="{32CEDA33-6BEF-424F-AD4B-54B65F4F82F4}" type="datetimeFigureOut">
              <a:rPr lang="en-US" smtClean="0"/>
              <a:t>5/12/2020</a:t>
            </a:fld>
            <a:endParaRPr lang="en-US"/>
          </a:p>
        </p:txBody>
      </p:sp>
      <p:sp>
        <p:nvSpPr>
          <p:cNvPr id="5" name="Footer Placeholder 4">
            <a:extLst>
              <a:ext uri="{FF2B5EF4-FFF2-40B4-BE49-F238E27FC236}">
                <a16:creationId xmlns:a16="http://schemas.microsoft.com/office/drawing/2014/main" id="{A74679D7-46D8-45A5-BAA2-92446A6F2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6D570-83F2-4D3B-9162-D5DB19171635}"/>
              </a:ext>
            </a:extLst>
          </p:cNvPr>
          <p:cNvSpPr>
            <a:spLocks noGrp="1"/>
          </p:cNvSpPr>
          <p:nvPr>
            <p:ph type="sldNum" sz="quarter" idx="12"/>
          </p:nvPr>
        </p:nvSpPr>
        <p:spPr/>
        <p:txBody>
          <a:bodyPr/>
          <a:lstStyle/>
          <a:p>
            <a:fld id="{8A32820C-E961-433B-92C7-6DF333B7EA93}" type="slidenum">
              <a:rPr lang="en-US" smtClean="0"/>
              <a:t>‹#›</a:t>
            </a:fld>
            <a:endParaRPr lang="en-US"/>
          </a:p>
        </p:txBody>
      </p:sp>
    </p:spTree>
    <p:extLst>
      <p:ext uri="{BB962C8B-B14F-4D97-AF65-F5344CB8AC3E}">
        <p14:creationId xmlns:p14="http://schemas.microsoft.com/office/powerpoint/2010/main" val="3230872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CFA5-A9F9-4DCB-A878-1E7267FEB9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EA8FDA-BB5F-4B4A-95C8-880E724B6A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1E7A7-1C91-4188-B424-5D2AE8C7EB54}"/>
              </a:ext>
            </a:extLst>
          </p:cNvPr>
          <p:cNvSpPr>
            <a:spLocks noGrp="1"/>
          </p:cNvSpPr>
          <p:nvPr>
            <p:ph type="dt" sz="half" idx="10"/>
          </p:nvPr>
        </p:nvSpPr>
        <p:spPr/>
        <p:txBody>
          <a:bodyPr/>
          <a:lstStyle/>
          <a:p>
            <a:fld id="{32CEDA33-6BEF-424F-AD4B-54B65F4F82F4}" type="datetimeFigureOut">
              <a:rPr lang="en-US" smtClean="0"/>
              <a:t>5/12/2020</a:t>
            </a:fld>
            <a:endParaRPr lang="en-US"/>
          </a:p>
        </p:txBody>
      </p:sp>
      <p:sp>
        <p:nvSpPr>
          <p:cNvPr id="5" name="Footer Placeholder 4">
            <a:extLst>
              <a:ext uri="{FF2B5EF4-FFF2-40B4-BE49-F238E27FC236}">
                <a16:creationId xmlns:a16="http://schemas.microsoft.com/office/drawing/2014/main" id="{A6F0268A-8593-4AF3-A1DB-2462570BF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136A0-61F2-4EE2-8A86-5C0A88F1E302}"/>
              </a:ext>
            </a:extLst>
          </p:cNvPr>
          <p:cNvSpPr>
            <a:spLocks noGrp="1"/>
          </p:cNvSpPr>
          <p:nvPr>
            <p:ph type="sldNum" sz="quarter" idx="12"/>
          </p:nvPr>
        </p:nvSpPr>
        <p:spPr/>
        <p:txBody>
          <a:bodyPr/>
          <a:lstStyle/>
          <a:p>
            <a:fld id="{8A32820C-E961-433B-92C7-6DF333B7EA93}" type="slidenum">
              <a:rPr lang="en-US" smtClean="0"/>
              <a:t>‹#›</a:t>
            </a:fld>
            <a:endParaRPr lang="en-US"/>
          </a:p>
        </p:txBody>
      </p:sp>
    </p:spTree>
    <p:extLst>
      <p:ext uri="{BB962C8B-B14F-4D97-AF65-F5344CB8AC3E}">
        <p14:creationId xmlns:p14="http://schemas.microsoft.com/office/powerpoint/2010/main" val="326665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6D6FFC-B6D6-4FE3-B97D-FFF18F66BF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FCF780-BF08-4B55-B009-578EEAB4FC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CD3384-72F3-4B18-B6F0-7662BE36587D}"/>
              </a:ext>
            </a:extLst>
          </p:cNvPr>
          <p:cNvSpPr>
            <a:spLocks noGrp="1"/>
          </p:cNvSpPr>
          <p:nvPr>
            <p:ph type="dt" sz="half" idx="10"/>
          </p:nvPr>
        </p:nvSpPr>
        <p:spPr/>
        <p:txBody>
          <a:bodyPr/>
          <a:lstStyle/>
          <a:p>
            <a:fld id="{32CEDA33-6BEF-424F-AD4B-54B65F4F82F4}" type="datetimeFigureOut">
              <a:rPr lang="en-US" smtClean="0"/>
              <a:t>5/12/2020</a:t>
            </a:fld>
            <a:endParaRPr lang="en-US"/>
          </a:p>
        </p:txBody>
      </p:sp>
      <p:sp>
        <p:nvSpPr>
          <p:cNvPr id="5" name="Footer Placeholder 4">
            <a:extLst>
              <a:ext uri="{FF2B5EF4-FFF2-40B4-BE49-F238E27FC236}">
                <a16:creationId xmlns:a16="http://schemas.microsoft.com/office/drawing/2014/main" id="{F7B29901-DF21-4C32-A6E1-71AA26697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292E6-785C-4D08-B16E-95E76FC5386C}"/>
              </a:ext>
            </a:extLst>
          </p:cNvPr>
          <p:cNvSpPr>
            <a:spLocks noGrp="1"/>
          </p:cNvSpPr>
          <p:nvPr>
            <p:ph type="sldNum" sz="quarter" idx="12"/>
          </p:nvPr>
        </p:nvSpPr>
        <p:spPr/>
        <p:txBody>
          <a:bodyPr/>
          <a:lstStyle/>
          <a:p>
            <a:fld id="{8A32820C-E961-433B-92C7-6DF333B7EA93}" type="slidenum">
              <a:rPr lang="en-US" smtClean="0"/>
              <a:t>‹#›</a:t>
            </a:fld>
            <a:endParaRPr lang="en-US"/>
          </a:p>
        </p:txBody>
      </p:sp>
    </p:spTree>
    <p:extLst>
      <p:ext uri="{BB962C8B-B14F-4D97-AF65-F5344CB8AC3E}">
        <p14:creationId xmlns:p14="http://schemas.microsoft.com/office/powerpoint/2010/main" val="293947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1B480-1E59-4793-8306-F5BED51657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464EC6-8202-433A-8672-4DB50020EF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303B01-ADA6-4798-A01B-3D2AEE107279}"/>
              </a:ext>
            </a:extLst>
          </p:cNvPr>
          <p:cNvSpPr>
            <a:spLocks noGrp="1"/>
          </p:cNvSpPr>
          <p:nvPr>
            <p:ph type="dt" sz="half" idx="10"/>
          </p:nvPr>
        </p:nvSpPr>
        <p:spPr/>
        <p:txBody>
          <a:bodyPr/>
          <a:lstStyle/>
          <a:p>
            <a:fld id="{32CEDA33-6BEF-424F-AD4B-54B65F4F82F4}" type="datetimeFigureOut">
              <a:rPr lang="en-US" smtClean="0"/>
              <a:t>5/12/2020</a:t>
            </a:fld>
            <a:endParaRPr lang="en-US"/>
          </a:p>
        </p:txBody>
      </p:sp>
      <p:sp>
        <p:nvSpPr>
          <p:cNvPr id="5" name="Footer Placeholder 4">
            <a:extLst>
              <a:ext uri="{FF2B5EF4-FFF2-40B4-BE49-F238E27FC236}">
                <a16:creationId xmlns:a16="http://schemas.microsoft.com/office/drawing/2014/main" id="{11A5C7C5-C2B2-4FC8-8F5F-9D3B52EEE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7E0CC-077F-4B47-AAC9-66E0F001A62F}"/>
              </a:ext>
            </a:extLst>
          </p:cNvPr>
          <p:cNvSpPr>
            <a:spLocks noGrp="1"/>
          </p:cNvSpPr>
          <p:nvPr>
            <p:ph type="sldNum" sz="quarter" idx="12"/>
          </p:nvPr>
        </p:nvSpPr>
        <p:spPr/>
        <p:txBody>
          <a:bodyPr/>
          <a:lstStyle/>
          <a:p>
            <a:fld id="{8A32820C-E961-433B-92C7-6DF333B7EA93}" type="slidenum">
              <a:rPr lang="en-US" smtClean="0"/>
              <a:t>‹#›</a:t>
            </a:fld>
            <a:endParaRPr lang="en-US"/>
          </a:p>
        </p:txBody>
      </p:sp>
    </p:spTree>
    <p:extLst>
      <p:ext uri="{BB962C8B-B14F-4D97-AF65-F5344CB8AC3E}">
        <p14:creationId xmlns:p14="http://schemas.microsoft.com/office/powerpoint/2010/main" val="2481145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C7C0-535B-4AD7-AE8F-6B4A617D6A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A52A5D-502D-4C42-86BF-C520B445E6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20AC8C-2F07-4EDC-AFDE-220B3A1EB9E5}"/>
              </a:ext>
            </a:extLst>
          </p:cNvPr>
          <p:cNvSpPr>
            <a:spLocks noGrp="1"/>
          </p:cNvSpPr>
          <p:nvPr>
            <p:ph type="dt" sz="half" idx="10"/>
          </p:nvPr>
        </p:nvSpPr>
        <p:spPr/>
        <p:txBody>
          <a:bodyPr/>
          <a:lstStyle/>
          <a:p>
            <a:fld id="{32CEDA33-6BEF-424F-AD4B-54B65F4F82F4}" type="datetimeFigureOut">
              <a:rPr lang="en-US" smtClean="0"/>
              <a:t>5/12/2020</a:t>
            </a:fld>
            <a:endParaRPr lang="en-US"/>
          </a:p>
        </p:txBody>
      </p:sp>
      <p:sp>
        <p:nvSpPr>
          <p:cNvPr id="5" name="Footer Placeholder 4">
            <a:extLst>
              <a:ext uri="{FF2B5EF4-FFF2-40B4-BE49-F238E27FC236}">
                <a16:creationId xmlns:a16="http://schemas.microsoft.com/office/drawing/2014/main" id="{0C22CED3-55FA-44C4-B735-96B49E7E8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8A0F0-E703-4AB0-89E6-98E146713C3E}"/>
              </a:ext>
            </a:extLst>
          </p:cNvPr>
          <p:cNvSpPr>
            <a:spLocks noGrp="1"/>
          </p:cNvSpPr>
          <p:nvPr>
            <p:ph type="sldNum" sz="quarter" idx="12"/>
          </p:nvPr>
        </p:nvSpPr>
        <p:spPr/>
        <p:txBody>
          <a:bodyPr/>
          <a:lstStyle/>
          <a:p>
            <a:fld id="{8A32820C-E961-433B-92C7-6DF333B7EA93}" type="slidenum">
              <a:rPr lang="en-US" smtClean="0"/>
              <a:t>‹#›</a:t>
            </a:fld>
            <a:endParaRPr lang="en-US"/>
          </a:p>
        </p:txBody>
      </p:sp>
    </p:spTree>
    <p:extLst>
      <p:ext uri="{BB962C8B-B14F-4D97-AF65-F5344CB8AC3E}">
        <p14:creationId xmlns:p14="http://schemas.microsoft.com/office/powerpoint/2010/main" val="352965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6C9C-20A1-485D-A751-E4C83EC31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CC4DE9-7240-4D03-8086-1FEA0B476E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21242E-E6B8-4D3D-999A-2774C3A7BE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A6243E-1FAD-4B2B-AACB-93FCAB1CB48F}"/>
              </a:ext>
            </a:extLst>
          </p:cNvPr>
          <p:cNvSpPr>
            <a:spLocks noGrp="1"/>
          </p:cNvSpPr>
          <p:nvPr>
            <p:ph type="dt" sz="half" idx="10"/>
          </p:nvPr>
        </p:nvSpPr>
        <p:spPr/>
        <p:txBody>
          <a:bodyPr/>
          <a:lstStyle/>
          <a:p>
            <a:fld id="{32CEDA33-6BEF-424F-AD4B-54B65F4F82F4}" type="datetimeFigureOut">
              <a:rPr lang="en-US" smtClean="0"/>
              <a:t>5/12/2020</a:t>
            </a:fld>
            <a:endParaRPr lang="en-US"/>
          </a:p>
        </p:txBody>
      </p:sp>
      <p:sp>
        <p:nvSpPr>
          <p:cNvPr id="6" name="Footer Placeholder 5">
            <a:extLst>
              <a:ext uri="{FF2B5EF4-FFF2-40B4-BE49-F238E27FC236}">
                <a16:creationId xmlns:a16="http://schemas.microsoft.com/office/drawing/2014/main" id="{C25B662D-D7D8-4CCC-B11B-D43168DC46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919359-EACC-4ECA-B877-12DEB738239F}"/>
              </a:ext>
            </a:extLst>
          </p:cNvPr>
          <p:cNvSpPr>
            <a:spLocks noGrp="1"/>
          </p:cNvSpPr>
          <p:nvPr>
            <p:ph type="sldNum" sz="quarter" idx="12"/>
          </p:nvPr>
        </p:nvSpPr>
        <p:spPr/>
        <p:txBody>
          <a:bodyPr/>
          <a:lstStyle/>
          <a:p>
            <a:fld id="{8A32820C-E961-433B-92C7-6DF333B7EA93}" type="slidenum">
              <a:rPr lang="en-US" smtClean="0"/>
              <a:t>‹#›</a:t>
            </a:fld>
            <a:endParaRPr lang="en-US"/>
          </a:p>
        </p:txBody>
      </p:sp>
    </p:spTree>
    <p:extLst>
      <p:ext uri="{BB962C8B-B14F-4D97-AF65-F5344CB8AC3E}">
        <p14:creationId xmlns:p14="http://schemas.microsoft.com/office/powerpoint/2010/main" val="102992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E4DAB-2B38-49FB-A4DD-715477FDDF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CDC14A-C647-490F-866B-328584305C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E27985-304E-4EDF-ACF5-0DC19782C3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32B6C5-953A-41A1-9C97-568F49F598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8449D2-09A1-46A0-9A3E-25D4E3E5BC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C1762F-66C6-4F99-BE0F-80873F1E8B98}"/>
              </a:ext>
            </a:extLst>
          </p:cNvPr>
          <p:cNvSpPr>
            <a:spLocks noGrp="1"/>
          </p:cNvSpPr>
          <p:nvPr>
            <p:ph type="dt" sz="half" idx="10"/>
          </p:nvPr>
        </p:nvSpPr>
        <p:spPr/>
        <p:txBody>
          <a:bodyPr/>
          <a:lstStyle/>
          <a:p>
            <a:fld id="{32CEDA33-6BEF-424F-AD4B-54B65F4F82F4}" type="datetimeFigureOut">
              <a:rPr lang="en-US" smtClean="0"/>
              <a:t>5/12/2020</a:t>
            </a:fld>
            <a:endParaRPr lang="en-US"/>
          </a:p>
        </p:txBody>
      </p:sp>
      <p:sp>
        <p:nvSpPr>
          <p:cNvPr id="8" name="Footer Placeholder 7">
            <a:extLst>
              <a:ext uri="{FF2B5EF4-FFF2-40B4-BE49-F238E27FC236}">
                <a16:creationId xmlns:a16="http://schemas.microsoft.com/office/drawing/2014/main" id="{3C55231D-8EEF-4880-85AE-DB6B0380AE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BBC43C-AF07-45A2-8806-6411C4C0C4AB}"/>
              </a:ext>
            </a:extLst>
          </p:cNvPr>
          <p:cNvSpPr>
            <a:spLocks noGrp="1"/>
          </p:cNvSpPr>
          <p:nvPr>
            <p:ph type="sldNum" sz="quarter" idx="12"/>
          </p:nvPr>
        </p:nvSpPr>
        <p:spPr/>
        <p:txBody>
          <a:bodyPr/>
          <a:lstStyle/>
          <a:p>
            <a:fld id="{8A32820C-E961-433B-92C7-6DF333B7EA93}" type="slidenum">
              <a:rPr lang="en-US" smtClean="0"/>
              <a:t>‹#›</a:t>
            </a:fld>
            <a:endParaRPr lang="en-US"/>
          </a:p>
        </p:txBody>
      </p:sp>
    </p:spTree>
    <p:extLst>
      <p:ext uri="{BB962C8B-B14F-4D97-AF65-F5344CB8AC3E}">
        <p14:creationId xmlns:p14="http://schemas.microsoft.com/office/powerpoint/2010/main" val="2697830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A4D7D-08B4-48E6-BD43-4DB8DEE6E4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6048D5-CBA2-4814-A85A-892B32523590}"/>
              </a:ext>
            </a:extLst>
          </p:cNvPr>
          <p:cNvSpPr>
            <a:spLocks noGrp="1"/>
          </p:cNvSpPr>
          <p:nvPr>
            <p:ph type="dt" sz="half" idx="10"/>
          </p:nvPr>
        </p:nvSpPr>
        <p:spPr/>
        <p:txBody>
          <a:bodyPr/>
          <a:lstStyle/>
          <a:p>
            <a:fld id="{32CEDA33-6BEF-424F-AD4B-54B65F4F82F4}" type="datetimeFigureOut">
              <a:rPr lang="en-US" smtClean="0"/>
              <a:t>5/12/2020</a:t>
            </a:fld>
            <a:endParaRPr lang="en-US"/>
          </a:p>
        </p:txBody>
      </p:sp>
      <p:sp>
        <p:nvSpPr>
          <p:cNvPr id="4" name="Footer Placeholder 3">
            <a:extLst>
              <a:ext uri="{FF2B5EF4-FFF2-40B4-BE49-F238E27FC236}">
                <a16:creationId xmlns:a16="http://schemas.microsoft.com/office/drawing/2014/main" id="{E44F1729-090D-41F0-A5E4-A89C848394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26A0E8-0794-46EF-BE7F-9F7E8A912808}"/>
              </a:ext>
            </a:extLst>
          </p:cNvPr>
          <p:cNvSpPr>
            <a:spLocks noGrp="1"/>
          </p:cNvSpPr>
          <p:nvPr>
            <p:ph type="sldNum" sz="quarter" idx="12"/>
          </p:nvPr>
        </p:nvSpPr>
        <p:spPr/>
        <p:txBody>
          <a:bodyPr/>
          <a:lstStyle/>
          <a:p>
            <a:fld id="{8A32820C-E961-433B-92C7-6DF333B7EA93}" type="slidenum">
              <a:rPr lang="en-US" smtClean="0"/>
              <a:t>‹#›</a:t>
            </a:fld>
            <a:endParaRPr lang="en-US"/>
          </a:p>
        </p:txBody>
      </p:sp>
    </p:spTree>
    <p:extLst>
      <p:ext uri="{BB962C8B-B14F-4D97-AF65-F5344CB8AC3E}">
        <p14:creationId xmlns:p14="http://schemas.microsoft.com/office/powerpoint/2010/main" val="3069099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A5A026-C4EE-45B1-AD29-6751994A87BE}"/>
              </a:ext>
            </a:extLst>
          </p:cNvPr>
          <p:cNvSpPr>
            <a:spLocks noGrp="1"/>
          </p:cNvSpPr>
          <p:nvPr>
            <p:ph type="dt" sz="half" idx="10"/>
          </p:nvPr>
        </p:nvSpPr>
        <p:spPr/>
        <p:txBody>
          <a:bodyPr/>
          <a:lstStyle/>
          <a:p>
            <a:fld id="{32CEDA33-6BEF-424F-AD4B-54B65F4F82F4}" type="datetimeFigureOut">
              <a:rPr lang="en-US" smtClean="0"/>
              <a:t>5/12/2020</a:t>
            </a:fld>
            <a:endParaRPr lang="en-US"/>
          </a:p>
        </p:txBody>
      </p:sp>
      <p:sp>
        <p:nvSpPr>
          <p:cNvPr id="3" name="Footer Placeholder 2">
            <a:extLst>
              <a:ext uri="{FF2B5EF4-FFF2-40B4-BE49-F238E27FC236}">
                <a16:creationId xmlns:a16="http://schemas.microsoft.com/office/drawing/2014/main" id="{8861149F-7A8B-4820-8F7A-94C44B8522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E23EAF-CFDC-4270-9D2A-8F2653A2864D}"/>
              </a:ext>
            </a:extLst>
          </p:cNvPr>
          <p:cNvSpPr>
            <a:spLocks noGrp="1"/>
          </p:cNvSpPr>
          <p:nvPr>
            <p:ph type="sldNum" sz="quarter" idx="12"/>
          </p:nvPr>
        </p:nvSpPr>
        <p:spPr/>
        <p:txBody>
          <a:bodyPr/>
          <a:lstStyle/>
          <a:p>
            <a:fld id="{8A32820C-E961-433B-92C7-6DF333B7EA93}" type="slidenum">
              <a:rPr lang="en-US" smtClean="0"/>
              <a:t>‹#›</a:t>
            </a:fld>
            <a:endParaRPr lang="en-US"/>
          </a:p>
        </p:txBody>
      </p:sp>
    </p:spTree>
    <p:extLst>
      <p:ext uri="{BB962C8B-B14F-4D97-AF65-F5344CB8AC3E}">
        <p14:creationId xmlns:p14="http://schemas.microsoft.com/office/powerpoint/2010/main" val="61631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DD3B-EBA5-4603-BBC0-93553B284E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8B6AF9-3FEE-4F3F-A09C-AC83F19DCE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FA615F-6B14-48DC-8FB3-43895FEA7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C9985-A612-42CD-9130-C9A32FA4EF7D}"/>
              </a:ext>
            </a:extLst>
          </p:cNvPr>
          <p:cNvSpPr>
            <a:spLocks noGrp="1"/>
          </p:cNvSpPr>
          <p:nvPr>
            <p:ph type="dt" sz="half" idx="10"/>
          </p:nvPr>
        </p:nvSpPr>
        <p:spPr/>
        <p:txBody>
          <a:bodyPr/>
          <a:lstStyle/>
          <a:p>
            <a:fld id="{32CEDA33-6BEF-424F-AD4B-54B65F4F82F4}" type="datetimeFigureOut">
              <a:rPr lang="en-US" smtClean="0"/>
              <a:t>5/12/2020</a:t>
            </a:fld>
            <a:endParaRPr lang="en-US"/>
          </a:p>
        </p:txBody>
      </p:sp>
      <p:sp>
        <p:nvSpPr>
          <p:cNvPr id="6" name="Footer Placeholder 5">
            <a:extLst>
              <a:ext uri="{FF2B5EF4-FFF2-40B4-BE49-F238E27FC236}">
                <a16:creationId xmlns:a16="http://schemas.microsoft.com/office/drawing/2014/main" id="{85E122C2-CD56-4FE1-A8F0-A6C7F88BE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72F9B-5BBF-44F7-8546-66A1E429AB85}"/>
              </a:ext>
            </a:extLst>
          </p:cNvPr>
          <p:cNvSpPr>
            <a:spLocks noGrp="1"/>
          </p:cNvSpPr>
          <p:nvPr>
            <p:ph type="sldNum" sz="quarter" idx="12"/>
          </p:nvPr>
        </p:nvSpPr>
        <p:spPr/>
        <p:txBody>
          <a:bodyPr/>
          <a:lstStyle/>
          <a:p>
            <a:fld id="{8A32820C-E961-433B-92C7-6DF333B7EA93}" type="slidenum">
              <a:rPr lang="en-US" smtClean="0"/>
              <a:t>‹#›</a:t>
            </a:fld>
            <a:endParaRPr lang="en-US"/>
          </a:p>
        </p:txBody>
      </p:sp>
    </p:spTree>
    <p:extLst>
      <p:ext uri="{BB962C8B-B14F-4D97-AF65-F5344CB8AC3E}">
        <p14:creationId xmlns:p14="http://schemas.microsoft.com/office/powerpoint/2010/main" val="194123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35D8-35A5-46FA-ACED-56B5274162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376F55-90BA-4C3B-B922-FF92501A3F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870254-BF08-4371-B5A6-D789B71F3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05D52B-B0F0-4CC4-B0FB-9A75A78CFE8A}"/>
              </a:ext>
            </a:extLst>
          </p:cNvPr>
          <p:cNvSpPr>
            <a:spLocks noGrp="1"/>
          </p:cNvSpPr>
          <p:nvPr>
            <p:ph type="dt" sz="half" idx="10"/>
          </p:nvPr>
        </p:nvSpPr>
        <p:spPr/>
        <p:txBody>
          <a:bodyPr/>
          <a:lstStyle/>
          <a:p>
            <a:fld id="{32CEDA33-6BEF-424F-AD4B-54B65F4F82F4}" type="datetimeFigureOut">
              <a:rPr lang="en-US" smtClean="0"/>
              <a:t>5/12/2020</a:t>
            </a:fld>
            <a:endParaRPr lang="en-US"/>
          </a:p>
        </p:txBody>
      </p:sp>
      <p:sp>
        <p:nvSpPr>
          <p:cNvPr id="6" name="Footer Placeholder 5">
            <a:extLst>
              <a:ext uri="{FF2B5EF4-FFF2-40B4-BE49-F238E27FC236}">
                <a16:creationId xmlns:a16="http://schemas.microsoft.com/office/drawing/2014/main" id="{B152823E-04DE-4258-AB65-F39F7D33B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3BC4C-2CFE-4E4F-94D3-D29E340299F1}"/>
              </a:ext>
            </a:extLst>
          </p:cNvPr>
          <p:cNvSpPr>
            <a:spLocks noGrp="1"/>
          </p:cNvSpPr>
          <p:nvPr>
            <p:ph type="sldNum" sz="quarter" idx="12"/>
          </p:nvPr>
        </p:nvSpPr>
        <p:spPr/>
        <p:txBody>
          <a:bodyPr/>
          <a:lstStyle/>
          <a:p>
            <a:fld id="{8A32820C-E961-433B-92C7-6DF333B7EA93}" type="slidenum">
              <a:rPr lang="en-US" smtClean="0"/>
              <a:t>‹#›</a:t>
            </a:fld>
            <a:endParaRPr lang="en-US"/>
          </a:p>
        </p:txBody>
      </p:sp>
    </p:spTree>
    <p:extLst>
      <p:ext uri="{BB962C8B-B14F-4D97-AF65-F5344CB8AC3E}">
        <p14:creationId xmlns:p14="http://schemas.microsoft.com/office/powerpoint/2010/main" val="1488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AB6623-7571-4D2B-B4B6-F0E88B598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23B3EE-FDF2-45D7-83B2-B2B56F40BD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92793-D676-434D-9247-BA0C92CE8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EDA33-6BEF-424F-AD4B-54B65F4F82F4}" type="datetimeFigureOut">
              <a:rPr lang="en-US" smtClean="0"/>
              <a:t>5/12/2020</a:t>
            </a:fld>
            <a:endParaRPr lang="en-US"/>
          </a:p>
        </p:txBody>
      </p:sp>
      <p:sp>
        <p:nvSpPr>
          <p:cNvPr id="5" name="Footer Placeholder 4">
            <a:extLst>
              <a:ext uri="{FF2B5EF4-FFF2-40B4-BE49-F238E27FC236}">
                <a16:creationId xmlns:a16="http://schemas.microsoft.com/office/drawing/2014/main" id="{6004B9D9-BD4D-4F3C-8420-A685D80C31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ECFD2C-B109-4153-B10C-BEC51EF5E3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2820C-E961-433B-92C7-6DF333B7EA93}" type="slidenum">
              <a:rPr lang="en-US" smtClean="0"/>
              <a:t>‹#›</a:t>
            </a:fld>
            <a:endParaRPr lang="en-US"/>
          </a:p>
        </p:txBody>
      </p:sp>
    </p:spTree>
    <p:extLst>
      <p:ext uri="{BB962C8B-B14F-4D97-AF65-F5344CB8AC3E}">
        <p14:creationId xmlns:p14="http://schemas.microsoft.com/office/powerpoint/2010/main" val="1876217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5.gif"/></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08B6-96E0-4B29-BD54-9797DD5B5AE8}"/>
              </a:ext>
            </a:extLst>
          </p:cNvPr>
          <p:cNvSpPr>
            <a:spLocks noGrp="1"/>
          </p:cNvSpPr>
          <p:nvPr>
            <p:ph type="ctrTitle"/>
          </p:nvPr>
        </p:nvSpPr>
        <p:spPr/>
        <p:txBody>
          <a:bodyPr>
            <a:normAutofit/>
          </a:bodyPr>
          <a:lstStyle/>
          <a:p>
            <a:r>
              <a:rPr lang="en-US" dirty="0"/>
              <a:t>Capacities and Flexibilities: </a:t>
            </a:r>
            <a:r>
              <a:rPr lang="en-US" sz="4400" dirty="0"/>
              <a:t>Evaluating Section 1135 Waivers During the covid-19 Emergency</a:t>
            </a:r>
            <a:endParaRPr lang="en-US" dirty="0"/>
          </a:p>
        </p:txBody>
      </p:sp>
      <p:sp>
        <p:nvSpPr>
          <p:cNvPr id="3" name="Subtitle 2">
            <a:extLst>
              <a:ext uri="{FF2B5EF4-FFF2-40B4-BE49-F238E27FC236}">
                <a16:creationId xmlns:a16="http://schemas.microsoft.com/office/drawing/2014/main" id="{366085AF-FC70-4929-9E88-D0B0CF5E4947}"/>
              </a:ext>
            </a:extLst>
          </p:cNvPr>
          <p:cNvSpPr>
            <a:spLocks noGrp="1"/>
          </p:cNvSpPr>
          <p:nvPr>
            <p:ph type="subTitle" idx="1"/>
          </p:nvPr>
        </p:nvSpPr>
        <p:spPr/>
        <p:txBody>
          <a:bodyPr/>
          <a:lstStyle/>
          <a:p>
            <a:r>
              <a:rPr lang="en-US" dirty="0"/>
              <a:t>Jason T. Semprini</a:t>
            </a:r>
            <a:br>
              <a:rPr lang="en-US" dirty="0"/>
            </a:br>
            <a:r>
              <a:rPr lang="en-US" dirty="0"/>
              <a:t>University of Iowa</a:t>
            </a:r>
          </a:p>
        </p:txBody>
      </p:sp>
    </p:spTree>
    <p:extLst>
      <p:ext uri="{BB962C8B-B14F-4D97-AF65-F5344CB8AC3E}">
        <p14:creationId xmlns:p14="http://schemas.microsoft.com/office/powerpoint/2010/main" val="27526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FFE69-6FAE-48C9-943E-B1FF0FB00E66}"/>
              </a:ext>
            </a:extLst>
          </p:cNvPr>
          <p:cNvSpPr>
            <a:spLocks noGrp="1"/>
          </p:cNvSpPr>
          <p:nvPr>
            <p:ph type="title"/>
          </p:nvPr>
        </p:nvSpPr>
        <p:spPr>
          <a:xfrm>
            <a:off x="-13648" y="23934"/>
            <a:ext cx="10515600" cy="972356"/>
          </a:xfrm>
        </p:spPr>
        <p:txBody>
          <a:bodyPr>
            <a:normAutofit/>
          </a:bodyPr>
          <a:lstStyle/>
          <a:p>
            <a:r>
              <a:rPr lang="en-US" sz="4000" dirty="0"/>
              <a:t>Results: Aim 1 (Emergency Waiver Content)</a:t>
            </a:r>
          </a:p>
        </p:txBody>
      </p:sp>
      <p:graphicFrame>
        <p:nvGraphicFramePr>
          <p:cNvPr id="6" name="Table 5">
            <a:extLst>
              <a:ext uri="{FF2B5EF4-FFF2-40B4-BE49-F238E27FC236}">
                <a16:creationId xmlns:a16="http://schemas.microsoft.com/office/drawing/2014/main" id="{B454AEBF-6295-45E7-B073-86EF015DDA1F}"/>
              </a:ext>
            </a:extLst>
          </p:cNvPr>
          <p:cNvGraphicFramePr>
            <a:graphicFrameLocks noGrp="1"/>
          </p:cNvGraphicFramePr>
          <p:nvPr>
            <p:extLst>
              <p:ext uri="{D42A27DB-BD31-4B8C-83A1-F6EECF244321}">
                <p14:modId xmlns:p14="http://schemas.microsoft.com/office/powerpoint/2010/main" val="1208615224"/>
              </p:ext>
            </p:extLst>
          </p:nvPr>
        </p:nvGraphicFramePr>
        <p:xfrm>
          <a:off x="2852382" y="887105"/>
          <a:ext cx="6537278" cy="5813943"/>
        </p:xfrm>
        <a:graphic>
          <a:graphicData uri="http://schemas.openxmlformats.org/drawingml/2006/table">
            <a:tbl>
              <a:tblPr firstRow="1" firstCol="1" bandRow="1"/>
              <a:tblGrid>
                <a:gridCol w="3266664">
                  <a:extLst>
                    <a:ext uri="{9D8B030D-6E8A-4147-A177-3AD203B41FA5}">
                      <a16:colId xmlns:a16="http://schemas.microsoft.com/office/drawing/2014/main" val="3772053474"/>
                    </a:ext>
                  </a:extLst>
                </a:gridCol>
                <a:gridCol w="1279806">
                  <a:extLst>
                    <a:ext uri="{9D8B030D-6E8A-4147-A177-3AD203B41FA5}">
                      <a16:colId xmlns:a16="http://schemas.microsoft.com/office/drawing/2014/main" val="2139012438"/>
                    </a:ext>
                  </a:extLst>
                </a:gridCol>
                <a:gridCol w="1990808">
                  <a:extLst>
                    <a:ext uri="{9D8B030D-6E8A-4147-A177-3AD203B41FA5}">
                      <a16:colId xmlns:a16="http://schemas.microsoft.com/office/drawing/2014/main" val="2011430138"/>
                    </a:ext>
                  </a:extLst>
                </a:gridCol>
              </a:tblGrid>
              <a:tr h="590747">
                <a:tc gridSpan="3">
                  <a:txBody>
                    <a:bodyPr/>
                    <a:lstStyle/>
                    <a:p>
                      <a:pPr marL="0" marR="0" algn="l">
                        <a:lnSpc>
                          <a:spcPct val="107000"/>
                        </a:lnSpc>
                        <a:spcBef>
                          <a:spcPts val="0"/>
                        </a:spcBef>
                        <a:spcAft>
                          <a:spcPts val="0"/>
                        </a:spcAft>
                      </a:pPr>
                      <a:r>
                        <a:rPr lang="en-US"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Categories of covid-19 Emergency 1135 Waiver Requests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83596119"/>
                  </a:ext>
                </a:extLst>
              </a:tr>
              <a:tr h="590747">
                <a:tc>
                  <a:txBody>
                    <a:bodyPr/>
                    <a:lstStyle/>
                    <a:p>
                      <a:pPr algn="l">
                        <a:lnSpc>
                          <a:spcPct val="107000"/>
                        </a:lnSpc>
                      </a:pPr>
                      <a:endParaRPr lang="en-US" sz="1200">
                        <a:effectLst/>
                        <a:latin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(Mean)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percentage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 dev.</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2053323"/>
                  </a:ext>
                </a:extLst>
              </a:tr>
              <a:tr h="590747">
                <a:tc>
                  <a:txBody>
                    <a:bodyPr/>
                    <a:lstStyle/>
                    <a:p>
                      <a:pPr marL="0" marR="0" algn="l">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Number of Requests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(5.63)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2349660"/>
                  </a:ext>
                </a:extLst>
              </a:tr>
              <a:tr h="288693">
                <a:tc>
                  <a:txBody>
                    <a:bodyPr/>
                    <a:lstStyle/>
                    <a:p>
                      <a:pPr marL="0" marR="0" algn="l">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Full Request (&amp;)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6473242"/>
                  </a:ext>
                </a:extLst>
              </a:tr>
              <a:tr h="288693">
                <a:tc>
                  <a:txBody>
                    <a:bodyPr/>
                    <a:lstStyle/>
                    <a:p>
                      <a:pPr marL="0" marR="0" algn="l">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Extra Requests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1745183"/>
                  </a:ext>
                </a:extLst>
              </a:tr>
              <a:tr h="288693">
                <a:tc>
                  <a:txBody>
                    <a:bodyPr/>
                    <a:lstStyle/>
                    <a:p>
                      <a:pPr marL="0" marR="0" algn="l">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Suspend Prior Authorization</a:t>
                      </a:r>
                      <a:r>
                        <a:rPr lang="en-US" sz="1600" baseline="30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9383941"/>
                  </a:ext>
                </a:extLst>
              </a:tr>
              <a:tr h="288693">
                <a:tc>
                  <a:txBody>
                    <a:bodyPr/>
                    <a:lstStyle/>
                    <a:p>
                      <a:pPr marL="0" marR="0" algn="l">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Extend Emergency Authorization</a:t>
                      </a:r>
                      <a:r>
                        <a:rPr lang="en-US" sz="1600" baseline="30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231299"/>
                  </a:ext>
                </a:extLst>
              </a:tr>
              <a:tr h="288693">
                <a:tc>
                  <a:txBody>
                    <a:bodyPr/>
                    <a:lstStyle/>
                    <a:p>
                      <a:pPr marL="0" marR="0" algn="l">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Suspend PASRR Requirement</a:t>
                      </a:r>
                      <a:r>
                        <a:rPr lang="en-US" sz="1600" baseline="30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0625626"/>
                  </a:ext>
                </a:extLst>
              </a:tr>
              <a:tr h="288693">
                <a:tc>
                  <a:txBody>
                    <a:bodyPr/>
                    <a:lstStyle/>
                    <a:p>
                      <a:pPr marL="0" marR="0" algn="l">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Administrative Delays</a:t>
                      </a:r>
                      <a:r>
                        <a:rPr lang="en-US" sz="1600" baseline="30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2774145"/>
                  </a:ext>
                </a:extLst>
              </a:tr>
              <a:tr h="288693">
                <a:tc>
                  <a:txBody>
                    <a:bodyPr/>
                    <a:lstStyle/>
                    <a:p>
                      <a:pPr marL="0" marR="0" algn="l">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Expand Provider Enrollment</a:t>
                      </a:r>
                      <a:r>
                        <a:rPr lang="en-US" sz="1600" baseline="30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6701958"/>
                  </a:ext>
                </a:extLst>
              </a:tr>
              <a:tr h="288693">
                <a:tc>
                  <a:txBody>
                    <a:bodyPr/>
                    <a:lstStyle/>
                    <a:p>
                      <a:pPr marL="0" marR="0" algn="l">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Alternative Care Settings</a:t>
                      </a:r>
                      <a:r>
                        <a:rPr lang="en-US" sz="1600" baseline="30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4215961"/>
                  </a:ext>
                </a:extLst>
              </a:tr>
              <a:tr h="288693">
                <a:tc>
                  <a:txBody>
                    <a:bodyPr/>
                    <a:lstStyle/>
                    <a:p>
                      <a:pPr marL="0" marR="0" algn="l">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SPA Flexibility – Tribal</a:t>
                      </a:r>
                      <a:r>
                        <a:rPr lang="en-US" sz="1600" baseline="30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09319"/>
                  </a:ext>
                </a:extLst>
              </a:tr>
              <a:tr h="288693">
                <a:tc>
                  <a:txBody>
                    <a:bodyPr/>
                    <a:lstStyle/>
                    <a:p>
                      <a:pPr marL="0" marR="0" algn="l">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SPA Flexibility – Admin</a:t>
                      </a:r>
                      <a:r>
                        <a:rPr lang="en-US" sz="1600" baseline="30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3839043"/>
                  </a:ext>
                </a:extLst>
              </a:tr>
              <a:tr h="288693">
                <a:tc>
                  <a:txBody>
                    <a:bodyPr/>
                    <a:lstStyle/>
                    <a:p>
                      <a:pPr marL="0" marR="0" algn="l">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Waive Prior-Authorizations</a:t>
                      </a:r>
                      <a:r>
                        <a:rPr lang="en-US" sz="1600" baseline="30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549808"/>
                  </a:ext>
                </a:extLst>
              </a:tr>
              <a:tr h="288693">
                <a:tc>
                  <a:txBody>
                    <a:bodyPr/>
                    <a:lstStyle/>
                    <a:p>
                      <a:pPr marL="0" marR="0" algn="l">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Expedite Provider Enrollment</a:t>
                      </a:r>
                      <a:r>
                        <a:rPr lang="en-US" sz="1600" baseline="30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1424782"/>
                  </a:ext>
                </a:extLst>
              </a:tr>
              <a:tr h="288693">
                <a:tc>
                  <a:txBody>
                    <a:bodyPr/>
                    <a:lstStyle/>
                    <a:p>
                      <a:pPr marL="0" marR="0" algn="l">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Reimburse Evacuee Facilities</a:t>
                      </a:r>
                      <a:r>
                        <a:rPr lang="en-US" sz="1600" baseline="30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3961244"/>
                  </a:ext>
                </a:extLst>
              </a:tr>
              <a:tr h="288693">
                <a:tc>
                  <a:txBody>
                    <a:bodyPr/>
                    <a:lstStyle/>
                    <a:p>
                      <a:pPr marL="0" marR="0" algn="l">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Change HSBC Benefit</a:t>
                      </a:r>
                      <a:r>
                        <a:rPr lang="en-US" sz="1600" baseline="30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4" marR="679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000917"/>
                  </a:ext>
                </a:extLst>
              </a:tr>
            </a:tbl>
          </a:graphicData>
        </a:graphic>
      </p:graphicFrame>
    </p:spTree>
    <p:extLst>
      <p:ext uri="{BB962C8B-B14F-4D97-AF65-F5344CB8AC3E}">
        <p14:creationId xmlns:p14="http://schemas.microsoft.com/office/powerpoint/2010/main" val="190203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DE7F-FFD0-4264-86D1-CE1C858EAB0C}"/>
              </a:ext>
            </a:extLst>
          </p:cNvPr>
          <p:cNvSpPr>
            <a:spLocks noGrp="1"/>
          </p:cNvSpPr>
          <p:nvPr>
            <p:ph type="title"/>
          </p:nvPr>
        </p:nvSpPr>
        <p:spPr>
          <a:xfrm>
            <a:off x="0" y="133113"/>
            <a:ext cx="10515600" cy="1325563"/>
          </a:xfrm>
        </p:spPr>
        <p:txBody>
          <a:bodyPr>
            <a:normAutofit/>
          </a:bodyPr>
          <a:lstStyle/>
          <a:p>
            <a:r>
              <a:rPr lang="en-US" sz="3600" dirty="0"/>
              <a:t>Results: Aim 1 (Emergency Waiver Content)</a:t>
            </a:r>
          </a:p>
        </p:txBody>
      </p:sp>
      <p:graphicFrame>
        <p:nvGraphicFramePr>
          <p:cNvPr id="4" name="Table 3">
            <a:extLst>
              <a:ext uri="{FF2B5EF4-FFF2-40B4-BE49-F238E27FC236}">
                <a16:creationId xmlns:a16="http://schemas.microsoft.com/office/drawing/2014/main" id="{EE534D87-AFBC-4EF4-884F-91A1855050B2}"/>
              </a:ext>
            </a:extLst>
          </p:cNvPr>
          <p:cNvGraphicFramePr>
            <a:graphicFrameLocks noGrp="1"/>
          </p:cNvGraphicFramePr>
          <p:nvPr>
            <p:extLst>
              <p:ext uri="{D42A27DB-BD31-4B8C-83A1-F6EECF244321}">
                <p14:modId xmlns:p14="http://schemas.microsoft.com/office/powerpoint/2010/main" val="1615325123"/>
              </p:ext>
            </p:extLst>
          </p:nvPr>
        </p:nvGraphicFramePr>
        <p:xfrm>
          <a:off x="226506" y="1458676"/>
          <a:ext cx="11354937" cy="4285397"/>
        </p:xfrm>
        <a:graphic>
          <a:graphicData uri="http://schemas.openxmlformats.org/drawingml/2006/table">
            <a:tbl>
              <a:tblPr firstRow="1" firstCol="1" bandRow="1"/>
              <a:tblGrid>
                <a:gridCol w="1119617">
                  <a:extLst>
                    <a:ext uri="{9D8B030D-6E8A-4147-A177-3AD203B41FA5}">
                      <a16:colId xmlns:a16="http://schemas.microsoft.com/office/drawing/2014/main" val="3008489090"/>
                    </a:ext>
                  </a:extLst>
                </a:gridCol>
                <a:gridCol w="1120529">
                  <a:extLst>
                    <a:ext uri="{9D8B030D-6E8A-4147-A177-3AD203B41FA5}">
                      <a16:colId xmlns:a16="http://schemas.microsoft.com/office/drawing/2014/main" val="396496844"/>
                    </a:ext>
                  </a:extLst>
                </a:gridCol>
                <a:gridCol w="1120529">
                  <a:extLst>
                    <a:ext uri="{9D8B030D-6E8A-4147-A177-3AD203B41FA5}">
                      <a16:colId xmlns:a16="http://schemas.microsoft.com/office/drawing/2014/main" val="3796546458"/>
                    </a:ext>
                  </a:extLst>
                </a:gridCol>
                <a:gridCol w="1120529">
                  <a:extLst>
                    <a:ext uri="{9D8B030D-6E8A-4147-A177-3AD203B41FA5}">
                      <a16:colId xmlns:a16="http://schemas.microsoft.com/office/drawing/2014/main" val="3178676397"/>
                    </a:ext>
                  </a:extLst>
                </a:gridCol>
                <a:gridCol w="1120529">
                  <a:extLst>
                    <a:ext uri="{9D8B030D-6E8A-4147-A177-3AD203B41FA5}">
                      <a16:colId xmlns:a16="http://schemas.microsoft.com/office/drawing/2014/main" val="56778486"/>
                    </a:ext>
                  </a:extLst>
                </a:gridCol>
                <a:gridCol w="1120529">
                  <a:extLst>
                    <a:ext uri="{9D8B030D-6E8A-4147-A177-3AD203B41FA5}">
                      <a16:colId xmlns:a16="http://schemas.microsoft.com/office/drawing/2014/main" val="3320014152"/>
                    </a:ext>
                  </a:extLst>
                </a:gridCol>
                <a:gridCol w="1237327">
                  <a:extLst>
                    <a:ext uri="{9D8B030D-6E8A-4147-A177-3AD203B41FA5}">
                      <a16:colId xmlns:a16="http://schemas.microsoft.com/office/drawing/2014/main" val="3952714691"/>
                    </a:ext>
                  </a:extLst>
                </a:gridCol>
                <a:gridCol w="1154290">
                  <a:extLst>
                    <a:ext uri="{9D8B030D-6E8A-4147-A177-3AD203B41FA5}">
                      <a16:colId xmlns:a16="http://schemas.microsoft.com/office/drawing/2014/main" val="1313602819"/>
                    </a:ext>
                  </a:extLst>
                </a:gridCol>
                <a:gridCol w="1120529">
                  <a:extLst>
                    <a:ext uri="{9D8B030D-6E8A-4147-A177-3AD203B41FA5}">
                      <a16:colId xmlns:a16="http://schemas.microsoft.com/office/drawing/2014/main" val="1426775253"/>
                    </a:ext>
                  </a:extLst>
                </a:gridCol>
                <a:gridCol w="1120529">
                  <a:extLst>
                    <a:ext uri="{9D8B030D-6E8A-4147-A177-3AD203B41FA5}">
                      <a16:colId xmlns:a16="http://schemas.microsoft.com/office/drawing/2014/main" val="2354386550"/>
                    </a:ext>
                  </a:extLst>
                </a:gridCol>
              </a:tblGrid>
              <a:tr h="1174756">
                <a:tc gridSpan="10">
                  <a:txBody>
                    <a:bodyPr/>
                    <a:lstStyle/>
                    <a:p>
                      <a:pPr marL="0" marR="0">
                        <a:lnSpc>
                          <a:spcPct val="107000"/>
                        </a:lnSpc>
                        <a:spcBef>
                          <a:spcPts val="0"/>
                        </a:spcBef>
                        <a:spcAft>
                          <a:spcPts val="0"/>
                        </a:spcAft>
                        <a:tabLst>
                          <a:tab pos="71628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Determinants of 1135 Waiver Request (number of requests within a submission to CMS – count variable)</a:t>
                      </a:r>
                    </a:p>
                    <a:p>
                      <a:pPr marL="0" marR="0">
                        <a:lnSpc>
                          <a:spcPct val="107000"/>
                        </a:lnSpc>
                        <a:spcBef>
                          <a:spcPts val="0"/>
                        </a:spcBef>
                        <a:spcAft>
                          <a:spcPts val="0"/>
                        </a:spcAft>
                        <a:tabLst>
                          <a:tab pos="71628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tabLst>
                          <a:tab pos="71628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R</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2 </a:t>
                      </a:r>
                      <a:r>
                        <a:rPr lang="en-US" sz="1800" dirty="0">
                          <a:effectLst/>
                          <a:latin typeface="Calibri" panose="020F0502020204030204" pitchFamily="34" charset="0"/>
                          <a:ea typeface="Calibri" panose="020F0502020204030204" pitchFamily="34" charset="0"/>
                          <a:cs typeface="Times New Roman" panose="02020603050405020304" pitchFamily="18" charset="0"/>
                        </a:rPr>
                        <a:t>= 0.2832, p = 0.0052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49775166"/>
                  </a:ext>
                </a:extLst>
              </a:tr>
              <a:tr h="1176163">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History of 1135 Waiver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External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Demand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Supply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Agency Capacity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Legislative Capacity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Executive Capacity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Liberal Ideology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Time (Days)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0125708"/>
                  </a:ext>
                </a:extLst>
              </a:tr>
              <a:tr h="759722">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0.0662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0.550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2.499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5.820**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0.142**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10.366*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0.087**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1.067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9256457"/>
                  </a:ext>
                </a:extLst>
              </a:tr>
              <a:tr h="1174756">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OR # Interacted with Time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1.407*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1.025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0.915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0.835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1.155*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0.861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1.180*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1.161**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1757858"/>
                  </a:ext>
                </a:extLst>
              </a:tr>
            </a:tbl>
          </a:graphicData>
        </a:graphic>
      </p:graphicFrame>
    </p:spTree>
    <p:extLst>
      <p:ext uri="{BB962C8B-B14F-4D97-AF65-F5344CB8AC3E}">
        <p14:creationId xmlns:p14="http://schemas.microsoft.com/office/powerpoint/2010/main" val="2493455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D77DF8-DCDC-49BA-A37D-81116C88F4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293" y="-76675"/>
            <a:ext cx="7258335" cy="7258335"/>
          </a:xfrm>
          <a:prstGeom prst="rect">
            <a:avLst/>
          </a:prstGeom>
        </p:spPr>
      </p:pic>
      <p:sp>
        <p:nvSpPr>
          <p:cNvPr id="4" name="Title 1">
            <a:extLst>
              <a:ext uri="{FF2B5EF4-FFF2-40B4-BE49-F238E27FC236}">
                <a16:creationId xmlns:a16="http://schemas.microsoft.com/office/drawing/2014/main" id="{E6483728-0B37-4B28-8F89-60746DA96055}"/>
              </a:ext>
            </a:extLst>
          </p:cNvPr>
          <p:cNvSpPr txBox="1">
            <a:spLocks/>
          </p:cNvSpPr>
          <p:nvPr/>
        </p:nvSpPr>
        <p:spPr>
          <a:xfrm>
            <a:off x="0" y="133113"/>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Results: Aim 1 (Emergency Waiver Content)</a:t>
            </a:r>
            <a:endParaRPr lang="en-US" sz="3600" dirty="0"/>
          </a:p>
        </p:txBody>
      </p:sp>
      <p:sp>
        <p:nvSpPr>
          <p:cNvPr id="6" name="Rectangle 4">
            <a:extLst>
              <a:ext uri="{FF2B5EF4-FFF2-40B4-BE49-F238E27FC236}">
                <a16:creationId xmlns:a16="http://schemas.microsoft.com/office/drawing/2014/main" id="{9CB0B1AE-AD47-4B0E-90B2-B36FF9812AF3}"/>
              </a:ext>
            </a:extLst>
          </p:cNvPr>
          <p:cNvSpPr>
            <a:spLocks noChangeArrowheads="1"/>
          </p:cNvSpPr>
          <p:nvPr/>
        </p:nvSpPr>
        <p:spPr bwMode="auto">
          <a:xfrm>
            <a:off x="288757" y="4910425"/>
            <a:ext cx="13475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 of requests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43" name="Picture 7" descr="A close up of a map&#10;&#10;Description automatically generated">
            <a:extLst>
              <a:ext uri="{FF2B5EF4-FFF2-40B4-BE49-F238E27FC236}">
                <a16:creationId xmlns:a16="http://schemas.microsoft.com/office/drawing/2014/main" id="{B5E85B38-884C-4B34-A7A1-04804CE8F4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3148" t="8578" r="53957" b="81522"/>
          <a:stretch>
            <a:fillRect/>
          </a:stretch>
        </p:blipFill>
        <p:spPr bwMode="auto">
          <a:xfrm>
            <a:off x="288757" y="5269830"/>
            <a:ext cx="11811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219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1AFD28-8F40-40F7-BB53-B06EBE7E92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982" y="1160062"/>
            <a:ext cx="5682018" cy="5682018"/>
          </a:xfrm>
          <a:prstGeom prst="rect">
            <a:avLst/>
          </a:prstGeom>
        </p:spPr>
      </p:pic>
      <p:pic>
        <p:nvPicPr>
          <p:cNvPr id="5" name="Picture 4">
            <a:extLst>
              <a:ext uri="{FF2B5EF4-FFF2-40B4-BE49-F238E27FC236}">
                <a16:creationId xmlns:a16="http://schemas.microsoft.com/office/drawing/2014/main" id="{09A8F193-020A-490B-B5A8-39F60C4F6B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160061"/>
            <a:ext cx="5527343" cy="5527343"/>
          </a:xfrm>
          <a:prstGeom prst="rect">
            <a:avLst/>
          </a:prstGeom>
        </p:spPr>
      </p:pic>
      <p:sp>
        <p:nvSpPr>
          <p:cNvPr id="6" name="Title 1">
            <a:extLst>
              <a:ext uri="{FF2B5EF4-FFF2-40B4-BE49-F238E27FC236}">
                <a16:creationId xmlns:a16="http://schemas.microsoft.com/office/drawing/2014/main" id="{1EEB5709-8443-4158-8558-047115D22412}"/>
              </a:ext>
            </a:extLst>
          </p:cNvPr>
          <p:cNvSpPr txBox="1">
            <a:spLocks/>
          </p:cNvSpPr>
          <p:nvPr/>
        </p:nvSpPr>
        <p:spPr>
          <a:xfrm>
            <a:off x="0" y="133113"/>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Results: Aim 1 (Emergency Waiver Content)</a:t>
            </a:r>
            <a:endParaRPr lang="en-US" sz="3600" dirty="0"/>
          </a:p>
        </p:txBody>
      </p:sp>
      <p:sp>
        <p:nvSpPr>
          <p:cNvPr id="7" name="Rectangle 4">
            <a:extLst>
              <a:ext uri="{FF2B5EF4-FFF2-40B4-BE49-F238E27FC236}">
                <a16:creationId xmlns:a16="http://schemas.microsoft.com/office/drawing/2014/main" id="{260C8644-FCCA-4E71-B752-1131227208BB}"/>
              </a:ext>
            </a:extLst>
          </p:cNvPr>
          <p:cNvSpPr>
            <a:spLocks noChangeArrowheads="1"/>
          </p:cNvSpPr>
          <p:nvPr/>
        </p:nvSpPr>
        <p:spPr bwMode="auto">
          <a:xfrm>
            <a:off x="5374101" y="4910425"/>
            <a:ext cx="13475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 of requests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A close up of a map&#10;&#10;Description automatically generated">
            <a:extLst>
              <a:ext uri="{FF2B5EF4-FFF2-40B4-BE49-F238E27FC236}">
                <a16:creationId xmlns:a16="http://schemas.microsoft.com/office/drawing/2014/main" id="{BA8525F8-0D02-4774-AAB7-4C1F65108F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3148" t="8578" r="53957" b="81522"/>
          <a:stretch>
            <a:fillRect/>
          </a:stretch>
        </p:blipFill>
        <p:spPr bwMode="auto">
          <a:xfrm>
            <a:off x="5374101" y="5269830"/>
            <a:ext cx="11811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314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796981-75FA-4071-B994-73D7D73B0FC4}"/>
              </a:ext>
            </a:extLst>
          </p:cNvPr>
          <p:cNvPicPr/>
          <p:nvPr/>
        </p:nvPicPr>
        <p:blipFill>
          <a:blip r:embed="rId3"/>
          <a:stretch>
            <a:fillRect/>
          </a:stretch>
        </p:blipFill>
        <p:spPr>
          <a:xfrm>
            <a:off x="539726" y="1156009"/>
            <a:ext cx="11454666" cy="5701991"/>
          </a:xfrm>
          <a:prstGeom prst="rect">
            <a:avLst/>
          </a:prstGeom>
        </p:spPr>
      </p:pic>
      <p:sp>
        <p:nvSpPr>
          <p:cNvPr id="3" name="Title 1">
            <a:extLst>
              <a:ext uri="{FF2B5EF4-FFF2-40B4-BE49-F238E27FC236}">
                <a16:creationId xmlns:a16="http://schemas.microsoft.com/office/drawing/2014/main" id="{E5B834EB-B013-49AC-8689-BB0D25415BEC}"/>
              </a:ext>
            </a:extLst>
          </p:cNvPr>
          <p:cNvSpPr txBox="1">
            <a:spLocks/>
          </p:cNvSpPr>
          <p:nvPr/>
        </p:nvSpPr>
        <p:spPr>
          <a:xfrm>
            <a:off x="0" y="133113"/>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Results: Aim 1 (Emergency Waiver Content)</a:t>
            </a:r>
          </a:p>
        </p:txBody>
      </p:sp>
    </p:spTree>
    <p:extLst>
      <p:ext uri="{BB962C8B-B14F-4D97-AF65-F5344CB8AC3E}">
        <p14:creationId xmlns:p14="http://schemas.microsoft.com/office/powerpoint/2010/main" val="2608670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11FA-2EEE-405E-84A5-07103B54F516}"/>
              </a:ext>
            </a:extLst>
          </p:cNvPr>
          <p:cNvSpPr>
            <a:spLocks noGrp="1"/>
          </p:cNvSpPr>
          <p:nvPr>
            <p:ph type="title"/>
          </p:nvPr>
        </p:nvSpPr>
        <p:spPr/>
        <p:txBody>
          <a:bodyPr/>
          <a:lstStyle/>
          <a:p>
            <a:r>
              <a:rPr lang="en-US" dirty="0"/>
              <a:t>Aim 2: Evaluating the Impact of 1135 Waivers</a:t>
            </a:r>
          </a:p>
        </p:txBody>
      </p:sp>
      <p:sp>
        <p:nvSpPr>
          <p:cNvPr id="3" name="Content Placeholder 2">
            <a:extLst>
              <a:ext uri="{FF2B5EF4-FFF2-40B4-BE49-F238E27FC236}">
                <a16:creationId xmlns:a16="http://schemas.microsoft.com/office/drawing/2014/main" id="{01F42480-7954-4BAC-B693-1FA177994DEA}"/>
              </a:ext>
            </a:extLst>
          </p:cNvPr>
          <p:cNvSpPr>
            <a:spLocks noGrp="1"/>
          </p:cNvSpPr>
          <p:nvPr>
            <p:ph idx="1"/>
          </p:nvPr>
        </p:nvSpPr>
        <p:spPr/>
        <p:txBody>
          <a:bodyPr/>
          <a:lstStyle/>
          <a:p>
            <a:r>
              <a:rPr lang="en-US" dirty="0"/>
              <a:t>Data: </a:t>
            </a:r>
            <a:r>
              <a:rPr lang="en-US" i="1" dirty="0"/>
              <a:t>(source: NYT data from local Public Health Agencies)</a:t>
            </a:r>
          </a:p>
          <a:p>
            <a:pPr lvl="1"/>
            <a:r>
              <a:rPr lang="en-US" dirty="0"/>
              <a:t>Outcome: daily covid-19 deaths per 100,000 population (county-level)</a:t>
            </a:r>
          </a:p>
          <a:p>
            <a:r>
              <a:rPr lang="en-US" dirty="0"/>
              <a:t>Methodology:</a:t>
            </a:r>
          </a:p>
          <a:p>
            <a:pPr lvl="1"/>
            <a:r>
              <a:rPr lang="en-US" dirty="0"/>
              <a:t>Instrumental Variable (Policy Determinants)</a:t>
            </a:r>
          </a:p>
          <a:p>
            <a:pPr lvl="1"/>
            <a:r>
              <a:rPr lang="en-US" dirty="0"/>
              <a:t>Regression Discontinuity (at time of 1135 Waiver)</a:t>
            </a:r>
          </a:p>
          <a:p>
            <a:pPr lvl="1"/>
            <a:r>
              <a:rPr lang="en-US" dirty="0"/>
              <a:t>County and Time Fixed Effects</a:t>
            </a:r>
          </a:p>
        </p:txBody>
      </p:sp>
    </p:spTree>
    <p:extLst>
      <p:ext uri="{BB962C8B-B14F-4D97-AF65-F5344CB8AC3E}">
        <p14:creationId xmlns:p14="http://schemas.microsoft.com/office/powerpoint/2010/main" val="1376386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76BD3BF-A889-4B0D-BDCC-0291D6A0706A}"/>
              </a:ext>
            </a:extLst>
          </p:cNvPr>
          <p:cNvSpPr txBox="1">
            <a:spLocks/>
          </p:cNvSpPr>
          <p:nvPr/>
        </p:nvSpPr>
        <p:spPr>
          <a:xfrm>
            <a:off x="247934" y="145913"/>
            <a:ext cx="116961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Policy Determinants </a:t>
            </a:r>
            <a:r>
              <a:rPr lang="en-US" sz="4000" dirty="0">
                <a:sym typeface="Wingdings" panose="05000000000000000000" pitchFamily="2" charset="2"/>
              </a:rPr>
              <a:t> </a:t>
            </a:r>
            <a:r>
              <a:rPr lang="en-US" sz="4000" dirty="0"/>
              <a:t>1135 Waiver </a:t>
            </a:r>
            <a:r>
              <a:rPr lang="en-US" sz="4000" dirty="0">
                <a:sym typeface="Wingdings" panose="05000000000000000000" pitchFamily="2" charset="2"/>
              </a:rPr>
              <a:t> covid-19 deaths</a:t>
            </a:r>
            <a:endParaRPr lang="en-US" sz="4000" dirty="0"/>
          </a:p>
        </p:txBody>
      </p:sp>
      <p:sp>
        <p:nvSpPr>
          <p:cNvPr id="5" name="Freeform: Shape 4">
            <a:extLst>
              <a:ext uri="{FF2B5EF4-FFF2-40B4-BE49-F238E27FC236}">
                <a16:creationId xmlns:a16="http://schemas.microsoft.com/office/drawing/2014/main" id="{AEFD189E-2AAA-4D49-90C1-657A5B72154E}"/>
              </a:ext>
            </a:extLst>
          </p:cNvPr>
          <p:cNvSpPr/>
          <p:nvPr/>
        </p:nvSpPr>
        <p:spPr>
          <a:xfrm>
            <a:off x="2257424" y="1428750"/>
            <a:ext cx="7677150" cy="1962220"/>
          </a:xfrm>
          <a:custGeom>
            <a:avLst/>
            <a:gdLst>
              <a:gd name="connsiteX0" fmla="*/ 0 w 7677150"/>
              <a:gd name="connsiteY0" fmla="*/ 0 h 1962220"/>
              <a:gd name="connsiteX1" fmla="*/ 3733800 w 7677150"/>
              <a:gd name="connsiteY1" fmla="*/ 1962150 h 1962220"/>
              <a:gd name="connsiteX2" fmla="*/ 7677150 w 7677150"/>
              <a:gd name="connsiteY2" fmla="*/ 57150 h 1962220"/>
            </a:gdLst>
            <a:ahLst/>
            <a:cxnLst>
              <a:cxn ang="0">
                <a:pos x="connsiteX0" y="connsiteY0"/>
              </a:cxn>
              <a:cxn ang="0">
                <a:pos x="connsiteX1" y="connsiteY1"/>
              </a:cxn>
              <a:cxn ang="0">
                <a:pos x="connsiteX2" y="connsiteY2"/>
              </a:cxn>
            </a:cxnLst>
            <a:rect l="l" t="t" r="r" b="b"/>
            <a:pathLst>
              <a:path w="7677150" h="1962220">
                <a:moveTo>
                  <a:pt x="0" y="0"/>
                </a:moveTo>
                <a:cubicBezTo>
                  <a:pt x="1227137" y="976312"/>
                  <a:pt x="2454275" y="1952625"/>
                  <a:pt x="3733800" y="1962150"/>
                </a:cubicBezTo>
                <a:cubicBezTo>
                  <a:pt x="5013325" y="1971675"/>
                  <a:pt x="6345237" y="1014412"/>
                  <a:pt x="7677150" y="57150"/>
                </a:cubicBezTo>
              </a:path>
            </a:pathLst>
          </a:cu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4DA2353-481B-44A9-87D5-60FC2E210E89}"/>
              </a:ext>
            </a:extLst>
          </p:cNvPr>
          <p:cNvCxnSpPr/>
          <p:nvPr/>
        </p:nvCxnSpPr>
        <p:spPr>
          <a:xfrm flipV="1">
            <a:off x="9296400" y="1295400"/>
            <a:ext cx="895350" cy="6286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Multiplication Sign 7">
            <a:extLst>
              <a:ext uri="{FF2B5EF4-FFF2-40B4-BE49-F238E27FC236}">
                <a16:creationId xmlns:a16="http://schemas.microsoft.com/office/drawing/2014/main" id="{C4735E72-1305-4452-836E-E7FBDA715840}"/>
              </a:ext>
            </a:extLst>
          </p:cNvPr>
          <p:cNvSpPr/>
          <p:nvPr/>
        </p:nvSpPr>
        <p:spPr>
          <a:xfrm>
            <a:off x="5039388" y="2609849"/>
            <a:ext cx="1704312" cy="1516133"/>
          </a:xfrm>
          <a:prstGeom prst="mathMultiply">
            <a:avLst>
              <a:gd name="adj1" fmla="val 1357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9" name="Rectangle 8">
            <a:extLst>
              <a:ext uri="{FF2B5EF4-FFF2-40B4-BE49-F238E27FC236}">
                <a16:creationId xmlns:a16="http://schemas.microsoft.com/office/drawing/2014/main" id="{6A4002D0-1C35-4AF0-8E73-5DC2AA6D7D0B}"/>
              </a:ext>
            </a:extLst>
          </p:cNvPr>
          <p:cNvSpPr/>
          <p:nvPr/>
        </p:nvSpPr>
        <p:spPr>
          <a:xfrm>
            <a:off x="200972" y="3781193"/>
            <a:ext cx="11696130" cy="3046988"/>
          </a:xfrm>
          <a:prstGeom prst="rect">
            <a:avLst/>
          </a:prstGeom>
        </p:spPr>
        <p:txBody>
          <a:bodyPr wrap="square">
            <a:spAutoFit/>
          </a:bodyPr>
          <a:lstStyle/>
          <a:p>
            <a:r>
              <a:rPr lang="en-US" sz="2400" b="1" dirty="0"/>
              <a:t>Assumption 1: </a:t>
            </a:r>
          </a:p>
          <a:p>
            <a:r>
              <a:rPr lang="en-US" sz="2400" dirty="0"/>
              <a:t>State policy factors are correlated with 1135 Waiver decisions (justified by Aim 1 results)</a:t>
            </a:r>
          </a:p>
          <a:p>
            <a:endParaRPr lang="en-US" sz="2400" dirty="0"/>
          </a:p>
          <a:p>
            <a:r>
              <a:rPr lang="en-US" sz="2400" b="1" dirty="0"/>
              <a:t>Assumption 2: </a:t>
            </a:r>
          </a:p>
          <a:p>
            <a:r>
              <a:rPr lang="en-US" sz="2400" dirty="0"/>
              <a:t>State policy determinants are not correlated with covid-19 deaths </a:t>
            </a:r>
            <a:r>
              <a:rPr lang="en-US" sz="2400" b="1" i="1" u="sng" dirty="0"/>
              <a:t>WITHIN A SMALL WINDOW </a:t>
            </a:r>
            <a:r>
              <a:rPr lang="en-US" sz="2400" dirty="0"/>
              <a:t>near a 1135 Waiver request, when controlling for state and time (supported by RDD design and post-regression test indicating a low likelihood of endogeneity between instrument and outcome (Hausman Test)). </a:t>
            </a:r>
          </a:p>
        </p:txBody>
      </p:sp>
    </p:spTree>
    <p:extLst>
      <p:ext uri="{BB962C8B-B14F-4D97-AF65-F5344CB8AC3E}">
        <p14:creationId xmlns:p14="http://schemas.microsoft.com/office/powerpoint/2010/main" val="741760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5576-D479-45A2-9A37-205E3AB22FF5}"/>
              </a:ext>
            </a:extLst>
          </p:cNvPr>
          <p:cNvSpPr>
            <a:spLocks noGrp="1"/>
          </p:cNvSpPr>
          <p:nvPr>
            <p:ph type="title"/>
          </p:nvPr>
        </p:nvSpPr>
        <p:spPr>
          <a:xfrm>
            <a:off x="224051" y="174057"/>
            <a:ext cx="10515600" cy="658457"/>
          </a:xfrm>
        </p:spPr>
        <p:txBody>
          <a:bodyPr>
            <a:normAutofit fontScale="90000"/>
          </a:bodyPr>
          <a:lstStyle/>
          <a:p>
            <a:r>
              <a:rPr lang="en-US" dirty="0"/>
              <a:t>Results: Aim 2</a:t>
            </a:r>
          </a:p>
        </p:txBody>
      </p:sp>
      <p:pic>
        <p:nvPicPr>
          <p:cNvPr id="8" name="Picture 7" descr="A close up of a map&#10;&#10;Description automatically generated">
            <a:extLst>
              <a:ext uri="{FF2B5EF4-FFF2-40B4-BE49-F238E27FC236}">
                <a16:creationId xmlns:a16="http://schemas.microsoft.com/office/drawing/2014/main" id="{95C9000D-078B-436F-9B8E-10F92D2C694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351722" y="1397621"/>
            <a:ext cx="7488555" cy="3743960"/>
          </a:xfrm>
          <a:prstGeom prst="rect">
            <a:avLst/>
          </a:prstGeom>
        </p:spPr>
      </p:pic>
    </p:spTree>
    <p:extLst>
      <p:ext uri="{BB962C8B-B14F-4D97-AF65-F5344CB8AC3E}">
        <p14:creationId xmlns:p14="http://schemas.microsoft.com/office/powerpoint/2010/main" val="221317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5576-D479-45A2-9A37-205E3AB22FF5}"/>
              </a:ext>
            </a:extLst>
          </p:cNvPr>
          <p:cNvSpPr>
            <a:spLocks noGrp="1"/>
          </p:cNvSpPr>
          <p:nvPr>
            <p:ph type="title"/>
          </p:nvPr>
        </p:nvSpPr>
        <p:spPr>
          <a:xfrm>
            <a:off x="224051" y="174057"/>
            <a:ext cx="10515600" cy="658457"/>
          </a:xfrm>
        </p:spPr>
        <p:txBody>
          <a:bodyPr>
            <a:normAutofit fontScale="90000"/>
          </a:bodyPr>
          <a:lstStyle/>
          <a:p>
            <a:r>
              <a:rPr lang="en-US" dirty="0"/>
              <a:t>Results: Aim 2</a:t>
            </a:r>
          </a:p>
        </p:txBody>
      </p:sp>
      <p:pic>
        <p:nvPicPr>
          <p:cNvPr id="4" name="Picture 3" descr="A close up of a map&#10;&#10;Description automatically generated">
            <a:extLst>
              <a:ext uri="{FF2B5EF4-FFF2-40B4-BE49-F238E27FC236}">
                <a16:creationId xmlns:a16="http://schemas.microsoft.com/office/drawing/2014/main" id="{05118397-CA15-457A-9034-7AF777597DF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422842" y="1592580"/>
            <a:ext cx="7346315" cy="3672840"/>
          </a:xfrm>
          <a:prstGeom prst="rect">
            <a:avLst/>
          </a:prstGeom>
        </p:spPr>
      </p:pic>
    </p:spTree>
    <p:extLst>
      <p:ext uri="{BB962C8B-B14F-4D97-AF65-F5344CB8AC3E}">
        <p14:creationId xmlns:p14="http://schemas.microsoft.com/office/powerpoint/2010/main" val="330340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5576-D479-45A2-9A37-205E3AB22FF5}"/>
              </a:ext>
            </a:extLst>
          </p:cNvPr>
          <p:cNvSpPr>
            <a:spLocks noGrp="1"/>
          </p:cNvSpPr>
          <p:nvPr>
            <p:ph type="title"/>
          </p:nvPr>
        </p:nvSpPr>
        <p:spPr>
          <a:xfrm>
            <a:off x="224051" y="174057"/>
            <a:ext cx="10515600" cy="658457"/>
          </a:xfrm>
        </p:spPr>
        <p:txBody>
          <a:bodyPr>
            <a:normAutofit fontScale="90000"/>
          </a:bodyPr>
          <a:lstStyle/>
          <a:p>
            <a:r>
              <a:rPr lang="en-US" dirty="0"/>
              <a:t>Results: Aim 2</a:t>
            </a:r>
          </a:p>
        </p:txBody>
      </p:sp>
      <p:pic>
        <p:nvPicPr>
          <p:cNvPr id="4" name="Picture 3" descr="A screenshot of a map&#10;&#10;Description automatically generated">
            <a:extLst>
              <a:ext uri="{FF2B5EF4-FFF2-40B4-BE49-F238E27FC236}">
                <a16:creationId xmlns:a16="http://schemas.microsoft.com/office/drawing/2014/main" id="{1E3E1877-647D-4454-A60C-D030C8BC66B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391410" y="1576705"/>
            <a:ext cx="7409180" cy="3704590"/>
          </a:xfrm>
          <a:prstGeom prst="rect">
            <a:avLst/>
          </a:prstGeom>
        </p:spPr>
      </p:pic>
    </p:spTree>
    <p:extLst>
      <p:ext uri="{BB962C8B-B14F-4D97-AF65-F5344CB8AC3E}">
        <p14:creationId xmlns:p14="http://schemas.microsoft.com/office/powerpoint/2010/main" val="378880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A166-9A53-4087-BB85-6481B427E57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6B71C673-EC77-4B94-8B82-A4592C2441B6}"/>
              </a:ext>
            </a:extLst>
          </p:cNvPr>
          <p:cNvSpPr>
            <a:spLocks noGrp="1"/>
          </p:cNvSpPr>
          <p:nvPr>
            <p:ph idx="1"/>
          </p:nvPr>
        </p:nvSpPr>
        <p:spPr/>
        <p:txBody>
          <a:bodyPr/>
          <a:lstStyle/>
          <a:p>
            <a:r>
              <a:rPr lang="en-US" dirty="0"/>
              <a:t>Overview </a:t>
            </a:r>
          </a:p>
          <a:p>
            <a:r>
              <a:rPr lang="en-US" dirty="0"/>
              <a:t>Aims</a:t>
            </a:r>
          </a:p>
          <a:p>
            <a:r>
              <a:rPr lang="en-US" dirty="0"/>
              <a:t>Methodology</a:t>
            </a:r>
          </a:p>
          <a:p>
            <a:r>
              <a:rPr lang="en-US" dirty="0"/>
              <a:t>Results</a:t>
            </a:r>
          </a:p>
          <a:p>
            <a:r>
              <a:rPr lang="en-US" dirty="0"/>
              <a:t>Next Steps</a:t>
            </a:r>
          </a:p>
        </p:txBody>
      </p:sp>
    </p:spTree>
    <p:extLst>
      <p:ext uri="{BB962C8B-B14F-4D97-AF65-F5344CB8AC3E}">
        <p14:creationId xmlns:p14="http://schemas.microsoft.com/office/powerpoint/2010/main" val="1804028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5576-D479-45A2-9A37-205E3AB22FF5}"/>
              </a:ext>
            </a:extLst>
          </p:cNvPr>
          <p:cNvSpPr>
            <a:spLocks noGrp="1"/>
          </p:cNvSpPr>
          <p:nvPr>
            <p:ph type="title"/>
          </p:nvPr>
        </p:nvSpPr>
        <p:spPr>
          <a:xfrm>
            <a:off x="224051" y="174057"/>
            <a:ext cx="10515600" cy="658457"/>
          </a:xfrm>
        </p:spPr>
        <p:txBody>
          <a:bodyPr>
            <a:normAutofit fontScale="90000"/>
          </a:bodyPr>
          <a:lstStyle/>
          <a:p>
            <a:r>
              <a:rPr lang="en-US" dirty="0"/>
              <a:t>Results: Aim 2</a:t>
            </a:r>
          </a:p>
        </p:txBody>
      </p:sp>
      <p:graphicFrame>
        <p:nvGraphicFramePr>
          <p:cNvPr id="5" name="Table 4">
            <a:extLst>
              <a:ext uri="{FF2B5EF4-FFF2-40B4-BE49-F238E27FC236}">
                <a16:creationId xmlns:a16="http://schemas.microsoft.com/office/drawing/2014/main" id="{E8D3B2E1-50CF-4B50-84EE-C139CB4B2CF6}"/>
              </a:ext>
            </a:extLst>
          </p:cNvPr>
          <p:cNvGraphicFramePr>
            <a:graphicFrameLocks noGrp="1"/>
          </p:cNvGraphicFramePr>
          <p:nvPr>
            <p:extLst>
              <p:ext uri="{D42A27DB-BD31-4B8C-83A1-F6EECF244321}">
                <p14:modId xmlns:p14="http://schemas.microsoft.com/office/powerpoint/2010/main" val="2095164473"/>
              </p:ext>
            </p:extLst>
          </p:nvPr>
        </p:nvGraphicFramePr>
        <p:xfrm>
          <a:off x="545432" y="1379621"/>
          <a:ext cx="11405938" cy="4507829"/>
        </p:xfrm>
        <a:graphic>
          <a:graphicData uri="http://schemas.openxmlformats.org/drawingml/2006/table">
            <a:tbl>
              <a:tblPr firstRow="1" firstCol="1" bandRow="1"/>
              <a:tblGrid>
                <a:gridCol w="1830412">
                  <a:extLst>
                    <a:ext uri="{9D8B030D-6E8A-4147-A177-3AD203B41FA5}">
                      <a16:colId xmlns:a16="http://schemas.microsoft.com/office/drawing/2014/main" val="1055799083"/>
                    </a:ext>
                  </a:extLst>
                </a:gridCol>
                <a:gridCol w="1438181">
                  <a:extLst>
                    <a:ext uri="{9D8B030D-6E8A-4147-A177-3AD203B41FA5}">
                      <a16:colId xmlns:a16="http://schemas.microsoft.com/office/drawing/2014/main" val="3970115235"/>
                    </a:ext>
                  </a:extLst>
                </a:gridCol>
                <a:gridCol w="980577">
                  <a:extLst>
                    <a:ext uri="{9D8B030D-6E8A-4147-A177-3AD203B41FA5}">
                      <a16:colId xmlns:a16="http://schemas.microsoft.com/office/drawing/2014/main" val="3423312340"/>
                    </a:ext>
                  </a:extLst>
                </a:gridCol>
                <a:gridCol w="1045950">
                  <a:extLst>
                    <a:ext uri="{9D8B030D-6E8A-4147-A177-3AD203B41FA5}">
                      <a16:colId xmlns:a16="http://schemas.microsoft.com/office/drawing/2014/main" val="1869032721"/>
                    </a:ext>
                  </a:extLst>
                </a:gridCol>
                <a:gridCol w="1045950">
                  <a:extLst>
                    <a:ext uri="{9D8B030D-6E8A-4147-A177-3AD203B41FA5}">
                      <a16:colId xmlns:a16="http://schemas.microsoft.com/office/drawing/2014/main" val="2712485365"/>
                    </a:ext>
                  </a:extLst>
                </a:gridCol>
                <a:gridCol w="849834">
                  <a:extLst>
                    <a:ext uri="{9D8B030D-6E8A-4147-A177-3AD203B41FA5}">
                      <a16:colId xmlns:a16="http://schemas.microsoft.com/office/drawing/2014/main" val="2119759667"/>
                    </a:ext>
                  </a:extLst>
                </a:gridCol>
                <a:gridCol w="849834">
                  <a:extLst>
                    <a:ext uri="{9D8B030D-6E8A-4147-A177-3AD203B41FA5}">
                      <a16:colId xmlns:a16="http://schemas.microsoft.com/office/drawing/2014/main" val="1300344968"/>
                    </a:ext>
                  </a:extLst>
                </a:gridCol>
                <a:gridCol w="719090">
                  <a:extLst>
                    <a:ext uri="{9D8B030D-6E8A-4147-A177-3AD203B41FA5}">
                      <a16:colId xmlns:a16="http://schemas.microsoft.com/office/drawing/2014/main" val="1608439386"/>
                    </a:ext>
                  </a:extLst>
                </a:gridCol>
                <a:gridCol w="915207">
                  <a:extLst>
                    <a:ext uri="{9D8B030D-6E8A-4147-A177-3AD203B41FA5}">
                      <a16:colId xmlns:a16="http://schemas.microsoft.com/office/drawing/2014/main" val="838904288"/>
                    </a:ext>
                  </a:extLst>
                </a:gridCol>
                <a:gridCol w="915207">
                  <a:extLst>
                    <a:ext uri="{9D8B030D-6E8A-4147-A177-3AD203B41FA5}">
                      <a16:colId xmlns:a16="http://schemas.microsoft.com/office/drawing/2014/main" val="1458812249"/>
                    </a:ext>
                  </a:extLst>
                </a:gridCol>
                <a:gridCol w="815696">
                  <a:extLst>
                    <a:ext uri="{9D8B030D-6E8A-4147-A177-3AD203B41FA5}">
                      <a16:colId xmlns:a16="http://schemas.microsoft.com/office/drawing/2014/main" val="3771972681"/>
                    </a:ext>
                  </a:extLst>
                </a:gridCol>
              </a:tblGrid>
              <a:tr h="568625">
                <a:tc>
                  <a:txBody>
                    <a:bodyPr/>
                    <a:lstStyle/>
                    <a:p>
                      <a:pPr marL="0" marR="0" algn="ctr">
                        <a:lnSpc>
                          <a:spcPct val="107000"/>
                        </a:lnSpc>
                        <a:spcBef>
                          <a:spcPts val="0"/>
                        </a:spcBef>
                        <a:spcAft>
                          <a:spcPts val="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marL="0" marR="0" algn="ctr">
                        <a:lnSpc>
                          <a:spcPct val="107000"/>
                        </a:lnSpc>
                        <a:spcBef>
                          <a:spcPts val="0"/>
                        </a:spcBef>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Any Waiver Request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Full Request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Extra Request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marL="0" marR="0" algn="ctr">
                        <a:lnSpc>
                          <a:spcPct val="107000"/>
                        </a:lnSpc>
                        <a:spcBef>
                          <a:spcPts val="0"/>
                        </a:spcBef>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Full and Extra Request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1227061425"/>
                  </a:ext>
                </a:extLst>
              </a:tr>
              <a:tr h="319047">
                <a:tc>
                  <a:txBody>
                    <a:bodyPr/>
                    <a:lstStyle/>
                    <a:p>
                      <a:pPr marL="0" marR="0" algn="ctr">
                        <a:lnSpc>
                          <a:spcPct val="107000"/>
                        </a:lnSpc>
                        <a:spcBef>
                          <a:spcPts val="0"/>
                        </a:spcBef>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Group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Effect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Effect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Effect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Effect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tcPr>
                </a:tc>
                <a:tc>
                  <a:txBody>
                    <a:bodyPr/>
                    <a:lstStyle/>
                    <a:p>
                      <a:pPr marL="0" marR="0" algn="ctr">
                        <a:lnSpc>
                          <a:spcPct val="107000"/>
                        </a:lnSpc>
                        <a:spcBef>
                          <a:spcPts val="0"/>
                        </a:spcBef>
                        <a:spcAft>
                          <a:spcPts val="0"/>
                        </a:spcAft>
                      </a:pPr>
                      <a:r>
                        <a:rPr lang="en-US" sz="14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27873329"/>
                  </a:ext>
                </a:extLst>
              </a:tr>
              <a:tr h="319047">
                <a:tc rowSpan="3">
                  <a:txBody>
                    <a:bodyPr/>
                    <a:lstStyle/>
                    <a:p>
                      <a:pPr marL="0" marR="0">
                        <a:lnSpc>
                          <a:spcPct val="107000"/>
                        </a:lnSpc>
                        <a:spcBef>
                          <a:spcPts val="0"/>
                        </a:spcBef>
                        <a:spcAft>
                          <a:spcPts val="0"/>
                        </a:spcAft>
                      </a:pPr>
                      <a:r>
                        <a:rPr lang="en-US" sz="1400" b="1"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Includes “Full Request”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solidFill>
                      <a:srgbClr val="E7E6E6"/>
                    </a:solidFill>
                  </a:tcPr>
                </a:tc>
                <a:tc>
                  <a:txBody>
                    <a:bodyPr/>
                    <a:lstStyle/>
                    <a:p>
                      <a:pPr marL="0" marR="0">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 Counties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3132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-6.884***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(2.339)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-0.150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(0.136)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818701337"/>
                  </a:ext>
                </a:extLst>
              </a:tr>
              <a:tr h="568625">
                <a:tc vMerge="1">
                  <a:txBody>
                    <a:bodyPr/>
                    <a:lstStyle/>
                    <a:p>
                      <a:endParaRPr lang="en-US"/>
                    </a:p>
                  </a:txBody>
                  <a:tcPr/>
                </a:tc>
                <a:tc>
                  <a:txBody>
                    <a:bodyPr/>
                    <a:lstStyle/>
                    <a:p>
                      <a:pPr marL="0" marR="0">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non-Rural Counties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1654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-4.841***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(1.742)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-0.007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(0.073)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841189224"/>
                  </a:ext>
                </a:extLst>
              </a:tr>
              <a:tr h="319047">
                <a:tc vMerge="1">
                  <a:txBody>
                    <a:bodyPr/>
                    <a:lstStyle/>
                    <a:p>
                      <a:endParaRPr lang="en-US"/>
                    </a:p>
                  </a:txBody>
                  <a:tcPr/>
                </a:tc>
                <a:tc>
                  <a:txBody>
                    <a:bodyPr/>
                    <a:lstStyle/>
                    <a:p>
                      <a:pPr marL="0" marR="0">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Rural Counties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1478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-4.394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(2.752)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-0.337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(0.279)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603398323"/>
                  </a:ext>
                </a:extLst>
              </a:tr>
              <a:tr h="319047">
                <a:tc rowSpan="3">
                  <a:txBody>
                    <a:bodyPr/>
                    <a:lstStyle/>
                    <a:p>
                      <a:pPr marL="0" marR="0">
                        <a:lnSpc>
                          <a:spcPct val="107000"/>
                        </a:lnSpc>
                        <a:spcBef>
                          <a:spcPts val="0"/>
                        </a:spcBef>
                        <a:spcAft>
                          <a:spcPts val="0"/>
                        </a:spcAft>
                      </a:pPr>
                      <a:r>
                        <a:rPr lang="en-US" sz="1400" b="1"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Includes “Extra Request”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marL="0" marR="0">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 Counties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3132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-12.558***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(3.339)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0.226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(0.185)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523518009"/>
                  </a:ext>
                </a:extLst>
              </a:tr>
              <a:tr h="568625">
                <a:tc vMerge="1">
                  <a:txBody>
                    <a:bodyPr/>
                    <a:lstStyle/>
                    <a:p>
                      <a:endParaRPr lang="en-US"/>
                    </a:p>
                  </a:txBody>
                  <a:tcPr/>
                </a:tc>
                <a:tc>
                  <a:txBody>
                    <a:bodyPr/>
                    <a:lstStyle/>
                    <a:p>
                      <a:pPr marL="0" marR="0">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non-Rural Counties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1654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-9.104***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(3.049)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(0.065)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653855435"/>
                  </a:ext>
                </a:extLst>
              </a:tr>
              <a:tr h="319047">
                <a:tc vMerge="1">
                  <a:txBody>
                    <a:bodyPr/>
                    <a:lstStyle/>
                    <a:p>
                      <a:endParaRPr lang="en-US"/>
                    </a:p>
                  </a:txBody>
                  <a:tcPr/>
                </a:tc>
                <a:tc>
                  <a:txBody>
                    <a:bodyPr/>
                    <a:lstStyle/>
                    <a:p>
                      <a:pPr marL="0" marR="0">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Rural Counties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1478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-9.640***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(3.704)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(0.363)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FFFFFF"/>
                    </a:solidFill>
                  </a:tcPr>
                </a:tc>
                <a:tc>
                  <a:txBody>
                    <a:bodyPr/>
                    <a:lstStyle/>
                    <a:p>
                      <a:pPr>
                        <a:lnSpc>
                          <a:spcPct val="107000"/>
                        </a:lnSpc>
                      </a:pPr>
                      <a:endParaRPr lang="en-US" sz="1400">
                        <a:effectLst/>
                        <a:latin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92448132"/>
                  </a:ext>
                </a:extLst>
              </a:tr>
              <a:tr h="319047">
                <a:tc rowSpan="3">
                  <a:txBody>
                    <a:bodyPr/>
                    <a:lstStyle/>
                    <a:p>
                      <a:pPr marL="0" marR="0">
                        <a:lnSpc>
                          <a:spcPct val="107000"/>
                        </a:lnSpc>
                        <a:spcBef>
                          <a:spcPts val="0"/>
                        </a:spcBef>
                        <a:spcAft>
                          <a:spcPts val="0"/>
                        </a:spcAft>
                      </a:pPr>
                      <a:r>
                        <a:rPr lang="en-US" sz="1400" b="1"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Includes “Full Request” and “Extra Request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 Counties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3132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-15.963***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(4.056)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-0.083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0.192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(0.269)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-0.024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(0.295)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099196993"/>
                  </a:ext>
                </a:extLst>
              </a:tr>
              <a:tr h="568625">
                <a:tc vMerge="1">
                  <a:txBody>
                    <a:bodyPr/>
                    <a:lstStyle/>
                    <a:p>
                      <a:endParaRPr lang="en-US"/>
                    </a:p>
                  </a:txBody>
                  <a:tcPr/>
                </a:tc>
                <a:tc>
                  <a:txBody>
                    <a:bodyPr/>
                    <a:lstStyle/>
                    <a:p>
                      <a:pPr marL="0" marR="0">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non-Rural Counties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1654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-10.896***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(3.678)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(0.102)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-0.065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(0.068)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0.174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3016791148"/>
                  </a:ext>
                </a:extLst>
              </a:tr>
              <a:tr h="319047">
                <a:tc vMerge="1">
                  <a:txBody>
                    <a:bodyPr/>
                    <a:lstStyle/>
                    <a:p>
                      <a:endParaRPr lang="en-US"/>
                    </a:p>
                  </a:txBody>
                  <a:tcPr/>
                </a:tc>
                <a:tc>
                  <a:txBody>
                    <a:bodyPr/>
                    <a:lstStyle/>
                    <a:p>
                      <a:pPr marL="0" marR="0">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Rural Counties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1478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-14.439***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(5.144)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-0.146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(0.242)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0.529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(0.507)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-0.261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E7E6E6"/>
                    </a:solidFill>
                  </a:tcPr>
                </a:tc>
                <a:tc>
                  <a:txBody>
                    <a:bodyPr/>
                    <a:lstStyle/>
                    <a:p>
                      <a:pPr marL="0" marR="0" algn="r">
                        <a:lnSpc>
                          <a:spcPct val="107000"/>
                        </a:lnSpc>
                        <a:spcBef>
                          <a:spcPts val="0"/>
                        </a:spcBef>
                        <a:spcAft>
                          <a:spcPts val="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(0.568)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4045067816"/>
                  </a:ext>
                </a:extLst>
              </a:tr>
            </a:tbl>
          </a:graphicData>
        </a:graphic>
      </p:graphicFrame>
    </p:spTree>
    <p:extLst>
      <p:ext uri="{BB962C8B-B14F-4D97-AF65-F5344CB8AC3E}">
        <p14:creationId xmlns:p14="http://schemas.microsoft.com/office/powerpoint/2010/main" val="3640542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5576-D479-45A2-9A37-205E3AB22FF5}"/>
              </a:ext>
            </a:extLst>
          </p:cNvPr>
          <p:cNvSpPr>
            <a:spLocks noGrp="1"/>
          </p:cNvSpPr>
          <p:nvPr>
            <p:ph type="title"/>
          </p:nvPr>
        </p:nvSpPr>
        <p:spPr>
          <a:xfrm>
            <a:off x="224051" y="174057"/>
            <a:ext cx="10515600" cy="658457"/>
          </a:xfrm>
        </p:spPr>
        <p:txBody>
          <a:bodyPr>
            <a:normAutofit fontScale="90000"/>
          </a:bodyPr>
          <a:lstStyle/>
          <a:p>
            <a:r>
              <a:rPr lang="en-US" dirty="0"/>
              <a:t>Results: Aim 2</a:t>
            </a:r>
          </a:p>
        </p:txBody>
      </p:sp>
      <p:graphicFrame>
        <p:nvGraphicFramePr>
          <p:cNvPr id="7" name="Table 6">
            <a:extLst>
              <a:ext uri="{FF2B5EF4-FFF2-40B4-BE49-F238E27FC236}">
                <a16:creationId xmlns:a16="http://schemas.microsoft.com/office/drawing/2014/main" id="{2A000E2A-1E0B-4D2B-A6D6-E79B3F37ACF8}"/>
              </a:ext>
            </a:extLst>
          </p:cNvPr>
          <p:cNvGraphicFramePr>
            <a:graphicFrameLocks noGrp="1"/>
          </p:cNvGraphicFramePr>
          <p:nvPr>
            <p:extLst>
              <p:ext uri="{D42A27DB-BD31-4B8C-83A1-F6EECF244321}">
                <p14:modId xmlns:p14="http://schemas.microsoft.com/office/powerpoint/2010/main" val="3724299557"/>
              </p:ext>
            </p:extLst>
          </p:nvPr>
        </p:nvGraphicFramePr>
        <p:xfrm>
          <a:off x="3523424" y="327803"/>
          <a:ext cx="6354428" cy="6281772"/>
        </p:xfrm>
        <a:graphic>
          <a:graphicData uri="http://schemas.openxmlformats.org/drawingml/2006/table">
            <a:tbl>
              <a:tblPr firstRow="1" firstCol="1" bandRow="1"/>
              <a:tblGrid>
                <a:gridCol w="2646851">
                  <a:extLst>
                    <a:ext uri="{9D8B030D-6E8A-4147-A177-3AD203B41FA5}">
                      <a16:colId xmlns:a16="http://schemas.microsoft.com/office/drawing/2014/main" val="295783634"/>
                    </a:ext>
                  </a:extLst>
                </a:gridCol>
                <a:gridCol w="1371879">
                  <a:extLst>
                    <a:ext uri="{9D8B030D-6E8A-4147-A177-3AD203B41FA5}">
                      <a16:colId xmlns:a16="http://schemas.microsoft.com/office/drawing/2014/main" val="2288719268"/>
                    </a:ext>
                  </a:extLst>
                </a:gridCol>
                <a:gridCol w="1147125">
                  <a:extLst>
                    <a:ext uri="{9D8B030D-6E8A-4147-A177-3AD203B41FA5}">
                      <a16:colId xmlns:a16="http://schemas.microsoft.com/office/drawing/2014/main" val="2316546038"/>
                    </a:ext>
                  </a:extLst>
                </a:gridCol>
                <a:gridCol w="1188573">
                  <a:extLst>
                    <a:ext uri="{9D8B030D-6E8A-4147-A177-3AD203B41FA5}">
                      <a16:colId xmlns:a16="http://schemas.microsoft.com/office/drawing/2014/main" val="2252660421"/>
                    </a:ext>
                  </a:extLst>
                </a:gridCol>
              </a:tblGrid>
              <a:tr h="196150">
                <a:tc>
                  <a:txBody>
                    <a:bodyPr/>
                    <a:lstStyle/>
                    <a:p>
                      <a:pPr marL="0" marR="0">
                        <a:lnSpc>
                          <a:spcPct val="107000"/>
                        </a:lnSpc>
                        <a:spcBef>
                          <a:spcPts val="0"/>
                        </a:spcBef>
                        <a:spcAft>
                          <a:spcPts val="0"/>
                        </a:spcAft>
                      </a:pPr>
                      <a:r>
                        <a:rPr lang="en-U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gridSpan="3">
                  <a:txBody>
                    <a:bodyPr/>
                    <a:lstStyle/>
                    <a:p>
                      <a:pPr marL="0" marR="0" algn="ctr">
                        <a:lnSpc>
                          <a:spcPct val="107000"/>
                        </a:lnSpc>
                        <a:spcBef>
                          <a:spcPts val="0"/>
                        </a:spcBef>
                        <a:spcAft>
                          <a:spcPts val="0"/>
                        </a:spcAft>
                      </a:pPr>
                      <a:r>
                        <a:rPr lang="en-US"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Estimates (se)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26314" marR="126314" marT="63157" marB="63157" anchor="b">
                    <a:lnL>
                      <a:noFill/>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85503817"/>
                  </a:ext>
                </a:extLst>
              </a:tr>
              <a:tr h="322538">
                <a:tc>
                  <a:txBody>
                    <a:bodyPr/>
                    <a:lstStyle/>
                    <a:p>
                      <a:pPr marL="0" marR="0">
                        <a:lnSpc>
                          <a:spcPct val="107000"/>
                        </a:lnSpc>
                        <a:spcBef>
                          <a:spcPts val="0"/>
                        </a:spcBef>
                        <a:spcAft>
                          <a:spcPts val="0"/>
                        </a:spcAft>
                      </a:pPr>
                      <a:r>
                        <a:rPr lang="en-U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Waiver Request Category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 Counties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Non-Rural Counties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Rural Counties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3798679"/>
                  </a:ext>
                </a:extLst>
              </a:tr>
              <a:tr h="196150">
                <a:tc>
                  <a:txBody>
                    <a:bodyPr/>
                    <a:lstStyle/>
                    <a:p>
                      <a:pPr marL="0" marR="0">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Any Waiver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-32.306***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-18.009**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-15.514*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86976820"/>
                  </a:ext>
                </a:extLst>
              </a:tr>
              <a:tr h="196150">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(9.746)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(8.340)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(8.832)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24135742"/>
                  </a:ext>
                </a:extLst>
              </a:tr>
              <a:tr h="196150">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Full Waiver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0.144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0.105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1208761"/>
                  </a:ext>
                </a:extLst>
              </a:tr>
              <a:tr h="196150">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(0.176)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(0.303)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53845633"/>
                  </a:ext>
                </a:extLst>
              </a:tr>
              <a:tr h="196150">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Suspend Pre-Authorization Requirement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0.069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160477878"/>
                  </a:ext>
                </a:extLst>
              </a:tr>
              <a:tr h="196150">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(0.083)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(0.428)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09557069"/>
                  </a:ext>
                </a:extLst>
              </a:tr>
              <a:tr h="196150">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Extend Existing Authorizations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-0.063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0.171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32059847"/>
                  </a:ext>
                </a:extLst>
              </a:tr>
              <a:tr h="196150">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(0.195)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(0.323)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24363791"/>
                  </a:ext>
                </a:extLst>
              </a:tr>
              <a:tr h="196150">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Suspend PASRR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-0.309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-0.231*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0.070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80715250"/>
                  </a:ext>
                </a:extLst>
              </a:tr>
              <a:tr h="196150">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(0.236)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(0.134)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129564387"/>
                  </a:ext>
                </a:extLst>
              </a:tr>
              <a:tr h="196150">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Delay Administrative Requirements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0.075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72340114"/>
                  </a:ext>
                </a:extLst>
              </a:tr>
              <a:tr h="196150">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(0.192)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11271004"/>
                  </a:ext>
                </a:extLst>
              </a:tr>
              <a:tr h="196150">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Expand Provider Enrollment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0.474***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0.242**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0.426*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37661117"/>
                  </a:ext>
                </a:extLst>
              </a:tr>
              <a:tr h="196150">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(0.141)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(0.121)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(0.244)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43376622"/>
                  </a:ext>
                </a:extLst>
              </a:tr>
              <a:tr h="196150">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Provide Care in Alternative Settings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-0.549***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-0.496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61045687"/>
                  </a:ext>
                </a:extLst>
              </a:tr>
              <a:tr h="196150">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(0.183)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6223368"/>
                  </a:ext>
                </a:extLst>
              </a:tr>
              <a:tr h="196150">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Modify Existing SPA (Tribal)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-0.099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-0.523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48531245"/>
                  </a:ext>
                </a:extLst>
              </a:tr>
              <a:tr h="196150">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(0.253)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(0.368)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76550812"/>
                  </a:ext>
                </a:extLst>
              </a:tr>
              <a:tr h="196150">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Modify Existing SPA (Administrative)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27679746"/>
                  </a:ext>
                </a:extLst>
              </a:tr>
              <a:tr h="196150">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(0.407)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(0.101)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(0.791)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29926314"/>
                  </a:ext>
                </a:extLst>
              </a:tr>
              <a:tr h="196150">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Waive Prior Authorization Requirements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0.243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21116695"/>
                  </a:ext>
                </a:extLst>
              </a:tr>
              <a:tr h="196150">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(0.296)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(0.141)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(0.584)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019658559"/>
                  </a:ext>
                </a:extLst>
              </a:tr>
              <a:tr h="196150">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Change HCBS Benefits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-1.645***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42748657"/>
                  </a:ext>
                </a:extLst>
              </a:tr>
              <a:tr h="196150">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(0.526)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93922032"/>
                  </a:ext>
                </a:extLst>
              </a:tr>
              <a:tr h="196150">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Full Request, with SPA (Tribal)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0.639***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0.141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0.657*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73117476"/>
                  </a:ext>
                </a:extLst>
              </a:tr>
              <a:tr h="196150">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(0.374)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26537914"/>
                  </a:ext>
                </a:extLst>
              </a:tr>
              <a:tr h="196150">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Full Request, with SPA (Administrative)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0.228*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a:noFill/>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-0.640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28581772"/>
                  </a:ext>
                </a:extLst>
              </a:tr>
              <a:tr h="196150">
                <a:tc>
                  <a:txBody>
                    <a:bodyPr/>
                    <a:lstStyle/>
                    <a:p>
                      <a:pPr>
                        <a:lnSpc>
                          <a:spcPct val="107000"/>
                        </a:lnSpc>
                      </a:pPr>
                      <a:endParaRPr lang="en-US" sz="1200">
                        <a:effectLst/>
                        <a:latin typeface="Calibri" panose="020F0502020204030204" pitchFamily="34" charset="0"/>
                        <a:cs typeface="Times New Roman" panose="02020603050405020304" pitchFamily="18" charset="0"/>
                      </a:endParaRPr>
                    </a:p>
                  </a:txBody>
                  <a:tcPr marL="63048" marR="63048"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(0.418)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(0.808)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3048" marR="63048"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0497913"/>
                  </a:ext>
                </a:extLst>
              </a:tr>
            </a:tbl>
          </a:graphicData>
        </a:graphic>
      </p:graphicFrame>
    </p:spTree>
    <p:extLst>
      <p:ext uri="{BB962C8B-B14F-4D97-AF65-F5344CB8AC3E}">
        <p14:creationId xmlns:p14="http://schemas.microsoft.com/office/powerpoint/2010/main" val="2586661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89041-88F4-430F-8749-75B0E7A707B3}"/>
              </a:ext>
            </a:extLst>
          </p:cNvPr>
          <p:cNvSpPr>
            <a:spLocks noGrp="1"/>
          </p:cNvSpPr>
          <p:nvPr>
            <p:ph type="title"/>
          </p:nvPr>
        </p:nvSpPr>
        <p:spPr>
          <a:xfrm>
            <a:off x="304800" y="226678"/>
            <a:ext cx="10515600" cy="960438"/>
          </a:xfrm>
        </p:spPr>
        <p:txBody>
          <a:bodyPr/>
          <a:lstStyle/>
          <a:p>
            <a:r>
              <a:rPr lang="en-US" dirty="0"/>
              <a:t>Summary</a:t>
            </a:r>
          </a:p>
        </p:txBody>
      </p:sp>
      <p:sp>
        <p:nvSpPr>
          <p:cNvPr id="3" name="Content Placeholder 2">
            <a:extLst>
              <a:ext uri="{FF2B5EF4-FFF2-40B4-BE49-F238E27FC236}">
                <a16:creationId xmlns:a16="http://schemas.microsoft.com/office/drawing/2014/main" id="{9BE645A5-4518-4602-A3CC-DC4DFA828889}"/>
              </a:ext>
            </a:extLst>
          </p:cNvPr>
          <p:cNvSpPr>
            <a:spLocks noGrp="1"/>
          </p:cNvSpPr>
          <p:nvPr>
            <p:ph idx="1"/>
          </p:nvPr>
        </p:nvSpPr>
        <p:spPr>
          <a:xfrm>
            <a:off x="160421" y="1187116"/>
            <a:ext cx="12192000" cy="5787022"/>
          </a:xfrm>
        </p:spPr>
        <p:txBody>
          <a:bodyPr>
            <a:normAutofit/>
          </a:bodyPr>
          <a:lstStyle/>
          <a:p>
            <a:r>
              <a:rPr lang="en-US" sz="2000" dirty="0"/>
              <a:t>States with 1135 Waiver experience requested covid-19 waivers faster than states with no experience. </a:t>
            </a:r>
          </a:p>
          <a:p>
            <a:endParaRPr lang="en-US" sz="2000" dirty="0"/>
          </a:p>
          <a:p>
            <a:r>
              <a:rPr lang="en-US" sz="2000" dirty="0"/>
              <a:t>Agency capacity and waiver activity in the region were also significantly associated with faster requests. </a:t>
            </a:r>
          </a:p>
          <a:p>
            <a:endParaRPr lang="en-US" sz="2000" dirty="0"/>
          </a:p>
          <a:p>
            <a:r>
              <a:rPr lang="en-US" sz="2000" dirty="0"/>
              <a:t>Higher supply of hospitals/ICUs were associated with more content within a 1135 request. </a:t>
            </a:r>
          </a:p>
          <a:p>
            <a:endParaRPr lang="en-US" sz="2000" dirty="0"/>
          </a:p>
          <a:p>
            <a:r>
              <a:rPr lang="en-US" sz="2000" dirty="0"/>
              <a:t>1135 Waivers appear to have a positive effect on outcomes (decline in deaths), regardless of whether or not a state requested a full waiver.</a:t>
            </a:r>
          </a:p>
          <a:p>
            <a:endParaRPr lang="en-US" sz="2000" dirty="0"/>
          </a:p>
          <a:p>
            <a:r>
              <a:rPr lang="en-US" sz="2000" dirty="0"/>
              <a:t>Only in non-Rural areas were requests to provide services in alternate settings associated with an additional decline in deaths. </a:t>
            </a:r>
          </a:p>
        </p:txBody>
      </p:sp>
    </p:spTree>
    <p:extLst>
      <p:ext uri="{BB962C8B-B14F-4D97-AF65-F5344CB8AC3E}">
        <p14:creationId xmlns:p14="http://schemas.microsoft.com/office/powerpoint/2010/main" val="3461643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CF31-4715-4CBE-94C0-6596E1A538F8}"/>
              </a:ext>
            </a:extLst>
          </p:cNvPr>
          <p:cNvSpPr>
            <a:spLocks noGrp="1"/>
          </p:cNvSpPr>
          <p:nvPr>
            <p:ph type="title"/>
          </p:nvPr>
        </p:nvSpPr>
        <p:spPr>
          <a:xfrm>
            <a:off x="148390" y="156578"/>
            <a:ext cx="10515600" cy="1325563"/>
          </a:xfrm>
        </p:spPr>
        <p:txBody>
          <a:bodyPr/>
          <a:lstStyle/>
          <a:p>
            <a:r>
              <a:rPr lang="en-US" dirty="0"/>
              <a:t>Next Steps</a:t>
            </a:r>
          </a:p>
        </p:txBody>
      </p:sp>
      <p:sp>
        <p:nvSpPr>
          <p:cNvPr id="3" name="Content Placeholder 2">
            <a:extLst>
              <a:ext uri="{FF2B5EF4-FFF2-40B4-BE49-F238E27FC236}">
                <a16:creationId xmlns:a16="http://schemas.microsoft.com/office/drawing/2014/main" id="{EE56EE37-7517-4695-AFF5-B3ED6AA65BFB}"/>
              </a:ext>
            </a:extLst>
          </p:cNvPr>
          <p:cNvSpPr>
            <a:spLocks noGrp="1"/>
          </p:cNvSpPr>
          <p:nvPr>
            <p:ph idx="1"/>
          </p:nvPr>
        </p:nvSpPr>
        <p:spPr>
          <a:xfrm>
            <a:off x="148389" y="1491039"/>
            <a:ext cx="11626515" cy="3875922"/>
          </a:xfrm>
        </p:spPr>
        <p:txBody>
          <a:bodyPr>
            <a:normAutofit lnSpcReduction="10000"/>
          </a:bodyPr>
          <a:lstStyle/>
          <a:p>
            <a:r>
              <a:rPr lang="en-US" sz="2400" dirty="0"/>
              <a:t>Investigate 1135 Waiver impact on hospitalizations and healthcare expenditures.</a:t>
            </a:r>
          </a:p>
          <a:p>
            <a:endParaRPr lang="en-US" sz="2400" dirty="0"/>
          </a:p>
          <a:p>
            <a:r>
              <a:rPr lang="en-US" sz="2400" dirty="0"/>
              <a:t>Review how policy-makers developed the initial requests and subsequent requests </a:t>
            </a:r>
          </a:p>
          <a:p>
            <a:pPr lvl="1"/>
            <a:r>
              <a:rPr lang="en-US" sz="1600" dirty="0"/>
              <a:t>As of May 10</a:t>
            </a:r>
            <a:r>
              <a:rPr lang="en-US" sz="1600" baseline="30000" dirty="0"/>
              <a:t>th</a:t>
            </a:r>
            <a:r>
              <a:rPr lang="en-US" sz="1600" dirty="0"/>
              <a:t>, multiple states had submitted 2</a:t>
            </a:r>
            <a:r>
              <a:rPr lang="en-US" sz="1600" baseline="30000" dirty="0"/>
              <a:t>nd</a:t>
            </a:r>
            <a:r>
              <a:rPr lang="en-US" sz="1600" dirty="0"/>
              <a:t> and 3</a:t>
            </a:r>
            <a:r>
              <a:rPr lang="en-US" sz="1600" baseline="30000" dirty="0"/>
              <a:t>rd</a:t>
            </a:r>
            <a:r>
              <a:rPr lang="en-US" sz="1600" dirty="0"/>
              <a:t> 1135 requests</a:t>
            </a:r>
          </a:p>
          <a:p>
            <a:endParaRPr lang="en-US" sz="2000" dirty="0"/>
          </a:p>
          <a:p>
            <a:r>
              <a:rPr lang="en-US" sz="2400" dirty="0"/>
              <a:t>Identify how state requests align with state hospital association 1135 Waiver recommendations. </a:t>
            </a:r>
          </a:p>
          <a:p>
            <a:endParaRPr lang="en-US" sz="2400" dirty="0"/>
          </a:p>
          <a:p>
            <a:r>
              <a:rPr lang="en-US" sz="2400" dirty="0"/>
              <a:t>Use these findings to develop an integrated model of “Emergency Federalism”, incorporating multiple policy-mechanisms during the covid-19 disaster. </a:t>
            </a:r>
          </a:p>
        </p:txBody>
      </p:sp>
    </p:spTree>
    <p:extLst>
      <p:ext uri="{BB962C8B-B14F-4D97-AF65-F5344CB8AC3E}">
        <p14:creationId xmlns:p14="http://schemas.microsoft.com/office/powerpoint/2010/main" val="2997913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9AFF-7AF9-421C-88EB-3FC6BFEC2A01}"/>
              </a:ext>
            </a:extLst>
          </p:cNvPr>
          <p:cNvSpPr>
            <a:spLocks noGrp="1"/>
          </p:cNvSpPr>
          <p:nvPr>
            <p:ph type="title"/>
          </p:nvPr>
        </p:nvSpPr>
        <p:spPr>
          <a:xfrm>
            <a:off x="251790" y="0"/>
            <a:ext cx="10263809" cy="1325563"/>
          </a:xfrm>
        </p:spPr>
        <p:txBody>
          <a:bodyPr/>
          <a:lstStyle/>
          <a:p>
            <a:r>
              <a:rPr lang="en-US" dirty="0"/>
              <a:t>Section 1135 Waiver Authority</a:t>
            </a:r>
          </a:p>
        </p:txBody>
      </p:sp>
      <p:graphicFrame>
        <p:nvGraphicFramePr>
          <p:cNvPr id="4" name="Table 3">
            <a:extLst>
              <a:ext uri="{FF2B5EF4-FFF2-40B4-BE49-F238E27FC236}">
                <a16:creationId xmlns:a16="http://schemas.microsoft.com/office/drawing/2014/main" id="{D9E70B2B-C46E-428C-8904-65FB05B2F698}"/>
              </a:ext>
            </a:extLst>
          </p:cNvPr>
          <p:cNvGraphicFramePr>
            <a:graphicFrameLocks noGrp="1"/>
          </p:cNvGraphicFramePr>
          <p:nvPr>
            <p:extLst>
              <p:ext uri="{D42A27DB-BD31-4B8C-83A1-F6EECF244321}">
                <p14:modId xmlns:p14="http://schemas.microsoft.com/office/powerpoint/2010/main" val="2113275019"/>
              </p:ext>
            </p:extLst>
          </p:nvPr>
        </p:nvGraphicFramePr>
        <p:xfrm>
          <a:off x="251791" y="993913"/>
          <a:ext cx="11794436" cy="5645427"/>
        </p:xfrm>
        <a:graphic>
          <a:graphicData uri="http://schemas.openxmlformats.org/drawingml/2006/table">
            <a:tbl>
              <a:tblPr firstRow="1" bandRow="1">
                <a:tableStyleId>{5C22544A-7EE6-4342-B048-85BDC9FD1C3A}</a:tableStyleId>
              </a:tblPr>
              <a:tblGrid>
                <a:gridCol w="618142">
                  <a:extLst>
                    <a:ext uri="{9D8B030D-6E8A-4147-A177-3AD203B41FA5}">
                      <a16:colId xmlns:a16="http://schemas.microsoft.com/office/drawing/2014/main" val="1912399559"/>
                    </a:ext>
                  </a:extLst>
                </a:gridCol>
                <a:gridCol w="3557460">
                  <a:extLst>
                    <a:ext uri="{9D8B030D-6E8A-4147-A177-3AD203B41FA5}">
                      <a16:colId xmlns:a16="http://schemas.microsoft.com/office/drawing/2014/main" val="3657137842"/>
                    </a:ext>
                  </a:extLst>
                </a:gridCol>
                <a:gridCol w="4574579">
                  <a:extLst>
                    <a:ext uri="{9D8B030D-6E8A-4147-A177-3AD203B41FA5}">
                      <a16:colId xmlns:a16="http://schemas.microsoft.com/office/drawing/2014/main" val="1961094071"/>
                    </a:ext>
                  </a:extLst>
                </a:gridCol>
                <a:gridCol w="3044255">
                  <a:extLst>
                    <a:ext uri="{9D8B030D-6E8A-4147-A177-3AD203B41FA5}">
                      <a16:colId xmlns:a16="http://schemas.microsoft.com/office/drawing/2014/main" val="3151446594"/>
                    </a:ext>
                  </a:extLst>
                </a:gridCol>
              </a:tblGrid>
              <a:tr h="346633">
                <a:tc gridSpan="4">
                  <a:txBody>
                    <a:bodyPr/>
                    <a:lstStyle/>
                    <a:p>
                      <a:pPr marL="0" marR="0">
                        <a:lnSpc>
                          <a:spcPct val="107000"/>
                        </a:lnSpc>
                        <a:spcBef>
                          <a:spcPts val="0"/>
                        </a:spcBef>
                        <a:spcAft>
                          <a:spcPts val="0"/>
                        </a:spcAft>
                      </a:pP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70169" marR="70169" marT="35084" marB="35084"/>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05032453"/>
                  </a:ext>
                </a:extLst>
              </a:tr>
              <a:tr h="293455">
                <a:tc>
                  <a:txBody>
                    <a:bodyPr/>
                    <a:lstStyle/>
                    <a:p>
                      <a:pPr>
                        <a:lnSpc>
                          <a:spcPct val="107000"/>
                        </a:lnSpc>
                      </a:pPr>
                      <a:endParaRPr lang="en-US" sz="800">
                        <a:effectLst/>
                        <a:latin typeface="Calibri" panose="020F0502020204030204" pitchFamily="34" charset="0"/>
                        <a:cs typeface="Times New Roman" panose="02020603050405020304" pitchFamily="18" charset="0"/>
                      </a:endParaRPr>
                    </a:p>
                  </a:txBody>
                  <a:tcPr marL="70169" marR="70169" marT="35084" marB="35084"/>
                </a:tc>
                <a:tc>
                  <a:txBody>
                    <a:bodyPr/>
                    <a:lstStyle/>
                    <a:p>
                      <a:pPr marL="0" marR="0" algn="ctr">
                        <a:lnSpc>
                          <a:spcPct val="107000"/>
                        </a:lnSpc>
                        <a:spcBef>
                          <a:spcPts val="0"/>
                        </a:spcBef>
                        <a:spcAft>
                          <a:spcPts val="0"/>
                        </a:spcAft>
                      </a:pPr>
                      <a:r>
                        <a:rPr lang="en-US" sz="1100" b="1" kern="1200" dirty="0">
                          <a:effectLst/>
                        </a:rPr>
                        <a:t>Legislative</a:t>
                      </a:r>
                      <a:endParaRPr lang="en-US"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0169" marR="70169" marT="35084" marB="35084"/>
                </a:tc>
                <a:tc>
                  <a:txBody>
                    <a:bodyPr/>
                    <a:lstStyle/>
                    <a:p>
                      <a:pPr marL="0" marR="0" algn="ctr">
                        <a:lnSpc>
                          <a:spcPct val="107000"/>
                        </a:lnSpc>
                        <a:spcBef>
                          <a:spcPts val="0"/>
                        </a:spcBef>
                        <a:spcAft>
                          <a:spcPts val="0"/>
                        </a:spcAft>
                      </a:pPr>
                      <a:r>
                        <a:rPr lang="en-US" sz="1100" b="1" kern="1200" dirty="0">
                          <a:effectLst/>
                        </a:rPr>
                        <a:t>Executive</a:t>
                      </a:r>
                      <a:endParaRPr lang="en-US"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0169" marR="70169" marT="35084" marB="35084"/>
                </a:tc>
                <a:tc>
                  <a:txBody>
                    <a:bodyPr/>
                    <a:lstStyle/>
                    <a:p>
                      <a:pPr marL="0" marR="0" algn="ctr">
                        <a:lnSpc>
                          <a:spcPct val="107000"/>
                        </a:lnSpc>
                        <a:spcBef>
                          <a:spcPts val="0"/>
                        </a:spcBef>
                        <a:spcAft>
                          <a:spcPts val="0"/>
                        </a:spcAft>
                      </a:pPr>
                      <a:r>
                        <a:rPr lang="en-US" sz="1100" b="1" kern="1200" dirty="0">
                          <a:effectLst/>
                        </a:rPr>
                        <a:t>Judicial</a:t>
                      </a:r>
                      <a:endParaRPr lang="en-US"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723843511"/>
                  </a:ext>
                </a:extLst>
              </a:tr>
              <a:tr h="2254314">
                <a:tc>
                  <a:txBody>
                    <a:bodyPr/>
                    <a:lstStyle/>
                    <a:p>
                      <a:pPr marL="0" marR="0" algn="ctr">
                        <a:lnSpc>
                          <a:spcPct val="107000"/>
                        </a:lnSpc>
                        <a:spcBef>
                          <a:spcPts val="0"/>
                        </a:spcBef>
                        <a:spcAft>
                          <a:spcPts val="0"/>
                        </a:spcAft>
                      </a:pPr>
                      <a:r>
                        <a:rPr lang="en-US" sz="1100" b="1" dirty="0">
                          <a:effectLst/>
                        </a:rPr>
                        <a:t>Federal</a:t>
                      </a:r>
                      <a:endParaRPr lang="en-US"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0169" marR="70169" marT="35084" marB="35084" anchor="ctr"/>
                </a:tc>
                <a:tc>
                  <a:txBody>
                    <a:bodyPr/>
                    <a:lstStyle/>
                    <a:p>
                      <a:pPr marL="0" marR="0">
                        <a:lnSpc>
                          <a:spcPct val="107000"/>
                        </a:lnSpc>
                        <a:spcBef>
                          <a:spcPts val="0"/>
                        </a:spcBef>
                        <a:spcAft>
                          <a:spcPts val="0"/>
                        </a:spcAft>
                      </a:pPr>
                      <a:r>
                        <a:rPr lang="en-US" sz="1100" kern="1200" dirty="0">
                          <a:effectLst/>
                        </a:rPr>
                        <a:t>The Constitution grants Congress Emergency Powers. </a:t>
                      </a:r>
                      <a:endParaRPr lang="en-US" sz="800" dirty="0">
                        <a:effectLst/>
                      </a:endParaRPr>
                    </a:p>
                    <a:p>
                      <a:pPr marL="0" marR="0">
                        <a:lnSpc>
                          <a:spcPct val="107000"/>
                        </a:lnSpc>
                        <a:spcBef>
                          <a:spcPts val="0"/>
                        </a:spcBef>
                        <a:spcAft>
                          <a:spcPts val="0"/>
                        </a:spcAft>
                      </a:pPr>
                      <a:r>
                        <a:rPr lang="en-US" sz="1100" kern="1200" dirty="0">
                          <a:effectLst/>
                        </a:rPr>
                        <a:t> </a:t>
                      </a:r>
                      <a:endParaRPr lang="en-US" sz="800" dirty="0">
                        <a:effectLst/>
                      </a:endParaRPr>
                    </a:p>
                    <a:p>
                      <a:pPr marL="0" marR="0">
                        <a:lnSpc>
                          <a:spcPct val="107000"/>
                        </a:lnSpc>
                        <a:spcBef>
                          <a:spcPts val="0"/>
                        </a:spcBef>
                        <a:spcAft>
                          <a:spcPts val="0"/>
                        </a:spcAft>
                      </a:pPr>
                      <a:r>
                        <a:rPr lang="en-US" sz="1100" kern="1200" dirty="0">
                          <a:effectLst/>
                        </a:rPr>
                        <a:t>Through multiple 20</a:t>
                      </a:r>
                      <a:r>
                        <a:rPr lang="en-US" sz="1100" kern="1200" baseline="30000" dirty="0">
                          <a:effectLst/>
                        </a:rPr>
                        <a:t>th</a:t>
                      </a:r>
                      <a:r>
                        <a:rPr lang="en-US" sz="1100" kern="1200" dirty="0">
                          <a:effectLst/>
                        </a:rPr>
                        <a:t> century statutes, Congress delegated greater emergency power to the President.</a:t>
                      </a:r>
                      <a:endParaRPr lang="en-US" sz="800" dirty="0">
                        <a:effectLst/>
                      </a:endParaRPr>
                    </a:p>
                    <a:p>
                      <a:pPr marL="0" marR="0">
                        <a:lnSpc>
                          <a:spcPct val="107000"/>
                        </a:lnSpc>
                        <a:spcBef>
                          <a:spcPts val="0"/>
                        </a:spcBef>
                        <a:spcAft>
                          <a:spcPts val="0"/>
                        </a:spcAft>
                      </a:pPr>
                      <a:r>
                        <a:rPr lang="en-US" sz="1100" kern="1200" dirty="0">
                          <a:effectLst/>
                        </a:rPr>
                        <a:t> </a:t>
                      </a:r>
                      <a:endParaRPr lang="en-US" sz="800" dirty="0">
                        <a:effectLst/>
                      </a:endParaRPr>
                    </a:p>
                    <a:p>
                      <a:pPr marL="0" marR="0">
                        <a:lnSpc>
                          <a:spcPct val="107000"/>
                        </a:lnSpc>
                        <a:spcBef>
                          <a:spcPts val="0"/>
                        </a:spcBef>
                        <a:spcAft>
                          <a:spcPts val="0"/>
                        </a:spcAft>
                      </a:pPr>
                      <a:r>
                        <a:rPr lang="en-US" sz="1100" dirty="0">
                          <a:effectLst/>
                        </a:rPr>
                        <a:t>In 1965, with the constitutional authority to promote the general welfare through commerce and the power to tax, Congress established Medicare and Medicaid.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70169" marR="70169" marT="35084" marB="35084"/>
                </a:tc>
                <a:tc>
                  <a:txBody>
                    <a:bodyPr/>
                    <a:lstStyle/>
                    <a:p>
                      <a:pPr marL="0" marR="0">
                        <a:lnSpc>
                          <a:spcPct val="107000"/>
                        </a:lnSpc>
                        <a:spcBef>
                          <a:spcPts val="0"/>
                        </a:spcBef>
                        <a:spcAft>
                          <a:spcPts val="0"/>
                        </a:spcAft>
                      </a:pPr>
                      <a:r>
                        <a:rPr lang="en-US" sz="1100">
                          <a:effectLst/>
                        </a:rPr>
                        <a:t>The Constitution provides no formal, explicit authority to declare emergencies but does grant wartime powers as “Commander-in-Chief”. </a:t>
                      </a:r>
                      <a:endParaRPr lang="en-US" sz="800">
                        <a:effectLst/>
                      </a:endParaRPr>
                    </a:p>
                    <a:p>
                      <a:pPr marL="0" marR="0">
                        <a:lnSpc>
                          <a:spcPct val="107000"/>
                        </a:lnSpc>
                        <a:spcBef>
                          <a:spcPts val="0"/>
                        </a:spcBef>
                        <a:spcAft>
                          <a:spcPts val="0"/>
                        </a:spcAft>
                      </a:pPr>
                      <a:r>
                        <a:rPr lang="en-US" sz="1100">
                          <a:effectLst/>
                        </a:rPr>
                        <a:t> </a:t>
                      </a:r>
                      <a:endParaRPr lang="en-US" sz="800">
                        <a:effectLst/>
                      </a:endParaRPr>
                    </a:p>
                    <a:p>
                      <a:pPr marL="0" marR="0">
                        <a:lnSpc>
                          <a:spcPct val="107000"/>
                        </a:lnSpc>
                        <a:spcBef>
                          <a:spcPts val="0"/>
                        </a:spcBef>
                        <a:spcAft>
                          <a:spcPts val="0"/>
                        </a:spcAft>
                      </a:pPr>
                      <a:r>
                        <a:rPr lang="en-US" sz="1100" kern="1200">
                          <a:effectLst/>
                        </a:rPr>
                        <a:t>From power delegated by Congress, the Executive Branch has authority:</a:t>
                      </a:r>
                      <a:endParaRPr lang="en-US" sz="800">
                        <a:effectLst/>
                      </a:endParaRPr>
                    </a:p>
                    <a:p>
                      <a:pPr marL="0" marR="0">
                        <a:lnSpc>
                          <a:spcPct val="107000"/>
                        </a:lnSpc>
                        <a:spcBef>
                          <a:spcPts val="0"/>
                        </a:spcBef>
                        <a:spcAft>
                          <a:spcPts val="0"/>
                        </a:spcAft>
                      </a:pPr>
                      <a:r>
                        <a:rPr lang="en-US" sz="1100" kern="1200">
                          <a:effectLst/>
                        </a:rPr>
                        <a:t> </a:t>
                      </a:r>
                      <a:endParaRPr lang="en-US" sz="800">
                        <a:effectLst/>
                      </a:endParaRPr>
                    </a:p>
                    <a:p>
                      <a:pPr marL="0" marR="0">
                        <a:lnSpc>
                          <a:spcPct val="107000"/>
                        </a:lnSpc>
                        <a:spcBef>
                          <a:spcPts val="0"/>
                        </a:spcBef>
                        <a:spcAft>
                          <a:spcPts val="0"/>
                        </a:spcAft>
                      </a:pPr>
                      <a:r>
                        <a:rPr lang="en-US" sz="1100" kern="1200">
                          <a:effectLst/>
                        </a:rPr>
                        <a:t>1) Declare emergencies or disasters. </a:t>
                      </a:r>
                      <a:endParaRPr lang="en-US" sz="800">
                        <a:effectLst/>
                      </a:endParaRPr>
                    </a:p>
                    <a:p>
                      <a:pPr marL="0" marR="0">
                        <a:lnSpc>
                          <a:spcPct val="107000"/>
                        </a:lnSpc>
                        <a:spcBef>
                          <a:spcPts val="0"/>
                        </a:spcBef>
                        <a:spcAft>
                          <a:spcPts val="0"/>
                        </a:spcAft>
                      </a:pPr>
                      <a:r>
                        <a:rPr lang="en-US" sz="1100">
                          <a:effectLst/>
                        </a:rPr>
                        <a:t>2) Declare a public health emergency.</a:t>
                      </a:r>
                      <a:endParaRPr lang="en-US" sz="800">
                        <a:effectLst/>
                      </a:endParaRPr>
                    </a:p>
                    <a:p>
                      <a:pPr marL="0" marR="0">
                        <a:lnSpc>
                          <a:spcPct val="107000"/>
                        </a:lnSpc>
                        <a:spcBef>
                          <a:spcPts val="0"/>
                        </a:spcBef>
                        <a:spcAft>
                          <a:spcPts val="0"/>
                        </a:spcAft>
                      </a:pPr>
                      <a:r>
                        <a:rPr lang="en-US" sz="1100">
                          <a:effectLst/>
                        </a:rPr>
                        <a:t>3) Grant waivers to established Medicare and Medicaid regulations.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70169" marR="70169" marT="35084" marB="35084"/>
                </a:tc>
                <a:tc>
                  <a:txBody>
                    <a:bodyPr/>
                    <a:lstStyle/>
                    <a:p>
                      <a:pPr marL="0" marR="0">
                        <a:lnSpc>
                          <a:spcPct val="107000"/>
                        </a:lnSpc>
                        <a:spcBef>
                          <a:spcPts val="0"/>
                        </a:spcBef>
                        <a:spcAft>
                          <a:spcPts val="0"/>
                        </a:spcAft>
                      </a:pPr>
                      <a:r>
                        <a:rPr lang="en-US" sz="1100" kern="1200">
                          <a:effectLst/>
                        </a:rPr>
                        <a:t>The constitution empowers the Judiciary to ensure emergency Executive action falls within the authority delegated by Congress.</a:t>
                      </a:r>
                      <a:endParaRPr lang="en-US" sz="800">
                        <a:effectLst/>
                      </a:endParaRPr>
                    </a:p>
                    <a:p>
                      <a:pPr marL="0" marR="0">
                        <a:lnSpc>
                          <a:spcPct val="107000"/>
                        </a:lnSpc>
                        <a:spcBef>
                          <a:spcPts val="0"/>
                        </a:spcBef>
                        <a:spcAft>
                          <a:spcPts val="0"/>
                        </a:spcAft>
                      </a:pPr>
                      <a:r>
                        <a:rPr lang="en-US" sz="1100">
                          <a:effectLst/>
                        </a:rPr>
                        <a:t> </a:t>
                      </a:r>
                      <a:endParaRPr lang="en-US" sz="800">
                        <a:effectLst/>
                      </a:endParaRPr>
                    </a:p>
                    <a:p>
                      <a:pPr marL="0" marR="0">
                        <a:lnSpc>
                          <a:spcPct val="107000"/>
                        </a:lnSpc>
                        <a:spcBef>
                          <a:spcPts val="0"/>
                        </a:spcBef>
                        <a:spcAft>
                          <a:spcPts val="0"/>
                        </a:spcAft>
                      </a:pPr>
                      <a:r>
                        <a:rPr lang="en-US" sz="1100" kern="1200">
                          <a:effectLst/>
                        </a:rPr>
                        <a:t>While precedent is limited, federal courts have heard cases where the plaintiff alleges the Executive Branch acted outside the authority of a Sect. 1135 Waiver.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115562874"/>
                  </a:ext>
                </a:extLst>
              </a:tr>
              <a:tr h="1079726">
                <a:tc>
                  <a:txBody>
                    <a:bodyPr/>
                    <a:lstStyle/>
                    <a:p>
                      <a:pPr marL="0" marR="0" algn="ctr">
                        <a:lnSpc>
                          <a:spcPct val="107000"/>
                        </a:lnSpc>
                        <a:spcBef>
                          <a:spcPts val="0"/>
                        </a:spcBef>
                        <a:spcAft>
                          <a:spcPts val="0"/>
                        </a:spcAft>
                      </a:pPr>
                      <a:r>
                        <a:rPr lang="en-US" sz="1100" b="1" dirty="0">
                          <a:effectLst/>
                        </a:rPr>
                        <a:t>State</a:t>
                      </a:r>
                      <a:endParaRPr lang="en-US"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0169" marR="70169" marT="35084" marB="35084" anchor="ctr"/>
                </a:tc>
                <a:tc>
                  <a:txBody>
                    <a:bodyPr/>
                    <a:lstStyle/>
                    <a:p>
                      <a:pPr marL="0" marR="0">
                        <a:lnSpc>
                          <a:spcPct val="107000"/>
                        </a:lnSpc>
                        <a:spcBef>
                          <a:spcPts val="0"/>
                        </a:spcBef>
                        <a:spcAft>
                          <a:spcPts val="0"/>
                        </a:spcAft>
                      </a:pPr>
                      <a:r>
                        <a:rPr lang="en-US" sz="1100" kern="1200">
                          <a:effectLst/>
                        </a:rPr>
                        <a:t>State legislators have the power to expediate or impede executive waiver activity through statutes. </a:t>
                      </a:r>
                      <a:br>
                        <a:rPr lang="en-US" sz="1100" kern="1200">
                          <a:effectLst/>
                        </a:rPr>
                      </a:b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70169" marR="70169" marT="35084" marB="35084"/>
                </a:tc>
                <a:tc>
                  <a:txBody>
                    <a:bodyPr/>
                    <a:lstStyle/>
                    <a:p>
                      <a:pPr marL="0" marR="0">
                        <a:lnSpc>
                          <a:spcPct val="107000"/>
                        </a:lnSpc>
                        <a:spcBef>
                          <a:spcPts val="0"/>
                        </a:spcBef>
                        <a:spcAft>
                          <a:spcPts val="0"/>
                        </a:spcAft>
                      </a:pPr>
                      <a:r>
                        <a:rPr lang="en-US" sz="1100" kern="1200">
                          <a:effectLst/>
                        </a:rPr>
                        <a:t>Governors have the authority to declare a state of emergency. </a:t>
                      </a:r>
                      <a:endParaRPr lang="en-US" sz="800">
                        <a:effectLst/>
                      </a:endParaRPr>
                    </a:p>
                    <a:p>
                      <a:pPr marL="0" marR="0">
                        <a:lnSpc>
                          <a:spcPct val="107000"/>
                        </a:lnSpc>
                        <a:spcBef>
                          <a:spcPts val="0"/>
                        </a:spcBef>
                        <a:spcAft>
                          <a:spcPts val="0"/>
                        </a:spcAft>
                      </a:pPr>
                      <a:r>
                        <a:rPr lang="en-US" sz="1100">
                          <a:effectLst/>
                        </a:rPr>
                        <a:t> </a:t>
                      </a:r>
                      <a:endParaRPr lang="en-US" sz="800">
                        <a:effectLst/>
                      </a:endParaRPr>
                    </a:p>
                    <a:p>
                      <a:pPr marL="0" marR="0">
                        <a:lnSpc>
                          <a:spcPct val="107000"/>
                        </a:lnSpc>
                        <a:spcBef>
                          <a:spcPts val="0"/>
                        </a:spcBef>
                        <a:spcAft>
                          <a:spcPts val="0"/>
                        </a:spcAft>
                      </a:pPr>
                      <a:r>
                        <a:rPr lang="en-US" sz="1100" kern="1200">
                          <a:effectLst/>
                        </a:rPr>
                        <a:t>Governors and Executive Agency Directors are authorized to request 1135 Waiver flexibilities.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70169" marR="70169" marT="35084" marB="35084"/>
                </a:tc>
                <a:tc>
                  <a:txBody>
                    <a:bodyPr/>
                    <a:lstStyle/>
                    <a:p>
                      <a:pPr marL="0" marR="0">
                        <a:lnSpc>
                          <a:spcPct val="107000"/>
                        </a:lnSpc>
                        <a:spcBef>
                          <a:spcPts val="0"/>
                        </a:spcBef>
                        <a:spcAft>
                          <a:spcPts val="0"/>
                        </a:spcAft>
                      </a:pPr>
                      <a:r>
                        <a:rPr lang="en-US" sz="1100" kern="1200">
                          <a:effectLst/>
                        </a:rPr>
                        <a:t>No 1135 Waiver cases heard by the state courts.</a:t>
                      </a:r>
                      <a:endParaRPr lang="en-US" sz="800">
                        <a:effectLst/>
                      </a:endParaRPr>
                    </a:p>
                    <a:p>
                      <a:pPr marL="0" marR="0">
                        <a:lnSpc>
                          <a:spcPct val="107000"/>
                        </a:lnSpc>
                        <a:spcBef>
                          <a:spcPts val="0"/>
                        </a:spcBef>
                        <a:spcAft>
                          <a:spcPts val="0"/>
                        </a:spcAft>
                      </a:pPr>
                      <a:r>
                        <a:rPr lang="en-US" sz="1100" kern="1200">
                          <a:effectLst/>
                        </a:rPr>
                        <a:t> </a:t>
                      </a:r>
                      <a:endParaRPr lang="en-US" sz="800">
                        <a:effectLst/>
                      </a:endParaRPr>
                    </a:p>
                    <a:p>
                      <a:pPr marL="0" marR="0">
                        <a:lnSpc>
                          <a:spcPct val="107000"/>
                        </a:lnSpc>
                        <a:spcBef>
                          <a:spcPts val="0"/>
                        </a:spcBef>
                        <a:spcAft>
                          <a:spcPts val="0"/>
                        </a:spcAft>
                      </a:pPr>
                      <a:r>
                        <a:rPr lang="en-US" sz="1100" kern="1200">
                          <a:effectLst/>
                        </a:rPr>
                        <a:t>Previous pandemic set precedent on cases deciding provider liability under the PREP Act.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97002357"/>
                  </a:ext>
                </a:extLst>
              </a:tr>
              <a:tr h="648642">
                <a:tc>
                  <a:txBody>
                    <a:bodyPr/>
                    <a:lstStyle/>
                    <a:p>
                      <a:pPr marL="0" marR="0" algn="ctr">
                        <a:lnSpc>
                          <a:spcPct val="107000"/>
                        </a:lnSpc>
                        <a:spcBef>
                          <a:spcPts val="0"/>
                        </a:spcBef>
                        <a:spcAft>
                          <a:spcPts val="0"/>
                        </a:spcAft>
                      </a:pPr>
                      <a:r>
                        <a:rPr lang="en-US" sz="1100" b="1" dirty="0">
                          <a:effectLst/>
                        </a:rPr>
                        <a:t>Local</a:t>
                      </a:r>
                      <a:endParaRPr lang="en-US" sz="800" b="1" dirty="0">
                        <a:effectLst/>
                        <a:latin typeface="Calibri" panose="020F0502020204030204" pitchFamily="34" charset="0"/>
                        <a:ea typeface="Calibri" panose="020F0502020204030204" pitchFamily="34" charset="0"/>
                        <a:cs typeface="Times New Roman" panose="02020603050405020304" pitchFamily="18" charset="0"/>
                      </a:endParaRPr>
                    </a:p>
                  </a:txBody>
                  <a:tcPr marL="70169" marR="70169" marT="35084" marB="35084" anchor="ctr"/>
                </a:tc>
                <a:tc gridSpan="2">
                  <a:txBody>
                    <a:bodyPr/>
                    <a:lstStyle/>
                    <a:p>
                      <a:pPr marL="0" marR="0" algn="ctr">
                        <a:lnSpc>
                          <a:spcPct val="107000"/>
                        </a:lnSpc>
                        <a:spcBef>
                          <a:spcPts val="0"/>
                        </a:spcBef>
                        <a:spcAft>
                          <a:spcPts val="0"/>
                        </a:spcAft>
                      </a:pPr>
                      <a:r>
                        <a:rPr lang="en-US" sz="1100" kern="1200">
                          <a:effectLst/>
                        </a:rPr>
                        <a:t>Municipal executives, department agency directors, and elected city officials hold authority to request 1135 Waiver flexibilities for hospitals or public health departments in their respective jurisdiction.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70169" marR="70169" marT="35084" marB="35084"/>
                </a:tc>
                <a:tc hMerge="1">
                  <a:txBody>
                    <a:bodyPr/>
                    <a:lstStyle/>
                    <a:p>
                      <a:endParaRPr lang="en-US"/>
                    </a:p>
                  </a:txBody>
                  <a:tcPr/>
                </a:tc>
                <a:tc>
                  <a:txBody>
                    <a:bodyPr/>
                    <a:lstStyle/>
                    <a:p>
                      <a:pPr marL="0" marR="0" algn="ctr">
                        <a:lnSpc>
                          <a:spcPct val="107000"/>
                        </a:lnSpc>
                        <a:spcBef>
                          <a:spcPts val="0"/>
                        </a:spcBef>
                        <a:spcAft>
                          <a:spcPts val="0"/>
                        </a:spcAft>
                      </a:pPr>
                      <a:r>
                        <a:rPr lang="en-US" sz="1100">
                          <a:effectLst/>
                        </a:rPr>
                        <a:t>No precedent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7028262"/>
                  </a:ext>
                </a:extLst>
              </a:tr>
              <a:tr h="729202">
                <a:tc gridSpan="4">
                  <a:txBody>
                    <a:bodyPr/>
                    <a:lstStyle/>
                    <a:p>
                      <a:pPr marL="0" marR="0" algn="ctr">
                        <a:lnSpc>
                          <a:spcPct val="107000"/>
                        </a:lnSpc>
                        <a:spcBef>
                          <a:spcPts val="0"/>
                        </a:spcBef>
                        <a:spcAft>
                          <a:spcPts val="0"/>
                        </a:spcAft>
                      </a:pPr>
                      <a:r>
                        <a:rPr lang="en-US" sz="1100">
                          <a:effectLst/>
                        </a:rPr>
                        <a:t>Providers, Hospitals, and Health Systems hold authority to request 1135 Waiver flexibilities. </a:t>
                      </a:r>
                      <a:endParaRPr lang="en-US" sz="800">
                        <a:effectLst/>
                      </a:endParaRPr>
                    </a:p>
                    <a:p>
                      <a:pPr marL="0" marR="0" algn="ctr">
                        <a:lnSpc>
                          <a:spcPct val="107000"/>
                        </a:lnSpc>
                        <a:spcBef>
                          <a:spcPts val="0"/>
                        </a:spcBef>
                        <a:spcAft>
                          <a:spcPts val="0"/>
                        </a:spcAft>
                      </a:pPr>
                      <a:r>
                        <a:rPr lang="en-US" sz="1100">
                          <a:effectLst/>
                        </a:rPr>
                        <a:t> </a:t>
                      </a:r>
                      <a:endParaRPr lang="en-US" sz="800">
                        <a:effectLst/>
                      </a:endParaRPr>
                    </a:p>
                    <a:p>
                      <a:pPr marL="0" marR="0" algn="ctr">
                        <a:lnSpc>
                          <a:spcPct val="107000"/>
                        </a:lnSpc>
                        <a:spcBef>
                          <a:spcPts val="0"/>
                        </a:spcBef>
                        <a:spcAft>
                          <a:spcPts val="0"/>
                        </a:spcAft>
                      </a:pPr>
                      <a:r>
                        <a:rPr lang="en-US" sz="1100">
                          <a:effectLst/>
                        </a:rPr>
                        <a:t>Medical Associations have requested 1135 Waiver flexibilities on behalf of its members.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70169" marR="70169" marT="35084" marB="35084"/>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13410792"/>
                  </a:ext>
                </a:extLst>
              </a:tr>
              <a:tr h="293455">
                <a:tc gridSpan="4">
                  <a:txBody>
                    <a:bodyPr/>
                    <a:lstStyle/>
                    <a:p>
                      <a:pPr marL="0" marR="0">
                        <a:lnSpc>
                          <a:spcPct val="107000"/>
                        </a:lnSpc>
                        <a:spcBef>
                          <a:spcPts val="0"/>
                        </a:spcBef>
                        <a:spcAft>
                          <a:spcPts val="0"/>
                        </a:spcAft>
                      </a:pPr>
                      <a:r>
                        <a:rPr lang="en-US" sz="1100" dirty="0">
                          <a:effectLst/>
                        </a:rPr>
                        <a:t>Table 1 shows, within each branch of the federal and state government, authority relevant to Section 1135 Waivers.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70169" marR="70169" marT="35084" marB="35084"/>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54862167"/>
                  </a:ext>
                </a:extLst>
              </a:tr>
            </a:tbl>
          </a:graphicData>
        </a:graphic>
      </p:graphicFrame>
    </p:spTree>
    <p:extLst>
      <p:ext uri="{BB962C8B-B14F-4D97-AF65-F5344CB8AC3E}">
        <p14:creationId xmlns:p14="http://schemas.microsoft.com/office/powerpoint/2010/main" val="87247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6D8E-0861-4D5D-A7A8-B13D781191E3}"/>
              </a:ext>
            </a:extLst>
          </p:cNvPr>
          <p:cNvSpPr>
            <a:spLocks noGrp="1"/>
          </p:cNvSpPr>
          <p:nvPr>
            <p:ph type="title"/>
          </p:nvPr>
        </p:nvSpPr>
        <p:spPr/>
        <p:txBody>
          <a:bodyPr/>
          <a:lstStyle/>
          <a:p>
            <a:r>
              <a:rPr lang="en-US" dirty="0"/>
              <a:t>Covid-19 Section 1135 Waiver Timeline </a:t>
            </a:r>
          </a:p>
        </p:txBody>
      </p:sp>
      <p:sp>
        <p:nvSpPr>
          <p:cNvPr id="3" name="Content Placeholder 2">
            <a:extLst>
              <a:ext uri="{FF2B5EF4-FFF2-40B4-BE49-F238E27FC236}">
                <a16:creationId xmlns:a16="http://schemas.microsoft.com/office/drawing/2014/main" id="{855FAFC3-47DE-4D40-8210-4EF5B55BEE9B}"/>
              </a:ext>
            </a:extLst>
          </p:cNvPr>
          <p:cNvSpPr>
            <a:spLocks noGrp="1"/>
          </p:cNvSpPr>
          <p:nvPr>
            <p:ph idx="1"/>
          </p:nvPr>
        </p:nvSpPr>
        <p:spPr>
          <a:xfrm>
            <a:off x="450166" y="1491175"/>
            <a:ext cx="10903634" cy="5120640"/>
          </a:xfrm>
        </p:spPr>
        <p:txBody>
          <a:bodyPr>
            <a:normAutofit lnSpcReduction="10000"/>
          </a:bodyPr>
          <a:lstStyle/>
          <a:p>
            <a:r>
              <a:rPr lang="en-US" dirty="0"/>
              <a:t>January 31, 2020: HHS Secretary Azar declared the covid-19 outbreak a national public health emergency.</a:t>
            </a:r>
          </a:p>
          <a:p>
            <a:r>
              <a:rPr lang="en-US" dirty="0"/>
              <a:t>March 13, 2020: President Trump declared the covid-19 outbreak a national emergency (Proclamation No. 9994). </a:t>
            </a:r>
          </a:p>
          <a:p>
            <a:r>
              <a:rPr lang="en-US" dirty="0"/>
              <a:t>In tandem, these two executive actions permitted Secretary Azar to invoke the Section 1135 Waiver Authority, immediately granting medical providers across the country “blanket” regulatory flexibilities </a:t>
            </a:r>
            <a:br>
              <a:rPr lang="en-US" dirty="0"/>
            </a:br>
            <a:r>
              <a:rPr lang="en-US" dirty="0"/>
              <a:t>(42 U.S.C. 1320b–5). </a:t>
            </a:r>
          </a:p>
          <a:p>
            <a:r>
              <a:rPr lang="en-US" dirty="0"/>
              <a:t>March 13, 2020: Florida became the first state to initiate additional regulatory flexibilities through an 1135 waiver request (CMS 2020). </a:t>
            </a:r>
          </a:p>
          <a:p>
            <a:r>
              <a:rPr lang="en-US" dirty="0"/>
              <a:t>April 16, 2020: Wisconsin becomes the fifty-first state to submit a request for specific flexibilities (Medicaid 2020).</a:t>
            </a:r>
          </a:p>
          <a:p>
            <a:endParaRPr lang="en-US" dirty="0"/>
          </a:p>
        </p:txBody>
      </p:sp>
    </p:spTree>
    <p:extLst>
      <p:ext uri="{BB962C8B-B14F-4D97-AF65-F5344CB8AC3E}">
        <p14:creationId xmlns:p14="http://schemas.microsoft.com/office/powerpoint/2010/main" val="72409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4ED51-F92F-4346-A890-AECFDBFD181A}"/>
              </a:ext>
            </a:extLst>
          </p:cNvPr>
          <p:cNvSpPr>
            <a:spLocks noGrp="1"/>
          </p:cNvSpPr>
          <p:nvPr>
            <p:ph type="title"/>
          </p:nvPr>
        </p:nvSpPr>
        <p:spPr/>
        <p:txBody>
          <a:bodyPr/>
          <a:lstStyle/>
          <a:p>
            <a:r>
              <a:rPr lang="en-US" dirty="0"/>
              <a:t>Aims</a:t>
            </a:r>
          </a:p>
        </p:txBody>
      </p:sp>
      <p:sp>
        <p:nvSpPr>
          <p:cNvPr id="3" name="Content Placeholder 2">
            <a:extLst>
              <a:ext uri="{FF2B5EF4-FFF2-40B4-BE49-F238E27FC236}">
                <a16:creationId xmlns:a16="http://schemas.microsoft.com/office/drawing/2014/main" id="{1E719434-89A0-4CB7-8199-47D163B49A67}"/>
              </a:ext>
            </a:extLst>
          </p:cNvPr>
          <p:cNvSpPr>
            <a:spLocks noGrp="1"/>
          </p:cNvSpPr>
          <p:nvPr>
            <p:ph idx="1"/>
          </p:nvPr>
        </p:nvSpPr>
        <p:spPr/>
        <p:txBody>
          <a:bodyPr/>
          <a:lstStyle/>
          <a:p>
            <a:r>
              <a:rPr lang="en-US" dirty="0"/>
              <a:t>Evaluate Section 1135 Waiver Variation</a:t>
            </a:r>
          </a:p>
          <a:p>
            <a:pPr lvl="1"/>
            <a:r>
              <a:rPr lang="en-US" dirty="0"/>
              <a:t>Timing to request</a:t>
            </a:r>
          </a:p>
          <a:p>
            <a:pPr lvl="1"/>
            <a:r>
              <a:rPr lang="en-US" dirty="0"/>
              <a:t>Content within a request</a:t>
            </a:r>
          </a:p>
          <a:p>
            <a:r>
              <a:rPr lang="en-US" dirty="0"/>
              <a:t>Evaluate the impact of Section 1135 Waivers on covid-19 outcomes</a:t>
            </a:r>
          </a:p>
        </p:txBody>
      </p:sp>
    </p:spTree>
    <p:extLst>
      <p:ext uri="{BB962C8B-B14F-4D97-AF65-F5344CB8AC3E}">
        <p14:creationId xmlns:p14="http://schemas.microsoft.com/office/powerpoint/2010/main" val="109752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6031B-6DCF-4FFC-8C78-5B4478593504}"/>
              </a:ext>
            </a:extLst>
          </p:cNvPr>
          <p:cNvSpPr>
            <a:spLocks noGrp="1"/>
          </p:cNvSpPr>
          <p:nvPr>
            <p:ph type="title"/>
          </p:nvPr>
        </p:nvSpPr>
        <p:spPr/>
        <p:txBody>
          <a:bodyPr/>
          <a:lstStyle/>
          <a:p>
            <a:r>
              <a:rPr lang="en-US" dirty="0"/>
              <a:t>Data: Aim 1</a:t>
            </a:r>
          </a:p>
        </p:txBody>
      </p:sp>
      <p:sp>
        <p:nvSpPr>
          <p:cNvPr id="3" name="Content Placeholder 2">
            <a:extLst>
              <a:ext uri="{FF2B5EF4-FFF2-40B4-BE49-F238E27FC236}">
                <a16:creationId xmlns:a16="http://schemas.microsoft.com/office/drawing/2014/main" id="{903E0520-CB3E-46F0-8003-6EF0ED668067}"/>
              </a:ext>
            </a:extLst>
          </p:cNvPr>
          <p:cNvSpPr>
            <a:spLocks noGrp="1"/>
          </p:cNvSpPr>
          <p:nvPr>
            <p:ph idx="1"/>
          </p:nvPr>
        </p:nvSpPr>
        <p:spPr/>
        <p:txBody>
          <a:bodyPr>
            <a:normAutofit fontScale="92500" lnSpcReduction="10000"/>
          </a:bodyPr>
          <a:lstStyle/>
          <a:p>
            <a:r>
              <a:rPr lang="en-US" dirty="0"/>
              <a:t>Dependent Variables: </a:t>
            </a:r>
            <a:r>
              <a:rPr lang="en-US" i="1" dirty="0"/>
              <a:t>(Source: CMS Correspondence)</a:t>
            </a:r>
          </a:p>
          <a:p>
            <a:pPr lvl="1"/>
            <a:r>
              <a:rPr lang="en-US" dirty="0"/>
              <a:t>Days from emergency proclamation to 1135 Request </a:t>
            </a:r>
          </a:p>
          <a:p>
            <a:pPr lvl="1"/>
            <a:r>
              <a:rPr lang="en-US" dirty="0"/>
              <a:t>Binary indicator for states requesting a “Full Waiver”.</a:t>
            </a:r>
          </a:p>
          <a:p>
            <a:pPr lvl="1"/>
            <a:r>
              <a:rPr lang="en-US" dirty="0"/>
              <a:t>Binary indicator for each type of 1135 Waiver category. </a:t>
            </a:r>
          </a:p>
          <a:p>
            <a:r>
              <a:rPr lang="en-US" dirty="0"/>
              <a:t>Independent Variable: </a:t>
            </a:r>
            <a:r>
              <a:rPr lang="en-US" i="1" dirty="0"/>
              <a:t>(Source: PHE, CRS, FR, CMS Correspondence)</a:t>
            </a:r>
          </a:p>
          <a:p>
            <a:pPr lvl="1"/>
            <a:r>
              <a:rPr lang="en-US" dirty="0"/>
              <a:t>Binary indicator for states with and without Section 1135 precedent in previous disasters</a:t>
            </a:r>
          </a:p>
          <a:p>
            <a:r>
              <a:rPr lang="en-US" dirty="0"/>
              <a:t>Policy Determinants: </a:t>
            </a:r>
            <a:r>
              <a:rPr lang="en-US" i="1" dirty="0"/>
              <a:t>(Source: IISPR, Book of the States, KFF)</a:t>
            </a:r>
          </a:p>
          <a:p>
            <a:pPr lvl="1"/>
            <a:r>
              <a:rPr lang="en-US" dirty="0"/>
              <a:t>Contextual (Supply &amp; Demand)</a:t>
            </a:r>
          </a:p>
          <a:p>
            <a:pPr lvl="1"/>
            <a:r>
              <a:rPr lang="en-US" dirty="0"/>
              <a:t>Institutional (Agency, Legislative, and Executive Capacity)</a:t>
            </a:r>
          </a:p>
          <a:p>
            <a:pPr lvl="1"/>
            <a:r>
              <a:rPr lang="en-US" dirty="0"/>
              <a:t>Political</a:t>
            </a:r>
          </a:p>
          <a:p>
            <a:pPr lvl="1"/>
            <a:r>
              <a:rPr lang="en-US" dirty="0"/>
              <a:t>External </a:t>
            </a:r>
          </a:p>
        </p:txBody>
      </p:sp>
    </p:spTree>
    <p:extLst>
      <p:ext uri="{BB962C8B-B14F-4D97-AF65-F5344CB8AC3E}">
        <p14:creationId xmlns:p14="http://schemas.microsoft.com/office/powerpoint/2010/main" val="170570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A7B8-156A-4CC0-870A-4CAEAA5D6BFB}"/>
              </a:ext>
            </a:extLst>
          </p:cNvPr>
          <p:cNvSpPr>
            <a:spLocks noGrp="1"/>
          </p:cNvSpPr>
          <p:nvPr>
            <p:ph type="title"/>
          </p:nvPr>
        </p:nvSpPr>
        <p:spPr/>
        <p:txBody>
          <a:bodyPr/>
          <a:lstStyle/>
          <a:p>
            <a:r>
              <a:rPr lang="en-US" dirty="0"/>
              <a:t>Methodology: Aim 1</a:t>
            </a:r>
          </a:p>
        </p:txBody>
      </p:sp>
      <p:sp>
        <p:nvSpPr>
          <p:cNvPr id="3" name="Content Placeholder 2">
            <a:extLst>
              <a:ext uri="{FF2B5EF4-FFF2-40B4-BE49-F238E27FC236}">
                <a16:creationId xmlns:a16="http://schemas.microsoft.com/office/drawing/2014/main" id="{2C3CB6AC-A051-4FB3-A25F-02D14D2165A9}"/>
              </a:ext>
            </a:extLst>
          </p:cNvPr>
          <p:cNvSpPr>
            <a:spLocks noGrp="1"/>
          </p:cNvSpPr>
          <p:nvPr>
            <p:ph idx="1"/>
          </p:nvPr>
        </p:nvSpPr>
        <p:spPr>
          <a:xfrm>
            <a:off x="838199" y="1825625"/>
            <a:ext cx="11091203" cy="4351338"/>
          </a:xfrm>
        </p:spPr>
        <p:txBody>
          <a:bodyPr/>
          <a:lstStyle/>
          <a:p>
            <a:r>
              <a:rPr lang="en-US" dirty="0"/>
              <a:t>Time-to-Request Analysis</a:t>
            </a:r>
          </a:p>
          <a:p>
            <a:pPr lvl="1"/>
            <a:r>
              <a:rPr lang="en-US" dirty="0"/>
              <a:t>Kaplan-Meier Estimates</a:t>
            </a:r>
          </a:p>
          <a:p>
            <a:pPr lvl="1"/>
            <a:r>
              <a:rPr lang="en-US" dirty="0"/>
              <a:t>Cox Proportional Hazards</a:t>
            </a:r>
          </a:p>
          <a:p>
            <a:pPr lvl="1"/>
            <a:r>
              <a:rPr lang="en-US" dirty="0"/>
              <a:t>Parametric Event History Analysis (Gamma Distribution w/ State Random Effects)</a:t>
            </a:r>
          </a:p>
          <a:p>
            <a:pPr lvl="1"/>
            <a:endParaRPr lang="en-US" dirty="0"/>
          </a:p>
          <a:p>
            <a:r>
              <a:rPr lang="en-US" dirty="0"/>
              <a:t>1135 Content Analysis</a:t>
            </a:r>
          </a:p>
          <a:p>
            <a:pPr lvl="1"/>
            <a:r>
              <a:rPr lang="en-US" dirty="0"/>
              <a:t>Logistic Regression using Principal Component Analysis</a:t>
            </a:r>
          </a:p>
        </p:txBody>
      </p:sp>
    </p:spTree>
    <p:extLst>
      <p:ext uri="{BB962C8B-B14F-4D97-AF65-F5344CB8AC3E}">
        <p14:creationId xmlns:p14="http://schemas.microsoft.com/office/powerpoint/2010/main" val="2625572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AE03B-AB5E-4F91-AC60-FC75479C754E}"/>
              </a:ext>
            </a:extLst>
          </p:cNvPr>
          <p:cNvSpPr>
            <a:spLocks noGrp="1"/>
          </p:cNvSpPr>
          <p:nvPr>
            <p:ph type="title"/>
          </p:nvPr>
        </p:nvSpPr>
        <p:spPr>
          <a:xfrm>
            <a:off x="0" y="0"/>
            <a:ext cx="10515600" cy="1096951"/>
          </a:xfrm>
        </p:spPr>
        <p:txBody>
          <a:bodyPr/>
          <a:lstStyle/>
          <a:p>
            <a:r>
              <a:rPr lang="en-US" dirty="0"/>
              <a:t>Results: Aim 1 (time-to-request)</a:t>
            </a:r>
          </a:p>
        </p:txBody>
      </p:sp>
      <p:pic>
        <p:nvPicPr>
          <p:cNvPr id="7" name="Picture 6">
            <a:extLst>
              <a:ext uri="{FF2B5EF4-FFF2-40B4-BE49-F238E27FC236}">
                <a16:creationId xmlns:a16="http://schemas.microsoft.com/office/drawing/2014/main" id="{D552BE6C-C9AF-4EA1-8F81-67796AF0ECCC}"/>
              </a:ext>
            </a:extLst>
          </p:cNvPr>
          <p:cNvPicPr>
            <a:picLocks noChangeAspect="1"/>
          </p:cNvPicPr>
          <p:nvPr/>
        </p:nvPicPr>
        <p:blipFill>
          <a:blip r:embed="rId3"/>
          <a:stretch>
            <a:fillRect/>
          </a:stretch>
        </p:blipFill>
        <p:spPr>
          <a:xfrm>
            <a:off x="0" y="690843"/>
            <a:ext cx="12192000" cy="6113446"/>
          </a:xfrm>
          <a:prstGeom prst="rect">
            <a:avLst/>
          </a:prstGeom>
        </p:spPr>
      </p:pic>
    </p:spTree>
    <p:extLst>
      <p:ext uri="{BB962C8B-B14F-4D97-AF65-F5344CB8AC3E}">
        <p14:creationId xmlns:p14="http://schemas.microsoft.com/office/powerpoint/2010/main" val="160592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D21C-40BC-4C16-BC9D-624A42E2DF1A}"/>
              </a:ext>
            </a:extLst>
          </p:cNvPr>
          <p:cNvSpPr>
            <a:spLocks noGrp="1"/>
          </p:cNvSpPr>
          <p:nvPr>
            <p:ph type="title"/>
          </p:nvPr>
        </p:nvSpPr>
        <p:spPr>
          <a:xfrm>
            <a:off x="0" y="0"/>
            <a:ext cx="10515600" cy="689811"/>
          </a:xfrm>
        </p:spPr>
        <p:txBody>
          <a:bodyPr>
            <a:normAutofit fontScale="90000"/>
          </a:bodyPr>
          <a:lstStyle/>
          <a:p>
            <a:r>
              <a:rPr lang="en-US" dirty="0"/>
              <a:t>Results: Aim 1 (time-to-request)</a:t>
            </a:r>
          </a:p>
        </p:txBody>
      </p:sp>
      <p:graphicFrame>
        <p:nvGraphicFramePr>
          <p:cNvPr id="9" name="Table 8">
            <a:extLst>
              <a:ext uri="{FF2B5EF4-FFF2-40B4-BE49-F238E27FC236}">
                <a16:creationId xmlns:a16="http://schemas.microsoft.com/office/drawing/2014/main" id="{9DE821E3-8707-40B9-A5DF-E444C7BF60A4}"/>
              </a:ext>
            </a:extLst>
          </p:cNvPr>
          <p:cNvGraphicFramePr>
            <a:graphicFrameLocks noGrp="1"/>
          </p:cNvGraphicFramePr>
          <p:nvPr>
            <p:extLst>
              <p:ext uri="{D42A27DB-BD31-4B8C-83A1-F6EECF244321}">
                <p14:modId xmlns:p14="http://schemas.microsoft.com/office/powerpoint/2010/main" val="1601742828"/>
              </p:ext>
            </p:extLst>
          </p:nvPr>
        </p:nvGraphicFramePr>
        <p:xfrm>
          <a:off x="96254" y="689811"/>
          <a:ext cx="12015537" cy="6031827"/>
        </p:xfrm>
        <a:graphic>
          <a:graphicData uri="http://schemas.openxmlformats.org/drawingml/2006/table">
            <a:tbl>
              <a:tblPr firstRow="1" firstCol="1" bandRow="1"/>
              <a:tblGrid>
                <a:gridCol w="1491648">
                  <a:extLst>
                    <a:ext uri="{9D8B030D-6E8A-4147-A177-3AD203B41FA5}">
                      <a16:colId xmlns:a16="http://schemas.microsoft.com/office/drawing/2014/main" val="3827653779"/>
                    </a:ext>
                  </a:extLst>
                </a:gridCol>
                <a:gridCol w="1491648">
                  <a:extLst>
                    <a:ext uri="{9D8B030D-6E8A-4147-A177-3AD203B41FA5}">
                      <a16:colId xmlns:a16="http://schemas.microsoft.com/office/drawing/2014/main" val="2357453051"/>
                    </a:ext>
                  </a:extLst>
                </a:gridCol>
                <a:gridCol w="812636">
                  <a:extLst>
                    <a:ext uri="{9D8B030D-6E8A-4147-A177-3AD203B41FA5}">
                      <a16:colId xmlns:a16="http://schemas.microsoft.com/office/drawing/2014/main" val="2144181514"/>
                    </a:ext>
                  </a:extLst>
                </a:gridCol>
                <a:gridCol w="812636">
                  <a:extLst>
                    <a:ext uri="{9D8B030D-6E8A-4147-A177-3AD203B41FA5}">
                      <a16:colId xmlns:a16="http://schemas.microsoft.com/office/drawing/2014/main" val="1618212861"/>
                    </a:ext>
                  </a:extLst>
                </a:gridCol>
                <a:gridCol w="691442">
                  <a:extLst>
                    <a:ext uri="{9D8B030D-6E8A-4147-A177-3AD203B41FA5}">
                      <a16:colId xmlns:a16="http://schemas.microsoft.com/office/drawing/2014/main" val="4056652230"/>
                    </a:ext>
                  </a:extLst>
                </a:gridCol>
                <a:gridCol w="543312">
                  <a:extLst>
                    <a:ext uri="{9D8B030D-6E8A-4147-A177-3AD203B41FA5}">
                      <a16:colId xmlns:a16="http://schemas.microsoft.com/office/drawing/2014/main" val="1394093761"/>
                    </a:ext>
                  </a:extLst>
                </a:gridCol>
                <a:gridCol w="656741">
                  <a:extLst>
                    <a:ext uri="{9D8B030D-6E8A-4147-A177-3AD203B41FA5}">
                      <a16:colId xmlns:a16="http://schemas.microsoft.com/office/drawing/2014/main" val="1829986676"/>
                    </a:ext>
                  </a:extLst>
                </a:gridCol>
                <a:gridCol w="656741">
                  <a:extLst>
                    <a:ext uri="{9D8B030D-6E8A-4147-A177-3AD203B41FA5}">
                      <a16:colId xmlns:a16="http://schemas.microsoft.com/office/drawing/2014/main" val="687724565"/>
                    </a:ext>
                  </a:extLst>
                </a:gridCol>
                <a:gridCol w="628771">
                  <a:extLst>
                    <a:ext uri="{9D8B030D-6E8A-4147-A177-3AD203B41FA5}">
                      <a16:colId xmlns:a16="http://schemas.microsoft.com/office/drawing/2014/main" val="730616544"/>
                    </a:ext>
                  </a:extLst>
                </a:gridCol>
                <a:gridCol w="812636">
                  <a:extLst>
                    <a:ext uri="{9D8B030D-6E8A-4147-A177-3AD203B41FA5}">
                      <a16:colId xmlns:a16="http://schemas.microsoft.com/office/drawing/2014/main" val="1634496128"/>
                    </a:ext>
                  </a:extLst>
                </a:gridCol>
                <a:gridCol w="812636">
                  <a:extLst>
                    <a:ext uri="{9D8B030D-6E8A-4147-A177-3AD203B41FA5}">
                      <a16:colId xmlns:a16="http://schemas.microsoft.com/office/drawing/2014/main" val="900562104"/>
                    </a:ext>
                  </a:extLst>
                </a:gridCol>
                <a:gridCol w="691442">
                  <a:extLst>
                    <a:ext uri="{9D8B030D-6E8A-4147-A177-3AD203B41FA5}">
                      <a16:colId xmlns:a16="http://schemas.microsoft.com/office/drawing/2014/main" val="3004335895"/>
                    </a:ext>
                  </a:extLst>
                </a:gridCol>
                <a:gridCol w="599766">
                  <a:extLst>
                    <a:ext uri="{9D8B030D-6E8A-4147-A177-3AD203B41FA5}">
                      <a16:colId xmlns:a16="http://schemas.microsoft.com/office/drawing/2014/main" val="2334248101"/>
                    </a:ext>
                  </a:extLst>
                </a:gridCol>
                <a:gridCol w="656741">
                  <a:extLst>
                    <a:ext uri="{9D8B030D-6E8A-4147-A177-3AD203B41FA5}">
                      <a16:colId xmlns:a16="http://schemas.microsoft.com/office/drawing/2014/main" val="826867696"/>
                    </a:ext>
                  </a:extLst>
                </a:gridCol>
                <a:gridCol w="656741">
                  <a:extLst>
                    <a:ext uri="{9D8B030D-6E8A-4147-A177-3AD203B41FA5}">
                      <a16:colId xmlns:a16="http://schemas.microsoft.com/office/drawing/2014/main" val="3642679543"/>
                    </a:ext>
                  </a:extLst>
                </a:gridCol>
              </a:tblGrid>
              <a:tr h="149225">
                <a:tc>
                  <a:txBody>
                    <a:bodyPr/>
                    <a:lstStyle/>
                    <a:p>
                      <a:pPr marL="0" marR="0">
                        <a:lnSpc>
                          <a:spcPct val="107000"/>
                        </a:lnSpc>
                        <a:spcBef>
                          <a:spcPts val="0"/>
                        </a:spcBef>
                        <a:spcAft>
                          <a:spcPts val="0"/>
                        </a:spcAft>
                      </a:pPr>
                      <a:r>
                        <a:rPr lang="en-US" sz="900" b="1">
                          <a:effectLst/>
                          <a:latin typeface="Times New Roman" panose="02020603050405020304" pitchFamily="18" charset="0"/>
                          <a:ea typeface="Times New Roman" panose="02020603050405020304" pitchFamily="18" charset="0"/>
                          <a:cs typeface="Times New Roman" panose="02020603050405020304" pitchFamily="18" charset="0"/>
                        </a:rPr>
                        <a:t>Table 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gridSpan="6">
                  <a:txBody>
                    <a:bodyPr/>
                    <a:lstStyle/>
                    <a:p>
                      <a:pPr marL="0" marR="0" algn="ctr">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Cox Proportional Hazard Model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w="12700" cap="flat" cmpd="sng" algn="ctr">
                      <a:solidFill>
                        <a:srgbClr val="000000"/>
                      </a:solidFill>
                      <a:prstDash val="solid"/>
                      <a:round/>
                      <a:headEnd type="none" w="med" len="med"/>
                      <a:tailEnd type="none" w="med" len="med"/>
                    </a:lnB>
                  </a:tcPr>
                </a:tc>
                <a:tc gridSpan="6">
                  <a:txBody>
                    <a:bodyPr/>
                    <a:lstStyle/>
                    <a:p>
                      <a:pPr marL="0" marR="0" algn="ctr">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Parametric (Gamma) Model with State Random Effects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30843322"/>
                  </a:ext>
                </a:extLst>
              </a:tr>
              <a:tr h="291804">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Contextual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Administrative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Institutional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Political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External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Integrated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Contextual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Administrative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Institutional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Political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External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Integrated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56660990"/>
                  </a:ext>
                </a:extLst>
              </a:tr>
              <a:tr h="149225">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Model p&gt;chi2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nSpc>
                          <a:spcPct val="107000"/>
                        </a:lnSpc>
                        <a:spcBef>
                          <a:spcPts val="0"/>
                        </a:spcBef>
                        <a:spcAft>
                          <a:spcPts val="0"/>
                        </a:spcAft>
                      </a:pPr>
                      <a:r>
                        <a:rPr lang="en-US" sz="900"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nSpc>
                          <a:spcPct val="107000"/>
                        </a:lnSpc>
                        <a:spcBef>
                          <a:spcPts val="0"/>
                        </a:spcBef>
                        <a:spcAft>
                          <a:spcPts val="0"/>
                        </a:spcAft>
                      </a:pPr>
                      <a:r>
                        <a:rPr lang="en-US" sz="900"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0.386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nSpc>
                          <a:spcPct val="107000"/>
                        </a:lnSpc>
                        <a:spcBef>
                          <a:spcPts val="0"/>
                        </a:spcBef>
                        <a:spcAft>
                          <a:spcPts val="0"/>
                        </a:spcAft>
                      </a:pPr>
                      <a:r>
                        <a:rPr lang="en-US" sz="900"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0.879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nSpc>
                          <a:spcPct val="107000"/>
                        </a:lnSpc>
                        <a:spcBef>
                          <a:spcPts val="0"/>
                        </a:spcBef>
                        <a:spcAft>
                          <a:spcPts val="0"/>
                        </a:spcAft>
                      </a:pPr>
                      <a:r>
                        <a:rPr lang="en-US" sz="900"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0.557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nSpc>
                          <a:spcPct val="107000"/>
                        </a:lnSpc>
                        <a:spcBef>
                          <a:spcPts val="0"/>
                        </a:spcBef>
                        <a:spcAft>
                          <a:spcPts val="0"/>
                        </a:spcAft>
                      </a:pPr>
                      <a:r>
                        <a:rPr lang="en-US" sz="900"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&lt;0.0001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nSpc>
                          <a:spcPct val="107000"/>
                        </a:lnSpc>
                        <a:spcBef>
                          <a:spcPts val="0"/>
                        </a:spcBef>
                        <a:spcAft>
                          <a:spcPts val="0"/>
                        </a:spcAft>
                      </a:pPr>
                      <a:r>
                        <a:rPr lang="en-US" sz="900"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&lt;0.00001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nSpc>
                          <a:spcPct val="107000"/>
                        </a:lnSpc>
                        <a:spcBef>
                          <a:spcPts val="0"/>
                        </a:spcBef>
                        <a:spcAft>
                          <a:spcPts val="0"/>
                        </a:spcAft>
                      </a:pPr>
                      <a:r>
                        <a:rPr lang="en-US" sz="900"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0.877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nSpc>
                          <a:spcPct val="107000"/>
                        </a:lnSpc>
                        <a:spcBef>
                          <a:spcPts val="0"/>
                        </a:spcBef>
                        <a:spcAft>
                          <a:spcPts val="0"/>
                        </a:spcAft>
                      </a:pPr>
                      <a:r>
                        <a:rPr lang="en-US" sz="900"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0.149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nSpc>
                          <a:spcPct val="107000"/>
                        </a:lnSpc>
                        <a:spcBef>
                          <a:spcPts val="0"/>
                        </a:spcBef>
                        <a:spcAft>
                          <a:spcPts val="0"/>
                        </a:spcAft>
                      </a:pPr>
                      <a:r>
                        <a:rPr lang="en-US" sz="900"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nSpc>
                          <a:spcPct val="107000"/>
                        </a:lnSpc>
                        <a:spcBef>
                          <a:spcPts val="0"/>
                        </a:spcBef>
                        <a:spcAft>
                          <a:spcPts val="0"/>
                        </a:spcAft>
                      </a:pPr>
                      <a:r>
                        <a:rPr lang="en-US" sz="900"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0.049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nSpc>
                          <a:spcPct val="107000"/>
                        </a:lnSpc>
                        <a:spcBef>
                          <a:spcPts val="0"/>
                        </a:spcBef>
                        <a:spcAft>
                          <a:spcPts val="0"/>
                        </a:spcAft>
                      </a:pPr>
                      <a:r>
                        <a:rPr lang="en-US" sz="900"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&lt;0.0001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nSpc>
                          <a:spcPct val="107000"/>
                        </a:lnSpc>
                        <a:spcBef>
                          <a:spcPts val="0"/>
                        </a:spcBef>
                        <a:spcAft>
                          <a:spcPts val="0"/>
                        </a:spcAft>
                      </a:pPr>
                      <a:r>
                        <a:rPr lang="en-US" sz="900"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&lt;0.0001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extLst>
                  <a:ext uri="{0D108BD9-81ED-4DB2-BD59-A6C34878D82A}">
                    <a16:rowId xmlns:a16="http://schemas.microsoft.com/office/drawing/2014/main" val="2930125764"/>
                  </a:ext>
                </a:extLst>
              </a:tr>
              <a:tr h="149225">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 Test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nSpc>
                          <a:spcPct val="107000"/>
                        </a:lnSpc>
                        <a:spcBef>
                          <a:spcPts val="0"/>
                        </a:spcBef>
                        <a:spcAft>
                          <a:spcPts val="0"/>
                        </a:spcAft>
                      </a:pPr>
                      <a:r>
                        <a:rPr lang="en-US" sz="900"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nSpc>
                          <a:spcPct val="107000"/>
                        </a:lnSpc>
                        <a:spcBef>
                          <a:spcPts val="0"/>
                        </a:spcBef>
                        <a:spcAft>
                          <a:spcPts val="0"/>
                        </a:spcAft>
                      </a:pPr>
                      <a:r>
                        <a:rPr lang="en-US" sz="900"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nSpc>
                          <a:spcPct val="107000"/>
                        </a:lnSpc>
                        <a:spcBef>
                          <a:spcPts val="0"/>
                        </a:spcBef>
                        <a:spcAft>
                          <a:spcPts val="0"/>
                        </a:spcAft>
                      </a:pPr>
                      <a:r>
                        <a:rPr lang="en-US" sz="900"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0.688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nSpc>
                          <a:spcPct val="107000"/>
                        </a:lnSpc>
                        <a:spcBef>
                          <a:spcPts val="0"/>
                        </a:spcBef>
                        <a:spcAft>
                          <a:spcPts val="0"/>
                        </a:spcAft>
                      </a:pPr>
                      <a:r>
                        <a:rPr lang="en-US" sz="900"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0.623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nSpc>
                          <a:spcPct val="107000"/>
                        </a:lnSpc>
                        <a:spcBef>
                          <a:spcPts val="0"/>
                        </a:spcBef>
                        <a:spcAft>
                          <a:spcPts val="0"/>
                        </a:spcAft>
                      </a:pPr>
                      <a:r>
                        <a:rPr lang="en-US" sz="900"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0.1152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nSpc>
                          <a:spcPct val="107000"/>
                        </a:lnSpc>
                        <a:spcBef>
                          <a:spcPts val="0"/>
                        </a:spcBef>
                        <a:spcAft>
                          <a:spcPts val="0"/>
                        </a:spcAft>
                      </a:pPr>
                      <a:r>
                        <a:rPr lang="en-US" sz="900"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0.9953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extLst>
                  <a:ext uri="{0D108BD9-81ED-4DB2-BD59-A6C34878D82A}">
                    <a16:rowId xmlns:a16="http://schemas.microsoft.com/office/drawing/2014/main" val="35983774"/>
                  </a:ext>
                </a:extLst>
              </a:tr>
              <a:tr h="149225">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extLst>
                  <a:ext uri="{0D108BD9-81ED-4DB2-BD59-A6C34878D82A}">
                    <a16:rowId xmlns:a16="http://schemas.microsoft.com/office/drawing/2014/main" val="44267862"/>
                  </a:ext>
                </a:extLst>
              </a:tr>
              <a:tr h="149225">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gridSpan="6">
                  <a:txBody>
                    <a:bodyPr/>
                    <a:lstStyle/>
                    <a:p>
                      <a:pPr marL="0" marR="0" algn="ctr">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Hazard Ratio Estimates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gridSpan="6">
                  <a:txBody>
                    <a:bodyPr/>
                    <a:lstStyle/>
                    <a:p>
                      <a:pPr marL="0" marR="0" algn="ctr">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Time Ratio Estimates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08774984"/>
                  </a:ext>
                </a:extLst>
              </a:tr>
              <a:tr h="291804">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History of 1135 Waiver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2.5473**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0.7248***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extLst>
                  <a:ext uri="{0D108BD9-81ED-4DB2-BD59-A6C34878D82A}">
                    <a16:rowId xmlns:a16="http://schemas.microsoft.com/office/drawing/2014/main" val="3492779292"/>
                  </a:ext>
                </a:extLst>
              </a:tr>
              <a:tr h="149225">
                <a:tc rowSpan="3">
                  <a:txBody>
                    <a:bodyPr/>
                    <a:lstStyle/>
                    <a:p>
                      <a:pPr marL="0" marR="0" algn="ctr">
                        <a:lnSpc>
                          <a:spcPct val="107000"/>
                        </a:lnSpc>
                        <a:spcBef>
                          <a:spcPts val="0"/>
                        </a:spcBef>
                        <a:spcAft>
                          <a:spcPts val="0"/>
                        </a:spcAft>
                      </a:pPr>
                      <a:r>
                        <a:rPr lang="en-US" sz="900" b="1"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Demand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ctr">
                    <a:lnL>
                      <a:noFill/>
                    </a:lnL>
                    <a:lnR>
                      <a:noFill/>
                    </a:lnR>
                    <a:lnT>
                      <a:noFill/>
                    </a:lnT>
                    <a:lnB>
                      <a:noFill/>
                    </a:lnB>
                    <a:solidFill>
                      <a:srgbClr val="E7E6E6"/>
                    </a:solidFill>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Pop Over Age 65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0.9849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0.8386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0.9796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1.0089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extLst>
                  <a:ext uri="{0D108BD9-81ED-4DB2-BD59-A6C34878D82A}">
                    <a16:rowId xmlns:a16="http://schemas.microsoft.com/office/drawing/2014/main" val="1866129812"/>
                  </a:ext>
                </a:extLst>
              </a:tr>
              <a:tr h="291804">
                <a:tc vMerge="1">
                  <a:txBody>
                    <a:bodyPr/>
                    <a:lstStyle/>
                    <a:p>
                      <a:endParaRPr lang="en-US"/>
                    </a:p>
                  </a:txBody>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Pop w/ Chronic Disease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1.0235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1.0887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0.9889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0.9658*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extLst>
                  <a:ext uri="{0D108BD9-81ED-4DB2-BD59-A6C34878D82A}">
                    <a16:rowId xmlns:a16="http://schemas.microsoft.com/office/drawing/2014/main" val="3458616022"/>
                  </a:ext>
                </a:extLst>
              </a:tr>
              <a:tr h="149225">
                <a:tc vMerge="1">
                  <a:txBody>
                    <a:bodyPr/>
                    <a:lstStyle/>
                    <a:p>
                      <a:endParaRPr lang="en-US"/>
                    </a:p>
                  </a:txBody>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Pop on Medicaid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1.0123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1.0608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1.0018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1.0011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extLst>
                  <a:ext uri="{0D108BD9-81ED-4DB2-BD59-A6C34878D82A}">
                    <a16:rowId xmlns:a16="http://schemas.microsoft.com/office/drawing/2014/main" val="2718736508"/>
                  </a:ext>
                </a:extLst>
              </a:tr>
              <a:tr h="149225">
                <a:tc rowSpan="2">
                  <a:txBody>
                    <a:bodyPr/>
                    <a:lstStyle/>
                    <a:p>
                      <a:pPr marL="0" marR="0" algn="ctr">
                        <a:lnSpc>
                          <a:spcPct val="107000"/>
                        </a:lnSpc>
                        <a:spcBef>
                          <a:spcPts val="0"/>
                        </a:spcBef>
                        <a:spcAft>
                          <a:spcPts val="0"/>
                        </a:spcAft>
                      </a:pPr>
                      <a:r>
                        <a:rPr lang="en-US" sz="900" b="1"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Supply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ctr">
                    <a:lnL>
                      <a:noFill/>
                    </a:lnL>
                    <a:lnR>
                      <a:noFill/>
                    </a:lnR>
                    <a:lnT>
                      <a:noFill/>
                    </a:lnT>
                    <a:lnB>
                      <a:noFill/>
                    </a:lnB>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ICU Beds per 100,000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0.9746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0.9708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1.0090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1.0108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extLst>
                  <a:ext uri="{0D108BD9-81ED-4DB2-BD59-A6C34878D82A}">
                    <a16:rowId xmlns:a16="http://schemas.microsoft.com/office/drawing/2014/main" val="3617977726"/>
                  </a:ext>
                </a:extLst>
              </a:tr>
              <a:tr h="291804">
                <a:tc vMerge="1">
                  <a:txBody>
                    <a:bodyPr/>
                    <a:lstStyle/>
                    <a:p>
                      <a:endParaRPr lang="en-US"/>
                    </a:p>
                  </a:txBody>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Hospitals per 100,000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1.2166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1.3563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0.9740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0.9682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extLst>
                  <a:ext uri="{0D108BD9-81ED-4DB2-BD59-A6C34878D82A}">
                    <a16:rowId xmlns:a16="http://schemas.microsoft.com/office/drawing/2014/main" val="3611579857"/>
                  </a:ext>
                </a:extLst>
              </a:tr>
              <a:tr h="291804">
                <a:tc rowSpan="4">
                  <a:txBody>
                    <a:bodyPr/>
                    <a:lstStyle/>
                    <a:p>
                      <a:pPr marL="0" marR="0" algn="ctr">
                        <a:lnSpc>
                          <a:spcPct val="107000"/>
                        </a:lnSpc>
                        <a:spcBef>
                          <a:spcPts val="0"/>
                        </a:spcBef>
                        <a:spcAft>
                          <a:spcPts val="0"/>
                        </a:spcAft>
                      </a:pPr>
                      <a:r>
                        <a:rPr lang="en-US" sz="900" b="1"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Agency Capacity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ctr">
                    <a:lnL>
                      <a:noFill/>
                    </a:lnL>
                    <a:lnR>
                      <a:noFill/>
                    </a:lnR>
                    <a:lnT>
                      <a:noFill/>
                    </a:lnT>
                    <a:lnB>
                      <a:noFill/>
                    </a:lnB>
                    <a:solidFill>
                      <a:srgbClr val="E7E6E6"/>
                    </a:solidFill>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Medicaid Spending (Millions)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0.9999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0.9999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extLst>
                  <a:ext uri="{0D108BD9-81ED-4DB2-BD59-A6C34878D82A}">
                    <a16:rowId xmlns:a16="http://schemas.microsoft.com/office/drawing/2014/main" val="1786408384"/>
                  </a:ext>
                </a:extLst>
              </a:tr>
              <a:tr h="149225">
                <a:tc vMerge="1">
                  <a:txBody>
                    <a:bodyPr/>
                    <a:lstStyle/>
                    <a:p>
                      <a:endParaRPr lang="en-US"/>
                    </a:p>
                  </a:txBody>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Current 1115 Waiver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1.0572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0.7835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0.9202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0.9816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extLst>
                  <a:ext uri="{0D108BD9-81ED-4DB2-BD59-A6C34878D82A}">
                    <a16:rowId xmlns:a16="http://schemas.microsoft.com/office/drawing/2014/main" val="3639082152"/>
                  </a:ext>
                </a:extLst>
              </a:tr>
              <a:tr h="291804">
                <a:tc vMerge="1">
                  <a:txBody>
                    <a:bodyPr/>
                    <a:lstStyle/>
                    <a:p>
                      <a:endParaRPr lang="en-US"/>
                    </a:p>
                  </a:txBody>
                  <a:tcPr/>
                </a:tc>
                <a:tc gridSpan="2">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Health Expenditures (Millions)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hMerge="1">
                  <a:txBody>
                    <a:bodyPr/>
                    <a:lstStyle/>
                    <a:p>
                      <a:endParaRPr lang="en-US"/>
                    </a:p>
                  </a:txBody>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0.9996**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0.9994****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extLst>
                  <a:ext uri="{0D108BD9-81ED-4DB2-BD59-A6C34878D82A}">
                    <a16:rowId xmlns:a16="http://schemas.microsoft.com/office/drawing/2014/main" val="4077447274"/>
                  </a:ext>
                </a:extLst>
              </a:tr>
              <a:tr h="149225">
                <a:tc vMerge="1">
                  <a:txBody>
                    <a:bodyPr/>
                    <a:lstStyle/>
                    <a:p>
                      <a:endParaRPr lang="en-US"/>
                    </a:p>
                  </a:txBody>
                  <a:tcPr/>
                </a:tc>
                <a:tc gridSpan="2">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Hospital Expenditures (Millions)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hMerge="1">
                  <a:txBody>
                    <a:bodyPr/>
                    <a:lstStyle/>
                    <a:p>
                      <a:endParaRPr lang="en-US"/>
                    </a:p>
                  </a:txBody>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0.9998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extLst>
                  <a:ext uri="{0D108BD9-81ED-4DB2-BD59-A6C34878D82A}">
                    <a16:rowId xmlns:a16="http://schemas.microsoft.com/office/drawing/2014/main" val="2970288372"/>
                  </a:ext>
                </a:extLst>
              </a:tr>
              <a:tr h="149225">
                <a:tc rowSpan="2">
                  <a:txBody>
                    <a:bodyPr/>
                    <a:lstStyle/>
                    <a:p>
                      <a:pPr marL="0" marR="0" algn="ctr">
                        <a:lnSpc>
                          <a:spcPct val="107000"/>
                        </a:lnSpc>
                        <a:spcBef>
                          <a:spcPts val="0"/>
                        </a:spcBef>
                        <a:spcAft>
                          <a:spcPts val="0"/>
                        </a:spcAft>
                      </a:pPr>
                      <a:r>
                        <a:rPr lang="en-US" sz="900" b="1"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Legislative Capacity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ctr">
                    <a:lnL>
                      <a:noFill/>
                    </a:lnL>
                    <a:lnR>
                      <a:noFill/>
                    </a:lnR>
                    <a:lnT>
                      <a:noFill/>
                    </a:lnT>
                    <a:lnB>
                      <a:noFill/>
                    </a:lnB>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Legislative Salaries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0.9959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0.9989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1.0030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0.9998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extLst>
                  <a:ext uri="{0D108BD9-81ED-4DB2-BD59-A6C34878D82A}">
                    <a16:rowId xmlns:a16="http://schemas.microsoft.com/office/drawing/2014/main" val="3180807167"/>
                  </a:ext>
                </a:extLst>
              </a:tr>
              <a:tr h="291804">
                <a:tc vMerge="1">
                  <a:txBody>
                    <a:bodyPr/>
                    <a:lstStyle/>
                    <a:p>
                      <a:endParaRPr lang="en-US"/>
                    </a:p>
                  </a:txBody>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Legislative Expenditures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0.9989*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0.9997*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extLst>
                  <a:ext uri="{0D108BD9-81ED-4DB2-BD59-A6C34878D82A}">
                    <a16:rowId xmlns:a16="http://schemas.microsoft.com/office/drawing/2014/main" val="4154651080"/>
                  </a:ext>
                </a:extLst>
              </a:tr>
              <a:tr h="149225">
                <a:tc rowSpan="4">
                  <a:txBody>
                    <a:bodyPr/>
                    <a:lstStyle/>
                    <a:p>
                      <a:pPr marL="0" marR="0" algn="ctr">
                        <a:lnSpc>
                          <a:spcPct val="107000"/>
                        </a:lnSpc>
                        <a:spcBef>
                          <a:spcPts val="0"/>
                        </a:spcBef>
                        <a:spcAft>
                          <a:spcPts val="0"/>
                        </a:spcAft>
                      </a:pPr>
                      <a:r>
                        <a:rPr lang="en-US" sz="900" b="1"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Executive Capacity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ctr">
                    <a:lnL>
                      <a:noFill/>
                    </a:lnL>
                    <a:lnR>
                      <a:noFill/>
                    </a:lnR>
                    <a:lnT>
                      <a:noFill/>
                    </a:lnT>
                    <a:lnB>
                      <a:noFill/>
                    </a:lnB>
                    <a:solidFill>
                      <a:srgbClr val="E7E6E6"/>
                    </a:solidFill>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Governor Salary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0.9999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extLst>
                  <a:ext uri="{0D108BD9-81ED-4DB2-BD59-A6C34878D82A}">
                    <a16:rowId xmlns:a16="http://schemas.microsoft.com/office/drawing/2014/main" val="1564386703"/>
                  </a:ext>
                </a:extLst>
              </a:tr>
              <a:tr h="149225">
                <a:tc vMerge="1">
                  <a:txBody>
                    <a:bodyPr/>
                    <a:lstStyle/>
                    <a:p>
                      <a:endParaRPr lang="en-US"/>
                    </a:p>
                  </a:txBody>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Governor Staff</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1.0071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0.9989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0.9965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extLst>
                  <a:ext uri="{0D108BD9-81ED-4DB2-BD59-A6C34878D82A}">
                    <a16:rowId xmlns:a16="http://schemas.microsoft.com/office/drawing/2014/main" val="783609817"/>
                  </a:ext>
                </a:extLst>
              </a:tr>
              <a:tr h="149225">
                <a:tc vMerge="1">
                  <a:txBody>
                    <a:bodyPr/>
                    <a:lstStyle/>
                    <a:p>
                      <a:endParaRPr lang="en-US"/>
                    </a:p>
                  </a:txBody>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Line Item Veto Power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1.0655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0.3755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.9516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1.4450*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extLst>
                  <a:ext uri="{0D108BD9-81ED-4DB2-BD59-A6C34878D82A}">
                    <a16:rowId xmlns:a16="http://schemas.microsoft.com/office/drawing/2014/main" val="4172754233"/>
                  </a:ext>
                </a:extLst>
              </a:tr>
              <a:tr h="291804">
                <a:tc vMerge="1">
                  <a:txBody>
                    <a:bodyPr/>
                    <a:lstStyle/>
                    <a:p>
                      <a:endParaRPr lang="en-US"/>
                    </a:p>
                  </a:txBody>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Executive Emergency Powers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1.0569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0.6779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0.9307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1.0547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extLst>
                  <a:ext uri="{0D108BD9-81ED-4DB2-BD59-A6C34878D82A}">
                    <a16:rowId xmlns:a16="http://schemas.microsoft.com/office/drawing/2014/main" val="2674719069"/>
                  </a:ext>
                </a:extLst>
              </a:tr>
              <a:tr h="291804">
                <a:tc rowSpan="3">
                  <a:txBody>
                    <a:bodyPr/>
                    <a:lstStyle/>
                    <a:p>
                      <a:pPr marL="0" marR="0" algn="ctr">
                        <a:lnSpc>
                          <a:spcPct val="107000"/>
                        </a:lnSpc>
                        <a:spcBef>
                          <a:spcPts val="0"/>
                        </a:spcBef>
                        <a:spcAft>
                          <a:spcPts val="0"/>
                        </a:spcAft>
                      </a:pPr>
                      <a:r>
                        <a:rPr lang="en-US" sz="900" b="1"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Ideology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ctr">
                    <a:lnL>
                      <a:noFill/>
                    </a:lnL>
                    <a:lnR>
                      <a:noFill/>
                    </a:lnR>
                    <a:lnT>
                      <a:noFill/>
                    </a:lnT>
                    <a:lnB>
                      <a:noFill/>
                    </a:lnB>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Democratic Governor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0.8391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5.6225***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1.8513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0.6794**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extLst>
                  <a:ext uri="{0D108BD9-81ED-4DB2-BD59-A6C34878D82A}">
                    <a16:rowId xmlns:a16="http://schemas.microsoft.com/office/drawing/2014/main" val="1354116238"/>
                  </a:ext>
                </a:extLst>
              </a:tr>
              <a:tr h="291804">
                <a:tc vMerge="1">
                  <a:txBody>
                    <a:bodyPr/>
                    <a:lstStyle/>
                    <a:p>
                      <a:endParaRPr lang="en-US"/>
                    </a:p>
                  </a:txBody>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of Democrats in Senate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4.219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0.5727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0.3692***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0.9526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extLst>
                  <a:ext uri="{0D108BD9-81ED-4DB2-BD59-A6C34878D82A}">
                    <a16:rowId xmlns:a16="http://schemas.microsoft.com/office/drawing/2014/main" val="2501559126"/>
                  </a:ext>
                </a:extLst>
              </a:tr>
              <a:tr h="149225">
                <a:tc vMerge="1">
                  <a:txBody>
                    <a:bodyPr/>
                    <a:lstStyle/>
                    <a:p>
                      <a:endParaRPr lang="en-US"/>
                    </a:p>
                  </a:txBody>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of Liberal Citizens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0.9954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0.9846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1.0050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1.0064*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tcPr>
                </a:tc>
                <a:extLst>
                  <a:ext uri="{0D108BD9-81ED-4DB2-BD59-A6C34878D82A}">
                    <a16:rowId xmlns:a16="http://schemas.microsoft.com/office/drawing/2014/main" val="919257169"/>
                  </a:ext>
                </a:extLst>
              </a:tr>
              <a:tr h="291804">
                <a:tc rowSpan="3">
                  <a:txBody>
                    <a:bodyPr/>
                    <a:lstStyle/>
                    <a:p>
                      <a:pPr marL="0" marR="0" algn="ctr">
                        <a:lnSpc>
                          <a:spcPct val="107000"/>
                        </a:lnSpc>
                        <a:spcBef>
                          <a:spcPts val="0"/>
                        </a:spcBef>
                        <a:spcAft>
                          <a:spcPts val="0"/>
                        </a:spcAft>
                      </a:pPr>
                      <a:r>
                        <a:rPr lang="en-US" sz="900" b="1" i="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External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ctr">
                    <a:lnL>
                      <a:noFill/>
                    </a:lnL>
                    <a:lnR>
                      <a:noFill/>
                    </a:lnR>
                    <a:lnT>
                      <a:noFill/>
                    </a:lnT>
                    <a:lnB>
                      <a:noFill/>
                    </a:lnB>
                    <a:solidFill>
                      <a:srgbClr val="E7E6E6"/>
                    </a:solidFill>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Covid Cases per 100,000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0.9594**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0.9075****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1.0114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1.0230****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extLst>
                  <a:ext uri="{0D108BD9-81ED-4DB2-BD59-A6C34878D82A}">
                    <a16:rowId xmlns:a16="http://schemas.microsoft.com/office/drawing/2014/main" val="943315948"/>
                  </a:ext>
                </a:extLst>
              </a:tr>
              <a:tr h="291804">
                <a:tc vMerge="1">
                  <a:txBody>
                    <a:bodyPr/>
                    <a:lstStyle/>
                    <a:p>
                      <a:endParaRPr lang="en-US"/>
                    </a:p>
                  </a:txBody>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Covid Deaths per 100,000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0.7309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1.2688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1.1221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0.7969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extLst>
                  <a:ext uri="{0D108BD9-81ED-4DB2-BD59-A6C34878D82A}">
                    <a16:rowId xmlns:a16="http://schemas.microsoft.com/office/drawing/2014/main" val="2658028693"/>
                  </a:ext>
                </a:extLst>
              </a:tr>
              <a:tr h="291804">
                <a:tc vMerge="1">
                  <a:txBody>
                    <a:bodyPr/>
                    <a:lstStyle/>
                    <a:p>
                      <a:endParaRPr lang="en-US"/>
                    </a:p>
                  </a:txBody>
                  <a:tcPr/>
                </a:tc>
                <a:tc>
                  <a:txBody>
                    <a:bodyPr/>
                    <a:lstStyle/>
                    <a:p>
                      <a:pPr marL="0" marR="0">
                        <a:lnSpc>
                          <a:spcPct val="107000"/>
                        </a:lnSpc>
                        <a:spcBef>
                          <a:spcPts val="0"/>
                        </a:spcBef>
                        <a:spcAft>
                          <a:spcPts val="0"/>
                        </a:spcAft>
                      </a:pPr>
                      <a:r>
                        <a:rPr lang="en-US" sz="9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New 1135 Waiver in Region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1.5156*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1.9865**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0.8731**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tc>
                  <a:txBody>
                    <a:bodyPr/>
                    <a:lstStyle/>
                    <a:p>
                      <a:pPr marL="0" marR="0" algn="r">
                        <a:lnSpc>
                          <a:spcPct val="107000"/>
                        </a:lnSpc>
                        <a:spcBef>
                          <a:spcPts val="0"/>
                        </a:spcBef>
                        <a:spcAft>
                          <a:spcPts val="0"/>
                        </a:spcAft>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0.8424****</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41115" marR="41115" marT="0" marB="0" anchor="b">
                    <a:lnL>
                      <a:noFill/>
                    </a:lnL>
                    <a:lnR>
                      <a:noFill/>
                    </a:lnR>
                    <a:lnT>
                      <a:noFill/>
                    </a:lnT>
                    <a:lnB>
                      <a:noFill/>
                    </a:lnB>
                    <a:solidFill>
                      <a:srgbClr val="E7E6E6"/>
                    </a:solidFill>
                  </a:tcPr>
                </a:tc>
                <a:extLst>
                  <a:ext uri="{0D108BD9-81ED-4DB2-BD59-A6C34878D82A}">
                    <a16:rowId xmlns:a16="http://schemas.microsoft.com/office/drawing/2014/main" val="1174690203"/>
                  </a:ext>
                </a:extLst>
              </a:tr>
            </a:tbl>
          </a:graphicData>
        </a:graphic>
      </p:graphicFrame>
    </p:spTree>
    <p:extLst>
      <p:ext uri="{BB962C8B-B14F-4D97-AF65-F5344CB8AC3E}">
        <p14:creationId xmlns:p14="http://schemas.microsoft.com/office/powerpoint/2010/main" val="2143125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5922</Words>
  <Application>Microsoft Office PowerPoint</Application>
  <PresentationFormat>Widescreen</PresentationFormat>
  <Paragraphs>599</Paragraphs>
  <Slides>23</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Capacities and Flexibilities: Evaluating Section 1135 Waivers During the covid-19 Emergency</vt:lpstr>
      <vt:lpstr>Outline</vt:lpstr>
      <vt:lpstr>Section 1135 Waiver Authority</vt:lpstr>
      <vt:lpstr>Covid-19 Section 1135 Waiver Timeline </vt:lpstr>
      <vt:lpstr>Aims</vt:lpstr>
      <vt:lpstr>Data: Aim 1</vt:lpstr>
      <vt:lpstr>Methodology: Aim 1</vt:lpstr>
      <vt:lpstr>Results: Aim 1 (time-to-request)</vt:lpstr>
      <vt:lpstr>Results: Aim 1 (time-to-request)</vt:lpstr>
      <vt:lpstr>Results: Aim 1 (Emergency Waiver Content)</vt:lpstr>
      <vt:lpstr>Results: Aim 1 (Emergency Waiver Content)</vt:lpstr>
      <vt:lpstr>PowerPoint Presentation</vt:lpstr>
      <vt:lpstr>PowerPoint Presentation</vt:lpstr>
      <vt:lpstr>PowerPoint Presentation</vt:lpstr>
      <vt:lpstr>Aim 2: Evaluating the Impact of 1135 Waivers</vt:lpstr>
      <vt:lpstr>PowerPoint Presentation</vt:lpstr>
      <vt:lpstr>Results: Aim 2</vt:lpstr>
      <vt:lpstr>Results: Aim 2</vt:lpstr>
      <vt:lpstr>Results: Aim 2</vt:lpstr>
      <vt:lpstr>Results: Aim 2</vt:lpstr>
      <vt:lpstr>Results: Aim 2</vt:lpstr>
      <vt:lpstr>Summary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Capacities and Flexibilities: Evaluating Section 1135 Waivers During the covid-19 Emergency</dc:title>
  <dc:creator>Jason</dc:creator>
  <cp:lastModifiedBy>Jason</cp:lastModifiedBy>
  <cp:revision>14</cp:revision>
  <dcterms:created xsi:type="dcterms:W3CDTF">2020-05-12T20:40:46Z</dcterms:created>
  <dcterms:modified xsi:type="dcterms:W3CDTF">2020-05-13T03:57:09Z</dcterms:modified>
</cp:coreProperties>
</file>