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Lst>
  <p:sldSz cx="43891200" cy="329184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1pPr>
    <a:lvl2pPr marL="4572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2pPr>
    <a:lvl3pPr marL="9144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3pPr>
    <a:lvl4pPr marL="13716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4pPr>
    <a:lvl5pPr marL="18288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5pPr>
    <a:lvl6pPr marL="22860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6pPr>
    <a:lvl7pPr marL="27432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7pPr>
    <a:lvl8pPr marL="32004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8pPr>
    <a:lvl9pPr marL="36576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9pPr>
  </p:defaultTextStyle>
  <p:extLst>
    <p:ext uri="{EFAFB233-063F-42B5-8137-9DF3F51BA10A}">
      <p15:sldGuideLst xmlns:p15="http://schemas.microsoft.com/office/powerpoint/2012/main">
        <p15:guide id="1" orient="horz" pos="20160">
          <p15:clr>
            <a:srgbClr val="A4A3A4"/>
          </p15:clr>
        </p15:guide>
        <p15:guide id="2" pos="576">
          <p15:clr>
            <a:srgbClr val="A4A3A4"/>
          </p15:clr>
        </p15:guide>
        <p15:guide id="3" pos="10560">
          <p15:clr>
            <a:srgbClr val="A4A3A4"/>
          </p15:clr>
        </p15:guide>
        <p15:guide id="4" pos="9696">
          <p15:clr>
            <a:srgbClr val="A4A3A4"/>
          </p15:clr>
        </p15:guide>
        <p15:guide id="5" pos="270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211"/>
    <a:srgbClr val="776E64"/>
    <a:srgbClr val="989898"/>
    <a:srgbClr val="FCEFD7"/>
    <a:srgbClr val="FAF3D0"/>
    <a:srgbClr val="BFBFBF"/>
    <a:srgbClr val="F5E69F"/>
    <a:srgbClr val="002400"/>
    <a:srgbClr val="002F00"/>
    <a:srgbClr val="FFFB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50" d="100"/>
          <a:sy n="50" d="100"/>
        </p:scale>
        <p:origin x="-3168" y="-4254"/>
      </p:cViewPr>
      <p:guideLst>
        <p:guide orient="horz" pos="20160"/>
        <p:guide pos="576"/>
        <p:guide pos="10560"/>
        <p:guide pos="9696"/>
        <p:guide pos="2707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6583363" y="18653125"/>
            <a:ext cx="30724475" cy="84137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193925" y="1317625"/>
            <a:ext cx="29475113" cy="28087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2193925" y="7680325"/>
            <a:ext cx="39503350" cy="21724938"/>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2193925" y="7680325"/>
            <a:ext cx="19675475"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457200" y="5595938"/>
            <a:ext cx="42976800" cy="26865262"/>
          </a:xfrm>
          <a:prstGeom prst="rect">
            <a:avLst/>
          </a:prstGeom>
          <a:solidFill>
            <a:schemeClr val="bg1"/>
          </a:solidFill>
          <a:ln w="19050" cap="flat" cmpd="sng" algn="ctr">
            <a:solidFill>
              <a:srgbClr val="EEB21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032" name="Rectangle 8"/>
          <p:cNvSpPr>
            <a:spLocks noChangeArrowheads="1"/>
          </p:cNvSpPr>
          <p:nvPr userDrawn="1"/>
        </p:nvSpPr>
        <p:spPr bwMode="auto">
          <a:xfrm>
            <a:off x="457200" y="5595938"/>
            <a:ext cx="42976800" cy="274320"/>
          </a:xfrm>
          <a:prstGeom prst="rect">
            <a:avLst/>
          </a:prstGeom>
          <a:solidFill>
            <a:srgbClr val="EEB211"/>
          </a:solidFill>
          <a:ln w="19050" cap="flat" cmpd="sng" algn="ctr">
            <a:solidFill>
              <a:srgbClr val="EEB211"/>
            </a:solidFill>
            <a:prstDash val="solid"/>
            <a:miter lim="800000"/>
            <a:headEnd type="none" w="med" len="med"/>
            <a:tailEnd type="none" w="med" len="med"/>
          </a:ln>
        </p:spPr>
        <p:txBody>
          <a:bodyPr wrap="none" anchor="ctr">
            <a:prstTxWarp prst="textNoShape">
              <a:avLst/>
            </a:prstTxWarp>
          </a:bodyPr>
          <a:lstStyle/>
          <a:p>
            <a:pPr algn="ctr">
              <a:defRPr/>
            </a:pPr>
            <a:endParaRPr lang="en-US">
              <a:latin typeface="Arial" charset="0"/>
              <a:ea typeface="ＭＳ Ｐゴシック" charset="-128"/>
              <a:cs typeface="ＭＳ Ｐゴシック"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ea typeface="ＭＳ Ｐゴシック" charset="-128"/>
          <a:cs typeface="ＭＳ Ｐゴシック" charset="-128"/>
        </a:defRPr>
      </a:lvl2pPr>
      <a:lvl3pPr algn="ctr" defTabSz="4389438" rtl="0" eaLnBrk="0" fontAlgn="base" hangingPunct="0">
        <a:spcBef>
          <a:spcPct val="0"/>
        </a:spcBef>
        <a:spcAft>
          <a:spcPct val="0"/>
        </a:spcAft>
        <a:defRPr sz="21100">
          <a:solidFill>
            <a:schemeClr val="tx2"/>
          </a:solidFill>
          <a:latin typeface="Arial" charset="0"/>
          <a:ea typeface="ＭＳ Ｐゴシック" charset="-128"/>
          <a:cs typeface="ＭＳ Ｐゴシック" charset="-128"/>
        </a:defRPr>
      </a:lvl3pPr>
      <a:lvl4pPr algn="ctr" defTabSz="4389438" rtl="0" eaLnBrk="0" fontAlgn="base" hangingPunct="0">
        <a:spcBef>
          <a:spcPct val="0"/>
        </a:spcBef>
        <a:spcAft>
          <a:spcPct val="0"/>
        </a:spcAft>
        <a:defRPr sz="21100">
          <a:solidFill>
            <a:schemeClr val="tx2"/>
          </a:solidFill>
          <a:latin typeface="Arial" charset="0"/>
          <a:ea typeface="ＭＳ Ｐゴシック" charset="-128"/>
          <a:cs typeface="ＭＳ Ｐゴシック" charset="-128"/>
        </a:defRPr>
      </a:lvl4pPr>
      <a:lvl5pPr algn="ctr" defTabSz="4389438" rtl="0" eaLnBrk="0" fontAlgn="base" hangingPunct="0">
        <a:spcBef>
          <a:spcPct val="0"/>
        </a:spcBef>
        <a:spcAft>
          <a:spcPct val="0"/>
        </a:spcAft>
        <a:defRPr sz="21100">
          <a:solidFill>
            <a:schemeClr val="tx2"/>
          </a:solidFill>
          <a:latin typeface="Arial" charset="0"/>
          <a:ea typeface="ＭＳ Ｐゴシック" charset="-128"/>
          <a:cs typeface="ＭＳ Ｐゴシック" charset="-128"/>
        </a:defRPr>
      </a:lvl5pPr>
      <a:lvl6pPr marL="457200" algn="ctr" defTabSz="4389438" rtl="0" fontAlgn="base">
        <a:spcBef>
          <a:spcPct val="0"/>
        </a:spcBef>
        <a:spcAft>
          <a:spcPct val="0"/>
        </a:spcAft>
        <a:defRPr sz="21100">
          <a:solidFill>
            <a:schemeClr val="tx2"/>
          </a:solidFill>
          <a:latin typeface="Arial" charset="0"/>
          <a:ea typeface="ＭＳ Ｐゴシック" charset="-128"/>
          <a:cs typeface="ＭＳ Ｐゴシック" charset="-128"/>
        </a:defRPr>
      </a:lvl6pPr>
      <a:lvl7pPr marL="914400" algn="ctr" defTabSz="4389438" rtl="0" fontAlgn="base">
        <a:spcBef>
          <a:spcPct val="0"/>
        </a:spcBef>
        <a:spcAft>
          <a:spcPct val="0"/>
        </a:spcAft>
        <a:defRPr sz="21100">
          <a:solidFill>
            <a:schemeClr val="tx2"/>
          </a:solidFill>
          <a:latin typeface="Arial" charset="0"/>
          <a:ea typeface="ＭＳ Ｐゴシック" charset="-128"/>
          <a:cs typeface="ＭＳ Ｐゴシック" charset="-128"/>
        </a:defRPr>
      </a:lvl7pPr>
      <a:lvl8pPr marL="1371600" algn="ctr" defTabSz="4389438" rtl="0" fontAlgn="base">
        <a:spcBef>
          <a:spcPct val="0"/>
        </a:spcBef>
        <a:spcAft>
          <a:spcPct val="0"/>
        </a:spcAft>
        <a:defRPr sz="21100">
          <a:solidFill>
            <a:schemeClr val="tx2"/>
          </a:solidFill>
          <a:latin typeface="Arial" charset="0"/>
          <a:ea typeface="ＭＳ Ｐゴシック" charset="-128"/>
          <a:cs typeface="ＭＳ Ｐゴシック" charset="-128"/>
        </a:defRPr>
      </a:lvl8pPr>
      <a:lvl9pPr marL="1828800" algn="ctr" defTabSz="4389438" rtl="0" fontAlgn="base">
        <a:spcBef>
          <a:spcPct val="0"/>
        </a:spcBef>
        <a:spcAft>
          <a:spcPct val="0"/>
        </a:spcAft>
        <a:defRPr sz="21100">
          <a:solidFill>
            <a:schemeClr val="tx2"/>
          </a:solidFill>
          <a:latin typeface="Arial" charset="0"/>
          <a:ea typeface="ＭＳ Ｐゴシック" charset="-128"/>
          <a:cs typeface="ＭＳ Ｐゴシック" charset="-128"/>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ea typeface="+mn-ea"/>
        </a:defRPr>
      </a:lvl2pPr>
      <a:lvl3pPr marL="5486400" indent="-1096963" algn="l" defTabSz="4389438" rtl="0" eaLnBrk="0" fontAlgn="base" hangingPunct="0">
        <a:spcBef>
          <a:spcPct val="20000"/>
        </a:spcBef>
        <a:spcAft>
          <a:spcPct val="0"/>
        </a:spcAft>
        <a:buChar char="•"/>
        <a:defRPr sz="11500">
          <a:solidFill>
            <a:schemeClr val="tx1"/>
          </a:solidFill>
          <a:latin typeface="+mn-lt"/>
          <a:ea typeface="+mn-ea"/>
        </a:defRPr>
      </a:lvl3pPr>
      <a:lvl4pPr marL="7680325" indent="-1096963" algn="l" defTabSz="4389438" rtl="0" eaLnBrk="0" fontAlgn="base" hangingPunct="0">
        <a:spcBef>
          <a:spcPct val="20000"/>
        </a:spcBef>
        <a:spcAft>
          <a:spcPct val="0"/>
        </a:spcAft>
        <a:buChar char="–"/>
        <a:defRPr sz="9600">
          <a:solidFill>
            <a:schemeClr val="tx1"/>
          </a:solidFill>
          <a:latin typeface="+mn-lt"/>
          <a:ea typeface="+mn-ea"/>
        </a:defRPr>
      </a:lvl4pPr>
      <a:lvl5pPr marL="9875838" indent="-1096963" algn="l" defTabSz="4389438" rtl="0" eaLnBrk="0" fontAlgn="base" hangingPunct="0">
        <a:spcBef>
          <a:spcPct val="20000"/>
        </a:spcBef>
        <a:spcAft>
          <a:spcPct val="0"/>
        </a:spcAft>
        <a:buChar char="»"/>
        <a:defRPr sz="9600">
          <a:solidFill>
            <a:schemeClr val="tx1"/>
          </a:solidFill>
          <a:latin typeface="+mn-lt"/>
          <a:ea typeface="+mn-ea"/>
        </a:defRPr>
      </a:lvl5pPr>
      <a:lvl6pPr marL="10333038" indent="-1096963" algn="l" defTabSz="4389438" rtl="0" fontAlgn="base">
        <a:spcBef>
          <a:spcPct val="20000"/>
        </a:spcBef>
        <a:spcAft>
          <a:spcPct val="0"/>
        </a:spcAft>
        <a:buChar char="»"/>
        <a:defRPr sz="9600">
          <a:solidFill>
            <a:schemeClr val="tx1"/>
          </a:solidFill>
          <a:latin typeface="+mn-lt"/>
          <a:ea typeface="+mn-ea"/>
        </a:defRPr>
      </a:lvl6pPr>
      <a:lvl7pPr marL="10790238" indent="-1096963" algn="l" defTabSz="4389438" rtl="0" fontAlgn="base">
        <a:spcBef>
          <a:spcPct val="20000"/>
        </a:spcBef>
        <a:spcAft>
          <a:spcPct val="0"/>
        </a:spcAft>
        <a:buChar char="»"/>
        <a:defRPr sz="9600">
          <a:solidFill>
            <a:schemeClr val="tx1"/>
          </a:solidFill>
          <a:latin typeface="+mn-lt"/>
          <a:ea typeface="+mn-ea"/>
        </a:defRPr>
      </a:lvl7pPr>
      <a:lvl8pPr marL="11247438" indent="-1096963" algn="l" defTabSz="4389438" rtl="0" fontAlgn="base">
        <a:spcBef>
          <a:spcPct val="20000"/>
        </a:spcBef>
        <a:spcAft>
          <a:spcPct val="0"/>
        </a:spcAft>
        <a:buChar char="»"/>
        <a:defRPr sz="9600">
          <a:solidFill>
            <a:schemeClr val="tx1"/>
          </a:solidFill>
          <a:latin typeface="+mn-lt"/>
          <a:ea typeface="+mn-ea"/>
        </a:defRPr>
      </a:lvl8pPr>
      <a:lvl9pPr marL="11704638" indent="-1096963" algn="l" defTabSz="4389438" rtl="0" fontAlgn="base">
        <a:spcBef>
          <a:spcPct val="20000"/>
        </a:spcBef>
        <a:spcAft>
          <a:spcPct val="0"/>
        </a:spcAft>
        <a:buChar char="»"/>
        <a:defRPr sz="9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D2122952-ACE4-4608-9F08-7A8C06AFC4BD}"/>
              </a:ext>
            </a:extLst>
          </p:cNvPr>
          <p:cNvPicPr>
            <a:picLocks noChangeAspect="1"/>
          </p:cNvPicPr>
          <p:nvPr/>
        </p:nvPicPr>
        <p:blipFill>
          <a:blip r:embed="rId2"/>
          <a:stretch>
            <a:fillRect/>
          </a:stretch>
        </p:blipFill>
        <p:spPr>
          <a:xfrm>
            <a:off x="16078200" y="11416039"/>
            <a:ext cx="12393106" cy="7024361"/>
          </a:xfrm>
          <a:prstGeom prst="rect">
            <a:avLst/>
          </a:prstGeom>
        </p:spPr>
      </p:pic>
      <p:pic>
        <p:nvPicPr>
          <p:cNvPr id="54" name="Picture 53" descr="A picture containing map, text, sitting, table&#10;&#10;Description automatically generated">
            <a:extLst>
              <a:ext uri="{FF2B5EF4-FFF2-40B4-BE49-F238E27FC236}">
                <a16:creationId xmlns:a16="http://schemas.microsoft.com/office/drawing/2014/main" id="{F593B0C6-F860-466D-BF0B-82440C5AAF05}"/>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231" b="-816"/>
          <a:stretch/>
        </p:blipFill>
        <p:spPr>
          <a:xfrm>
            <a:off x="20260385" y="18412326"/>
            <a:ext cx="18296815" cy="10351831"/>
          </a:xfrm>
          <a:prstGeom prst="rect">
            <a:avLst/>
          </a:prstGeom>
        </p:spPr>
      </p:pic>
      <p:sp>
        <p:nvSpPr>
          <p:cNvPr id="13314" name="Text Box 7"/>
          <p:cNvSpPr txBox="1">
            <a:spLocks noChangeArrowheads="1"/>
          </p:cNvSpPr>
          <p:nvPr/>
        </p:nvSpPr>
        <p:spPr bwMode="auto">
          <a:xfrm>
            <a:off x="914400" y="356224"/>
            <a:ext cx="42062400" cy="2800767"/>
          </a:xfrm>
          <a:prstGeom prst="rect">
            <a:avLst/>
          </a:prstGeom>
          <a:noFill/>
          <a:ln w="9525">
            <a:noFill/>
            <a:miter lim="800000"/>
            <a:headEnd/>
            <a:tailEnd/>
          </a:ln>
        </p:spPr>
        <p:txBody>
          <a:bodyPr wrap="square">
            <a:prstTxWarp prst="textNoShape">
              <a:avLst/>
            </a:prstTxWarp>
            <a:spAutoFit/>
          </a:bodyPr>
          <a:lstStyle/>
          <a:p>
            <a:pPr algn="ctr"/>
            <a:r>
              <a:rPr lang="en-US" sz="8800" dirty="0">
                <a:solidFill>
                  <a:srgbClr val="EEB211"/>
                </a:solidFill>
                <a:latin typeface="Arial Black" pitchFamily="8" charset="0"/>
              </a:rPr>
              <a:t>Breast Density Notification with Adjunctive Digital Breast Tomosynthesis (DBT) - A Cost-Effectiveness Analysis</a:t>
            </a:r>
          </a:p>
        </p:txBody>
      </p:sp>
      <p:sp>
        <p:nvSpPr>
          <p:cNvPr id="13315" name="Text Box 8"/>
          <p:cNvSpPr txBox="1">
            <a:spLocks noChangeArrowheads="1"/>
          </p:cNvSpPr>
          <p:nvPr/>
        </p:nvSpPr>
        <p:spPr bwMode="auto">
          <a:xfrm>
            <a:off x="6286500" y="3056689"/>
            <a:ext cx="31318200" cy="2492990"/>
          </a:xfrm>
          <a:prstGeom prst="rect">
            <a:avLst/>
          </a:prstGeom>
          <a:noFill/>
          <a:ln w="9525">
            <a:noFill/>
            <a:miter lim="800000"/>
            <a:headEnd/>
            <a:tailEnd/>
          </a:ln>
        </p:spPr>
        <p:txBody>
          <a:bodyPr wrap="square">
            <a:prstTxWarp prst="textNoShape">
              <a:avLst/>
            </a:prstTxWarp>
            <a:spAutoFit/>
          </a:bodyPr>
          <a:lstStyle/>
          <a:p>
            <a:pPr algn="ctr"/>
            <a:r>
              <a:rPr lang="en-US" sz="6000" b="1" dirty="0">
                <a:solidFill>
                  <a:schemeClr val="bg1"/>
                </a:solidFill>
              </a:rPr>
              <a:t>Semprini, Jason MPP’; Mary S. Vaughan-Sarrazin, PhD</a:t>
            </a:r>
          </a:p>
          <a:p>
            <a:pPr algn="ctr"/>
            <a:r>
              <a:rPr lang="en-US" sz="4800" i="1" dirty="0">
                <a:solidFill>
                  <a:schemeClr val="bg1"/>
                </a:solidFill>
              </a:rPr>
              <a:t>University of Iowa College of Public Health; Department of Health Management and Policy</a:t>
            </a:r>
          </a:p>
          <a:p>
            <a:pPr algn="ctr"/>
            <a:r>
              <a:rPr lang="en-US" sz="4800" i="1" dirty="0">
                <a:solidFill>
                  <a:schemeClr val="bg1"/>
                </a:solidFill>
              </a:rPr>
              <a:t>Carver College of Medicine, Department of Internal Medicine</a:t>
            </a:r>
            <a:endParaRPr lang="en-US" sz="4800" i="1" dirty="0">
              <a:solidFill>
                <a:srgbClr val="FAF3D0"/>
              </a:solidFill>
            </a:endParaRPr>
          </a:p>
        </p:txBody>
      </p:sp>
      <p:grpSp>
        <p:nvGrpSpPr>
          <p:cNvPr id="2" name="Group 1"/>
          <p:cNvGrpSpPr/>
          <p:nvPr/>
        </p:nvGrpSpPr>
        <p:grpSpPr>
          <a:xfrm>
            <a:off x="488780" y="14285429"/>
            <a:ext cx="15158111" cy="5565549"/>
            <a:chOff x="801267" y="21313240"/>
            <a:chExt cx="14681967" cy="5565549"/>
          </a:xfrm>
        </p:grpSpPr>
        <p:sp>
          <p:nvSpPr>
            <p:cNvPr id="2064" name="Text Box 16"/>
            <p:cNvSpPr txBox="1">
              <a:spLocks noChangeArrowheads="1"/>
            </p:cNvSpPr>
            <p:nvPr/>
          </p:nvSpPr>
          <p:spPr bwMode="auto">
            <a:xfrm>
              <a:off x="801267" y="21313240"/>
              <a:ext cx="14478000" cy="1015663"/>
            </a:xfrm>
            <a:prstGeom prst="rect">
              <a:avLst/>
            </a:prstGeom>
            <a:noFill/>
            <a:ln w="9525">
              <a:noFill/>
              <a:miter lim="800000"/>
              <a:headEnd/>
              <a:tailEnd/>
            </a:ln>
          </p:spPr>
          <p:txBody>
            <a:bodyPr wrap="square">
              <a:prstTxWarp prst="textNoShape">
                <a:avLst/>
              </a:prstTxWarp>
              <a:spAutoFit/>
            </a:bodyPr>
            <a:lstStyle/>
            <a:p>
              <a:pPr>
                <a:defRPr/>
              </a:pPr>
              <a:r>
                <a:rPr lang="en-US" sz="6000" dirty="0">
                  <a:latin typeface="Arial Black" charset="0"/>
                  <a:ea typeface="ＭＳ Ｐゴシック" charset="-128"/>
                  <a:cs typeface="ＭＳ Ｐゴシック" charset="-128"/>
                </a:rPr>
                <a:t>Cost-Effectiveness Analysis Design</a:t>
              </a:r>
              <a:endParaRPr lang="en-US" sz="6000" dirty="0">
                <a:latin typeface="Arial" charset="0"/>
                <a:ea typeface="ＭＳ Ｐゴシック" charset="-128"/>
                <a:cs typeface="ＭＳ Ｐゴシック" charset="-128"/>
              </a:endParaRPr>
            </a:p>
          </p:txBody>
        </p:sp>
        <p:cxnSp>
          <p:nvCxnSpPr>
            <p:cNvPr id="41" name="Straight Connector 40"/>
            <p:cNvCxnSpPr/>
            <p:nvPr/>
          </p:nvCxnSpPr>
          <p:spPr bwMode="auto">
            <a:xfrm>
              <a:off x="1005234" y="22284974"/>
              <a:ext cx="1447800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3" name="Text Box 111"/>
            <p:cNvSpPr txBox="1">
              <a:spLocks noChangeArrowheads="1"/>
            </p:cNvSpPr>
            <p:nvPr/>
          </p:nvSpPr>
          <p:spPr bwMode="auto">
            <a:xfrm>
              <a:off x="868122" y="22354474"/>
              <a:ext cx="14478000" cy="4524315"/>
            </a:xfrm>
            <a:prstGeom prst="rect">
              <a:avLst/>
            </a:prstGeom>
            <a:noFill/>
            <a:ln w="9525">
              <a:noFill/>
              <a:miter lim="800000"/>
              <a:headEnd/>
              <a:tailEnd/>
            </a:ln>
          </p:spPr>
          <p:txBody>
            <a:bodyPr wrap="square">
              <a:prstTxWarp prst="textNoShape">
                <a:avLst/>
              </a:prstTxWarp>
              <a:spAutoFit/>
            </a:bodyPr>
            <a:lstStyle/>
            <a:p>
              <a:pPr>
                <a:spcBef>
                  <a:spcPts val="600"/>
                </a:spcBef>
              </a:pPr>
              <a:r>
                <a:rPr lang="en-US" sz="3200" dirty="0"/>
                <a:t>Taking the perspective of a healthcare system, this analysis estimates the incremental cost-effectiveness ratio (ICER) of breast density notification laws against the current standard of care (mammography for all women, with no notification or adjunctive DBT screening). The R Statistical software package, </a:t>
              </a:r>
              <a:r>
                <a:rPr lang="en-US" sz="3200" i="1" dirty="0" err="1"/>
                <a:t>Heemod</a:t>
              </a:r>
              <a:r>
                <a:rPr lang="en-US" sz="3200" dirty="0"/>
                <a:t>, was used to construct 1) homogenous, 2) probabilistic, 3) time-variant, and 4) heterogenous Markov Models. In addition to reporting the ICER, the results of a one-way sensitivity analysis at willingness to pay threshold of 50,000 and the outcomes states for women in the simulation were reported. All input data were obtained from recent meta analyses, CEA registry, and Medicare Fee Schedules. </a:t>
              </a:r>
              <a:endParaRPr lang="en-US" sz="3200" i="1" dirty="0"/>
            </a:p>
          </p:txBody>
        </p:sp>
      </p:grpSp>
      <p:sp>
        <p:nvSpPr>
          <p:cNvPr id="2066" name="Text Box 18"/>
          <p:cNvSpPr txBox="1">
            <a:spLocks noChangeArrowheads="1"/>
          </p:cNvSpPr>
          <p:nvPr/>
        </p:nvSpPr>
        <p:spPr bwMode="auto">
          <a:xfrm>
            <a:off x="16034657" y="5874609"/>
            <a:ext cx="26974800" cy="923330"/>
          </a:xfrm>
          <a:prstGeom prst="rect">
            <a:avLst/>
          </a:prstGeom>
          <a:noFill/>
          <a:ln w="9525">
            <a:noFill/>
            <a:miter lim="800000"/>
            <a:headEnd/>
            <a:tailEnd/>
          </a:ln>
        </p:spPr>
        <p:txBody>
          <a:bodyPr wrap="square">
            <a:prstTxWarp prst="textNoShape">
              <a:avLst/>
            </a:prstTxWarp>
            <a:spAutoFit/>
          </a:bodyPr>
          <a:lstStyle/>
          <a:p>
            <a:pPr>
              <a:defRPr/>
            </a:pPr>
            <a:r>
              <a:rPr lang="en-US" sz="5400" dirty="0">
                <a:latin typeface="Arial Black" charset="0"/>
                <a:ea typeface="ＭＳ Ｐゴシック" charset="-128"/>
                <a:cs typeface="ＭＳ Ｐゴシック" charset="-128"/>
              </a:rPr>
              <a:t>Results</a:t>
            </a:r>
            <a:endParaRPr lang="en-US" sz="5400" dirty="0">
              <a:latin typeface="Arial" charset="0"/>
              <a:ea typeface="ＭＳ Ｐゴシック" charset="-128"/>
              <a:cs typeface="ＭＳ Ｐゴシック" charset="-128"/>
            </a:endParaRPr>
          </a:p>
        </p:txBody>
      </p:sp>
      <p:cxnSp>
        <p:nvCxnSpPr>
          <p:cNvPr id="44" name="Straight Connector 43"/>
          <p:cNvCxnSpPr/>
          <p:nvPr/>
        </p:nvCxnSpPr>
        <p:spPr bwMode="auto">
          <a:xfrm flipV="1">
            <a:off x="16002000" y="6780120"/>
            <a:ext cx="26974800" cy="168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6" name="Text Box 111"/>
          <p:cNvSpPr txBox="1">
            <a:spLocks noChangeArrowheads="1"/>
          </p:cNvSpPr>
          <p:nvPr/>
        </p:nvSpPr>
        <p:spPr bwMode="auto">
          <a:xfrm>
            <a:off x="15733315" y="6930833"/>
            <a:ext cx="14097000" cy="584775"/>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sz="3200" b="1" dirty="0"/>
              <a:t>Table 1: Incremental Cost-Effectiveness Ratios</a:t>
            </a:r>
          </a:p>
        </p:txBody>
      </p:sp>
      <p:sp>
        <p:nvSpPr>
          <p:cNvPr id="2060" name="Text Box 12"/>
          <p:cNvSpPr txBox="1">
            <a:spLocks noChangeArrowheads="1"/>
          </p:cNvSpPr>
          <p:nvPr/>
        </p:nvSpPr>
        <p:spPr bwMode="auto">
          <a:xfrm>
            <a:off x="605583" y="5920948"/>
            <a:ext cx="14478000" cy="923330"/>
          </a:xfrm>
          <a:prstGeom prst="rect">
            <a:avLst/>
          </a:prstGeom>
          <a:noFill/>
          <a:ln w="9525">
            <a:noFill/>
            <a:miter lim="800000"/>
            <a:headEnd/>
            <a:tailEnd/>
          </a:ln>
        </p:spPr>
        <p:txBody>
          <a:bodyPr wrap="square">
            <a:prstTxWarp prst="textNoShape">
              <a:avLst/>
            </a:prstTxWarp>
            <a:spAutoFit/>
          </a:bodyPr>
          <a:lstStyle/>
          <a:p>
            <a:pPr>
              <a:defRPr/>
            </a:pPr>
            <a:r>
              <a:rPr lang="en-US" sz="5400" dirty="0">
                <a:latin typeface="Arial Black" charset="0"/>
                <a:ea typeface="ＭＳ Ｐゴシック" charset="-128"/>
                <a:cs typeface="ＭＳ Ｐゴシック" charset="-128"/>
              </a:rPr>
              <a:t>Purpose</a:t>
            </a:r>
            <a:endParaRPr lang="en-US" sz="2800" dirty="0">
              <a:latin typeface="Arial Black" charset="0"/>
              <a:ea typeface="ＭＳ Ｐゴシック" charset="-128"/>
              <a:cs typeface="ＭＳ Ｐゴシック" charset="-128"/>
            </a:endParaRPr>
          </a:p>
        </p:txBody>
      </p:sp>
      <p:cxnSp>
        <p:nvCxnSpPr>
          <p:cNvPr id="38" name="Straight Connector 37"/>
          <p:cNvCxnSpPr/>
          <p:nvPr/>
        </p:nvCxnSpPr>
        <p:spPr bwMode="auto">
          <a:xfrm>
            <a:off x="624702" y="6781800"/>
            <a:ext cx="1447800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0" name="Text Box 111"/>
          <p:cNvSpPr txBox="1">
            <a:spLocks noChangeArrowheads="1"/>
          </p:cNvSpPr>
          <p:nvPr/>
        </p:nvSpPr>
        <p:spPr bwMode="auto">
          <a:xfrm>
            <a:off x="519990" y="6931988"/>
            <a:ext cx="14478000" cy="1077218"/>
          </a:xfrm>
          <a:prstGeom prst="rect">
            <a:avLst/>
          </a:prstGeom>
          <a:noFill/>
          <a:ln w="9525">
            <a:noFill/>
            <a:miter lim="800000"/>
            <a:headEnd/>
            <a:tailEnd/>
          </a:ln>
        </p:spPr>
        <p:txBody>
          <a:bodyPr wrap="square">
            <a:prstTxWarp prst="textNoShape">
              <a:avLst/>
            </a:prstTxWarp>
            <a:spAutoFit/>
          </a:bodyPr>
          <a:lstStyle/>
          <a:p>
            <a:pPr>
              <a:spcBef>
                <a:spcPts val="600"/>
              </a:spcBef>
            </a:pPr>
            <a:r>
              <a:rPr lang="en-US" sz="3200" dirty="0"/>
              <a:t>To estimate the cost-effectiveness of a breast density notification law, with DBT insurance coverage, for breast cancer screening in young women.</a:t>
            </a:r>
          </a:p>
        </p:txBody>
      </p:sp>
      <p:cxnSp>
        <p:nvCxnSpPr>
          <p:cNvPr id="28" name="Straight Connector 27"/>
          <p:cNvCxnSpPr/>
          <p:nvPr/>
        </p:nvCxnSpPr>
        <p:spPr bwMode="auto">
          <a:xfrm>
            <a:off x="15879348" y="28697379"/>
            <a:ext cx="26974800" cy="69119"/>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1" name="Text Box 111"/>
          <p:cNvSpPr txBox="1">
            <a:spLocks noChangeArrowheads="1"/>
          </p:cNvSpPr>
          <p:nvPr/>
        </p:nvSpPr>
        <p:spPr bwMode="auto">
          <a:xfrm>
            <a:off x="15385197" y="28698503"/>
            <a:ext cx="22061268" cy="3647152"/>
          </a:xfrm>
          <a:prstGeom prst="rect">
            <a:avLst/>
          </a:prstGeom>
          <a:noFill/>
          <a:ln w="9525">
            <a:noFill/>
            <a:miter lim="800000"/>
            <a:headEnd/>
            <a:tailEnd/>
          </a:ln>
        </p:spPr>
        <p:txBody>
          <a:bodyPr wrap="square">
            <a:prstTxWarp prst="textNoShape">
              <a:avLst/>
            </a:prstTxWarp>
            <a:spAutoFit/>
          </a:bodyPr>
          <a:lstStyle/>
          <a:p>
            <a:pPr marL="571500" indent="-571500">
              <a:spcBef>
                <a:spcPts val="600"/>
              </a:spcBef>
              <a:buFont typeface="Arial" panose="020B0604020202020204" pitchFamily="34" charset="0"/>
              <a:buChar char="•"/>
            </a:pPr>
            <a:r>
              <a:rPr lang="en-US" sz="3600" b="1" dirty="0"/>
              <a:t>Breast density notification laws would result in fewer deaths and increase QALYs. </a:t>
            </a:r>
          </a:p>
          <a:p>
            <a:pPr marL="571500" indent="-571500">
              <a:spcBef>
                <a:spcPts val="600"/>
              </a:spcBef>
              <a:buFont typeface="Arial" panose="020B0604020202020204" pitchFamily="34" charset="0"/>
              <a:buChar char="•"/>
            </a:pPr>
            <a:r>
              <a:rPr lang="en-US" sz="3600" b="1" dirty="0"/>
              <a:t>However, the effect is minimal and carries a high-cost. </a:t>
            </a:r>
          </a:p>
          <a:p>
            <a:pPr marL="571500" indent="-571500">
              <a:spcBef>
                <a:spcPts val="600"/>
              </a:spcBef>
              <a:buFont typeface="Arial" panose="020B0604020202020204" pitchFamily="34" charset="0"/>
              <a:buChar char="•"/>
            </a:pPr>
            <a:r>
              <a:rPr lang="en-US" sz="3600" b="1" dirty="0"/>
              <a:t>Breast density notification laws which provide additional screening via Digital Breast Tomosynthesis is not cost-effective (ICER &gt; 330,000)</a:t>
            </a:r>
          </a:p>
          <a:p>
            <a:pPr marL="571500" indent="-571500">
              <a:spcBef>
                <a:spcPts val="600"/>
              </a:spcBef>
              <a:buFont typeface="Arial" panose="020B0604020202020204" pitchFamily="34" charset="0"/>
              <a:buChar char="•"/>
            </a:pPr>
            <a:r>
              <a:rPr lang="en-US" sz="3600" b="1" dirty="0"/>
              <a:t>Combining these notification laws with greater risk stratification </a:t>
            </a:r>
            <a:br>
              <a:rPr lang="en-US" sz="3600" b="1" dirty="0"/>
            </a:br>
            <a:r>
              <a:rPr lang="en-US" sz="3600" b="1" dirty="0"/>
              <a:t>protocols may prove highly cost-effective</a:t>
            </a:r>
            <a:r>
              <a:rPr lang="en-US" sz="2800" b="1" dirty="0"/>
              <a:t>. </a:t>
            </a:r>
          </a:p>
        </p:txBody>
      </p:sp>
      <p:sp>
        <p:nvSpPr>
          <p:cNvPr id="39" name="Text Box 111"/>
          <p:cNvSpPr txBox="1">
            <a:spLocks noChangeArrowheads="1"/>
          </p:cNvSpPr>
          <p:nvPr/>
        </p:nvSpPr>
        <p:spPr bwMode="auto">
          <a:xfrm>
            <a:off x="15692978" y="10794814"/>
            <a:ext cx="13163550" cy="584775"/>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sz="3200" b="1" dirty="0"/>
              <a:t>Figure 1: Sensitivity Analysis</a:t>
            </a:r>
          </a:p>
        </p:txBody>
      </p:sp>
      <p:grpSp>
        <p:nvGrpSpPr>
          <p:cNvPr id="4" name="Group 3"/>
          <p:cNvGrpSpPr/>
          <p:nvPr/>
        </p:nvGrpSpPr>
        <p:grpSpPr>
          <a:xfrm>
            <a:off x="633015" y="8034777"/>
            <a:ext cx="14503114" cy="991242"/>
            <a:chOff x="696326" y="12720027"/>
            <a:chExt cx="14503114" cy="1907270"/>
          </a:xfrm>
        </p:grpSpPr>
        <p:sp>
          <p:nvSpPr>
            <p:cNvPr id="2062" name="Text Box 14"/>
            <p:cNvSpPr txBox="1">
              <a:spLocks noChangeArrowheads="1"/>
            </p:cNvSpPr>
            <p:nvPr/>
          </p:nvSpPr>
          <p:spPr bwMode="auto">
            <a:xfrm>
              <a:off x="696326" y="12720027"/>
              <a:ext cx="14478000" cy="1776600"/>
            </a:xfrm>
            <a:prstGeom prst="rect">
              <a:avLst/>
            </a:prstGeom>
            <a:noFill/>
            <a:ln w="9525">
              <a:noFill/>
              <a:miter lim="800000"/>
              <a:headEnd/>
              <a:tailEnd/>
            </a:ln>
          </p:spPr>
          <p:txBody>
            <a:bodyPr wrap="square">
              <a:prstTxWarp prst="textNoShape">
                <a:avLst/>
              </a:prstTxWarp>
              <a:spAutoFit/>
            </a:bodyPr>
            <a:lstStyle/>
            <a:p>
              <a:pPr>
                <a:defRPr/>
              </a:pPr>
              <a:r>
                <a:rPr lang="en-US" sz="5400" dirty="0">
                  <a:latin typeface="Arial Black" charset="0"/>
                  <a:ea typeface="ＭＳ Ｐゴシック" charset="-128"/>
                  <a:cs typeface="ＭＳ Ｐゴシック" charset="-128"/>
                </a:rPr>
                <a:t>Background</a:t>
              </a:r>
              <a:endParaRPr lang="en-US" sz="5400" dirty="0">
                <a:latin typeface="Arial" charset="0"/>
                <a:ea typeface="ＭＳ Ｐゴシック" charset="-128"/>
                <a:cs typeface="ＭＳ Ｐゴシック" charset="-128"/>
              </a:endParaRPr>
            </a:p>
          </p:txBody>
        </p:sp>
        <p:cxnSp>
          <p:nvCxnSpPr>
            <p:cNvPr id="40" name="Straight Connector 39"/>
            <p:cNvCxnSpPr/>
            <p:nvPr/>
          </p:nvCxnSpPr>
          <p:spPr bwMode="auto">
            <a:xfrm>
              <a:off x="721440" y="14625710"/>
              <a:ext cx="14478000" cy="1587"/>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36" name="Text Box 111"/>
          <p:cNvSpPr txBox="1">
            <a:spLocks noChangeArrowheads="1"/>
          </p:cNvSpPr>
          <p:nvPr/>
        </p:nvSpPr>
        <p:spPr bwMode="auto">
          <a:xfrm>
            <a:off x="557803" y="9149402"/>
            <a:ext cx="14782800" cy="5016758"/>
          </a:xfrm>
          <a:prstGeom prst="rect">
            <a:avLst/>
          </a:prstGeom>
          <a:noFill/>
          <a:ln w="9525">
            <a:noFill/>
            <a:miter lim="800000"/>
            <a:headEnd/>
            <a:tailEnd/>
          </a:ln>
        </p:spPr>
        <p:txBody>
          <a:bodyPr wrap="square">
            <a:prstTxWarp prst="textNoShape">
              <a:avLst/>
            </a:prstTxWarp>
            <a:spAutoFit/>
          </a:bodyPr>
          <a:lstStyle/>
          <a:p>
            <a:pPr>
              <a:spcBef>
                <a:spcPts val="600"/>
              </a:spcBef>
            </a:pPr>
            <a:r>
              <a:rPr lang="en-US" sz="3200" dirty="0"/>
              <a:t>Not only do dense breasts increase a woman's risk of developing cancer, but greater breast density also raises the likelihood of a missed diagnosis from traditional mammography screening. Many states have responded to these risks by implementing legislation which mandates medical providers notify women who have dense breasts, but only few states have required additional, adjunctive screening coverage. Evidence is mixed, but preliminary studies suggest notification laws increase early-stage cancer diagnoses relative to late-stage cancer diagnoses. However, no study has estimated the cost-effectiveness of breast density notification laws with DBT, which has been shown to more accurately identify positive breast cancer than traditional mammography.</a:t>
            </a:r>
          </a:p>
        </p:txBody>
      </p:sp>
      <p:graphicFrame>
        <p:nvGraphicFramePr>
          <p:cNvPr id="5" name="Table 4">
            <a:extLst>
              <a:ext uri="{FF2B5EF4-FFF2-40B4-BE49-F238E27FC236}">
                <a16:creationId xmlns:a16="http://schemas.microsoft.com/office/drawing/2014/main" id="{690DEBFA-5089-41E0-B5B4-A8DA2FA2C08E}"/>
              </a:ext>
            </a:extLst>
          </p:cNvPr>
          <p:cNvGraphicFramePr>
            <a:graphicFrameLocks noGrp="1"/>
          </p:cNvGraphicFramePr>
          <p:nvPr>
            <p:extLst>
              <p:ext uri="{D42A27DB-BD31-4B8C-83A1-F6EECF244321}">
                <p14:modId xmlns:p14="http://schemas.microsoft.com/office/powerpoint/2010/main" val="1589175366"/>
              </p:ext>
            </p:extLst>
          </p:nvPr>
        </p:nvGraphicFramePr>
        <p:xfrm>
          <a:off x="574328" y="19971820"/>
          <a:ext cx="14776431" cy="11400038"/>
        </p:xfrm>
        <a:graphic>
          <a:graphicData uri="http://schemas.openxmlformats.org/drawingml/2006/table">
            <a:tbl>
              <a:tblPr firstRow="1" bandRow="1">
                <a:tableStyleId>{00A15C55-8517-42AA-B614-E9B94910E393}</a:tableStyleId>
              </a:tblPr>
              <a:tblGrid>
                <a:gridCol w="12701375">
                  <a:extLst>
                    <a:ext uri="{9D8B030D-6E8A-4147-A177-3AD203B41FA5}">
                      <a16:colId xmlns:a16="http://schemas.microsoft.com/office/drawing/2014/main" val="3060149835"/>
                    </a:ext>
                  </a:extLst>
                </a:gridCol>
                <a:gridCol w="2075056">
                  <a:extLst>
                    <a:ext uri="{9D8B030D-6E8A-4147-A177-3AD203B41FA5}">
                      <a16:colId xmlns:a16="http://schemas.microsoft.com/office/drawing/2014/main" val="2009866088"/>
                    </a:ext>
                  </a:extLst>
                </a:gridCol>
              </a:tblGrid>
              <a:tr h="496965">
                <a:tc>
                  <a:txBody>
                    <a:bodyPr/>
                    <a:lstStyle/>
                    <a:p>
                      <a:pPr algn="ctr" fontAlgn="b"/>
                      <a:r>
                        <a:rPr lang="en-US" sz="2900" u="none" strike="noStrike" dirty="0">
                          <a:effectLst/>
                        </a:rPr>
                        <a:t>Effect</a:t>
                      </a:r>
                      <a:endParaRPr lang="en-US" sz="2900" b="1" i="0" u="none" strike="noStrike" dirty="0">
                        <a:solidFill>
                          <a:srgbClr val="000000"/>
                        </a:solidFill>
                        <a:effectLst/>
                        <a:latin typeface="Calibri" panose="020F0502020204030204" pitchFamily="34" charset="0"/>
                      </a:endParaRPr>
                    </a:p>
                  </a:txBody>
                  <a:tcPr marL="24848" marR="24848" marT="24848" marB="0" anchor="b"/>
                </a:tc>
                <a:tc>
                  <a:txBody>
                    <a:bodyPr/>
                    <a:lstStyle/>
                    <a:p>
                      <a:pPr algn="ctr" fontAlgn="b"/>
                      <a:r>
                        <a:rPr lang="en-US" sz="2900" u="none" strike="noStrike">
                          <a:effectLst/>
                        </a:rPr>
                        <a:t>Utility</a:t>
                      </a:r>
                      <a:endParaRPr lang="en-US" sz="2900" b="1" i="0" u="none" strike="noStrike">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697678678"/>
                  </a:ext>
                </a:extLst>
              </a:tr>
              <a:tr h="496965">
                <a:tc>
                  <a:txBody>
                    <a:bodyPr/>
                    <a:lstStyle/>
                    <a:p>
                      <a:pPr algn="l" fontAlgn="b"/>
                      <a:r>
                        <a:rPr lang="en-US" sz="2900" u="none" strike="noStrike" dirty="0">
                          <a:effectLst/>
                        </a:rPr>
                        <a:t>Never Diagnosed with Breast Cancer</a:t>
                      </a:r>
                      <a:endParaRPr lang="en-US" sz="2900" b="0" i="0" u="none" strike="noStrike" dirty="0">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a:effectLst/>
                        </a:rPr>
                        <a:t>1</a:t>
                      </a:r>
                      <a:endParaRPr lang="en-US" sz="2900" b="0" i="0" u="none" strike="noStrike">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814436627"/>
                  </a:ext>
                </a:extLst>
              </a:tr>
              <a:tr h="496965">
                <a:tc>
                  <a:txBody>
                    <a:bodyPr/>
                    <a:lstStyle/>
                    <a:p>
                      <a:pPr algn="l" fontAlgn="b"/>
                      <a:r>
                        <a:rPr lang="en-US" sz="2900" u="none" strike="noStrike" dirty="0">
                          <a:effectLst/>
                        </a:rPr>
                        <a:t>Diagnosed with Breast Cancer (Early)1</a:t>
                      </a:r>
                      <a:endParaRPr lang="en-US" sz="2900" b="0" i="0" u="none" strike="noStrike" dirty="0">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a:effectLst/>
                        </a:rPr>
                        <a:t>0.91</a:t>
                      </a:r>
                      <a:endParaRPr lang="en-US" sz="2900" b="0" i="0" u="none" strike="noStrike">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3001754708"/>
                  </a:ext>
                </a:extLst>
              </a:tr>
              <a:tr h="496965">
                <a:tc>
                  <a:txBody>
                    <a:bodyPr/>
                    <a:lstStyle/>
                    <a:p>
                      <a:pPr algn="l" fontAlgn="b"/>
                      <a:r>
                        <a:rPr lang="en-US" sz="2900" u="none" strike="noStrike" dirty="0">
                          <a:effectLst/>
                        </a:rPr>
                        <a:t>Diagnosed with Breast Cancer (Late)1</a:t>
                      </a:r>
                      <a:endParaRPr lang="en-US" sz="2900" b="0" i="0" u="none" strike="noStrike" dirty="0">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a:effectLst/>
                        </a:rPr>
                        <a:t>0.45</a:t>
                      </a:r>
                      <a:endParaRPr lang="en-US" sz="2900" b="0" i="0" u="none" strike="noStrike">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1272565396"/>
                  </a:ext>
                </a:extLst>
              </a:tr>
              <a:tr h="496965">
                <a:tc>
                  <a:txBody>
                    <a:bodyPr/>
                    <a:lstStyle/>
                    <a:p>
                      <a:pPr algn="l" fontAlgn="b"/>
                      <a:r>
                        <a:rPr lang="en-US" sz="2900" u="none" strike="noStrike" dirty="0">
                          <a:effectLst/>
                        </a:rPr>
                        <a:t>Death</a:t>
                      </a:r>
                      <a:endParaRPr lang="en-US" sz="2900" b="0" i="0" u="none" strike="noStrike" dirty="0">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a:effectLst/>
                        </a:rPr>
                        <a:t>0</a:t>
                      </a:r>
                      <a:endParaRPr lang="en-US" sz="2900" b="0" i="0" u="none" strike="noStrike">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3587396188"/>
                  </a:ext>
                </a:extLst>
              </a:tr>
              <a:tr h="496965">
                <a:tc>
                  <a:txBody>
                    <a:bodyPr/>
                    <a:lstStyle/>
                    <a:p>
                      <a:pPr algn="l" fontAlgn="b"/>
                      <a:r>
                        <a:rPr lang="en-US" sz="2900" u="none" strike="noStrike" dirty="0">
                          <a:effectLst/>
                        </a:rPr>
                        <a:t>Notification2</a:t>
                      </a:r>
                      <a:endParaRPr lang="en-US" sz="2900" b="0" i="0" u="none" strike="noStrike" dirty="0">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a:effectLst/>
                        </a:rPr>
                        <a:t>0.99</a:t>
                      </a:r>
                      <a:endParaRPr lang="en-US" sz="2900" b="0" i="0" u="none" strike="noStrike">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2694006340"/>
                  </a:ext>
                </a:extLst>
              </a:tr>
              <a:tr h="496965">
                <a:tc>
                  <a:txBody>
                    <a:bodyPr/>
                    <a:lstStyle/>
                    <a:p>
                      <a:pPr algn="l" fontAlgn="b"/>
                      <a:r>
                        <a:rPr lang="en-US" sz="2900" u="none" strike="noStrike" dirty="0">
                          <a:effectLst/>
                        </a:rPr>
                        <a:t>False Positive3</a:t>
                      </a:r>
                      <a:endParaRPr lang="en-US" sz="2900" b="0" i="0" u="none" strike="noStrike" dirty="0">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a:effectLst/>
                        </a:rPr>
                        <a:t>0.9899</a:t>
                      </a:r>
                      <a:endParaRPr lang="en-US" sz="2900" b="0" i="0" u="none" strike="noStrike">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2708864071"/>
                  </a:ext>
                </a:extLst>
              </a:tr>
              <a:tr h="0">
                <a:tc>
                  <a:txBody>
                    <a:bodyPr/>
                    <a:lstStyle/>
                    <a:p>
                      <a:pPr algn="ctr" fontAlgn="b"/>
                      <a:r>
                        <a:rPr lang="en-US" sz="2900" u="none" strike="noStrike" dirty="0">
                          <a:solidFill>
                            <a:schemeClr val="bg1"/>
                          </a:solidFill>
                          <a:effectLst/>
                        </a:rPr>
                        <a:t>Cost</a:t>
                      </a:r>
                      <a:endParaRPr lang="en-US" sz="2900" b="1" i="0" u="none" strike="noStrike" dirty="0">
                        <a:solidFill>
                          <a:schemeClr val="bg1"/>
                        </a:solidFill>
                        <a:effectLst/>
                        <a:latin typeface="Calibri" panose="020F0502020204030204" pitchFamily="34" charset="0"/>
                      </a:endParaRPr>
                    </a:p>
                  </a:txBody>
                  <a:tcPr marL="24848" marR="24848" marT="24848" marB="0" anchor="b">
                    <a:solidFill>
                      <a:schemeClr val="tx1"/>
                    </a:solidFill>
                  </a:tcPr>
                </a:tc>
                <a:tc>
                  <a:txBody>
                    <a:bodyPr/>
                    <a:lstStyle/>
                    <a:p>
                      <a:pPr algn="ctr" fontAlgn="b"/>
                      <a:r>
                        <a:rPr lang="en-US" sz="2900" u="none" strike="noStrike" dirty="0">
                          <a:solidFill>
                            <a:schemeClr val="bg1"/>
                          </a:solidFill>
                          <a:effectLst/>
                        </a:rPr>
                        <a:t>$</a:t>
                      </a:r>
                      <a:endParaRPr lang="en-US" sz="2900" b="1" i="0" u="none" strike="noStrike" dirty="0">
                        <a:solidFill>
                          <a:schemeClr val="bg1"/>
                        </a:solidFill>
                        <a:effectLst/>
                        <a:latin typeface="Calibri" panose="020F0502020204030204" pitchFamily="34" charset="0"/>
                      </a:endParaRPr>
                    </a:p>
                  </a:txBody>
                  <a:tcPr marL="24848" marR="24848" marT="24848" marB="0" anchor="b">
                    <a:solidFill>
                      <a:schemeClr val="tx1"/>
                    </a:solidFill>
                  </a:tcPr>
                </a:tc>
                <a:extLst>
                  <a:ext uri="{0D108BD9-81ED-4DB2-BD59-A6C34878D82A}">
                    <a16:rowId xmlns:a16="http://schemas.microsoft.com/office/drawing/2014/main" val="291189055"/>
                  </a:ext>
                </a:extLst>
              </a:tr>
              <a:tr h="496965">
                <a:tc>
                  <a:txBody>
                    <a:bodyPr/>
                    <a:lstStyle/>
                    <a:p>
                      <a:pPr algn="l" fontAlgn="b"/>
                      <a:r>
                        <a:rPr lang="en-US" sz="2900" u="none" strike="noStrike" dirty="0">
                          <a:effectLst/>
                        </a:rPr>
                        <a:t>Test</a:t>
                      </a:r>
                      <a:endParaRPr lang="en-US" sz="2900" b="0" i="0" u="none" strike="noStrike" dirty="0">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a:effectLst/>
                        </a:rPr>
                        <a:t>0</a:t>
                      </a:r>
                      <a:endParaRPr lang="en-US" sz="2900" b="0" i="0" u="none" strike="noStrike">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591742061"/>
                  </a:ext>
                </a:extLst>
              </a:tr>
              <a:tr h="496965">
                <a:tc>
                  <a:txBody>
                    <a:bodyPr/>
                    <a:lstStyle/>
                    <a:p>
                      <a:pPr algn="l" fontAlgn="b"/>
                      <a:r>
                        <a:rPr lang="en-US" sz="2900" u="none" strike="noStrike" dirty="0">
                          <a:effectLst/>
                        </a:rPr>
                        <a:t>Notification</a:t>
                      </a:r>
                      <a:endParaRPr lang="en-US" sz="2900" b="0" i="0" u="none" strike="noStrike" dirty="0">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a:effectLst/>
                        </a:rPr>
                        <a:t>0</a:t>
                      </a:r>
                      <a:endParaRPr lang="en-US" sz="2900" b="0" i="0" u="none" strike="noStrike">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4278239888"/>
                  </a:ext>
                </a:extLst>
              </a:tr>
              <a:tr h="496965">
                <a:tc>
                  <a:txBody>
                    <a:bodyPr/>
                    <a:lstStyle/>
                    <a:p>
                      <a:pPr algn="l" fontAlgn="b"/>
                      <a:r>
                        <a:rPr lang="en-US" sz="2900" u="none" strike="noStrike" dirty="0">
                          <a:effectLst/>
                        </a:rPr>
                        <a:t>Mammogram1</a:t>
                      </a:r>
                      <a:endParaRPr lang="en-US" sz="2900" b="0" i="0" u="none" strike="noStrike" dirty="0">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a:effectLst/>
                        </a:rPr>
                        <a:t>100</a:t>
                      </a:r>
                      <a:endParaRPr lang="en-US" sz="2900" b="0" i="0" u="none" strike="noStrike">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3597268642"/>
                  </a:ext>
                </a:extLst>
              </a:tr>
              <a:tr h="496965">
                <a:tc>
                  <a:txBody>
                    <a:bodyPr/>
                    <a:lstStyle/>
                    <a:p>
                      <a:pPr algn="l" fontAlgn="b"/>
                      <a:r>
                        <a:rPr lang="en-US" sz="2900" u="none" strike="noStrike" dirty="0">
                          <a:effectLst/>
                        </a:rPr>
                        <a:t>Digital Breast Tomosynthesis (DBT)1</a:t>
                      </a:r>
                      <a:endParaRPr lang="en-US" sz="2900" b="0" i="0" u="none" strike="noStrike" dirty="0">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a:effectLst/>
                        </a:rPr>
                        <a:t>215</a:t>
                      </a:r>
                      <a:endParaRPr lang="en-US" sz="2900" b="0" i="0" u="none" strike="noStrike">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85983325"/>
                  </a:ext>
                </a:extLst>
              </a:tr>
              <a:tr h="496965">
                <a:tc>
                  <a:txBody>
                    <a:bodyPr/>
                    <a:lstStyle/>
                    <a:p>
                      <a:pPr algn="l" fontAlgn="b"/>
                      <a:r>
                        <a:rPr lang="en-US" sz="2900" u="none" strike="noStrike">
                          <a:effectLst/>
                        </a:rPr>
                        <a:t>Annual BC treatment, early stage2</a:t>
                      </a:r>
                      <a:endParaRPr lang="en-US" sz="2900" b="0" i="0" u="none" strike="noStrike">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a:effectLst/>
                        </a:rPr>
                        <a:t>82,121</a:t>
                      </a:r>
                      <a:endParaRPr lang="en-US" sz="2900" b="0" i="0" u="none" strike="noStrike">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1889124817"/>
                  </a:ext>
                </a:extLst>
              </a:tr>
              <a:tr h="496965">
                <a:tc>
                  <a:txBody>
                    <a:bodyPr/>
                    <a:lstStyle/>
                    <a:p>
                      <a:pPr algn="l" fontAlgn="b"/>
                      <a:r>
                        <a:rPr lang="en-US" sz="2900" u="none" strike="noStrike" dirty="0">
                          <a:effectLst/>
                        </a:rPr>
                        <a:t>Annual BC treatment, late stage</a:t>
                      </a:r>
                      <a:endParaRPr lang="en-US" sz="2900" b="0" i="0" u="none" strike="noStrike" dirty="0">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a:effectLst/>
                        </a:rPr>
                        <a:t>134,682</a:t>
                      </a:r>
                      <a:endParaRPr lang="en-US" sz="2900" b="0" i="0" u="none" strike="noStrike">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3250937521"/>
                  </a:ext>
                </a:extLst>
              </a:tr>
              <a:tr h="496965">
                <a:tc>
                  <a:txBody>
                    <a:bodyPr/>
                    <a:lstStyle/>
                    <a:p>
                      <a:pPr algn="ctr" fontAlgn="b"/>
                      <a:r>
                        <a:rPr lang="en-US" sz="2900" u="none" strike="noStrike" dirty="0">
                          <a:solidFill>
                            <a:schemeClr val="bg1"/>
                          </a:solidFill>
                          <a:effectLst/>
                        </a:rPr>
                        <a:t>Parameter</a:t>
                      </a:r>
                      <a:endParaRPr lang="en-US" sz="2900" b="1" i="0" u="none" strike="noStrike" dirty="0">
                        <a:solidFill>
                          <a:schemeClr val="bg1"/>
                        </a:solidFill>
                        <a:effectLst/>
                        <a:latin typeface="Calibri" panose="020F0502020204030204" pitchFamily="34" charset="0"/>
                      </a:endParaRPr>
                    </a:p>
                  </a:txBody>
                  <a:tcPr marL="24848" marR="24848" marT="24848" marB="0" anchor="b">
                    <a:solidFill>
                      <a:schemeClr val="tx1"/>
                    </a:solidFill>
                  </a:tcPr>
                </a:tc>
                <a:tc>
                  <a:txBody>
                    <a:bodyPr/>
                    <a:lstStyle/>
                    <a:p>
                      <a:pPr algn="ctr" fontAlgn="b"/>
                      <a:r>
                        <a:rPr lang="en-US" sz="2900" u="none" strike="noStrike" dirty="0">
                          <a:solidFill>
                            <a:schemeClr val="bg1"/>
                          </a:solidFill>
                          <a:effectLst/>
                        </a:rPr>
                        <a:t>Risk (%)</a:t>
                      </a:r>
                      <a:endParaRPr lang="en-US" sz="2900" b="1" i="0" u="none" strike="noStrike" dirty="0">
                        <a:solidFill>
                          <a:schemeClr val="bg1"/>
                        </a:solidFill>
                        <a:effectLst/>
                        <a:latin typeface="Calibri" panose="020F0502020204030204" pitchFamily="34" charset="0"/>
                      </a:endParaRPr>
                    </a:p>
                  </a:txBody>
                  <a:tcPr marL="24848" marR="24848" marT="24848" marB="0" anchor="b">
                    <a:solidFill>
                      <a:schemeClr val="tx1"/>
                    </a:solidFill>
                  </a:tcPr>
                </a:tc>
                <a:extLst>
                  <a:ext uri="{0D108BD9-81ED-4DB2-BD59-A6C34878D82A}">
                    <a16:rowId xmlns:a16="http://schemas.microsoft.com/office/drawing/2014/main" val="2287304040"/>
                  </a:ext>
                </a:extLst>
              </a:tr>
              <a:tr h="496965">
                <a:tc>
                  <a:txBody>
                    <a:bodyPr/>
                    <a:lstStyle/>
                    <a:p>
                      <a:pPr algn="l" fontAlgn="b"/>
                      <a:r>
                        <a:rPr lang="en-US" sz="2900" u="none" strike="noStrike" dirty="0">
                          <a:effectLst/>
                        </a:rPr>
                        <a:t>P(Dense Breasts)</a:t>
                      </a:r>
                      <a:endParaRPr lang="en-US" sz="2900" b="0" i="0" u="none" strike="noStrike" dirty="0">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dirty="0">
                          <a:effectLst/>
                        </a:rPr>
                        <a:t>(61.7)</a:t>
                      </a:r>
                      <a:endParaRPr lang="en-US" sz="2900" b="0" i="0" u="none" strike="noStrike" dirty="0">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1364446772"/>
                  </a:ext>
                </a:extLst>
              </a:tr>
              <a:tr h="496965">
                <a:tc>
                  <a:txBody>
                    <a:bodyPr/>
                    <a:lstStyle/>
                    <a:p>
                      <a:pPr algn="l" fontAlgn="b"/>
                      <a:r>
                        <a:rPr lang="en-US" sz="2900" u="none" strike="noStrike" dirty="0">
                          <a:effectLst/>
                        </a:rPr>
                        <a:t>P(Cancer | Age)</a:t>
                      </a:r>
                      <a:endParaRPr lang="en-US" sz="2900" b="0" i="0" u="none" strike="noStrike" dirty="0">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a:effectLst/>
                        </a:rPr>
                        <a:t>(0.1616)</a:t>
                      </a:r>
                      <a:endParaRPr lang="en-US" sz="2900" b="0" i="0" u="none" strike="noStrike">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3596375691"/>
                  </a:ext>
                </a:extLst>
              </a:tr>
              <a:tr h="496965">
                <a:tc>
                  <a:txBody>
                    <a:bodyPr/>
                    <a:lstStyle/>
                    <a:p>
                      <a:pPr algn="l" fontAlgn="b"/>
                      <a:r>
                        <a:rPr lang="en-US" sz="2900" u="none" strike="noStrike" dirty="0">
                          <a:effectLst/>
                        </a:rPr>
                        <a:t>P(Early Stage | Cancer)</a:t>
                      </a:r>
                      <a:endParaRPr lang="en-US" sz="2900" b="0" i="0" u="none" strike="noStrike" dirty="0">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a:effectLst/>
                        </a:rPr>
                        <a:t>(94)</a:t>
                      </a:r>
                      <a:endParaRPr lang="en-US" sz="2900" b="0" i="0" u="none" strike="noStrike">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403708265"/>
                  </a:ext>
                </a:extLst>
              </a:tr>
              <a:tr h="496965">
                <a:tc>
                  <a:txBody>
                    <a:bodyPr/>
                    <a:lstStyle/>
                    <a:p>
                      <a:pPr algn="l" fontAlgn="b"/>
                      <a:r>
                        <a:rPr lang="en-US" sz="2900" u="none" strike="noStrike">
                          <a:effectLst/>
                        </a:rPr>
                        <a:t>P(Death | Early Stage Cancer)</a:t>
                      </a:r>
                      <a:endParaRPr lang="en-US" sz="2900" b="0" i="0" u="none" strike="noStrike">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dirty="0">
                          <a:effectLst/>
                        </a:rPr>
                        <a:t>(1.1)</a:t>
                      </a:r>
                      <a:endParaRPr lang="en-US" sz="2900" b="0" i="0" u="none" strike="noStrike" dirty="0">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2994859766"/>
                  </a:ext>
                </a:extLst>
              </a:tr>
              <a:tr h="496965">
                <a:tc>
                  <a:txBody>
                    <a:bodyPr/>
                    <a:lstStyle/>
                    <a:p>
                      <a:pPr algn="l" fontAlgn="b"/>
                      <a:r>
                        <a:rPr lang="en-US" sz="2900" u="none" strike="noStrike">
                          <a:effectLst/>
                        </a:rPr>
                        <a:t>P(Death | Late Stage Cancer)</a:t>
                      </a:r>
                      <a:endParaRPr lang="en-US" sz="2900" b="0" i="0" u="none" strike="noStrike">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dirty="0">
                          <a:effectLst/>
                        </a:rPr>
                        <a:t>(22.82)</a:t>
                      </a:r>
                      <a:endParaRPr lang="en-US" sz="2900" b="0" i="0" u="none" strike="noStrike" dirty="0">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2307439190"/>
                  </a:ext>
                </a:extLst>
              </a:tr>
              <a:tr h="496965">
                <a:tc>
                  <a:txBody>
                    <a:bodyPr/>
                    <a:lstStyle/>
                    <a:p>
                      <a:pPr algn="l" fontAlgn="b"/>
                      <a:r>
                        <a:rPr lang="en-US" sz="2900" u="none" strike="noStrike">
                          <a:effectLst/>
                        </a:rPr>
                        <a:t>P(Advance from Early to Late Stage | Cancer)</a:t>
                      </a:r>
                      <a:endParaRPr lang="en-US" sz="2900" b="0" i="0" u="none" strike="noStrike">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dirty="0">
                          <a:effectLst/>
                        </a:rPr>
                        <a:t>(15)</a:t>
                      </a:r>
                      <a:endParaRPr lang="en-US" sz="2900" b="0" i="0" u="none" strike="noStrike" dirty="0">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2236014165"/>
                  </a:ext>
                </a:extLst>
              </a:tr>
              <a:tr h="496965">
                <a:tc>
                  <a:txBody>
                    <a:bodyPr/>
                    <a:lstStyle/>
                    <a:p>
                      <a:pPr algn="l" fontAlgn="b"/>
                      <a:r>
                        <a:rPr lang="en-US" sz="2900" u="none" strike="noStrike">
                          <a:effectLst/>
                        </a:rPr>
                        <a:t>*Cancer Probability Multiplier for Women with Dense Breasts</a:t>
                      </a:r>
                      <a:endParaRPr lang="en-US" sz="2900" b="0" i="0" u="none" strike="noStrike">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dirty="0">
                          <a:effectLst/>
                        </a:rPr>
                        <a:t>4.7x</a:t>
                      </a:r>
                      <a:endParaRPr lang="en-US" sz="2900" b="0" i="0" u="none" strike="noStrike" dirty="0">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561726286"/>
                  </a:ext>
                </a:extLst>
              </a:tr>
              <a:tr h="496965">
                <a:tc>
                  <a:txBody>
                    <a:bodyPr/>
                    <a:lstStyle/>
                    <a:p>
                      <a:pPr algn="l" fontAlgn="b"/>
                      <a:r>
                        <a:rPr lang="en-US" sz="2900" u="none" strike="noStrike" dirty="0">
                          <a:effectLst/>
                        </a:rPr>
                        <a:t>*Late Stage Probability Multiplier after year 1 for women with dense breasts </a:t>
                      </a:r>
                      <a:endParaRPr lang="en-US" sz="2900" b="0" i="0" u="none" strike="noStrike" dirty="0">
                        <a:solidFill>
                          <a:srgbClr val="000000"/>
                        </a:solidFill>
                        <a:effectLst/>
                        <a:latin typeface="Calibri" panose="020F0502020204030204" pitchFamily="34" charset="0"/>
                      </a:endParaRPr>
                    </a:p>
                  </a:txBody>
                  <a:tcPr marL="24848" marR="24848" marT="24848" marB="0" anchor="b"/>
                </a:tc>
                <a:tc>
                  <a:txBody>
                    <a:bodyPr/>
                    <a:lstStyle/>
                    <a:p>
                      <a:pPr algn="r" fontAlgn="b"/>
                      <a:r>
                        <a:rPr lang="en-US" sz="2900" u="none" strike="noStrike" dirty="0">
                          <a:effectLst/>
                        </a:rPr>
                        <a:t>7x</a:t>
                      </a:r>
                      <a:endParaRPr lang="en-US" sz="2900" b="0" i="0" u="none" strike="noStrike" dirty="0">
                        <a:solidFill>
                          <a:srgbClr val="000000"/>
                        </a:solidFill>
                        <a:effectLst/>
                        <a:latin typeface="Calibri" panose="020F0502020204030204" pitchFamily="34" charset="0"/>
                      </a:endParaRPr>
                    </a:p>
                  </a:txBody>
                  <a:tcPr marL="24848" marR="24848" marT="24848" marB="0" anchor="b"/>
                </a:tc>
                <a:extLst>
                  <a:ext uri="{0D108BD9-81ED-4DB2-BD59-A6C34878D82A}">
                    <a16:rowId xmlns:a16="http://schemas.microsoft.com/office/drawing/2014/main" val="911065205"/>
                  </a:ext>
                </a:extLst>
              </a:tr>
            </a:tbl>
          </a:graphicData>
        </a:graphic>
      </p:graphicFrame>
      <p:pic>
        <p:nvPicPr>
          <p:cNvPr id="55" name="Picture 54">
            <a:extLst>
              <a:ext uri="{FF2B5EF4-FFF2-40B4-BE49-F238E27FC236}">
                <a16:creationId xmlns:a16="http://schemas.microsoft.com/office/drawing/2014/main" id="{8E5B7450-82B1-494D-9018-6C979E5FB174}"/>
              </a:ext>
            </a:extLst>
          </p:cNvPr>
          <p:cNvPicPr>
            <a:picLocks noChangeAspect="1"/>
          </p:cNvPicPr>
          <p:nvPr/>
        </p:nvPicPr>
        <p:blipFill>
          <a:blip r:embed="rId4"/>
          <a:stretch>
            <a:fillRect/>
          </a:stretch>
        </p:blipFill>
        <p:spPr>
          <a:xfrm>
            <a:off x="29663571" y="11450830"/>
            <a:ext cx="11423819" cy="7058867"/>
          </a:xfrm>
          <a:prstGeom prst="rect">
            <a:avLst/>
          </a:prstGeom>
        </p:spPr>
      </p:pic>
      <p:sp>
        <p:nvSpPr>
          <p:cNvPr id="56" name="Text Box 18">
            <a:extLst>
              <a:ext uri="{FF2B5EF4-FFF2-40B4-BE49-F238E27FC236}">
                <a16:creationId xmlns:a16="http://schemas.microsoft.com/office/drawing/2014/main" id="{2C25DE55-44EF-4B77-A69A-2C252B160023}"/>
              </a:ext>
            </a:extLst>
          </p:cNvPr>
          <p:cNvSpPr txBox="1">
            <a:spLocks noChangeArrowheads="1"/>
          </p:cNvSpPr>
          <p:nvPr/>
        </p:nvSpPr>
        <p:spPr bwMode="auto">
          <a:xfrm>
            <a:off x="15879348" y="27743001"/>
            <a:ext cx="26974800" cy="923330"/>
          </a:xfrm>
          <a:prstGeom prst="rect">
            <a:avLst/>
          </a:prstGeom>
          <a:noFill/>
          <a:ln w="9525">
            <a:noFill/>
            <a:miter lim="800000"/>
            <a:headEnd/>
            <a:tailEnd/>
          </a:ln>
        </p:spPr>
        <p:txBody>
          <a:bodyPr wrap="square">
            <a:prstTxWarp prst="textNoShape">
              <a:avLst/>
            </a:prstTxWarp>
            <a:spAutoFit/>
          </a:bodyPr>
          <a:lstStyle/>
          <a:p>
            <a:pPr>
              <a:defRPr/>
            </a:pPr>
            <a:r>
              <a:rPr lang="en-US" sz="5400" dirty="0">
                <a:latin typeface="Arial Black" charset="0"/>
                <a:ea typeface="ＭＳ Ｐゴシック" charset="-128"/>
                <a:cs typeface="ＭＳ Ｐゴシック" charset="-128"/>
              </a:rPr>
              <a:t>Conclusion</a:t>
            </a:r>
            <a:endParaRPr lang="en-US" sz="5400" dirty="0">
              <a:latin typeface="Arial" charset="0"/>
              <a:ea typeface="ＭＳ Ｐゴシック" charset="-128"/>
              <a:cs typeface="ＭＳ Ｐゴシック" charset="-128"/>
            </a:endParaRPr>
          </a:p>
        </p:txBody>
      </p:sp>
      <p:pic>
        <p:nvPicPr>
          <p:cNvPr id="1026" name="Picture 2">
            <a:extLst>
              <a:ext uri="{FF2B5EF4-FFF2-40B4-BE49-F238E27FC236}">
                <a16:creationId xmlns:a16="http://schemas.microsoft.com/office/drawing/2014/main" id="{9740C88D-CCC5-46A8-B0FE-4D770B4FA1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1775" y="29264306"/>
            <a:ext cx="6764397" cy="2681161"/>
          </a:xfrm>
          <a:prstGeom prst="rect">
            <a:avLst/>
          </a:prstGeom>
          <a:noFill/>
          <a:extLst>
            <a:ext uri="{909E8E84-426E-40DD-AFC4-6F175D3DCCD1}">
              <a14:hiddenFill xmlns:a14="http://schemas.microsoft.com/office/drawing/2010/main">
                <a:solidFill>
                  <a:srgbClr val="FFFFFF"/>
                </a:solidFill>
              </a14:hiddenFill>
            </a:ext>
          </a:extLst>
        </p:spPr>
      </p:pic>
      <p:sp>
        <p:nvSpPr>
          <p:cNvPr id="57" name="Text Box 111">
            <a:extLst>
              <a:ext uri="{FF2B5EF4-FFF2-40B4-BE49-F238E27FC236}">
                <a16:creationId xmlns:a16="http://schemas.microsoft.com/office/drawing/2014/main" id="{1E813E39-6392-46CE-ACDB-56CCDC0B1FDB}"/>
              </a:ext>
            </a:extLst>
          </p:cNvPr>
          <p:cNvSpPr txBox="1">
            <a:spLocks noChangeArrowheads="1"/>
          </p:cNvSpPr>
          <p:nvPr/>
        </p:nvSpPr>
        <p:spPr bwMode="auto">
          <a:xfrm>
            <a:off x="29522057" y="10802839"/>
            <a:ext cx="13000760" cy="584775"/>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sz="3200" b="1" dirty="0"/>
              <a:t>Figure 2: Outcome States for Women with Dense Breasts</a:t>
            </a:r>
          </a:p>
        </p:txBody>
      </p:sp>
      <p:sp>
        <p:nvSpPr>
          <p:cNvPr id="58" name="Text Box 111">
            <a:extLst>
              <a:ext uri="{FF2B5EF4-FFF2-40B4-BE49-F238E27FC236}">
                <a16:creationId xmlns:a16="http://schemas.microsoft.com/office/drawing/2014/main" id="{B4DA1751-164C-4551-950D-94558AD55937}"/>
              </a:ext>
            </a:extLst>
          </p:cNvPr>
          <p:cNvSpPr txBox="1">
            <a:spLocks noChangeArrowheads="1"/>
          </p:cNvSpPr>
          <p:nvPr/>
        </p:nvSpPr>
        <p:spPr bwMode="auto">
          <a:xfrm>
            <a:off x="16012886" y="19358536"/>
            <a:ext cx="11249336" cy="2062103"/>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sz="3200" b="1" dirty="0"/>
              <a:t>Figure 3: Results of </a:t>
            </a:r>
          </a:p>
          <a:p>
            <a:pPr>
              <a:spcBef>
                <a:spcPct val="50000"/>
              </a:spcBef>
            </a:pPr>
            <a:r>
              <a:rPr lang="en-US" sz="3200" b="1" dirty="0"/>
              <a:t>Probabilistic </a:t>
            </a:r>
          </a:p>
          <a:p>
            <a:pPr>
              <a:spcBef>
                <a:spcPct val="50000"/>
              </a:spcBef>
            </a:pPr>
            <a:r>
              <a:rPr lang="en-US" sz="3200" b="1" dirty="0"/>
              <a:t>Markov Model</a:t>
            </a:r>
          </a:p>
        </p:txBody>
      </p:sp>
      <p:sp>
        <p:nvSpPr>
          <p:cNvPr id="6" name="TextBox 5">
            <a:extLst>
              <a:ext uri="{FF2B5EF4-FFF2-40B4-BE49-F238E27FC236}">
                <a16:creationId xmlns:a16="http://schemas.microsoft.com/office/drawing/2014/main" id="{44751F43-A0F5-4C9B-ABFB-181E7B87A8BE}"/>
              </a:ext>
            </a:extLst>
          </p:cNvPr>
          <p:cNvSpPr txBox="1"/>
          <p:nvPr/>
        </p:nvSpPr>
        <p:spPr>
          <a:xfrm>
            <a:off x="557803" y="31492701"/>
            <a:ext cx="14947528" cy="852954"/>
          </a:xfrm>
          <a:prstGeom prst="rect">
            <a:avLst/>
          </a:prstGeom>
          <a:noFill/>
        </p:spPr>
        <p:txBody>
          <a:bodyPr wrap="square" rtlCol="0">
            <a:spAutoFit/>
          </a:bodyPr>
          <a:lstStyle/>
          <a:p>
            <a:r>
              <a:rPr lang="en-US" dirty="0"/>
              <a:t>(Nelson 2012; Tufts 2019; CMS 2019; </a:t>
            </a:r>
            <a:r>
              <a:rPr lang="en-US" dirty="0" err="1"/>
              <a:t>Blumen</a:t>
            </a:r>
            <a:r>
              <a:rPr lang="en-US" dirty="0"/>
              <a:t> 2016; Boyd 2011; Freer 2015; McCormack 2006; </a:t>
            </a:r>
            <a:br>
              <a:rPr lang="en-US" dirty="0"/>
            </a:br>
            <a:r>
              <a:rPr lang="en-US" dirty="0"/>
              <a:t>Kerlikowske 2005; Sprague 2014; Brewer 2017; Lee 2017; </a:t>
            </a:r>
            <a:r>
              <a:rPr lang="en-US" dirty="0" err="1"/>
              <a:t>Chastek</a:t>
            </a:r>
            <a:r>
              <a:rPr lang="en-US" dirty="0"/>
              <a:t> 2012)</a:t>
            </a:r>
          </a:p>
        </p:txBody>
      </p:sp>
      <p:graphicFrame>
        <p:nvGraphicFramePr>
          <p:cNvPr id="52" name="Table 4">
            <a:extLst>
              <a:ext uri="{FF2B5EF4-FFF2-40B4-BE49-F238E27FC236}">
                <a16:creationId xmlns:a16="http://schemas.microsoft.com/office/drawing/2014/main" id="{49C6FD7E-B8CC-4EA5-9AE3-E6A9B5081652}"/>
              </a:ext>
            </a:extLst>
          </p:cNvPr>
          <p:cNvGraphicFramePr>
            <a:graphicFrameLocks/>
          </p:cNvGraphicFramePr>
          <p:nvPr>
            <p:extLst>
              <p:ext uri="{D42A27DB-BD31-4B8C-83A1-F6EECF244321}">
                <p14:modId xmlns:p14="http://schemas.microsoft.com/office/powerpoint/2010/main" val="16125969"/>
              </p:ext>
            </p:extLst>
          </p:nvPr>
        </p:nvGraphicFramePr>
        <p:xfrm>
          <a:off x="15879347" y="7577501"/>
          <a:ext cx="26974800" cy="3143802"/>
        </p:xfrm>
        <a:graphic>
          <a:graphicData uri="http://schemas.openxmlformats.org/drawingml/2006/table">
            <a:tbl>
              <a:tblPr firstRow="1" bandRow="1">
                <a:tableStyleId>{00A15C55-8517-42AA-B614-E9B94910E393}</a:tableStyleId>
              </a:tblPr>
              <a:tblGrid>
                <a:gridCol w="12614674">
                  <a:extLst>
                    <a:ext uri="{9D8B030D-6E8A-4147-A177-3AD203B41FA5}">
                      <a16:colId xmlns:a16="http://schemas.microsoft.com/office/drawing/2014/main" val="956831497"/>
                    </a:ext>
                  </a:extLst>
                </a:gridCol>
                <a:gridCol w="4143498">
                  <a:extLst>
                    <a:ext uri="{9D8B030D-6E8A-4147-A177-3AD203B41FA5}">
                      <a16:colId xmlns:a16="http://schemas.microsoft.com/office/drawing/2014/main" val="3411393468"/>
                    </a:ext>
                  </a:extLst>
                </a:gridCol>
                <a:gridCol w="4557849">
                  <a:extLst>
                    <a:ext uri="{9D8B030D-6E8A-4147-A177-3AD203B41FA5}">
                      <a16:colId xmlns:a16="http://schemas.microsoft.com/office/drawing/2014/main" val="1613685122"/>
                    </a:ext>
                  </a:extLst>
                </a:gridCol>
                <a:gridCol w="5658779">
                  <a:extLst>
                    <a:ext uri="{9D8B030D-6E8A-4147-A177-3AD203B41FA5}">
                      <a16:colId xmlns:a16="http://schemas.microsoft.com/office/drawing/2014/main" val="2261937247"/>
                    </a:ext>
                  </a:extLst>
                </a:gridCol>
              </a:tblGrid>
              <a:tr h="456361">
                <a:tc>
                  <a:txBody>
                    <a:bodyPr/>
                    <a:lstStyle/>
                    <a:p>
                      <a:r>
                        <a:rPr lang="en-US" sz="2800" dirty="0"/>
                        <a:t>Model</a:t>
                      </a:r>
                    </a:p>
                  </a:txBody>
                  <a:tcPr/>
                </a:tc>
                <a:tc>
                  <a:txBody>
                    <a:bodyPr/>
                    <a:lstStyle/>
                    <a:p>
                      <a:pPr algn="ctr"/>
                      <a:r>
                        <a:rPr lang="en-US" sz="2800" dirty="0"/>
                        <a:t>Cost Dif.</a:t>
                      </a:r>
                    </a:p>
                  </a:txBody>
                  <a:tcPr/>
                </a:tc>
                <a:tc>
                  <a:txBody>
                    <a:bodyPr/>
                    <a:lstStyle/>
                    <a:p>
                      <a:pPr algn="ctr"/>
                      <a:r>
                        <a:rPr lang="en-US" sz="2800" dirty="0"/>
                        <a:t>Effect Dif.</a:t>
                      </a:r>
                    </a:p>
                  </a:txBody>
                  <a:tcPr/>
                </a:tc>
                <a:tc>
                  <a:txBody>
                    <a:bodyPr/>
                    <a:lstStyle/>
                    <a:p>
                      <a:pPr algn="ctr"/>
                      <a:r>
                        <a:rPr lang="en-US" sz="2800" dirty="0"/>
                        <a:t>ICER</a:t>
                      </a:r>
                    </a:p>
                  </a:txBody>
                  <a:tcPr/>
                </a:tc>
                <a:extLst>
                  <a:ext uri="{0D108BD9-81ED-4DB2-BD59-A6C34878D82A}">
                    <a16:rowId xmlns:a16="http://schemas.microsoft.com/office/drawing/2014/main" val="131870324"/>
                  </a:ext>
                </a:extLst>
              </a:tr>
              <a:tr h="456361">
                <a:tc>
                  <a:txBody>
                    <a:bodyPr/>
                    <a:lstStyle/>
                    <a:p>
                      <a:r>
                        <a:rPr lang="en-US" sz="2800" dirty="0"/>
                        <a:t>Homogeneous</a:t>
                      </a:r>
                    </a:p>
                  </a:txBody>
                  <a:tcPr/>
                </a:tc>
                <a:tc>
                  <a:txBody>
                    <a:bodyPr/>
                    <a:lstStyle/>
                    <a:p>
                      <a:pPr algn="ctr"/>
                      <a:r>
                        <a:rPr lang="en-US" sz="2800" dirty="0">
                          <a:effectLst/>
                        </a:rPr>
                        <a:t>12,112</a:t>
                      </a:r>
                      <a:endParaRPr lang="en-US" sz="2800" dirty="0"/>
                    </a:p>
                  </a:txBody>
                  <a:tcPr/>
                </a:tc>
                <a:tc>
                  <a:txBody>
                    <a:bodyPr/>
                    <a:lstStyle/>
                    <a:p>
                      <a:pPr algn="ctr"/>
                      <a:r>
                        <a:rPr lang="en-US" sz="2800" dirty="0">
                          <a:effectLst/>
                        </a:rPr>
                        <a:t>0.0367</a:t>
                      </a:r>
                      <a:endParaRPr lang="en-US" sz="2800" dirty="0"/>
                    </a:p>
                  </a:txBody>
                  <a:tcPr/>
                </a:tc>
                <a:tc>
                  <a:txBody>
                    <a:bodyPr/>
                    <a:lstStyle/>
                    <a:p>
                      <a:pPr algn="ctr"/>
                      <a:r>
                        <a:rPr lang="en-US" sz="2800" dirty="0">
                          <a:effectLst/>
                        </a:rPr>
                        <a:t>330,401</a:t>
                      </a:r>
                      <a:endParaRPr lang="en-US" sz="2800" dirty="0"/>
                    </a:p>
                  </a:txBody>
                  <a:tcPr/>
                </a:tc>
                <a:extLst>
                  <a:ext uri="{0D108BD9-81ED-4DB2-BD59-A6C34878D82A}">
                    <a16:rowId xmlns:a16="http://schemas.microsoft.com/office/drawing/2014/main" val="2583045151"/>
                  </a:ext>
                </a:extLst>
              </a:tr>
              <a:tr h="456361">
                <a:tc>
                  <a:txBody>
                    <a:bodyPr/>
                    <a:lstStyle/>
                    <a:p>
                      <a:r>
                        <a:rPr lang="en-US" sz="2800" dirty="0"/>
                        <a:t>Probabilistic</a:t>
                      </a:r>
                    </a:p>
                  </a:txBody>
                  <a:tcPr/>
                </a:tc>
                <a:tc>
                  <a:txBody>
                    <a:bodyPr/>
                    <a:lstStyle/>
                    <a:p>
                      <a:pPr algn="ctr"/>
                      <a:r>
                        <a:rPr lang="en-US" sz="2800" dirty="0">
                          <a:effectLst/>
                        </a:rPr>
                        <a:t>12,203</a:t>
                      </a:r>
                      <a:endParaRPr lang="en-US" sz="2800" dirty="0"/>
                    </a:p>
                  </a:txBody>
                  <a:tcPr/>
                </a:tc>
                <a:tc>
                  <a:txBody>
                    <a:bodyPr/>
                    <a:lstStyle/>
                    <a:p>
                      <a:pPr algn="ctr"/>
                      <a:r>
                        <a:rPr lang="en-US" sz="2800" dirty="0">
                          <a:effectLst/>
                        </a:rPr>
                        <a:t>0.0382</a:t>
                      </a:r>
                      <a:endParaRPr lang="en-US" sz="2800" dirty="0"/>
                    </a:p>
                  </a:txBody>
                  <a:tcPr/>
                </a:tc>
                <a:tc>
                  <a:txBody>
                    <a:bodyPr/>
                    <a:lstStyle/>
                    <a:p>
                      <a:pPr algn="ctr"/>
                      <a:r>
                        <a:rPr lang="en-US" sz="2800" dirty="0">
                          <a:effectLst/>
                        </a:rPr>
                        <a:t>319,491</a:t>
                      </a:r>
                      <a:endParaRPr lang="en-US" sz="2800" dirty="0"/>
                    </a:p>
                  </a:txBody>
                  <a:tcPr/>
                </a:tc>
                <a:extLst>
                  <a:ext uri="{0D108BD9-81ED-4DB2-BD59-A6C34878D82A}">
                    <a16:rowId xmlns:a16="http://schemas.microsoft.com/office/drawing/2014/main" val="662130653"/>
                  </a:ext>
                </a:extLst>
              </a:tr>
              <a:tr h="553002">
                <a:tc>
                  <a:txBody>
                    <a:bodyPr/>
                    <a:lstStyle/>
                    <a:p>
                      <a:r>
                        <a:rPr lang="en-US" sz="2800" dirty="0"/>
                        <a:t>Time-Variant</a:t>
                      </a:r>
                    </a:p>
                  </a:txBody>
                  <a:tcPr/>
                </a:tc>
                <a:tc>
                  <a:txBody>
                    <a:bodyPr/>
                    <a:lstStyle/>
                    <a:p>
                      <a:pPr algn="ctr"/>
                      <a:r>
                        <a:rPr lang="en-US" sz="2800" dirty="0"/>
                        <a:t>10,450</a:t>
                      </a:r>
                    </a:p>
                  </a:txBody>
                  <a:tcPr/>
                </a:tc>
                <a:tc>
                  <a:txBody>
                    <a:bodyPr/>
                    <a:lstStyle/>
                    <a:p>
                      <a:pPr algn="ctr"/>
                      <a:r>
                        <a:rPr lang="en-US" sz="2800" dirty="0"/>
                        <a:t>0.0599</a:t>
                      </a:r>
                    </a:p>
                  </a:txBody>
                  <a:tcPr/>
                </a:tc>
                <a:tc>
                  <a:txBody>
                    <a:bodyPr/>
                    <a:lstStyle/>
                    <a:p>
                      <a:pPr algn="ctr"/>
                      <a:r>
                        <a:rPr lang="en-US" sz="2800" dirty="0"/>
                        <a:t>174,218</a:t>
                      </a:r>
                    </a:p>
                  </a:txBody>
                  <a:tcPr/>
                </a:tc>
                <a:extLst>
                  <a:ext uri="{0D108BD9-81ED-4DB2-BD59-A6C34878D82A}">
                    <a16:rowId xmlns:a16="http://schemas.microsoft.com/office/drawing/2014/main" val="3629159177"/>
                  </a:ext>
                </a:extLst>
              </a:tr>
              <a:tr h="456361">
                <a:tc>
                  <a:txBody>
                    <a:bodyPr/>
                    <a:lstStyle/>
                    <a:p>
                      <a:r>
                        <a:rPr lang="en-US" sz="2800" dirty="0"/>
                        <a:t>Time-Variant w/ Age Heterogeneity </a:t>
                      </a:r>
                    </a:p>
                  </a:txBody>
                  <a:tcPr/>
                </a:tc>
                <a:tc>
                  <a:txBody>
                    <a:bodyPr/>
                    <a:lstStyle/>
                    <a:p>
                      <a:pPr algn="ctr"/>
                      <a:r>
                        <a:rPr lang="en-US" sz="2800" dirty="0"/>
                        <a:t>11,292</a:t>
                      </a:r>
                    </a:p>
                  </a:txBody>
                  <a:tcPr/>
                </a:tc>
                <a:tc>
                  <a:txBody>
                    <a:bodyPr/>
                    <a:lstStyle/>
                    <a:p>
                      <a:pPr algn="ctr"/>
                      <a:r>
                        <a:rPr lang="en-US" sz="2800" dirty="0"/>
                        <a:t>0.0719</a:t>
                      </a:r>
                    </a:p>
                  </a:txBody>
                  <a:tcPr/>
                </a:tc>
                <a:tc>
                  <a:txBody>
                    <a:bodyPr/>
                    <a:lstStyle/>
                    <a:p>
                      <a:pPr algn="ctr"/>
                      <a:r>
                        <a:rPr lang="en-US" sz="2800" dirty="0"/>
                        <a:t>157,146</a:t>
                      </a:r>
                    </a:p>
                  </a:txBody>
                  <a:tcPr/>
                </a:tc>
                <a:extLst>
                  <a:ext uri="{0D108BD9-81ED-4DB2-BD59-A6C34878D82A}">
                    <a16:rowId xmlns:a16="http://schemas.microsoft.com/office/drawing/2014/main" val="809609674"/>
                  </a:ext>
                </a:extLst>
              </a:tr>
              <a:tr h="478594">
                <a:tc>
                  <a:txBody>
                    <a:bodyPr/>
                    <a:lstStyle/>
                    <a:p>
                      <a:r>
                        <a:rPr lang="en-US" sz="2800" dirty="0"/>
                        <a:t>Time-Variant w/ Age + Family History Heterogeneity </a:t>
                      </a:r>
                    </a:p>
                  </a:txBody>
                  <a:tcPr/>
                </a:tc>
                <a:tc>
                  <a:txBody>
                    <a:bodyPr/>
                    <a:lstStyle/>
                    <a:p>
                      <a:pPr algn="ctr"/>
                      <a:r>
                        <a:rPr lang="en-US" sz="2800" dirty="0"/>
                        <a:t>11,540</a:t>
                      </a:r>
                    </a:p>
                  </a:txBody>
                  <a:tcPr/>
                </a:tc>
                <a:tc>
                  <a:txBody>
                    <a:bodyPr/>
                    <a:lstStyle/>
                    <a:p>
                      <a:pPr algn="ctr"/>
                      <a:r>
                        <a:rPr lang="en-US" sz="2800" dirty="0"/>
                        <a:t>0.0752</a:t>
                      </a:r>
                    </a:p>
                  </a:txBody>
                  <a:tcPr/>
                </a:tc>
                <a:tc>
                  <a:txBody>
                    <a:bodyPr/>
                    <a:lstStyle/>
                    <a:p>
                      <a:pPr algn="ctr"/>
                      <a:r>
                        <a:rPr lang="en-US" sz="2800" dirty="0"/>
                        <a:t>153,388</a:t>
                      </a:r>
                    </a:p>
                  </a:txBody>
                  <a:tcPr/>
                </a:tc>
                <a:extLst>
                  <a:ext uri="{0D108BD9-81ED-4DB2-BD59-A6C34878D82A}">
                    <a16:rowId xmlns:a16="http://schemas.microsoft.com/office/drawing/2014/main" val="2814584807"/>
                  </a:ext>
                </a:extLst>
              </a:tr>
            </a:tbl>
          </a:graphicData>
        </a:graphic>
      </p:graphicFrame>
      <p:pic>
        <p:nvPicPr>
          <p:cNvPr id="32" name="Picture 31">
            <a:extLst>
              <a:ext uri="{FF2B5EF4-FFF2-40B4-BE49-F238E27FC236}">
                <a16:creationId xmlns:a16="http://schemas.microsoft.com/office/drawing/2014/main" id="{C4F9DFCA-1E9B-47FC-BDFF-2473542D4B6B}"/>
              </a:ext>
            </a:extLst>
          </p:cNvPr>
          <p:cNvPicPr>
            <a:picLocks noChangeAspect="1"/>
          </p:cNvPicPr>
          <p:nvPr/>
        </p:nvPicPr>
        <p:blipFill>
          <a:blip r:embed="rId6"/>
          <a:stretch>
            <a:fillRect/>
          </a:stretch>
        </p:blipFill>
        <p:spPr>
          <a:xfrm>
            <a:off x="20181615" y="23393400"/>
            <a:ext cx="9231188" cy="5289501"/>
          </a:xfrm>
          <a:prstGeom prst="rect">
            <a:avLst/>
          </a:prstGeom>
        </p:spPr>
      </p:pic>
      <p:pic>
        <p:nvPicPr>
          <p:cNvPr id="33" name="Picture 32">
            <a:extLst>
              <a:ext uri="{FF2B5EF4-FFF2-40B4-BE49-F238E27FC236}">
                <a16:creationId xmlns:a16="http://schemas.microsoft.com/office/drawing/2014/main" id="{91E5C9D9-FE67-4484-A3D3-82500507A607}"/>
              </a:ext>
            </a:extLst>
          </p:cNvPr>
          <p:cNvPicPr>
            <a:picLocks noChangeAspect="1"/>
          </p:cNvPicPr>
          <p:nvPr/>
        </p:nvPicPr>
        <p:blipFill rotWithShape="1">
          <a:blip r:embed="rId6"/>
          <a:srcRect l="84654" t="7616" r="1566" b="82300"/>
          <a:stretch/>
        </p:blipFill>
        <p:spPr>
          <a:xfrm>
            <a:off x="25984200" y="23819637"/>
            <a:ext cx="3345031" cy="1402563"/>
          </a:xfrm>
          <a:prstGeom prst="rect">
            <a:avLst/>
          </a:prstGeom>
        </p:spPr>
      </p:pic>
      <p:pic>
        <p:nvPicPr>
          <p:cNvPr id="34" name="Picture 33">
            <a:extLst>
              <a:ext uri="{FF2B5EF4-FFF2-40B4-BE49-F238E27FC236}">
                <a16:creationId xmlns:a16="http://schemas.microsoft.com/office/drawing/2014/main" id="{B591C547-D024-415D-8F55-17AB15D0C161}"/>
              </a:ext>
            </a:extLst>
          </p:cNvPr>
          <p:cNvPicPr>
            <a:picLocks noChangeAspect="1"/>
          </p:cNvPicPr>
          <p:nvPr/>
        </p:nvPicPr>
        <p:blipFill rotWithShape="1">
          <a:blip r:embed="rId6"/>
          <a:srcRect l="85971" t="85888" r="4130" b="10683"/>
          <a:stretch/>
        </p:blipFill>
        <p:spPr>
          <a:xfrm>
            <a:off x="26859383" y="27743001"/>
            <a:ext cx="2249017" cy="446369"/>
          </a:xfrm>
          <a:prstGeom prst="rect">
            <a:avLst/>
          </a:prstGeom>
        </p:spPr>
      </p:pic>
      <p:sp>
        <p:nvSpPr>
          <p:cNvPr id="3" name="TextBox 2">
            <a:extLst>
              <a:ext uri="{FF2B5EF4-FFF2-40B4-BE49-F238E27FC236}">
                <a16:creationId xmlns:a16="http://schemas.microsoft.com/office/drawing/2014/main" id="{FA76B407-219A-45A3-B4BC-133AFADB748E}"/>
              </a:ext>
            </a:extLst>
          </p:cNvPr>
          <p:cNvSpPr txBox="1"/>
          <p:nvPr/>
        </p:nvSpPr>
        <p:spPr>
          <a:xfrm>
            <a:off x="40407274" y="12133001"/>
            <a:ext cx="2362200" cy="461665"/>
          </a:xfrm>
          <a:prstGeom prst="rect">
            <a:avLst/>
          </a:prstGeom>
          <a:noFill/>
        </p:spPr>
        <p:txBody>
          <a:bodyPr wrap="square" rtlCol="0">
            <a:spAutoFit/>
          </a:bodyPr>
          <a:lstStyle/>
          <a:p>
            <a:r>
              <a:rPr lang="en-US" dirty="0"/>
              <a:t>No Cancer</a:t>
            </a:r>
          </a:p>
        </p:txBody>
      </p:sp>
      <p:sp>
        <p:nvSpPr>
          <p:cNvPr id="35" name="TextBox 34">
            <a:extLst>
              <a:ext uri="{FF2B5EF4-FFF2-40B4-BE49-F238E27FC236}">
                <a16:creationId xmlns:a16="http://schemas.microsoft.com/office/drawing/2014/main" id="{E4019D76-A399-46C0-A14F-5C2C16498D9D}"/>
              </a:ext>
            </a:extLst>
          </p:cNvPr>
          <p:cNvSpPr txBox="1"/>
          <p:nvPr/>
        </p:nvSpPr>
        <p:spPr>
          <a:xfrm>
            <a:off x="40309799" y="13766234"/>
            <a:ext cx="3023597" cy="461665"/>
          </a:xfrm>
          <a:prstGeom prst="rect">
            <a:avLst/>
          </a:prstGeom>
          <a:noFill/>
        </p:spPr>
        <p:txBody>
          <a:bodyPr wrap="square" rtlCol="0">
            <a:spAutoFit/>
          </a:bodyPr>
          <a:lstStyle/>
          <a:p>
            <a:r>
              <a:rPr lang="en-US" dirty="0"/>
              <a:t>Early-Stage Cancer</a:t>
            </a:r>
          </a:p>
        </p:txBody>
      </p:sp>
      <p:sp>
        <p:nvSpPr>
          <p:cNvPr id="37" name="TextBox 36">
            <a:extLst>
              <a:ext uri="{FF2B5EF4-FFF2-40B4-BE49-F238E27FC236}">
                <a16:creationId xmlns:a16="http://schemas.microsoft.com/office/drawing/2014/main" id="{5E62CB1B-907E-4341-A972-7B759E96CF2F}"/>
              </a:ext>
            </a:extLst>
          </p:cNvPr>
          <p:cNvSpPr txBox="1"/>
          <p:nvPr/>
        </p:nvSpPr>
        <p:spPr>
          <a:xfrm>
            <a:off x="40309800" y="15463210"/>
            <a:ext cx="3023597" cy="461665"/>
          </a:xfrm>
          <a:prstGeom prst="rect">
            <a:avLst/>
          </a:prstGeom>
          <a:noFill/>
        </p:spPr>
        <p:txBody>
          <a:bodyPr wrap="square" rtlCol="0">
            <a:spAutoFit/>
          </a:bodyPr>
          <a:lstStyle/>
          <a:p>
            <a:r>
              <a:rPr lang="en-US" dirty="0"/>
              <a:t>Late-Stage Cancer</a:t>
            </a:r>
          </a:p>
        </p:txBody>
      </p:sp>
      <p:sp>
        <p:nvSpPr>
          <p:cNvPr id="42" name="TextBox 41">
            <a:extLst>
              <a:ext uri="{FF2B5EF4-FFF2-40B4-BE49-F238E27FC236}">
                <a16:creationId xmlns:a16="http://schemas.microsoft.com/office/drawing/2014/main" id="{525BF5C9-A701-42C7-BA46-BE34AEB5C106}"/>
              </a:ext>
            </a:extLst>
          </p:cNvPr>
          <p:cNvSpPr txBox="1"/>
          <p:nvPr/>
        </p:nvSpPr>
        <p:spPr>
          <a:xfrm>
            <a:off x="40309799" y="16993526"/>
            <a:ext cx="3023597" cy="461665"/>
          </a:xfrm>
          <a:prstGeom prst="rect">
            <a:avLst/>
          </a:prstGeom>
          <a:noFill/>
        </p:spPr>
        <p:txBody>
          <a:bodyPr wrap="square" rtlCol="0">
            <a:spAutoFit/>
          </a:bodyPr>
          <a:lstStyle/>
          <a:p>
            <a:r>
              <a:rPr lang="en-US" dirty="0"/>
              <a:t>Death</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891</TotalTime>
  <Words>644</Words>
  <Application>Microsoft Office PowerPoint</Application>
  <PresentationFormat>Custom</PresentationFormat>
  <Paragraphs>97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Blank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Semprini, Jason</cp:lastModifiedBy>
  <cp:revision>71</cp:revision>
  <dcterms:created xsi:type="dcterms:W3CDTF">2015-08-04T17:36:41Z</dcterms:created>
  <dcterms:modified xsi:type="dcterms:W3CDTF">2020-01-20T15:56:14Z</dcterms:modified>
</cp:coreProperties>
</file>