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52"/>
  </p:notesMasterIdLst>
  <p:handoutMasterIdLst>
    <p:handoutMasterId r:id="rId53"/>
  </p:handoutMasterIdLst>
  <p:sldIdLst>
    <p:sldId id="512" r:id="rId3"/>
    <p:sldId id="726" r:id="rId4"/>
    <p:sldId id="727" r:id="rId5"/>
    <p:sldId id="728" r:id="rId6"/>
    <p:sldId id="692" r:id="rId7"/>
    <p:sldId id="701" r:id="rId8"/>
    <p:sldId id="735" r:id="rId9"/>
    <p:sldId id="658" r:id="rId10"/>
    <p:sldId id="725" r:id="rId11"/>
    <p:sldId id="657" r:id="rId12"/>
    <p:sldId id="684" r:id="rId13"/>
    <p:sldId id="685" r:id="rId14"/>
    <p:sldId id="661" r:id="rId15"/>
    <p:sldId id="667" r:id="rId16"/>
    <p:sldId id="706" r:id="rId17"/>
    <p:sldId id="704" r:id="rId18"/>
    <p:sldId id="708" r:id="rId19"/>
    <p:sldId id="687" r:id="rId20"/>
    <p:sldId id="688" r:id="rId21"/>
    <p:sldId id="709" r:id="rId22"/>
    <p:sldId id="711" r:id="rId23"/>
    <p:sldId id="699" r:id="rId24"/>
    <p:sldId id="712" r:id="rId25"/>
    <p:sldId id="729" r:id="rId26"/>
    <p:sldId id="724" r:id="rId27"/>
    <p:sldId id="700" r:id="rId28"/>
    <p:sldId id="736" r:id="rId29"/>
    <p:sldId id="713" r:id="rId30"/>
    <p:sldId id="715" r:id="rId31"/>
    <p:sldId id="620" r:id="rId32"/>
    <p:sldId id="716" r:id="rId33"/>
    <p:sldId id="621" r:id="rId34"/>
    <p:sldId id="607" r:id="rId35"/>
    <p:sldId id="638" r:id="rId36"/>
    <p:sldId id="717" r:id="rId37"/>
    <p:sldId id="677" r:id="rId38"/>
    <p:sldId id="675" r:id="rId39"/>
    <p:sldId id="623" r:id="rId40"/>
    <p:sldId id="718" r:id="rId41"/>
    <p:sldId id="731" r:id="rId42"/>
    <p:sldId id="733" r:id="rId43"/>
    <p:sldId id="734" r:id="rId44"/>
    <p:sldId id="721" r:id="rId45"/>
    <p:sldId id="719" r:id="rId46"/>
    <p:sldId id="720" r:id="rId47"/>
    <p:sldId id="585" r:id="rId48"/>
    <p:sldId id="584" r:id="rId49"/>
    <p:sldId id="467" r:id="rId50"/>
    <p:sldId id="468" r:id="rId51"/>
  </p:sldIdLst>
  <p:sldSz cx="18286413" cy="10287000"/>
  <p:notesSz cx="9144000" cy="6858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86C0"/>
    <a:srgbClr val="4EC9B0"/>
    <a:srgbClr val="46AA96"/>
    <a:srgbClr val="3F8C7C"/>
    <a:srgbClr val="37695F"/>
    <a:srgbClr val="DCDCAA"/>
    <a:srgbClr val="B8B890"/>
    <a:srgbClr val="262626"/>
    <a:srgbClr val="59595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2405" autoAdjust="0"/>
  </p:normalViewPr>
  <p:slideViewPr>
    <p:cSldViewPr showGuides="1">
      <p:cViewPr varScale="1">
        <p:scale>
          <a:sx n="69" d="100"/>
          <a:sy n="69" d="100"/>
        </p:scale>
        <p:origin x="384" y="78"/>
      </p:cViewPr>
      <p:guideLst>
        <p:guide orient="horz" pos="324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70" d="100"/>
          <a:sy n="170" d="100"/>
        </p:scale>
        <p:origin x="120" y="-3355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2022/9/4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2022/9/4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393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551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369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219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138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097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307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724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450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183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28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26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816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80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850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1540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126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748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485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644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2059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597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953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0715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5960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4127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9939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1062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8471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7285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768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8669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77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1542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1719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1192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4025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2220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7577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2731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8218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2448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2943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816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554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166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130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636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46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ipse 13"/>
          <p:cNvSpPr/>
          <p:nvPr userDrawn="1"/>
        </p:nvSpPr>
        <p:spPr>
          <a:xfrm>
            <a:off x="8690329" y="6359243"/>
            <a:ext cx="787715" cy="787715"/>
          </a:xfrm>
          <a:prstGeom prst="ellipse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Author</a:t>
            </a:r>
            <a:endParaRPr kumimoji="1" lang="ja-JP" altLang="en-US" dirty="0" smtClean="0"/>
          </a:p>
        </p:txBody>
      </p:sp>
      <p:cxnSp>
        <p:nvCxnSpPr>
          <p:cNvPr id="9" name="直線コネクタ 8"/>
          <p:cNvCxnSpPr/>
          <p:nvPr/>
        </p:nvCxnSpPr>
        <p:spPr>
          <a:xfrm rot="1980000" flipV="1">
            <a:off x="8755032" y="6094835"/>
            <a:ext cx="658311" cy="10081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rot="1980000" flipV="1">
            <a:off x="8755032" y="6224390"/>
            <a:ext cx="658311" cy="10081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rot="1980000" flipV="1">
            <a:off x="8755032" y="6384452"/>
            <a:ext cx="658311" cy="10081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61445" y="3425226"/>
            <a:ext cx="463336" cy="18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Info</a:t>
            </a:r>
            <a:endParaRPr kumimoji="1" lang="ja-JP" altLang="en-US" dirty="0" smtClean="0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8911538" y="6131136"/>
            <a:ext cx="463336" cy="18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 smtClean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3600" spc="-15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grpSp>
        <p:nvGrpSpPr>
          <p:cNvPr id="9" name="グループ化 30"/>
          <p:cNvGrpSpPr/>
          <p:nvPr userDrawn="1"/>
        </p:nvGrpSpPr>
        <p:grpSpPr>
          <a:xfrm rot="19554020">
            <a:off x="409491" y="7467849"/>
            <a:ext cx="775825" cy="2026643"/>
            <a:chOff x="4012746" y="1615108"/>
            <a:chExt cx="661574" cy="1728192"/>
          </a:xfrm>
        </p:grpSpPr>
        <p:cxnSp>
          <p:nvCxnSpPr>
            <p:cNvPr id="10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5" name="山形 4"/>
          <p:cNvSpPr/>
          <p:nvPr userDrawn="1"/>
        </p:nvSpPr>
        <p:spPr>
          <a:xfrm>
            <a:off x="2935304" y="3720923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7063498" y="3720923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1191692" y="3709717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511367" y="3828935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91288" y="4873051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561" y="3828935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767755" y="3828935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919747" y="4873051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1048206" y="4873051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616213" y="1964152"/>
            <a:ext cx="7233502" cy="723350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1297310" y="2095500"/>
            <a:ext cx="5712296" cy="571229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2132806" y="2219921"/>
            <a:ext cx="4008861" cy="40088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  <a:ln w="88900" cap="sq">
            <a:solidFill>
              <a:srgbClr val="7BCF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5790406" y="3390900"/>
            <a:ext cx="3352007" cy="1"/>
          </a:xfrm>
          <a:prstGeom prst="bentConnector3">
            <a:avLst>
              <a:gd name="adj1" fmla="val 50000"/>
            </a:avLst>
          </a:prstGeom>
          <a:ln w="88900" cap="sq">
            <a:solidFill>
              <a:srgbClr val="7BCF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  <a:ln w="88900" cap="sq">
            <a:solidFill>
              <a:srgbClr val="25B0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6905133" y="5603285"/>
            <a:ext cx="2237280" cy="5131"/>
          </a:xfrm>
          <a:prstGeom prst="bentConnector3">
            <a:avLst>
              <a:gd name="adj1" fmla="val 50000"/>
            </a:avLst>
          </a:prstGeom>
          <a:ln w="88900" cap="sq">
            <a:solidFill>
              <a:srgbClr val="25B0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  <a:ln w="88900" cap="sq">
            <a:solidFill>
              <a:srgbClr val="0D7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6389901" y="7894840"/>
            <a:ext cx="2752512" cy="2"/>
          </a:xfrm>
          <a:prstGeom prst="bentConnector3">
            <a:avLst>
              <a:gd name="adj1" fmla="val 50000"/>
            </a:avLst>
          </a:prstGeom>
          <a:ln w="88900" cap="sq">
            <a:solidFill>
              <a:srgbClr val="0D7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821743" y="8151062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="1" baseline="0">
                <a:ln w="19050">
                  <a:solidFill>
                    <a:srgbClr val="0D7AAB"/>
                  </a:solidFill>
                </a:ln>
                <a:solidFill>
                  <a:schemeClr val="tx2"/>
                </a:solidFill>
                <a:latin typeface="Ubuntu Mono derivative Powerlin" panose="020B0509030602030204" pitchFamily="49" charset="0"/>
              </a:defRPr>
            </a:lvl1pPr>
          </a:lstStyle>
          <a:p>
            <a:pPr lvl="0"/>
            <a:r>
              <a:rPr kumimoji="1" lang="en-US" altLang="ja-JP" dirty="0" smtClean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785306" y="6667500"/>
            <a:ext cx="2736304" cy="817609"/>
          </a:xfrm>
        </p:spPr>
        <p:txBody>
          <a:bodyPr vert="horz" lIns="163275" tIns="81638" rIns="163275" bIns="81638" rtlCol="0" anchor="ctr">
            <a:noAutofit/>
          </a:bodyPr>
          <a:lstStyle>
            <a:lvl1pPr algn="ctr">
              <a:defRPr lang="en-US" altLang="ja-JP" sz="4000" b="1" baseline="0" dirty="0" smtClean="0">
                <a:ln w="19050">
                  <a:solidFill>
                    <a:srgbClr val="0D7AAB"/>
                  </a:solidFill>
                </a:ln>
                <a:solidFill>
                  <a:schemeClr val="tx2"/>
                </a:solidFill>
                <a:latin typeface="Ubuntu Mono derivative Powerlin" panose="020B0509030602030204" pitchFamily="49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dirty="0" smtClean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901702" y="3924300"/>
            <a:ext cx="2736304" cy="817609"/>
          </a:xfrm>
        </p:spPr>
        <p:txBody>
          <a:bodyPr vert="horz" lIns="163275" tIns="81638" rIns="163275" bIns="81638" rtlCol="0" anchor="ctr">
            <a:noAutofit/>
          </a:bodyPr>
          <a:lstStyle>
            <a:lvl1pPr algn="ctr">
              <a:defRPr lang="en-US" altLang="ja-JP" sz="4000" b="1" baseline="0" dirty="0" smtClean="0">
                <a:ln w="19050">
                  <a:solidFill>
                    <a:srgbClr val="0D7AAB"/>
                  </a:solidFill>
                </a:ln>
                <a:solidFill>
                  <a:schemeClr val="tx2"/>
                </a:solidFill>
                <a:latin typeface="Ubuntu Mono derivative Powerlin" panose="020B0509030602030204" pitchFamily="49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mtClean="0"/>
              <a:t>Value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Graph</a:t>
            </a:r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Graph</a:t>
            </a:r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Graph</a:t>
            </a:r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 rot="19554020">
            <a:off x="6774587" y="408793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188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Info</a:t>
            </a:r>
            <a:endParaRPr kumimoji="1" lang="ja-JP" altLang="en-US" dirty="0" smtClean="0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8911538" y="2031618"/>
            <a:ext cx="463336" cy="18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1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22" name="グループ化 30"/>
          <p:cNvGrpSpPr/>
          <p:nvPr userDrawn="1"/>
        </p:nvGrpSpPr>
        <p:grpSpPr>
          <a:xfrm rot="19554020">
            <a:off x="384997" y="4131961"/>
            <a:ext cx="661574" cy="1728192"/>
            <a:chOff x="4012746" y="1615108"/>
            <a:chExt cx="661574" cy="1728192"/>
          </a:xfrm>
        </p:grpSpPr>
        <p:cxnSp>
          <p:nvCxnSpPr>
            <p:cNvPr id="29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3550" y="4140548"/>
            <a:ext cx="463336" cy="18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4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  <p:sldLayoutId id="2147483706" r:id="rId28"/>
    <p:sldLayoutId id="2147483707" r:id="rId2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3.xml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mailto:jsenaribeiro@gmail.com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150" smtClean="0"/>
              <a:t>REACT </a:t>
            </a:r>
            <a:r>
              <a:rPr lang="pt-BR" spc="-150" smtClean="0">
                <a:solidFill>
                  <a:schemeClr val="accent1"/>
                </a:solidFill>
              </a:rPr>
              <a:t>AWAY</a:t>
            </a:r>
            <a:endParaRPr lang="pt-BR" spc="-150">
              <a:solidFill>
                <a:schemeClr val="accent1"/>
              </a:solidFill>
            </a:endParaRP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>
          <a:xfrm>
            <a:off x="970757" y="5676900"/>
            <a:ext cx="16344898" cy="575841"/>
          </a:xfrm>
        </p:spPr>
        <p:txBody>
          <a:bodyPr/>
          <a:lstStyle/>
          <a:p>
            <a:r>
              <a:rPr lang="pt-BR" sz="3200" spc="0" smtClean="0">
                <a:solidFill>
                  <a:schemeClr val="tx1">
                    <a:lumMod val="65000"/>
                  </a:schemeClr>
                </a:solidFill>
              </a:rPr>
              <a:t>A new agile stateful approach</a:t>
            </a:r>
            <a:endParaRPr lang="pt-BR" sz="3200" spc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/>
          </p:nvPr>
        </p:nvSpPr>
        <p:spPr>
          <a:xfrm>
            <a:off x="899012" y="6252741"/>
            <a:ext cx="16344898" cy="880673"/>
          </a:xfrm>
        </p:spPr>
        <p:txBody>
          <a:bodyPr>
            <a:normAutofit/>
          </a:bodyPr>
          <a:lstStyle/>
          <a:p>
            <a:r>
              <a:rPr lang="pt-BR" sz="320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0.0.55 (alpha)</a:t>
            </a:r>
            <a:endParaRPr lang="pt-BR" sz="320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ço Reservado para Texto 8"/>
          <p:cNvSpPr txBox="1">
            <a:spLocks/>
          </p:cNvSpPr>
          <p:nvPr/>
        </p:nvSpPr>
        <p:spPr>
          <a:xfrm>
            <a:off x="4723606" y="5295900"/>
            <a:ext cx="8991600" cy="575841"/>
          </a:xfrm>
          <a:prstGeom prst="rect">
            <a:avLst/>
          </a:prstGeom>
        </p:spPr>
        <p:txBody>
          <a:bodyPr vert="horz" lIns="163275" tIns="81638" rIns="163275" bIns="81638" rtlCol="0">
            <a:noAutofit/>
          </a:bodyPr>
          <a:lstStyle>
            <a:lvl1pPr marL="0" indent="0" algn="ctr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2800" kern="1200" spc="10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smtClean="0"/>
              <a:t>SPA MICRO-FRAMEWORK</a:t>
            </a:r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34616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77"/>
    </mc:Choice>
    <mc:Fallback xmlns="">
      <p:transition spd="slow" advTm="1017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6"/>
          <p:cNvSpPr txBox="1">
            <a:spLocks/>
          </p:cNvSpPr>
          <p:nvPr/>
        </p:nvSpPr>
        <p:spPr>
          <a:xfrm>
            <a:off x="12096408" y="1895649"/>
            <a:ext cx="474299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300" smtClean="0"/>
              <a:t>contextual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globalization i18n</a:t>
            </a:r>
            <a:endParaRPr lang="pt-BR" sz="32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STATEFUL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7" name="Espaço Reservado para Texto 14"/>
          <p:cNvSpPr txBox="1">
            <a:spLocks/>
          </p:cNvSpPr>
          <p:nvPr/>
        </p:nvSpPr>
        <p:spPr>
          <a:xfrm>
            <a:off x="790278" y="3737893"/>
            <a:ext cx="4343400" cy="449580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state argument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self-rendering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async render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103911" y="4639089"/>
            <a:ext cx="118878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props, state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Hello,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state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</a:p>
          <a:p>
            <a:r>
              <a:rPr lang="en-GB">
                <a:solidFill>
                  <a:srgbClr val="808080"/>
                </a:solidFill>
                <a:latin typeface="agave" panose="020B0509040604020203" pitchFamily="49" charset="0"/>
              </a:rPr>
              <a:t>  {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setTimeout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(() =&gt;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state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en-US" smtClean="0">
                <a:solidFill>
                  <a:srgbClr val="D69D85"/>
                </a:solidFill>
                <a:latin typeface="agave Nerd Font Mono" panose="020B0509020404030204" pitchFamily="49" charset="0"/>
              </a:rPr>
              <a:t>"World"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en-US" smtClean="0">
                <a:solidFill>
                  <a:srgbClr val="B5CEA8"/>
                </a:solidFill>
                <a:latin typeface="agave" panose="020B0509040604020203" pitchFamily="49" charset="0"/>
              </a:rPr>
              <a:t>100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r>
              <a:rPr lang="en-US" smtClean="0">
                <a:solidFill>
                  <a:srgbClr val="D69D85"/>
                </a:solidFill>
                <a:latin typeface="agave Nerd Font Mono" panose="020B0509020404030204" pitchFamily="49" charset="0"/>
              </a:rPr>
              <a:t> </a:t>
            </a:r>
            <a:r>
              <a:rPr lang="en-GB" smtClean="0">
                <a:solidFill>
                  <a:srgbClr val="808080"/>
                </a:solidFill>
                <a:latin typeface="agave" panose="020B0509040604020203" pitchFamily="49" charset="0"/>
              </a:rPr>
              <a:t>}</a:t>
            </a:r>
            <a:endParaRPr lang="pt-BR" smtClean="0">
              <a:solidFill>
                <a:srgbClr val="808080"/>
              </a:solidFill>
              <a:latin typeface="agave" panose="020B0509040604020203" pitchFamily="49" charset="0"/>
            </a:endParaRPr>
          </a:p>
          <a:p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</a:p>
        </p:txBody>
      </p:sp>
      <p:sp>
        <p:nvSpPr>
          <p:cNvPr id="16" name="Espaço Reservado para Texto 16"/>
          <p:cNvSpPr txBox="1">
            <a:spLocks/>
          </p:cNvSpPr>
          <p:nvPr/>
        </p:nvSpPr>
        <p:spPr>
          <a:xfrm>
            <a:off x="1877958" y="1895649"/>
            <a:ext cx="3729880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local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state handling</a:t>
            </a:r>
            <a:endParaRPr lang="pt-BR" sz="320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790278" y="3467100"/>
            <a:ext cx="16201528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ço Reservado para Texto 16"/>
          <p:cNvSpPr txBox="1">
            <a:spLocks/>
          </p:cNvSpPr>
          <p:nvPr/>
        </p:nvSpPr>
        <p:spPr>
          <a:xfrm>
            <a:off x="6847359" y="1895649"/>
            <a:ext cx="400952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global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state management</a:t>
            </a:r>
            <a:endParaRPr lang="pt-BR" sz="32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672386" y="1651868"/>
            <a:ext cx="9862220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037806" y="6740427"/>
            <a:ext cx="11672655" cy="2708805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0"/>
          <p:cNvSpPr/>
          <p:nvPr/>
        </p:nvSpPr>
        <p:spPr>
          <a:xfrm>
            <a:off x="4037805" y="4198721"/>
            <a:ext cx="11672655" cy="188014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39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35"/>
    </mc:Choice>
    <mc:Fallback xmlns="">
      <p:transition spd="slow" advTm="713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ço Reservado para Texto 16"/>
          <p:cNvSpPr txBox="1">
            <a:spLocks/>
          </p:cNvSpPr>
          <p:nvPr/>
        </p:nvSpPr>
        <p:spPr>
          <a:xfrm>
            <a:off x="12096408" y="1895649"/>
            <a:ext cx="474299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300" smtClean="0"/>
              <a:t>contextual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globalization i18n</a:t>
            </a:r>
            <a:endParaRPr lang="pt-BR" sz="32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STATEFUL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7" name="Espaço Reservado para Texto 14"/>
          <p:cNvSpPr txBox="1">
            <a:spLocks/>
          </p:cNvSpPr>
          <p:nvPr/>
        </p:nvSpPr>
        <p:spPr>
          <a:xfrm>
            <a:off x="790278" y="3737893"/>
            <a:ext cx="4343400" cy="3310607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global scope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self-rendering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async rendering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multiple storing</a:t>
            </a:r>
          </a:p>
        </p:txBody>
      </p:sp>
      <p:sp>
        <p:nvSpPr>
          <p:cNvPr id="16" name="Espaço Reservado para Texto 16"/>
          <p:cNvSpPr txBox="1">
            <a:spLocks/>
          </p:cNvSpPr>
          <p:nvPr/>
        </p:nvSpPr>
        <p:spPr>
          <a:xfrm>
            <a:off x="1877958" y="1895649"/>
            <a:ext cx="3729880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local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state handling</a:t>
            </a:r>
            <a:endParaRPr lang="pt-BR" sz="8800"/>
          </a:p>
        </p:txBody>
      </p:sp>
      <p:cxnSp>
        <p:nvCxnSpPr>
          <p:cNvPr id="17" name="Conector reto 16"/>
          <p:cNvCxnSpPr/>
          <p:nvPr/>
        </p:nvCxnSpPr>
        <p:spPr>
          <a:xfrm>
            <a:off x="790278" y="3467100"/>
            <a:ext cx="16201528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ço Reservado para Texto 16"/>
          <p:cNvSpPr txBox="1">
            <a:spLocks/>
          </p:cNvSpPr>
          <p:nvPr/>
        </p:nvSpPr>
        <p:spPr>
          <a:xfrm>
            <a:off x="6847359" y="1895649"/>
            <a:ext cx="400952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global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state management</a:t>
            </a:r>
            <a:endParaRPr lang="pt-BR" sz="3200">
              <a:solidFill>
                <a:schemeClr val="tx1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0" name="Retângulo 19"/>
          <p:cNvSpPr/>
          <p:nvPr/>
        </p:nvSpPr>
        <p:spPr>
          <a:xfrm>
            <a:off x="1675606" y="1651868"/>
            <a:ext cx="5171753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2076297" y="1571951"/>
            <a:ext cx="4480153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507450" y="5447540"/>
            <a:ext cx="11049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declare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 err="1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4FC1FF"/>
                </a:solidFill>
                <a:latin typeface="agave" panose="020B0509040604020203" pitchFamily="49" charset="0"/>
              </a:rPr>
              <a:t>store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Store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en-US" err="1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prop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Hello,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 err="1" smtClean="0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en-US" err="1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en-US" err="1" smtClean="0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en-US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input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onInput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target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      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 smtClean="0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en-US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156618" y="6236141"/>
            <a:ext cx="11734800" cy="320900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4"/>
          <p:cNvSpPr/>
          <p:nvPr/>
        </p:nvSpPr>
        <p:spPr>
          <a:xfrm>
            <a:off x="5507450" y="3901756"/>
            <a:ext cx="1188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ReactDOM.</a:t>
            </a:r>
            <a:r>
              <a:rPr lang="pt-BR" smtClean="0">
                <a:solidFill>
                  <a:srgbClr val="DCDCAA"/>
                </a:solidFill>
                <a:latin typeface="agave" panose="020B0509040604020203" pitchFamily="49" charset="0"/>
              </a:rPr>
              <a:t>createRoot</a:t>
            </a:r>
            <a:r>
              <a:rPr lang="en-US" smtClean="0">
                <a:solidFill>
                  <a:srgbClr val="D4D4D4"/>
                </a:solidFill>
                <a:latin typeface="agave Nerd Font Mono" panose="020B0509020404030204" pitchFamily="49" charset="0"/>
              </a:rPr>
              <a:t>(</a:t>
            </a:r>
            <a:r>
              <a:rPr lang="en-US" smtClean="0">
                <a:solidFill>
                  <a:srgbClr val="569CD6"/>
                </a:solidFill>
                <a:latin typeface="agave Nerd Font Mono" panose="020B0509020404030204" pitchFamily="49" charset="0"/>
              </a:rPr>
              <a:t>true</a:t>
            </a:r>
            <a:r>
              <a:rPr lang="en-US">
                <a:solidFill>
                  <a:srgbClr val="D4D4D4"/>
                </a:solidFill>
                <a:latin typeface="agave Nerd Font Mono" panose="020B0509020404030204" pitchFamily="49" charset="0"/>
              </a:rPr>
              <a:t>, </a:t>
            </a:r>
            <a:r>
              <a:rPr lang="en-US" smtClean="0">
                <a:solidFill>
                  <a:srgbClr val="D69D85"/>
                </a:solidFill>
                <a:latin typeface="agave Nerd Font Mono" panose="020B0509020404030204" pitchFamily="49" charset="0"/>
              </a:rPr>
              <a:t>"#</a:t>
            </a:r>
            <a:r>
              <a:rPr lang="en-US">
                <a:solidFill>
                  <a:srgbClr val="D69D85"/>
                </a:solidFill>
                <a:latin typeface="agave Nerd Font Mono" panose="020B0509020404030204" pitchFamily="49" charset="0"/>
              </a:rPr>
              <a:t>root"</a:t>
            </a:r>
            <a:r>
              <a:rPr lang="en-US">
                <a:solidFill>
                  <a:srgbClr val="D4D4D4"/>
                </a:solidFill>
                <a:latin typeface="agave Nerd Font Mono" panose="020B0509020404030204" pitchFamily="49" charset="0"/>
              </a:rPr>
              <a:t>, 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App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r>
              <a:rPr lang="en-US" smtClean="0">
                <a:solidFill>
                  <a:srgbClr val="9B9B9B"/>
                </a:solidFill>
                <a:latin typeface="agave Nerd Font Mono" panose="020B0509020404030204" pitchFamily="49" charset="0"/>
              </a:rPr>
              <a:t>, </a:t>
            </a:r>
            <a:r>
              <a:rPr lang="en-US" smtClean="0">
                <a:solidFill>
                  <a:schemeClr val="tx1">
                    <a:lumMod val="85000"/>
                  </a:schemeClr>
                </a:solidFill>
                <a:latin typeface="agave Nerd Font Mono" panose="020B0509020404030204" pitchFamily="49" charset="0"/>
              </a:rPr>
              <a:t>store</a:t>
            </a:r>
            <a:r>
              <a:rPr lang="en-US" smtClean="0">
                <a:solidFill>
                  <a:srgbClr val="D4D4D4"/>
                </a:solidFill>
                <a:latin typeface="agave Nerd Font Mono" panose="020B0509020404030204" pitchFamily="49" charset="0"/>
              </a:rPr>
              <a:t>)</a:t>
            </a:r>
            <a:endParaRPr lang="pt-BR">
              <a:latin typeface="agave Nerd Font Mono" panose="020B0509020404030204" pitchFamily="49" charset="0"/>
            </a:endParaRPr>
          </a:p>
        </p:txBody>
      </p:sp>
      <p:sp>
        <p:nvSpPr>
          <p:cNvPr id="21" name="Retângulo 13"/>
          <p:cNvSpPr/>
          <p:nvPr/>
        </p:nvSpPr>
        <p:spPr>
          <a:xfrm>
            <a:off x="9676606" y="3309019"/>
            <a:ext cx="4724400" cy="137728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5638006" y="4914900"/>
            <a:ext cx="9982200" cy="0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28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1"/>
    </mc:Choice>
    <mc:Fallback xmlns="">
      <p:transition spd="slow" advTm="1265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6"/>
          <p:cNvSpPr txBox="1">
            <a:spLocks/>
          </p:cNvSpPr>
          <p:nvPr/>
        </p:nvSpPr>
        <p:spPr>
          <a:xfrm>
            <a:off x="12096408" y="1895649"/>
            <a:ext cx="474299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300" smtClean="0"/>
              <a:t>contextual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globalization i18n</a:t>
            </a:r>
            <a:endParaRPr lang="pt-BR" sz="32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STATEFUL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7" name="Espaço Reservado para Texto 14"/>
          <p:cNvSpPr txBox="1">
            <a:spLocks/>
          </p:cNvSpPr>
          <p:nvPr/>
        </p:nvSpPr>
        <p:spPr>
          <a:xfrm>
            <a:off x="790278" y="3737893"/>
            <a:ext cx="4343400" cy="449580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global scope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self-rendering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async rendering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multiple storing</a:t>
            </a:r>
          </a:p>
        </p:txBody>
      </p:sp>
      <p:sp>
        <p:nvSpPr>
          <p:cNvPr id="16" name="Espaço Reservado para Texto 16"/>
          <p:cNvSpPr txBox="1">
            <a:spLocks/>
          </p:cNvSpPr>
          <p:nvPr/>
        </p:nvSpPr>
        <p:spPr>
          <a:xfrm>
            <a:off x="1877958" y="1895649"/>
            <a:ext cx="3729880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local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state handling</a:t>
            </a:r>
            <a:endParaRPr lang="pt-BR" sz="8800"/>
          </a:p>
        </p:txBody>
      </p:sp>
      <p:cxnSp>
        <p:nvCxnSpPr>
          <p:cNvPr id="17" name="Conector reto 16"/>
          <p:cNvCxnSpPr/>
          <p:nvPr/>
        </p:nvCxnSpPr>
        <p:spPr>
          <a:xfrm>
            <a:off x="790278" y="3467100"/>
            <a:ext cx="16201528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ço Reservado para Texto 16"/>
          <p:cNvSpPr txBox="1">
            <a:spLocks/>
          </p:cNvSpPr>
          <p:nvPr/>
        </p:nvSpPr>
        <p:spPr>
          <a:xfrm>
            <a:off x="6847359" y="1895649"/>
            <a:ext cx="400952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global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state management</a:t>
            </a:r>
            <a:endParaRPr lang="pt-BR" sz="3200">
              <a:solidFill>
                <a:schemeClr val="tx1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0" name="Retângulo 19"/>
          <p:cNvSpPr/>
          <p:nvPr/>
        </p:nvSpPr>
        <p:spPr>
          <a:xfrm>
            <a:off x="1675606" y="1651868"/>
            <a:ext cx="5171753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2076297" y="1571951"/>
            <a:ext cx="5171753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607837" y="3981673"/>
            <a:ext cx="120697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declare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 err="1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4FC1FF"/>
                </a:solidFill>
                <a:latin typeface="agave" panose="020B0509040604020203" pitchFamily="49" charset="0"/>
              </a:rPr>
              <a:t>store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Store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en-US" err="1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prop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Hello,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 err="1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en-US" err="1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en-US" err="1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input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onInput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target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      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 smtClean="0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</a:p>
          <a:p>
            <a:endParaRPr lang="en-GB" b="0">
              <a:solidFill>
                <a:srgbClr val="808080"/>
              </a:solidFill>
              <a:effectLst/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CDCAA"/>
                </a:solidFill>
                <a:latin typeface="agave" panose="020B0509040604020203" pitchFamily="49" charset="0"/>
              </a:rPr>
              <a:t>fetch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en-US" err="1">
                <a:solidFill>
                  <a:srgbClr val="9CDCFE"/>
                </a:solidFill>
                <a:latin typeface="agave" panose="020B0509040604020203" pitchFamily="49" charset="0"/>
              </a:rPr>
              <a:t>url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).</a:t>
            </a:r>
            <a:r>
              <a:rPr lang="en-US">
                <a:solidFill>
                  <a:srgbClr val="DCDCAA"/>
                </a:solidFill>
                <a:latin typeface="agave" panose="020B0509040604020203" pitchFamily="49" charset="0"/>
              </a:rPr>
              <a:t>then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x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 err="1">
                <a:solidFill>
                  <a:srgbClr val="9CDCFE"/>
                </a:solidFill>
                <a:latin typeface="agave" panose="020B0509040604020203" pitchFamily="49" charset="0"/>
              </a:rPr>
              <a:t>x.json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()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).</a:t>
            </a:r>
            <a:r>
              <a:rPr lang="en-US">
                <a:solidFill>
                  <a:srgbClr val="DCDCAA"/>
                </a:solidFill>
                <a:latin typeface="agave" panose="020B0509040604020203" pitchFamily="49" charset="0"/>
              </a:rPr>
              <a:t>then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x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 err="1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en-US" err="1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en-US" err="1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=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x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endParaRPr lang="en-US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485606" y="3719845"/>
            <a:ext cx="11506200" cy="2267935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716993" y="6520399"/>
            <a:ext cx="11506200" cy="136630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25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6"/>
          <p:cNvSpPr txBox="1">
            <a:spLocks/>
          </p:cNvSpPr>
          <p:nvPr/>
        </p:nvSpPr>
        <p:spPr>
          <a:xfrm>
            <a:off x="12096408" y="1895649"/>
            <a:ext cx="474299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300" smtClean="0"/>
              <a:t>contextual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globalization i18n</a:t>
            </a:r>
            <a:endParaRPr lang="pt-BR" sz="32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STATEFUL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7" name="Espaço Reservado para Texto 14"/>
          <p:cNvSpPr txBox="1">
            <a:spLocks/>
          </p:cNvSpPr>
          <p:nvPr/>
        </p:nvSpPr>
        <p:spPr>
          <a:xfrm>
            <a:off x="790278" y="3737893"/>
            <a:ext cx="4343400" cy="449580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global scope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self-rendering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async rendering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multiple storing</a:t>
            </a:r>
            <a:endParaRPr lang="pt-BR" sz="280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Espaço Reservado para Texto 16"/>
          <p:cNvSpPr txBox="1">
            <a:spLocks/>
          </p:cNvSpPr>
          <p:nvPr/>
        </p:nvSpPr>
        <p:spPr>
          <a:xfrm>
            <a:off x="1877958" y="1895649"/>
            <a:ext cx="3729880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local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state handling</a:t>
            </a:r>
            <a:endParaRPr lang="pt-BR" sz="8800"/>
          </a:p>
        </p:txBody>
      </p:sp>
      <p:cxnSp>
        <p:nvCxnSpPr>
          <p:cNvPr id="17" name="Conector reto 16"/>
          <p:cNvCxnSpPr/>
          <p:nvPr/>
        </p:nvCxnSpPr>
        <p:spPr>
          <a:xfrm>
            <a:off x="790278" y="3467100"/>
            <a:ext cx="16201528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ço Reservado para Texto 16"/>
          <p:cNvSpPr txBox="1">
            <a:spLocks/>
          </p:cNvSpPr>
          <p:nvPr/>
        </p:nvSpPr>
        <p:spPr>
          <a:xfrm>
            <a:off x="6847359" y="1895649"/>
            <a:ext cx="400952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global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state management</a:t>
            </a:r>
            <a:endParaRPr lang="pt-BR" sz="3200">
              <a:solidFill>
                <a:schemeClr val="tx1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0" name="Retângulo 19"/>
          <p:cNvSpPr/>
          <p:nvPr/>
        </p:nvSpPr>
        <p:spPr>
          <a:xfrm>
            <a:off x="1675606" y="1651868"/>
            <a:ext cx="5171753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607838" y="3981673"/>
            <a:ext cx="9140825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useStore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useStore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&gt;(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profile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endParaRPr lang="pt-BR" smtClean="0">
              <a:solidFill>
                <a:srgbClr val="569CD6"/>
              </a:solidFill>
              <a:latin typeface="agave" panose="020B0509040604020203" pitchFamily="49" charset="0"/>
            </a:endParaRPr>
          </a:p>
          <a:p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declare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profile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Profile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prop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Hello,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profile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name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</a:p>
          <a:p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5638006" y="6759580"/>
            <a:ext cx="8603135" cy="174807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2076297" y="1571951"/>
            <a:ext cx="4763109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1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STATEFUL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16" name="Espaço Reservado para Texto 16"/>
          <p:cNvSpPr txBox="1">
            <a:spLocks/>
          </p:cNvSpPr>
          <p:nvPr/>
        </p:nvSpPr>
        <p:spPr>
          <a:xfrm>
            <a:off x="1877958" y="1895649"/>
            <a:ext cx="3729880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local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state handling</a:t>
            </a:r>
            <a:endParaRPr lang="pt-BR" sz="8800"/>
          </a:p>
        </p:txBody>
      </p:sp>
      <p:cxnSp>
        <p:nvCxnSpPr>
          <p:cNvPr id="17" name="Conector reto 16"/>
          <p:cNvCxnSpPr/>
          <p:nvPr/>
        </p:nvCxnSpPr>
        <p:spPr>
          <a:xfrm>
            <a:off x="790278" y="3467100"/>
            <a:ext cx="16201528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ço Reservado para Texto 16"/>
          <p:cNvSpPr txBox="1">
            <a:spLocks/>
          </p:cNvSpPr>
          <p:nvPr/>
        </p:nvSpPr>
        <p:spPr>
          <a:xfrm>
            <a:off x="6847359" y="1895649"/>
            <a:ext cx="400952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global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state management</a:t>
            </a:r>
            <a:endParaRPr lang="pt-BR" sz="3200">
              <a:solidFill>
                <a:schemeClr val="tx1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19" name="Espaço Reservado para Texto 16"/>
          <p:cNvSpPr txBox="1">
            <a:spLocks/>
          </p:cNvSpPr>
          <p:nvPr/>
        </p:nvSpPr>
        <p:spPr>
          <a:xfrm>
            <a:off x="12096408" y="1895649"/>
            <a:ext cx="474299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300" smtClean="0"/>
              <a:t>contextual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globalization i18n</a:t>
            </a:r>
            <a:endParaRPr lang="pt-BR" sz="32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0" name="Retângulo 19"/>
          <p:cNvSpPr/>
          <p:nvPr/>
        </p:nvSpPr>
        <p:spPr>
          <a:xfrm>
            <a:off x="1675606" y="1651868"/>
            <a:ext cx="9601200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942806" y="4533900"/>
            <a:ext cx="9140825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{ </a:t>
            </a:r>
            <a:r>
              <a:rPr lang="en-US" smtClean="0">
                <a:solidFill>
                  <a:srgbClr val="4EC9B0"/>
                </a:solidFill>
                <a:latin typeface="agave" panose="020B0509040604020203" pitchFamily="49" charset="0"/>
              </a:rPr>
              <a:t>I18N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} </a:t>
            </a:r>
            <a:r>
              <a:rPr lang="en-US" smtClean="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en-US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 smtClean="0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en-US" smtClean="0">
              <a:solidFill>
                <a:srgbClr val="C586C0"/>
              </a:solidFill>
              <a:latin typeface="agave" panose="020B0509040604020203" pitchFamily="49" charset="0"/>
            </a:endParaRPr>
          </a:p>
          <a:p>
            <a:endParaRPr lang="en-US">
              <a:solidFill>
                <a:srgbClr val="C586C0"/>
              </a:solidFill>
              <a:latin typeface="agave" panose="020B0509040604020203" pitchFamily="49" charset="0"/>
            </a:endParaRPr>
          </a:p>
          <a:p>
            <a:r>
              <a:rPr lang="en-US" smtClean="0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en-US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interface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I18N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identity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string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language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string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DCDCAA"/>
                </a:solidFill>
                <a:latin typeface="agave" panose="020B0509040604020203" pitchFamily="49" charset="0"/>
              </a:rPr>
              <a:t>datetime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Date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): 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string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DCDCAA"/>
                </a:solidFill>
                <a:latin typeface="agave" panose="020B0509040604020203" pitchFamily="49" charset="0"/>
              </a:rPr>
              <a:t>currency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number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): 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string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  <a:endParaRPr lang="en-US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29" name="Espaço Reservado para Texto 14"/>
          <p:cNvSpPr txBox="1">
            <a:spLocks/>
          </p:cNvSpPr>
          <p:nvPr/>
        </p:nvSpPr>
        <p:spPr>
          <a:xfrm>
            <a:off x="761206" y="3771900"/>
            <a:ext cx="4343400" cy="502920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interface</a:t>
            </a:r>
            <a:endParaRPr lang="pt-BR" sz="280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parameters</a:t>
            </a:r>
            <a:endParaRPr lang="pt-BR" sz="280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configuration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localizing</a:t>
            </a:r>
            <a:endParaRPr lang="pt-BR" sz="280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3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STATEFUL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16" name="Espaço Reservado para Texto 16"/>
          <p:cNvSpPr txBox="1">
            <a:spLocks/>
          </p:cNvSpPr>
          <p:nvPr/>
        </p:nvSpPr>
        <p:spPr>
          <a:xfrm>
            <a:off x="1877958" y="1895649"/>
            <a:ext cx="3729880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local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state handling</a:t>
            </a:r>
            <a:endParaRPr lang="pt-BR" sz="8800"/>
          </a:p>
        </p:txBody>
      </p:sp>
      <p:cxnSp>
        <p:nvCxnSpPr>
          <p:cNvPr id="17" name="Conector reto 16"/>
          <p:cNvCxnSpPr/>
          <p:nvPr/>
        </p:nvCxnSpPr>
        <p:spPr>
          <a:xfrm>
            <a:off x="790278" y="3467100"/>
            <a:ext cx="16201528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ço Reservado para Texto 16"/>
          <p:cNvSpPr txBox="1">
            <a:spLocks/>
          </p:cNvSpPr>
          <p:nvPr/>
        </p:nvSpPr>
        <p:spPr>
          <a:xfrm>
            <a:off x="6847359" y="1895649"/>
            <a:ext cx="400952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global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state management</a:t>
            </a:r>
            <a:endParaRPr lang="pt-BR" sz="3200">
              <a:solidFill>
                <a:schemeClr val="tx1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19" name="Espaço Reservado para Texto 16"/>
          <p:cNvSpPr txBox="1">
            <a:spLocks/>
          </p:cNvSpPr>
          <p:nvPr/>
        </p:nvSpPr>
        <p:spPr>
          <a:xfrm>
            <a:off x="12096408" y="1895649"/>
            <a:ext cx="474299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300" smtClean="0"/>
              <a:t>contextual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globalization i18n</a:t>
            </a:r>
            <a:endParaRPr lang="pt-BR" sz="32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0" name="Retângulo 19"/>
          <p:cNvSpPr/>
          <p:nvPr/>
        </p:nvSpPr>
        <p:spPr>
          <a:xfrm>
            <a:off x="1675606" y="1651868"/>
            <a:ext cx="9601200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Texto 14"/>
          <p:cNvSpPr txBox="1">
            <a:spLocks/>
          </p:cNvSpPr>
          <p:nvPr/>
        </p:nvSpPr>
        <p:spPr>
          <a:xfrm>
            <a:off x="761206" y="3771900"/>
            <a:ext cx="4343400" cy="502920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interface</a:t>
            </a:r>
            <a:endParaRPr lang="pt-BR" sz="280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parameters</a:t>
            </a:r>
            <a:endParaRPr lang="pt-BR" sz="280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configuration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bg1">
                    <a:lumMod val="65000"/>
                    <a:lumOff val="35000"/>
                  </a:schemeClr>
                </a:solidFill>
              </a:rPr>
              <a:t>localizing</a:t>
            </a:r>
          </a:p>
        </p:txBody>
      </p:sp>
      <p:sp>
        <p:nvSpPr>
          <p:cNvPr id="8" name="Retângulo 7"/>
          <p:cNvSpPr/>
          <p:nvPr/>
        </p:nvSpPr>
        <p:spPr>
          <a:xfrm>
            <a:off x="5972974" y="5014318"/>
            <a:ext cx="9140825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 smtClean="0">
                <a:solidFill>
                  <a:srgbClr val="4EC9B0"/>
                </a:solidFill>
                <a:latin typeface="agave" panose="020B0509040604020203" pitchFamily="49" charset="0"/>
              </a:rPr>
              <a:t>Locale </a:t>
            </a:r>
            <a:r>
              <a:rPr lang="en-US">
                <a:solidFill>
                  <a:srgbClr val="C586C0"/>
                </a:solidFill>
                <a:latin typeface="agave" panose="020B0509040604020203" pitchFamily="49" charset="0"/>
              </a:rPr>
              <a:t>extends </a:t>
            </a:r>
            <a:r>
              <a:rPr lang="en-US">
                <a:solidFill>
                  <a:srgbClr val="4FC1FF"/>
                </a:solidFill>
                <a:latin typeface="agave" panose="020B0509040604020203" pitchFamily="49" charset="0"/>
              </a:rPr>
              <a:t>I18N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{</a:t>
            </a: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welcome: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string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: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(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who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string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string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  <a:endParaRPr lang="en-US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104606" y="4336679"/>
            <a:ext cx="9601200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161336" y="6481559"/>
            <a:ext cx="9601200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12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STATEFUL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16" name="Espaço Reservado para Texto 16"/>
          <p:cNvSpPr txBox="1">
            <a:spLocks/>
          </p:cNvSpPr>
          <p:nvPr/>
        </p:nvSpPr>
        <p:spPr>
          <a:xfrm>
            <a:off x="1877958" y="1895649"/>
            <a:ext cx="3729880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local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state handling</a:t>
            </a:r>
            <a:endParaRPr lang="pt-BR" sz="8800"/>
          </a:p>
        </p:txBody>
      </p:sp>
      <p:cxnSp>
        <p:nvCxnSpPr>
          <p:cNvPr id="17" name="Conector reto 16"/>
          <p:cNvCxnSpPr/>
          <p:nvPr/>
        </p:nvCxnSpPr>
        <p:spPr>
          <a:xfrm>
            <a:off x="790278" y="3467100"/>
            <a:ext cx="16201528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ço Reservado para Texto 16"/>
          <p:cNvSpPr txBox="1">
            <a:spLocks/>
          </p:cNvSpPr>
          <p:nvPr/>
        </p:nvSpPr>
        <p:spPr>
          <a:xfrm>
            <a:off x="6847359" y="1895649"/>
            <a:ext cx="400952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global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state management</a:t>
            </a:r>
            <a:endParaRPr lang="pt-BR" sz="3200">
              <a:solidFill>
                <a:schemeClr val="tx1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19" name="Espaço Reservado para Texto 16"/>
          <p:cNvSpPr txBox="1">
            <a:spLocks/>
          </p:cNvSpPr>
          <p:nvPr/>
        </p:nvSpPr>
        <p:spPr>
          <a:xfrm>
            <a:off x="12096408" y="1895649"/>
            <a:ext cx="474299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300" smtClean="0"/>
              <a:t>contextual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globalization i18n</a:t>
            </a:r>
            <a:endParaRPr lang="pt-BR" sz="32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0" name="Retângulo 19"/>
          <p:cNvSpPr/>
          <p:nvPr/>
        </p:nvSpPr>
        <p:spPr>
          <a:xfrm>
            <a:off x="1675606" y="1651868"/>
            <a:ext cx="9601200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88601" y="4686300"/>
            <a:ext cx="91410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 smtClean="0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en-US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 smtClean="0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locales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'./locales'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en-US" smtClean="0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en-US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en-US" smtClean="0">
                <a:solidFill>
                  <a:srgbClr val="DCDCAA"/>
                </a:solidFill>
                <a:latin typeface="agave" panose="020B0509040604020203" pitchFamily="49" charset="0"/>
              </a:rPr>
              <a:t>createRoot</a:t>
            </a:r>
            <a:r>
              <a:rPr lang="en-US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en-US" smtClean="0">
                <a:solidFill>
                  <a:srgbClr val="569CD6"/>
                </a:solidFill>
                <a:latin typeface="agave" panose="020B0509040604020203" pitchFamily="49" charset="0"/>
              </a:rPr>
              <a:t>true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"#root"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, &lt;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App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 smtClean="0">
                <a:solidFill>
                  <a:srgbClr val="D4D4D4"/>
                </a:solidFill>
                <a:latin typeface="agave" panose="020B0509040604020203" pitchFamily="49" charset="0"/>
              </a:rPr>
              <a:t>/&gt;)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.</a:t>
            </a:r>
            <a:r>
              <a:rPr lang="en-US">
                <a:solidFill>
                  <a:srgbClr val="DCDCAA"/>
                </a:solidFill>
                <a:latin typeface="agave" panose="020B0509040604020203" pitchFamily="49" charset="0"/>
              </a:rPr>
              <a:t>globalization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locales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true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)  </a:t>
            </a:r>
            <a:endParaRPr lang="en-US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345017" y="5700118"/>
            <a:ext cx="10989636" cy="967382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209453" y="4229100"/>
            <a:ext cx="10989636" cy="967382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Texto 14"/>
          <p:cNvSpPr txBox="1">
            <a:spLocks/>
          </p:cNvSpPr>
          <p:nvPr/>
        </p:nvSpPr>
        <p:spPr>
          <a:xfrm>
            <a:off x="761206" y="3771900"/>
            <a:ext cx="4343400" cy="502920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interface</a:t>
            </a:r>
            <a:endParaRPr lang="pt-BR" sz="280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parameters</a:t>
            </a:r>
            <a:endParaRPr lang="pt-BR" sz="280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configuration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bg1">
                    <a:lumMod val="65000"/>
                    <a:lumOff val="35000"/>
                  </a:schemeClr>
                </a:solidFill>
              </a:rPr>
              <a:t>localizing</a:t>
            </a:r>
          </a:p>
        </p:txBody>
      </p:sp>
    </p:spTree>
    <p:extLst>
      <p:ext uri="{BB962C8B-B14F-4D97-AF65-F5344CB8AC3E}">
        <p14:creationId xmlns:p14="http://schemas.microsoft.com/office/powerpoint/2010/main" val="334352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STATEFUL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16" name="Espaço Reservado para Texto 16"/>
          <p:cNvSpPr txBox="1">
            <a:spLocks/>
          </p:cNvSpPr>
          <p:nvPr/>
        </p:nvSpPr>
        <p:spPr>
          <a:xfrm>
            <a:off x="1877958" y="1895649"/>
            <a:ext cx="3729880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local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state handling</a:t>
            </a:r>
            <a:endParaRPr lang="pt-BR" sz="8800"/>
          </a:p>
        </p:txBody>
      </p:sp>
      <p:cxnSp>
        <p:nvCxnSpPr>
          <p:cNvPr id="17" name="Conector reto 16"/>
          <p:cNvCxnSpPr/>
          <p:nvPr/>
        </p:nvCxnSpPr>
        <p:spPr>
          <a:xfrm>
            <a:off x="790278" y="3467100"/>
            <a:ext cx="16201528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ço Reservado para Texto 16"/>
          <p:cNvSpPr txBox="1">
            <a:spLocks/>
          </p:cNvSpPr>
          <p:nvPr/>
        </p:nvSpPr>
        <p:spPr>
          <a:xfrm>
            <a:off x="6847359" y="1895649"/>
            <a:ext cx="400952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global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state management</a:t>
            </a:r>
            <a:endParaRPr lang="pt-BR" sz="3200">
              <a:solidFill>
                <a:schemeClr val="tx1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19" name="Espaço Reservado para Texto 16"/>
          <p:cNvSpPr txBox="1">
            <a:spLocks/>
          </p:cNvSpPr>
          <p:nvPr/>
        </p:nvSpPr>
        <p:spPr>
          <a:xfrm>
            <a:off x="12096408" y="1895649"/>
            <a:ext cx="474299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300" smtClean="0"/>
              <a:t>contextual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globalization i18n</a:t>
            </a:r>
            <a:endParaRPr lang="pt-BR" sz="32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0" name="Retângulo 19"/>
          <p:cNvSpPr/>
          <p:nvPr/>
        </p:nvSpPr>
        <p:spPr>
          <a:xfrm>
            <a:off x="1675606" y="1651868"/>
            <a:ext cx="9601200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952206" y="4229100"/>
            <a:ext cx="10989636" cy="967382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2383" y="4229100"/>
            <a:ext cx="9140825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useLanguage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'react-away‘</a:t>
            </a: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Locale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'./locales'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declare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 smtClean="0">
                <a:solidFill>
                  <a:srgbClr val="4EC9B0"/>
                </a:solidFill>
                <a:latin typeface="agave" panose="020B0509040604020203" pitchFamily="49" charset="0"/>
              </a:rPr>
              <a:t>Locale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useLanguage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"pt"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App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()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&lt;&gt;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&lt;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h1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&gt; { locale.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title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&lt;/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h1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&gt;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&lt;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h2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{ locale.hello(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"Mundo"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) }&lt;/h2&gt;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&lt;/&gt;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5" name="Espaço Reservado para Texto 14"/>
          <p:cNvSpPr txBox="1">
            <a:spLocks/>
          </p:cNvSpPr>
          <p:nvPr/>
        </p:nvSpPr>
        <p:spPr>
          <a:xfrm>
            <a:off x="761206" y="3771900"/>
            <a:ext cx="4343400" cy="502920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interface</a:t>
            </a:r>
            <a:endParaRPr lang="pt-BR" sz="280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parameters</a:t>
            </a:r>
            <a:endParaRPr lang="pt-BR" sz="280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configuration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localizing</a:t>
            </a:r>
            <a:endParaRPr lang="pt-BR" sz="280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495006" y="3737892"/>
            <a:ext cx="9601200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104606" y="7429500"/>
            <a:ext cx="9601200" cy="718505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938896" y="9105899"/>
            <a:ext cx="9601200" cy="64230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44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278" y="4322512"/>
            <a:ext cx="5904656" cy="1354388"/>
          </a:xfrm>
        </p:spPr>
        <p:txBody>
          <a:bodyPr>
            <a:normAutofit/>
          </a:bodyPr>
          <a:lstStyle/>
          <a:p>
            <a:r>
              <a:rPr lang="pt-BR" sz="6000" smtClean="0"/>
              <a:t>Syncher</a:t>
            </a:r>
            <a:endParaRPr lang="pt-BR" sz="6000">
              <a:solidFill>
                <a:schemeClr val="accent1"/>
              </a:solidFill>
            </a:endParaRPr>
          </a:p>
        </p:txBody>
      </p:sp>
      <p:sp>
        <p:nvSpPr>
          <p:cNvPr id="6" name="Espaço Reservado para Texto 6"/>
          <p:cNvSpPr>
            <a:spLocks noGrp="1"/>
          </p:cNvSpPr>
          <p:nvPr>
            <p:ph type="body" sz="quarter" idx="4294967295"/>
          </p:nvPr>
        </p:nvSpPr>
        <p:spPr>
          <a:xfrm>
            <a:off x="7695406" y="4076700"/>
            <a:ext cx="4191000" cy="1676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smtClean="0"/>
              <a:t>configuration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/>
              <a:t>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/>
              <a:t>implementation</a:t>
            </a:r>
            <a:endParaRPr lang="en-US" sz="3200" smtClean="0"/>
          </a:p>
        </p:txBody>
      </p:sp>
      <p:sp>
        <p:nvSpPr>
          <p:cNvPr id="5" name="Retângulo 4"/>
          <p:cNvSpPr/>
          <p:nvPr/>
        </p:nvSpPr>
        <p:spPr>
          <a:xfrm>
            <a:off x="2056606" y="5219700"/>
            <a:ext cx="4572000" cy="547437"/>
          </a:xfrm>
          <a:prstGeom prst="rect">
            <a:avLst/>
          </a:prstGeom>
        </p:spPr>
        <p:txBody>
          <a:bodyPr vert="horz" lIns="163275" tIns="81638" rIns="163275" bIns="81638" rtlCol="0">
            <a:noAutofit/>
          </a:bodyPr>
          <a:lstStyle/>
          <a:p>
            <a:pPr algn="r">
              <a:spcBef>
                <a:spcPct val="20000"/>
              </a:spcBef>
            </a:pPr>
            <a:r>
              <a:rPr lang="en-US" spc="-150" smtClean="0">
                <a:solidFill>
                  <a:schemeClr val="tx1">
                    <a:lumMod val="65000"/>
                  </a:schemeClr>
                </a:solidFill>
              </a:rPr>
              <a:t>RESTful abstraction</a:t>
            </a:r>
            <a:endParaRPr lang="en-US" spc="-15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89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67"/>
    </mc:Choice>
    <mc:Fallback xmlns="">
      <p:transition spd="slow" advTm="8567"/>
    </mc:Fallback>
  </mc:AlternateContent>
  <p:timing>
    <p:tnLst>
      <p:par>
        <p:cTn id="1" dur="indefinite" restart="never" nodeType="tmRoot"/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SYNCHER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state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16" name="Espaço Reservado para Texto 16"/>
          <p:cNvSpPr txBox="1">
            <a:spLocks/>
          </p:cNvSpPr>
          <p:nvPr/>
        </p:nvSpPr>
        <p:spPr>
          <a:xfrm>
            <a:off x="1877958" y="1895649"/>
            <a:ext cx="3729880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3000" smtClean="0"/>
              <a:t>map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configuration</a:t>
            </a:r>
            <a:endParaRPr lang="pt-BR" sz="8800"/>
          </a:p>
        </p:txBody>
      </p:sp>
      <p:cxnSp>
        <p:nvCxnSpPr>
          <p:cNvPr id="17" name="Conector reto 16"/>
          <p:cNvCxnSpPr/>
          <p:nvPr/>
        </p:nvCxnSpPr>
        <p:spPr>
          <a:xfrm>
            <a:off x="790278" y="3467100"/>
            <a:ext cx="16201528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ço Reservado para Texto 16"/>
          <p:cNvSpPr txBox="1">
            <a:spLocks/>
          </p:cNvSpPr>
          <p:nvPr/>
        </p:nvSpPr>
        <p:spPr>
          <a:xfrm>
            <a:off x="6847359" y="1895649"/>
            <a:ext cx="400952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login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authentication</a:t>
            </a:r>
            <a:endParaRPr lang="pt-BR" sz="3200">
              <a:solidFill>
                <a:schemeClr val="tx1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19" name="Espaço Reservado para Texto 16"/>
          <p:cNvSpPr txBox="1">
            <a:spLocks/>
          </p:cNvSpPr>
          <p:nvPr/>
        </p:nvSpPr>
        <p:spPr>
          <a:xfrm>
            <a:off x="12096408" y="1895649"/>
            <a:ext cx="474299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900" smtClean="0"/>
              <a:t>fetcher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implementation</a:t>
            </a:r>
            <a:endParaRPr lang="pt-BR" sz="32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2" name="Espaço Reservado para Texto 14"/>
          <p:cNvSpPr txBox="1">
            <a:spLocks/>
          </p:cNvSpPr>
          <p:nvPr/>
        </p:nvSpPr>
        <p:spPr>
          <a:xfrm>
            <a:off x="761206" y="3771900"/>
            <a:ext cx="4343400" cy="502920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RESTful pattern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Custom settings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Advanced </a:t>
            </a:r>
            <a:r>
              <a:rPr lang="pt-BR" sz="2800">
                <a:solidFill>
                  <a:schemeClr val="bg1">
                    <a:lumMod val="65000"/>
                    <a:lumOff val="35000"/>
                  </a:schemeClr>
                </a:solidFill>
              </a:rPr>
              <a:t>tuning</a:t>
            </a:r>
          </a:p>
          <a:p>
            <a:pPr>
              <a:lnSpc>
                <a:spcPct val="150000"/>
              </a:lnSpc>
            </a:pPr>
            <a:endParaRPr lang="pt-BR" sz="280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4899112" y="6814712"/>
            <a:ext cx="10080922" cy="61155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483741" y="1538530"/>
            <a:ext cx="9601200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5638006" y="5009227"/>
            <a:ext cx="87321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default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synchronizer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({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uid: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"id"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url: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"http://localhost:3000/hello"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mtClean="0">
                <a:solidFill>
                  <a:srgbClr val="DCDCAA"/>
                </a:solidFill>
                <a:latin typeface="agave" panose="020B0509040604020203" pitchFamily="49" charset="0"/>
              </a:rPr>
              <a:t>map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: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})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005799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7"/>
          <p:cNvSpPr txBox="1">
            <a:spLocks/>
          </p:cNvSpPr>
          <p:nvPr/>
        </p:nvSpPr>
        <p:spPr>
          <a:xfrm>
            <a:off x="837406" y="4846339"/>
            <a:ext cx="3047286" cy="1440161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5400" kern="1200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pc="-150" smtClean="0"/>
              <a:t>REACT </a:t>
            </a:r>
          </a:p>
          <a:p>
            <a:r>
              <a:rPr lang="pt-BR" sz="6000" b="1" spc="-300" smtClean="0">
                <a:solidFill>
                  <a:schemeClr val="accent1"/>
                </a:solidFill>
              </a:rPr>
              <a:t>AWAY</a:t>
            </a:r>
            <a:endParaRPr lang="pt-BR" sz="6000" b="1" spc="-300">
              <a:solidFill>
                <a:schemeClr val="accent1"/>
              </a:solidFill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4294967295"/>
          </p:nvPr>
        </p:nvSpPr>
        <p:spPr>
          <a:xfrm>
            <a:off x="4010571" y="2476500"/>
            <a:ext cx="4294435" cy="5347098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>
              <a:lnSpc>
                <a:spcPct val="300000"/>
              </a:lnSpc>
            </a:pPr>
            <a:r>
              <a:rPr lang="en-US" sz="3200" b="1" spc="1200" smtClean="0"/>
              <a:t>PROXIES</a:t>
            </a:r>
          </a:p>
          <a:p>
            <a:pPr>
              <a:lnSpc>
                <a:spcPct val="300000"/>
              </a:lnSpc>
            </a:pPr>
            <a:r>
              <a:rPr lang="en-US" sz="3200" b="1" spc="1200" smtClean="0"/>
              <a:t>SYNCHERS</a:t>
            </a:r>
            <a:endParaRPr lang="en-US" sz="3200" b="1" spc="120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sz="3200" b="1" spc="1200" smtClean="0"/>
              <a:t>DIRECTIVES</a:t>
            </a:r>
            <a:endParaRPr lang="pt-BR" sz="3200" b="1" spc="12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Espaço Reservado para Texto 6"/>
          <p:cNvSpPr>
            <a:spLocks noGrp="1"/>
          </p:cNvSpPr>
          <p:nvPr>
            <p:ph type="body" sz="quarter" idx="4294967295"/>
          </p:nvPr>
        </p:nvSpPr>
        <p:spPr>
          <a:xfrm>
            <a:off x="3998891" y="4022217"/>
            <a:ext cx="4257863" cy="58568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smtClean="0">
                <a:solidFill>
                  <a:schemeClr val="tx1">
                    <a:lumMod val="75000"/>
                  </a:schemeClr>
                </a:solidFill>
              </a:rPr>
              <a:t>Renderable </a:t>
            </a:r>
            <a:r>
              <a:rPr lang="en-US" sz="2800">
                <a:solidFill>
                  <a:schemeClr val="tx1">
                    <a:lumMod val="75000"/>
                  </a:schemeClr>
                </a:solidFill>
              </a:rPr>
              <a:t>states</a:t>
            </a:r>
          </a:p>
        </p:txBody>
      </p:sp>
      <p:sp>
        <p:nvSpPr>
          <p:cNvPr id="13" name="Espaço Reservado para Texto 6"/>
          <p:cNvSpPr>
            <a:spLocks noGrp="1"/>
          </p:cNvSpPr>
          <p:nvPr>
            <p:ph type="body" sz="quarter" idx="4294967295"/>
          </p:nvPr>
        </p:nvSpPr>
        <p:spPr>
          <a:xfrm>
            <a:off x="4030020" y="5513578"/>
            <a:ext cx="4257863" cy="58568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smtClean="0">
                <a:solidFill>
                  <a:schemeClr val="tx1">
                    <a:lumMod val="75000"/>
                  </a:schemeClr>
                </a:solidFill>
              </a:rPr>
              <a:t>RESTful abstraction</a:t>
            </a:r>
          </a:p>
        </p:txBody>
      </p:sp>
      <p:sp>
        <p:nvSpPr>
          <p:cNvPr id="14" name="Espaço Reservado para Texto 6"/>
          <p:cNvSpPr>
            <a:spLocks noGrp="1"/>
          </p:cNvSpPr>
          <p:nvPr>
            <p:ph type="body" sz="quarter" idx="4294967295"/>
          </p:nvPr>
        </p:nvSpPr>
        <p:spPr>
          <a:xfrm>
            <a:off x="4028856" y="7074542"/>
            <a:ext cx="4257863" cy="58568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spc="300" smtClean="0">
                <a:solidFill>
                  <a:schemeClr val="tx1">
                    <a:lumMod val="75000"/>
                  </a:schemeClr>
                </a:solidFill>
              </a:rPr>
              <a:t>Property-injection</a:t>
            </a:r>
          </a:p>
        </p:txBody>
      </p:sp>
      <p:sp>
        <p:nvSpPr>
          <p:cNvPr id="20" name="Espaço Reservado para Texto 16"/>
          <p:cNvSpPr txBox="1">
            <a:spLocks/>
          </p:cNvSpPr>
          <p:nvPr/>
        </p:nvSpPr>
        <p:spPr>
          <a:xfrm>
            <a:off x="3776530" y="2419561"/>
            <a:ext cx="3729880" cy="590339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000" smtClean="0">
                <a:solidFill>
                  <a:schemeClr val="accent1"/>
                </a:solidFill>
              </a:rPr>
              <a:t>INNOVATION</a:t>
            </a:r>
            <a:r>
              <a:rPr lang="pt-BR" sz="400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3796944" y="1503356"/>
            <a:ext cx="4186140" cy="7454032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2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93"/>
    </mc:Choice>
    <mc:Fallback xmlns="">
      <p:transition spd="slow" advTm="119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SYNCHER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state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16" name="Espaço Reservado para Texto 16"/>
          <p:cNvSpPr txBox="1">
            <a:spLocks/>
          </p:cNvSpPr>
          <p:nvPr/>
        </p:nvSpPr>
        <p:spPr>
          <a:xfrm>
            <a:off x="1877958" y="1895649"/>
            <a:ext cx="3729880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3000" smtClean="0"/>
              <a:t>map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configuration</a:t>
            </a:r>
            <a:endParaRPr lang="pt-BR" sz="8800"/>
          </a:p>
        </p:txBody>
      </p:sp>
      <p:cxnSp>
        <p:nvCxnSpPr>
          <p:cNvPr id="17" name="Conector reto 16"/>
          <p:cNvCxnSpPr/>
          <p:nvPr/>
        </p:nvCxnSpPr>
        <p:spPr>
          <a:xfrm>
            <a:off x="790278" y="3467100"/>
            <a:ext cx="16201528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ço Reservado para Texto 16"/>
          <p:cNvSpPr txBox="1">
            <a:spLocks/>
          </p:cNvSpPr>
          <p:nvPr/>
        </p:nvSpPr>
        <p:spPr>
          <a:xfrm>
            <a:off x="6847359" y="1895649"/>
            <a:ext cx="400952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login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authentication</a:t>
            </a:r>
            <a:endParaRPr lang="pt-BR" sz="3200">
              <a:solidFill>
                <a:schemeClr val="tx1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19" name="Espaço Reservado para Texto 16"/>
          <p:cNvSpPr txBox="1">
            <a:spLocks/>
          </p:cNvSpPr>
          <p:nvPr/>
        </p:nvSpPr>
        <p:spPr>
          <a:xfrm>
            <a:off x="12096408" y="1895649"/>
            <a:ext cx="474299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900" smtClean="0"/>
              <a:t>fetcher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implementation</a:t>
            </a:r>
            <a:endParaRPr lang="pt-BR" sz="32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2" name="Espaço Reservado para Texto 14"/>
          <p:cNvSpPr txBox="1">
            <a:spLocks/>
          </p:cNvSpPr>
          <p:nvPr/>
        </p:nvSpPr>
        <p:spPr>
          <a:xfrm>
            <a:off x="761206" y="3771900"/>
            <a:ext cx="4343400" cy="502920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RESTful pattern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Custom settings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Advanced </a:t>
            </a:r>
            <a:r>
              <a:rPr lang="pt-BR" sz="2800">
                <a:solidFill>
                  <a:schemeClr val="bg1">
                    <a:lumMod val="65000"/>
                    <a:lumOff val="35000"/>
                  </a:schemeClr>
                </a:solidFill>
              </a:rPr>
              <a:t>tuning</a:t>
            </a:r>
          </a:p>
          <a:p>
            <a:pPr>
              <a:lnSpc>
                <a:spcPct val="150000"/>
              </a:lnSpc>
            </a:pPr>
            <a:endParaRPr lang="pt-BR" sz="280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4899112" y="6814712"/>
            <a:ext cx="10080922" cy="61155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483741" y="1538530"/>
            <a:ext cx="9601200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471907" y="4152900"/>
            <a:ext cx="9140825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default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synchronizer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({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uid: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"id"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url: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"http://localhost:3000/hello"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map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update: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route: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"/update"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hasIdField: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false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}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})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241718" y="4135635"/>
            <a:ext cx="9738315" cy="21139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471907" y="8648699"/>
            <a:ext cx="9738315" cy="108760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643288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SYNCHER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state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16" name="Espaço Reservado para Texto 16"/>
          <p:cNvSpPr txBox="1">
            <a:spLocks/>
          </p:cNvSpPr>
          <p:nvPr/>
        </p:nvSpPr>
        <p:spPr>
          <a:xfrm>
            <a:off x="1877958" y="1895649"/>
            <a:ext cx="3729880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3000" smtClean="0"/>
              <a:t>map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configuration</a:t>
            </a:r>
            <a:endParaRPr lang="pt-BR" sz="8800"/>
          </a:p>
        </p:txBody>
      </p:sp>
      <p:cxnSp>
        <p:nvCxnSpPr>
          <p:cNvPr id="17" name="Conector reto 16"/>
          <p:cNvCxnSpPr/>
          <p:nvPr/>
        </p:nvCxnSpPr>
        <p:spPr>
          <a:xfrm>
            <a:off x="790278" y="3467100"/>
            <a:ext cx="16201528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ço Reservado para Texto 16"/>
          <p:cNvSpPr txBox="1">
            <a:spLocks/>
          </p:cNvSpPr>
          <p:nvPr/>
        </p:nvSpPr>
        <p:spPr>
          <a:xfrm>
            <a:off x="6847359" y="1895649"/>
            <a:ext cx="400952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login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authentication</a:t>
            </a:r>
            <a:endParaRPr lang="pt-BR" sz="3200">
              <a:solidFill>
                <a:schemeClr val="tx1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19" name="Espaço Reservado para Texto 16"/>
          <p:cNvSpPr txBox="1">
            <a:spLocks/>
          </p:cNvSpPr>
          <p:nvPr/>
        </p:nvSpPr>
        <p:spPr>
          <a:xfrm>
            <a:off x="12096408" y="1895649"/>
            <a:ext cx="474299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900" smtClean="0"/>
              <a:t>fetcher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implementation</a:t>
            </a:r>
            <a:endParaRPr lang="pt-BR" sz="32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2" name="Espaço Reservado para Texto 14"/>
          <p:cNvSpPr txBox="1">
            <a:spLocks/>
          </p:cNvSpPr>
          <p:nvPr/>
        </p:nvSpPr>
        <p:spPr>
          <a:xfrm>
            <a:off x="761206" y="3771900"/>
            <a:ext cx="4343400" cy="502920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RESTful pattern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Custom settings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tx1">
                    <a:lumMod val="95000"/>
                  </a:schemeClr>
                </a:solidFill>
              </a:rPr>
              <a:t>Advanced </a:t>
            </a: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tuning</a:t>
            </a:r>
            <a:endParaRPr lang="pt-BR" sz="280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pt-BR" sz="280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4899112" y="6814712"/>
            <a:ext cx="10080922" cy="61155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483741" y="1538530"/>
            <a:ext cx="9601200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607838" y="4838700"/>
            <a:ext cx="10972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default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synchronizer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({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...,</a:t>
            </a:r>
            <a:endParaRPr lang="pt-BR">
              <a:solidFill>
                <a:srgbClr val="9CDCFE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timeout: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B5CEA8"/>
                </a:solidFill>
                <a:latin typeface="agave" panose="020B0509040604020203" pitchFamily="49" charset="0"/>
              </a:rPr>
              <a:t>9000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6A9955"/>
                </a:solidFill>
                <a:latin typeface="agave" panose="020B0509040604020203" pitchFamily="49" charset="0"/>
              </a:rPr>
              <a:t>// overall timeout for an request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caching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B5CEA8"/>
                </a:solidFill>
                <a:latin typeface="agave" panose="020B0509040604020203" pitchFamily="49" charset="0"/>
              </a:rPr>
              <a:t>3000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6A9955"/>
                </a:solidFill>
                <a:latin typeface="agave" panose="020B0509040604020203" pitchFamily="49" charset="0"/>
              </a:rPr>
              <a:t>// timeout cache-key </a:t>
            </a:r>
            <a:r>
              <a:rPr lang="en-US" smtClean="0">
                <a:solidFill>
                  <a:srgbClr val="6A9955"/>
                </a:solidFill>
                <a:latin typeface="agave" panose="020B0509040604020203" pitchFamily="49" charset="0"/>
              </a:rPr>
              <a:t>expiration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pooling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B5CEA8"/>
                </a:solidFill>
                <a:latin typeface="agave" panose="020B0509040604020203" pitchFamily="49" charset="0"/>
              </a:rPr>
              <a:t>1000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6A9955"/>
                </a:solidFill>
                <a:latin typeface="agave" panose="020B0509040604020203" pitchFamily="49" charset="0"/>
              </a:rPr>
              <a:t>// delay for request </a:t>
            </a:r>
            <a:r>
              <a:rPr lang="en-US" smtClean="0">
                <a:solidFill>
                  <a:srgbClr val="6A9955"/>
                </a:solidFill>
                <a:latin typeface="agave" panose="020B0509040604020203" pitchFamily="49" charset="0"/>
              </a:rPr>
              <a:t>looping call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retries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B5CEA8"/>
                </a:solidFill>
                <a:latin typeface="agave" panose="020B0509040604020203" pitchFamily="49" charset="0"/>
              </a:rPr>
              <a:t>3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   </a:t>
            </a:r>
            <a:r>
              <a:rPr lang="en-US">
                <a:solidFill>
                  <a:srgbClr val="6A9955"/>
                </a:solidFill>
                <a:latin typeface="agave" panose="020B0509040604020203" pitchFamily="49" charset="0"/>
              </a:rPr>
              <a:t>// retries after for an </a:t>
            </a:r>
            <a:r>
              <a:rPr lang="en-US" smtClean="0">
                <a:solidFill>
                  <a:srgbClr val="6A9955"/>
                </a:solidFill>
                <a:latin typeface="agave" panose="020B0509040604020203" pitchFamily="49" charset="0"/>
              </a:rPr>
              <a:t>request</a:t>
            </a:r>
          </a:p>
          <a:p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})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239481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16" name="Espaço Reservado para Texto 16"/>
          <p:cNvSpPr txBox="1">
            <a:spLocks/>
          </p:cNvSpPr>
          <p:nvPr/>
        </p:nvSpPr>
        <p:spPr>
          <a:xfrm>
            <a:off x="1877958" y="1895649"/>
            <a:ext cx="3729880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3000" smtClean="0"/>
              <a:t>map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configuration</a:t>
            </a:r>
            <a:endParaRPr lang="pt-BR" sz="8800"/>
          </a:p>
        </p:txBody>
      </p:sp>
      <p:cxnSp>
        <p:nvCxnSpPr>
          <p:cNvPr id="17" name="Conector reto 16"/>
          <p:cNvCxnSpPr/>
          <p:nvPr/>
        </p:nvCxnSpPr>
        <p:spPr>
          <a:xfrm>
            <a:off x="790278" y="3467100"/>
            <a:ext cx="16201528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ço Reservado para Texto 16"/>
          <p:cNvSpPr txBox="1">
            <a:spLocks/>
          </p:cNvSpPr>
          <p:nvPr/>
        </p:nvSpPr>
        <p:spPr>
          <a:xfrm>
            <a:off x="6847359" y="1895649"/>
            <a:ext cx="400952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login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authentication</a:t>
            </a:r>
            <a:endParaRPr lang="pt-BR" sz="3200">
              <a:solidFill>
                <a:schemeClr val="tx1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19" name="Espaço Reservado para Texto 16"/>
          <p:cNvSpPr txBox="1">
            <a:spLocks/>
          </p:cNvSpPr>
          <p:nvPr/>
        </p:nvSpPr>
        <p:spPr>
          <a:xfrm>
            <a:off x="12096408" y="1895649"/>
            <a:ext cx="474299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900" smtClean="0"/>
              <a:t>fetcher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implementation</a:t>
            </a:r>
            <a:endParaRPr lang="pt-BR" sz="32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2" name="Espaço Reservado para Texto 14"/>
          <p:cNvSpPr txBox="1">
            <a:spLocks/>
          </p:cNvSpPr>
          <p:nvPr/>
        </p:nvSpPr>
        <p:spPr>
          <a:xfrm>
            <a:off x="761206" y="3771900"/>
            <a:ext cx="4343400" cy="502920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Configuration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Implementation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bg1">
                    <a:lumMod val="65000"/>
                    <a:lumOff val="35000"/>
                  </a:schemeClr>
                </a:solidFill>
              </a:rPr>
              <a:t>Tokenization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80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4899112" y="6814712"/>
            <a:ext cx="10080922" cy="61155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124405" y="1538530"/>
            <a:ext cx="4960535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212312" y="1624856"/>
            <a:ext cx="4395526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</p:spPr>
        <p:txBody>
          <a:bodyPr/>
          <a:lstStyle/>
          <a:p>
            <a:r>
              <a:rPr lang="pt-BR" smtClean="0"/>
              <a:t>SYNCHER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state</a:t>
            </a:r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307635" y="4994772"/>
            <a:ext cx="112782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smtClean="0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pt-BR" sz="3600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3600" smtClean="0">
                <a:solidFill>
                  <a:srgbClr val="DCDCAA"/>
                </a:solidFill>
                <a:latin typeface="agave" panose="020B0509040604020203" pitchFamily="49" charset="0"/>
              </a:rPr>
              <a:t>createRoot</a:t>
            </a:r>
            <a:r>
              <a:rPr lang="en-US" sz="3600">
                <a:solidFill>
                  <a:srgbClr val="D4D4D4"/>
                </a:solidFill>
                <a:latin typeface="agave Nerd Font Mono" panose="020B0509020404030204" pitchFamily="49" charset="0"/>
              </a:rPr>
              <a:t>(</a:t>
            </a:r>
            <a:r>
              <a:rPr lang="en-US" sz="3600">
                <a:solidFill>
                  <a:srgbClr val="569CD6"/>
                </a:solidFill>
                <a:latin typeface="agave Nerd Font Mono" panose="020B0509020404030204" pitchFamily="49" charset="0"/>
              </a:rPr>
              <a:t>true</a:t>
            </a:r>
            <a:r>
              <a:rPr lang="en-US" sz="3600">
                <a:solidFill>
                  <a:srgbClr val="D4D4D4"/>
                </a:solidFill>
                <a:latin typeface="agave Nerd Font Mono" panose="020B0509020404030204" pitchFamily="49" charset="0"/>
              </a:rPr>
              <a:t>, </a:t>
            </a:r>
            <a:r>
              <a:rPr lang="en-US" sz="3600">
                <a:solidFill>
                  <a:srgbClr val="D69D85"/>
                </a:solidFill>
                <a:latin typeface="agave Nerd Font Mono" panose="020B0509020404030204" pitchFamily="49" charset="0"/>
              </a:rPr>
              <a:t>"#root"</a:t>
            </a:r>
            <a:r>
              <a:rPr lang="en-US" sz="3600">
                <a:solidFill>
                  <a:srgbClr val="D4D4D4"/>
                </a:solidFill>
                <a:latin typeface="agave Nerd Font Mono" panose="020B0509020404030204" pitchFamily="49" charset="0"/>
              </a:rPr>
              <a:t>, </a:t>
            </a:r>
            <a:r>
              <a:rPr lang="pt-BR" sz="36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3600">
                <a:solidFill>
                  <a:srgbClr val="4EC9B0"/>
                </a:solidFill>
                <a:latin typeface="agave" panose="020B0509040604020203" pitchFamily="49" charset="0"/>
              </a:rPr>
              <a:t>App</a:t>
            </a:r>
            <a:r>
              <a:rPr lang="pt-BR" sz="36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3600" smtClean="0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r>
              <a:rPr lang="en-US" sz="3600" smtClean="0">
                <a:solidFill>
                  <a:srgbClr val="D4D4D4"/>
                </a:solidFill>
                <a:latin typeface="agave Nerd Font Mono" panose="020B0509020404030204" pitchFamily="49" charset="0"/>
              </a:rPr>
              <a:t>)</a:t>
            </a:r>
          </a:p>
          <a:p>
            <a:r>
              <a:rPr lang="pt-BR" sz="3600" smtClean="0">
                <a:solidFill>
                  <a:srgbClr val="D4D4D4"/>
                </a:solidFill>
                <a:latin typeface="agave" panose="020B0509040604020203" pitchFamily="49" charset="0"/>
              </a:rPr>
              <a:t>     </a:t>
            </a:r>
            <a:r>
              <a:rPr lang="pt-BR" sz="3600">
                <a:solidFill>
                  <a:srgbClr val="D4D4D4"/>
                </a:solidFill>
                <a:latin typeface="agave" panose="020B0509040604020203" pitchFamily="49" charset="0"/>
              </a:rPr>
              <a:t>   .</a:t>
            </a:r>
            <a:r>
              <a:rPr lang="pt-BR" sz="3600">
                <a:solidFill>
                  <a:srgbClr val="DCDCAA"/>
                </a:solidFill>
                <a:latin typeface="agave" panose="020B0509040604020203" pitchFamily="49" charset="0"/>
              </a:rPr>
              <a:t>globalization</a:t>
            </a:r>
            <a:r>
              <a:rPr lang="pt-BR" sz="36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3600">
                <a:solidFill>
                  <a:srgbClr val="9CDCFE"/>
                </a:solidFill>
                <a:latin typeface="agave" panose="020B0509040604020203" pitchFamily="49" charset="0"/>
              </a:rPr>
              <a:t>locales</a:t>
            </a:r>
            <a:r>
              <a:rPr lang="pt-BR" sz="360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3600">
                <a:solidFill>
                  <a:srgbClr val="569CD6"/>
                </a:solidFill>
                <a:latin typeface="agave" panose="020B0509040604020203" pitchFamily="49" charset="0"/>
              </a:rPr>
              <a:t>true</a:t>
            </a:r>
            <a:r>
              <a:rPr lang="pt-BR" sz="3600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endParaRPr lang="pt-BR" sz="3600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 sz="3600" smtClean="0">
                <a:solidFill>
                  <a:srgbClr val="D4D4D4"/>
                </a:solidFill>
                <a:latin typeface="agave" panose="020B0509040604020203" pitchFamily="49" charset="0"/>
              </a:rPr>
              <a:t>     </a:t>
            </a:r>
            <a:r>
              <a:rPr lang="en-US" sz="3600">
                <a:solidFill>
                  <a:srgbClr val="D4D4D4"/>
                </a:solidFill>
                <a:latin typeface="agave" panose="020B0509040604020203" pitchFamily="49" charset="0"/>
              </a:rPr>
              <a:t>   .</a:t>
            </a:r>
            <a:r>
              <a:rPr lang="en-US" sz="3600">
                <a:solidFill>
                  <a:srgbClr val="DCDCAA"/>
                </a:solidFill>
                <a:latin typeface="agave" panose="020B0509040604020203" pitchFamily="49" charset="0"/>
              </a:rPr>
              <a:t>authentication</a:t>
            </a:r>
            <a:r>
              <a:rPr lang="en-US" sz="36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en-US" sz="3600">
                <a:solidFill>
                  <a:srgbClr val="CE9178"/>
                </a:solidFill>
                <a:latin typeface="agave" panose="020B0509040604020203" pitchFamily="49" charset="0"/>
              </a:rPr>
              <a:t>"GET"</a:t>
            </a:r>
            <a:r>
              <a:rPr lang="en-US" sz="360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en-US" sz="3600">
                <a:solidFill>
                  <a:srgbClr val="569CD6"/>
                </a:solidFill>
                <a:latin typeface="agave" panose="020B0509040604020203" pitchFamily="49" charset="0"/>
              </a:rPr>
              <a:t>false</a:t>
            </a:r>
            <a:r>
              <a:rPr lang="en-US" sz="360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en-US" sz="3600">
                <a:solidFill>
                  <a:srgbClr val="569CD6"/>
                </a:solidFill>
                <a:latin typeface="agave" panose="020B0509040604020203" pitchFamily="49" charset="0"/>
              </a:rPr>
              <a:t>true</a:t>
            </a:r>
            <a:r>
              <a:rPr lang="en-US" sz="360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en-US" sz="3600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en-US" sz="3600" smtClean="0">
                <a:solidFill>
                  <a:srgbClr val="D4D4D4"/>
                </a:solidFill>
                <a:latin typeface="agave" panose="020B0509040604020203" pitchFamily="49" charset="0"/>
              </a:rPr>
              <a:t>     .</a:t>
            </a:r>
            <a:r>
              <a:rPr lang="en-US" sz="3600">
                <a:solidFill>
                  <a:srgbClr val="DCDCAA"/>
                </a:solidFill>
                <a:latin typeface="agave" panose="020B0509040604020203" pitchFamily="49" charset="0"/>
              </a:rPr>
              <a:t>login</a:t>
            </a:r>
            <a:r>
              <a:rPr lang="en-US" sz="36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en-US" sz="3600">
                <a:solidFill>
                  <a:srgbClr val="CE9178"/>
                </a:solidFill>
                <a:latin typeface="agave" panose="020B0509040604020203" pitchFamily="49" charset="0"/>
              </a:rPr>
              <a:t>"http://localhost:4000/login"</a:t>
            </a:r>
            <a:r>
              <a:rPr lang="en-US" sz="360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en-US" sz="3600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en-US" sz="3600" smtClean="0">
                <a:solidFill>
                  <a:srgbClr val="D4D4D4"/>
                </a:solidFill>
                <a:latin typeface="agave" panose="020B0509040604020203" pitchFamily="49" charset="0"/>
              </a:rPr>
              <a:t>     .</a:t>
            </a:r>
            <a:r>
              <a:rPr lang="en-US" sz="3600">
                <a:solidFill>
                  <a:srgbClr val="DCDCAA"/>
                </a:solidFill>
                <a:latin typeface="agave" panose="020B0509040604020203" pitchFamily="49" charset="0"/>
              </a:rPr>
              <a:t>token</a:t>
            </a:r>
            <a:r>
              <a:rPr lang="en-US" sz="36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en-US" sz="3600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en-US" sz="36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 sz="360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en-US" sz="36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 sz="3600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en-US" sz="36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en-US" sz="3600">
                <a:solidFill>
                  <a:srgbClr val="9CDCFE"/>
                </a:solidFill>
                <a:latin typeface="agave" panose="020B0509040604020203" pitchFamily="49" charset="0"/>
              </a:rPr>
              <a:t>access_token</a:t>
            </a:r>
            <a:r>
              <a:rPr lang="en-US" sz="360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en-US" sz="3600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en-US" sz="3600" smtClean="0">
                <a:solidFill>
                  <a:srgbClr val="D4D4D4"/>
                </a:solidFill>
                <a:latin typeface="agave" panose="020B0509040604020203" pitchFamily="49" charset="0"/>
              </a:rPr>
              <a:t>     .</a:t>
            </a:r>
            <a:r>
              <a:rPr lang="en-US" sz="3600">
                <a:solidFill>
                  <a:srgbClr val="DCDCAA"/>
                </a:solidFill>
                <a:latin typeface="agave" panose="020B0509040604020203" pitchFamily="49" charset="0"/>
              </a:rPr>
              <a:t>route</a:t>
            </a:r>
            <a:r>
              <a:rPr lang="en-US" sz="36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en-US" sz="3600">
                <a:solidFill>
                  <a:srgbClr val="CE9178"/>
                </a:solidFill>
                <a:latin typeface="agave" panose="020B0509040604020203" pitchFamily="49" charset="0"/>
              </a:rPr>
              <a:t>"/"</a:t>
            </a:r>
            <a:r>
              <a:rPr lang="en-US" sz="360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en-US" sz="3600">
                <a:solidFill>
                  <a:srgbClr val="CE9178"/>
                </a:solidFill>
                <a:latin typeface="agave" panose="020B0509040604020203" pitchFamily="49" charset="0"/>
              </a:rPr>
              <a:t>"/unauthorized</a:t>
            </a:r>
            <a:r>
              <a:rPr lang="en-US" sz="3600" smtClean="0">
                <a:solidFill>
                  <a:srgbClr val="CE9178"/>
                </a:solidFill>
                <a:latin typeface="agave" panose="020B0509040604020203" pitchFamily="49" charset="0"/>
              </a:rPr>
              <a:t>"</a:t>
            </a:r>
            <a:r>
              <a:rPr lang="en-US" sz="3600" smtClean="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endParaRPr lang="pt-BR" sz="3600">
              <a:latin typeface="agave Nerd Font Mono" panose="020B0509020404030204" pitchFamily="49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095791" y="4794584"/>
            <a:ext cx="10753015" cy="128492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112859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16" name="Espaço Reservado para Texto 16"/>
          <p:cNvSpPr txBox="1">
            <a:spLocks/>
          </p:cNvSpPr>
          <p:nvPr/>
        </p:nvSpPr>
        <p:spPr>
          <a:xfrm>
            <a:off x="1877958" y="1895649"/>
            <a:ext cx="3729880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3000" smtClean="0"/>
              <a:t>map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configuration</a:t>
            </a:r>
            <a:endParaRPr lang="pt-BR" sz="8800"/>
          </a:p>
        </p:txBody>
      </p:sp>
      <p:cxnSp>
        <p:nvCxnSpPr>
          <p:cNvPr id="17" name="Conector reto 16"/>
          <p:cNvCxnSpPr/>
          <p:nvPr/>
        </p:nvCxnSpPr>
        <p:spPr>
          <a:xfrm>
            <a:off x="790278" y="3467100"/>
            <a:ext cx="16201528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ço Reservado para Texto 16"/>
          <p:cNvSpPr txBox="1">
            <a:spLocks/>
          </p:cNvSpPr>
          <p:nvPr/>
        </p:nvSpPr>
        <p:spPr>
          <a:xfrm>
            <a:off x="6847359" y="1895649"/>
            <a:ext cx="400952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login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authentication</a:t>
            </a:r>
            <a:endParaRPr lang="pt-BR" sz="3200">
              <a:solidFill>
                <a:schemeClr val="tx1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19" name="Espaço Reservado para Texto 16"/>
          <p:cNvSpPr txBox="1">
            <a:spLocks/>
          </p:cNvSpPr>
          <p:nvPr/>
        </p:nvSpPr>
        <p:spPr>
          <a:xfrm>
            <a:off x="12096408" y="1895649"/>
            <a:ext cx="474299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900" smtClean="0"/>
              <a:t>fetcher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implementation</a:t>
            </a:r>
            <a:endParaRPr lang="pt-BR" sz="32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2" name="Espaço Reservado para Texto 14"/>
          <p:cNvSpPr txBox="1">
            <a:spLocks/>
          </p:cNvSpPr>
          <p:nvPr/>
        </p:nvSpPr>
        <p:spPr>
          <a:xfrm>
            <a:off x="761206" y="3771900"/>
            <a:ext cx="4343400" cy="502920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Configuration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Implementation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bg1">
                    <a:lumMod val="65000"/>
                    <a:lumOff val="35000"/>
                  </a:schemeClr>
                </a:solidFill>
              </a:rPr>
              <a:t>Tokenization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99112" y="6814712"/>
            <a:ext cx="10080922" cy="61155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124405" y="1538530"/>
            <a:ext cx="4960535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212312" y="1624856"/>
            <a:ext cx="4395526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</p:spPr>
        <p:txBody>
          <a:bodyPr/>
          <a:lstStyle/>
          <a:p>
            <a:r>
              <a:rPr lang="pt-BR" smtClean="0"/>
              <a:t>SYNCHER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state</a:t>
            </a:r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5288822" y="5009227"/>
            <a:ext cx="1113612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login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logon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logout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await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login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"test"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B5CEA8"/>
                </a:solidFill>
                <a:latin typeface="agave" panose="020B0509040604020203" pitchFamily="49" charset="0"/>
              </a:rPr>
              <a:t>123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user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logon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()</a:t>
            </a:r>
          </a:p>
          <a:p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logout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()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69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5470243" y="5111098"/>
            <a:ext cx="4164998" cy="1595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24</a:t>
            </a:fld>
            <a:endParaRPr lang="ja-JP" altLang="en-US"/>
          </a:p>
        </p:txBody>
      </p:sp>
      <p:sp>
        <p:nvSpPr>
          <p:cNvPr id="16" name="Espaço Reservado para Texto 16"/>
          <p:cNvSpPr txBox="1">
            <a:spLocks/>
          </p:cNvSpPr>
          <p:nvPr/>
        </p:nvSpPr>
        <p:spPr>
          <a:xfrm>
            <a:off x="1877958" y="1895649"/>
            <a:ext cx="3729880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3000" smtClean="0"/>
              <a:t>map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configuration</a:t>
            </a:r>
            <a:endParaRPr lang="pt-BR" sz="8800"/>
          </a:p>
        </p:txBody>
      </p:sp>
      <p:cxnSp>
        <p:nvCxnSpPr>
          <p:cNvPr id="17" name="Conector reto 16"/>
          <p:cNvCxnSpPr/>
          <p:nvPr/>
        </p:nvCxnSpPr>
        <p:spPr>
          <a:xfrm>
            <a:off x="790278" y="3467100"/>
            <a:ext cx="16201528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ço Reservado para Texto 16"/>
          <p:cNvSpPr txBox="1">
            <a:spLocks/>
          </p:cNvSpPr>
          <p:nvPr/>
        </p:nvSpPr>
        <p:spPr>
          <a:xfrm>
            <a:off x="6847359" y="1895649"/>
            <a:ext cx="400952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login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authentication</a:t>
            </a:r>
            <a:endParaRPr lang="pt-BR" sz="3200">
              <a:solidFill>
                <a:schemeClr val="tx1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19" name="Espaço Reservado para Texto 16"/>
          <p:cNvSpPr txBox="1">
            <a:spLocks/>
          </p:cNvSpPr>
          <p:nvPr/>
        </p:nvSpPr>
        <p:spPr>
          <a:xfrm>
            <a:off x="12096408" y="1895649"/>
            <a:ext cx="474299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900" smtClean="0"/>
              <a:t>fetcher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implementation</a:t>
            </a:r>
            <a:endParaRPr lang="pt-BR" sz="32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2" name="Espaço Reservado para Texto 14"/>
          <p:cNvSpPr txBox="1">
            <a:spLocks/>
          </p:cNvSpPr>
          <p:nvPr/>
        </p:nvSpPr>
        <p:spPr>
          <a:xfrm>
            <a:off x="761206" y="3771900"/>
            <a:ext cx="4343400" cy="502920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Configuration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Implementation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Tokenization</a:t>
            </a:r>
            <a:endParaRPr lang="pt-BR" sz="280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1124405" y="1538530"/>
            <a:ext cx="4960535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212312" y="1624856"/>
            <a:ext cx="4395526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</p:spPr>
        <p:txBody>
          <a:bodyPr/>
          <a:lstStyle/>
          <a:p>
            <a:r>
              <a:rPr lang="pt-BR" smtClean="0"/>
              <a:t>SYNCHER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state</a:t>
            </a:r>
            <a:endParaRPr lang="pt-BR"/>
          </a:p>
        </p:txBody>
      </p:sp>
      <p:sp>
        <p:nvSpPr>
          <p:cNvPr id="14" name="Espaço Reservado para Texto 14"/>
          <p:cNvSpPr txBox="1">
            <a:spLocks/>
          </p:cNvSpPr>
          <p:nvPr/>
        </p:nvSpPr>
        <p:spPr>
          <a:xfrm>
            <a:off x="12230593" y="5086578"/>
            <a:ext cx="2694770" cy="106587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4400" smtClean="0">
                <a:solidFill>
                  <a:schemeClr val="tx1">
                    <a:lumMod val="95000"/>
                  </a:schemeClr>
                </a:solidFill>
              </a:rPr>
              <a:t>header</a:t>
            </a:r>
          </a:p>
        </p:txBody>
      </p:sp>
      <p:sp>
        <p:nvSpPr>
          <p:cNvPr id="20" name="Espaço Reservado para Texto 14"/>
          <p:cNvSpPr txBox="1">
            <a:spLocks/>
          </p:cNvSpPr>
          <p:nvPr/>
        </p:nvSpPr>
        <p:spPr>
          <a:xfrm>
            <a:off x="5861909" y="5053730"/>
            <a:ext cx="2694770" cy="106587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4400" smtClean="0">
                <a:solidFill>
                  <a:schemeClr val="tx1">
                    <a:lumMod val="95000"/>
                  </a:schemeClr>
                </a:solidFill>
              </a:rPr>
              <a:t>login</a:t>
            </a:r>
          </a:p>
        </p:txBody>
      </p:sp>
      <p:sp>
        <p:nvSpPr>
          <p:cNvPr id="23" name="Espaço Reservado para Texto 14"/>
          <p:cNvSpPr txBox="1">
            <a:spLocks/>
          </p:cNvSpPr>
          <p:nvPr/>
        </p:nvSpPr>
        <p:spPr>
          <a:xfrm>
            <a:off x="5119854" y="5796216"/>
            <a:ext cx="4286786" cy="106587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authentication</a:t>
            </a:r>
          </a:p>
        </p:txBody>
      </p:sp>
      <p:sp>
        <p:nvSpPr>
          <p:cNvPr id="24" name="Espaço Reservado para Texto 14"/>
          <p:cNvSpPr txBox="1">
            <a:spLocks/>
          </p:cNvSpPr>
          <p:nvPr/>
        </p:nvSpPr>
        <p:spPr>
          <a:xfrm>
            <a:off x="11502960" y="5796216"/>
            <a:ext cx="4286786" cy="106587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synchronization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625840" y="5110357"/>
            <a:ext cx="4864679" cy="1595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 para a direita listrada 3"/>
          <p:cNvSpPr/>
          <p:nvPr/>
        </p:nvSpPr>
        <p:spPr>
          <a:xfrm>
            <a:off x="8783656" y="5251292"/>
            <a:ext cx="3026550" cy="1305994"/>
          </a:xfrm>
          <a:prstGeom prst="stripedRightArrow">
            <a:avLst>
              <a:gd name="adj1" fmla="val 61483"/>
              <a:gd name="adj2" fmla="val 47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smtClean="0"/>
              <a:t>token</a:t>
            </a:r>
            <a:endParaRPr lang="pt-BR" sz="4000" b="1"/>
          </a:p>
        </p:txBody>
      </p:sp>
      <p:sp>
        <p:nvSpPr>
          <p:cNvPr id="30" name="Espaço Reservado para Texto 14"/>
          <p:cNvSpPr txBox="1">
            <a:spLocks/>
          </p:cNvSpPr>
          <p:nvPr/>
        </p:nvSpPr>
        <p:spPr>
          <a:xfrm>
            <a:off x="8174331" y="7320216"/>
            <a:ext cx="4424368" cy="106587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smtClean="0">
                <a:solidFill>
                  <a:schemeClr val="tx1">
                    <a:lumMod val="75000"/>
                  </a:schemeClr>
                </a:solidFill>
              </a:rPr>
              <a:t>expired </a:t>
            </a:r>
          </a:p>
          <a:p>
            <a:pPr algn="ctr"/>
            <a:r>
              <a:rPr lang="pt-BR" sz="3600">
                <a:solidFill>
                  <a:schemeClr val="tx1">
                    <a:lumMod val="75000"/>
                  </a:schemeClr>
                </a:solidFill>
              </a:rPr>
              <a:t>t</a:t>
            </a:r>
            <a:r>
              <a:rPr lang="pt-BR" sz="3600" smtClean="0">
                <a:solidFill>
                  <a:schemeClr val="tx1">
                    <a:lumMod val="75000"/>
                  </a:schemeClr>
                </a:solidFill>
              </a:rPr>
              <a:t>oken</a:t>
            </a:r>
          </a:p>
        </p:txBody>
      </p:sp>
      <p:sp>
        <p:nvSpPr>
          <p:cNvPr id="7" name="Seta em curva para baixo 6"/>
          <p:cNvSpPr/>
          <p:nvPr/>
        </p:nvSpPr>
        <p:spPr>
          <a:xfrm flipH="1" flipV="1">
            <a:off x="6968240" y="6862086"/>
            <a:ext cx="6705600" cy="1908442"/>
          </a:xfrm>
          <a:prstGeom prst="curvedDownArrow">
            <a:avLst>
              <a:gd name="adj1" fmla="val 19002"/>
              <a:gd name="adj2" fmla="val 48090"/>
              <a:gd name="adj3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61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16" name="Espaço Reservado para Texto 16"/>
          <p:cNvSpPr txBox="1">
            <a:spLocks/>
          </p:cNvSpPr>
          <p:nvPr/>
        </p:nvSpPr>
        <p:spPr>
          <a:xfrm>
            <a:off x="1877958" y="1895649"/>
            <a:ext cx="3729880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3000" smtClean="0"/>
              <a:t>map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configuration</a:t>
            </a:r>
            <a:endParaRPr lang="pt-BR" sz="8800"/>
          </a:p>
        </p:txBody>
      </p:sp>
      <p:cxnSp>
        <p:nvCxnSpPr>
          <p:cNvPr id="17" name="Conector reto 16"/>
          <p:cNvCxnSpPr/>
          <p:nvPr/>
        </p:nvCxnSpPr>
        <p:spPr>
          <a:xfrm>
            <a:off x="790278" y="3467100"/>
            <a:ext cx="16201528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ço Reservado para Texto 16"/>
          <p:cNvSpPr txBox="1">
            <a:spLocks/>
          </p:cNvSpPr>
          <p:nvPr/>
        </p:nvSpPr>
        <p:spPr>
          <a:xfrm>
            <a:off x="6847359" y="1895649"/>
            <a:ext cx="400952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login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authentication</a:t>
            </a:r>
            <a:endParaRPr lang="pt-BR" sz="3200">
              <a:solidFill>
                <a:schemeClr val="tx1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19" name="Espaço Reservado para Texto 16"/>
          <p:cNvSpPr txBox="1">
            <a:spLocks/>
          </p:cNvSpPr>
          <p:nvPr/>
        </p:nvSpPr>
        <p:spPr>
          <a:xfrm>
            <a:off x="12096408" y="1895649"/>
            <a:ext cx="474299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900" smtClean="0"/>
              <a:t>fetcher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implementation</a:t>
            </a:r>
            <a:endParaRPr lang="pt-BR" sz="32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15" name="Retângulo 14"/>
          <p:cNvSpPr/>
          <p:nvPr/>
        </p:nvSpPr>
        <p:spPr>
          <a:xfrm>
            <a:off x="1255687" y="1650924"/>
            <a:ext cx="9601200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</p:spPr>
        <p:txBody>
          <a:bodyPr/>
          <a:lstStyle/>
          <a:p>
            <a:r>
              <a:rPr lang="pt-BR" smtClean="0"/>
              <a:t>SYNCHER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state</a:t>
            </a:r>
            <a:endParaRPr lang="pt-BR"/>
          </a:p>
        </p:txBody>
      </p:sp>
      <p:sp>
        <p:nvSpPr>
          <p:cNvPr id="24" name="Espaço Reservado para Texto 14"/>
          <p:cNvSpPr txBox="1">
            <a:spLocks/>
          </p:cNvSpPr>
          <p:nvPr/>
        </p:nvSpPr>
        <p:spPr>
          <a:xfrm>
            <a:off x="8376752" y="6293651"/>
            <a:ext cx="2694770" cy="106587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smtClean="0">
                <a:solidFill>
                  <a:schemeClr val="accent1"/>
                </a:solidFill>
              </a:rPr>
              <a:t>LOAD | SAVE</a:t>
            </a:r>
          </a:p>
        </p:txBody>
      </p:sp>
      <p:sp>
        <p:nvSpPr>
          <p:cNvPr id="25" name="Espaço Reservado para Texto 14"/>
          <p:cNvSpPr txBox="1">
            <a:spLocks/>
          </p:cNvSpPr>
          <p:nvPr/>
        </p:nvSpPr>
        <p:spPr>
          <a:xfrm>
            <a:off x="8978262" y="8268349"/>
            <a:ext cx="1659244" cy="106587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 smtClean="0">
                <a:solidFill>
                  <a:schemeClr val="tx1">
                    <a:lumMod val="65000"/>
                  </a:schemeClr>
                </a:solidFill>
              </a:rPr>
              <a:t>estado global</a:t>
            </a:r>
          </a:p>
        </p:txBody>
      </p:sp>
      <p:sp>
        <p:nvSpPr>
          <p:cNvPr id="26" name="Espaço Reservado para Texto 14"/>
          <p:cNvSpPr txBox="1">
            <a:spLocks/>
          </p:cNvSpPr>
          <p:nvPr/>
        </p:nvSpPr>
        <p:spPr>
          <a:xfrm>
            <a:off x="8862374" y="4152900"/>
            <a:ext cx="1860074" cy="106587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 smtClean="0">
                <a:solidFill>
                  <a:schemeClr val="tx1">
                    <a:lumMod val="65000"/>
                  </a:schemeClr>
                </a:solidFill>
              </a:rPr>
              <a:t>estado remoto</a:t>
            </a:r>
          </a:p>
        </p:txBody>
      </p:sp>
      <p:sp>
        <p:nvSpPr>
          <p:cNvPr id="27" name="Espaço Reservado para Texto 14"/>
          <p:cNvSpPr txBox="1">
            <a:spLocks/>
          </p:cNvSpPr>
          <p:nvPr/>
        </p:nvSpPr>
        <p:spPr>
          <a:xfrm>
            <a:off x="8362306" y="7208051"/>
            <a:ext cx="2694770" cy="106587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4400" smtClean="0">
                <a:solidFill>
                  <a:schemeClr val="tx1">
                    <a:lumMod val="95000"/>
                  </a:schemeClr>
                </a:solidFill>
              </a:rPr>
              <a:t>APP</a:t>
            </a:r>
          </a:p>
        </p:txBody>
      </p:sp>
      <p:sp>
        <p:nvSpPr>
          <p:cNvPr id="29" name="Espaço Reservado para Texto 14"/>
          <p:cNvSpPr txBox="1">
            <a:spLocks/>
          </p:cNvSpPr>
          <p:nvPr/>
        </p:nvSpPr>
        <p:spPr>
          <a:xfrm>
            <a:off x="8362306" y="4997321"/>
            <a:ext cx="2694770" cy="106587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4400" smtClean="0">
                <a:solidFill>
                  <a:schemeClr val="tx1">
                    <a:lumMod val="95000"/>
                  </a:schemeClr>
                </a:solidFill>
              </a:rPr>
              <a:t>API</a:t>
            </a:r>
          </a:p>
        </p:txBody>
      </p:sp>
      <p:sp>
        <p:nvSpPr>
          <p:cNvPr id="2" name="Curved Left Arrow 1"/>
          <p:cNvSpPr/>
          <p:nvPr/>
        </p:nvSpPr>
        <p:spPr>
          <a:xfrm flipH="1">
            <a:off x="7255409" y="5329801"/>
            <a:ext cx="1752140" cy="29441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Left Arrow 29"/>
          <p:cNvSpPr/>
          <p:nvPr/>
        </p:nvSpPr>
        <p:spPr>
          <a:xfrm flipV="1">
            <a:off x="10416925" y="5086962"/>
            <a:ext cx="1893335" cy="30308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Espaço Reservado para Texto 14"/>
          <p:cNvSpPr txBox="1">
            <a:spLocks/>
          </p:cNvSpPr>
          <p:nvPr/>
        </p:nvSpPr>
        <p:spPr>
          <a:xfrm>
            <a:off x="12251216" y="6069472"/>
            <a:ext cx="1659244" cy="106587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 smtClean="0">
                <a:solidFill>
                  <a:srgbClr val="FFC000"/>
                </a:solidFill>
              </a:rPr>
              <a:t>POST PUT DELETE</a:t>
            </a:r>
          </a:p>
        </p:txBody>
      </p:sp>
      <p:sp>
        <p:nvSpPr>
          <p:cNvPr id="32" name="Espaço Reservado para Texto 14"/>
          <p:cNvSpPr txBox="1">
            <a:spLocks/>
          </p:cNvSpPr>
          <p:nvPr/>
        </p:nvSpPr>
        <p:spPr>
          <a:xfrm>
            <a:off x="6059733" y="6292721"/>
            <a:ext cx="1297527" cy="690221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 smtClean="0">
                <a:solidFill>
                  <a:srgbClr val="FFC000"/>
                </a:solidFill>
              </a:rPr>
              <a:t>GET</a:t>
            </a:r>
          </a:p>
        </p:txBody>
      </p:sp>
      <p:sp>
        <p:nvSpPr>
          <p:cNvPr id="33" name="Espaço Reservado para Texto 14"/>
          <p:cNvSpPr txBox="1">
            <a:spLocks/>
          </p:cNvSpPr>
          <p:nvPr/>
        </p:nvSpPr>
        <p:spPr>
          <a:xfrm>
            <a:off x="761206" y="3771900"/>
            <a:ext cx="4343400" cy="502920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tx1">
                    <a:lumMod val="95000"/>
                  </a:schemeClr>
                </a:solidFill>
              </a:rPr>
              <a:t>Differ Algorithm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Syncher object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Async handlers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80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155904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26</a:t>
            </a:fld>
            <a:endParaRPr lang="ja-JP" altLang="en-US"/>
          </a:p>
        </p:txBody>
      </p:sp>
      <p:sp>
        <p:nvSpPr>
          <p:cNvPr id="16" name="Espaço Reservado para Texto 16"/>
          <p:cNvSpPr txBox="1">
            <a:spLocks/>
          </p:cNvSpPr>
          <p:nvPr/>
        </p:nvSpPr>
        <p:spPr>
          <a:xfrm>
            <a:off x="1877958" y="1895649"/>
            <a:ext cx="3729880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3000" smtClean="0"/>
              <a:t>map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configuration</a:t>
            </a:r>
            <a:endParaRPr lang="pt-BR" sz="8800"/>
          </a:p>
        </p:txBody>
      </p:sp>
      <p:cxnSp>
        <p:nvCxnSpPr>
          <p:cNvPr id="17" name="Conector reto 16"/>
          <p:cNvCxnSpPr/>
          <p:nvPr/>
        </p:nvCxnSpPr>
        <p:spPr>
          <a:xfrm>
            <a:off x="790278" y="3467100"/>
            <a:ext cx="16201528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ço Reservado para Texto 16"/>
          <p:cNvSpPr txBox="1">
            <a:spLocks/>
          </p:cNvSpPr>
          <p:nvPr/>
        </p:nvSpPr>
        <p:spPr>
          <a:xfrm>
            <a:off x="6847359" y="1895649"/>
            <a:ext cx="400952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login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authentication</a:t>
            </a:r>
            <a:endParaRPr lang="pt-BR" sz="3200">
              <a:solidFill>
                <a:schemeClr val="tx1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19" name="Espaço Reservado para Texto 16"/>
          <p:cNvSpPr txBox="1">
            <a:spLocks/>
          </p:cNvSpPr>
          <p:nvPr/>
        </p:nvSpPr>
        <p:spPr>
          <a:xfrm>
            <a:off x="12096408" y="1895649"/>
            <a:ext cx="474299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900" smtClean="0"/>
              <a:t>fetcher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implementation</a:t>
            </a:r>
            <a:endParaRPr lang="pt-BR" sz="32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8" name="Retângulo 27"/>
          <p:cNvSpPr/>
          <p:nvPr/>
        </p:nvSpPr>
        <p:spPr>
          <a:xfrm>
            <a:off x="4899112" y="6814712"/>
            <a:ext cx="10080922" cy="61155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255687" y="1650924"/>
            <a:ext cx="9601200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</p:spPr>
        <p:txBody>
          <a:bodyPr/>
          <a:lstStyle/>
          <a:p>
            <a:r>
              <a:rPr lang="pt-BR" smtClean="0"/>
              <a:t>SYNCHER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state</a:t>
            </a:r>
            <a:endParaRPr lang="pt-BR"/>
          </a:p>
        </p:txBody>
      </p:sp>
      <p:sp>
        <p:nvSpPr>
          <p:cNvPr id="14" name="Espaço Reservado para Texto 14"/>
          <p:cNvSpPr txBox="1">
            <a:spLocks/>
          </p:cNvSpPr>
          <p:nvPr/>
        </p:nvSpPr>
        <p:spPr>
          <a:xfrm>
            <a:off x="761206" y="3771900"/>
            <a:ext cx="4343400" cy="502920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tx1">
                    <a:lumMod val="95000"/>
                  </a:schemeClr>
                </a:solidFill>
              </a:rPr>
              <a:t>Differ Algorithm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Syncher object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Async handlers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80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5516178" y="3911129"/>
            <a:ext cx="92658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interface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ISyncher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exception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Exception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isLoading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boolean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isSuccess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boolean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outOfSync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boolean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canceller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():</a:t>
            </a:r>
            <a:r>
              <a:rPr lang="pt-BR" smtClean="0">
                <a:solidFill>
                  <a:srgbClr val="4EC9B0"/>
                </a:solidFill>
                <a:latin typeface="agave" panose="020B0509040604020203" pitchFamily="49" charset="0"/>
              </a:rPr>
              <a:t>void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isRelated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refer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): </a:t>
            </a:r>
            <a:r>
              <a:rPr lang="pt-BR" smtClean="0">
                <a:solidFill>
                  <a:srgbClr val="4EC9B0"/>
                </a:solidFill>
                <a:latin typeface="agave" panose="020B0509040604020203" pitchFamily="49" charset="0"/>
              </a:rPr>
              <a:t>boolean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loadAsync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filter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?: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Promise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&gt;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saveAsync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reload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boolean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Promise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void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&gt;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onSave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):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void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onLoad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):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void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257006" y="6438900"/>
            <a:ext cx="9601200" cy="280622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862355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27</a:t>
            </a:fld>
            <a:endParaRPr lang="ja-JP" altLang="en-US"/>
          </a:p>
        </p:txBody>
      </p:sp>
      <p:sp>
        <p:nvSpPr>
          <p:cNvPr id="16" name="Espaço Reservado para Texto 16"/>
          <p:cNvSpPr txBox="1">
            <a:spLocks/>
          </p:cNvSpPr>
          <p:nvPr/>
        </p:nvSpPr>
        <p:spPr>
          <a:xfrm>
            <a:off x="1877958" y="1895649"/>
            <a:ext cx="3729880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3000" smtClean="0"/>
              <a:t>map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configuration</a:t>
            </a:r>
            <a:endParaRPr lang="pt-BR" sz="8800"/>
          </a:p>
        </p:txBody>
      </p:sp>
      <p:cxnSp>
        <p:nvCxnSpPr>
          <p:cNvPr id="17" name="Conector reto 16"/>
          <p:cNvCxnSpPr/>
          <p:nvPr/>
        </p:nvCxnSpPr>
        <p:spPr>
          <a:xfrm>
            <a:off x="790278" y="3467100"/>
            <a:ext cx="16201528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ço Reservado para Texto 16"/>
          <p:cNvSpPr txBox="1">
            <a:spLocks/>
          </p:cNvSpPr>
          <p:nvPr/>
        </p:nvSpPr>
        <p:spPr>
          <a:xfrm>
            <a:off x="6847359" y="1895649"/>
            <a:ext cx="400952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login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authentication</a:t>
            </a:r>
            <a:endParaRPr lang="pt-BR" sz="3200">
              <a:solidFill>
                <a:schemeClr val="tx1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19" name="Espaço Reservado para Texto 16"/>
          <p:cNvSpPr txBox="1">
            <a:spLocks/>
          </p:cNvSpPr>
          <p:nvPr/>
        </p:nvSpPr>
        <p:spPr>
          <a:xfrm>
            <a:off x="12096408" y="1895649"/>
            <a:ext cx="474299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900" smtClean="0"/>
              <a:t>fetcher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implementation</a:t>
            </a:r>
            <a:endParaRPr lang="pt-BR" sz="32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15" name="Retângulo 14"/>
          <p:cNvSpPr/>
          <p:nvPr/>
        </p:nvSpPr>
        <p:spPr>
          <a:xfrm>
            <a:off x="1255687" y="1650924"/>
            <a:ext cx="9601200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</p:spPr>
        <p:txBody>
          <a:bodyPr/>
          <a:lstStyle/>
          <a:p>
            <a:r>
              <a:rPr lang="pt-BR" smtClean="0"/>
              <a:t>SYNCHER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state</a:t>
            </a:r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516178" y="3911129"/>
            <a:ext cx="92658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interface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ISyncher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exception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Exception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isLoading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boolean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isSuccess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boolean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outOfSync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boolean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canceller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():</a:t>
            </a:r>
            <a:r>
              <a:rPr lang="pt-BR" smtClean="0">
                <a:solidFill>
                  <a:srgbClr val="4EC9B0"/>
                </a:solidFill>
                <a:latin typeface="agave" panose="020B0509040604020203" pitchFamily="49" charset="0"/>
              </a:rPr>
              <a:t>void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isRelated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refer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): </a:t>
            </a:r>
            <a:r>
              <a:rPr lang="pt-BR" smtClean="0">
                <a:solidFill>
                  <a:srgbClr val="4EC9B0"/>
                </a:solidFill>
                <a:latin typeface="agave" panose="020B0509040604020203" pitchFamily="49" charset="0"/>
              </a:rPr>
              <a:t>boolean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loadAsync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filter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?: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Promise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&gt;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saveAsync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reload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boolean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Promise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void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&gt;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onSave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):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void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onLoad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):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void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5180012" y="4457700"/>
            <a:ext cx="9601200" cy="289560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spaço Reservado para Texto 14"/>
          <p:cNvSpPr txBox="1">
            <a:spLocks/>
          </p:cNvSpPr>
          <p:nvPr/>
        </p:nvSpPr>
        <p:spPr>
          <a:xfrm>
            <a:off x="761206" y="3771900"/>
            <a:ext cx="4343400" cy="502920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tx1">
                    <a:lumMod val="95000"/>
                  </a:schemeClr>
                </a:solidFill>
              </a:rPr>
              <a:t>Differ Algorithm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Syncher object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Async handlers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80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28950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28</a:t>
            </a:fld>
            <a:endParaRPr lang="ja-JP" altLang="en-US"/>
          </a:p>
        </p:txBody>
      </p:sp>
      <p:sp>
        <p:nvSpPr>
          <p:cNvPr id="16" name="Espaço Reservado para Texto 16"/>
          <p:cNvSpPr txBox="1">
            <a:spLocks/>
          </p:cNvSpPr>
          <p:nvPr/>
        </p:nvSpPr>
        <p:spPr>
          <a:xfrm>
            <a:off x="1877958" y="1895649"/>
            <a:ext cx="3729880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3000" smtClean="0"/>
              <a:t>map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configuration</a:t>
            </a:r>
            <a:endParaRPr lang="pt-BR" sz="8800"/>
          </a:p>
        </p:txBody>
      </p:sp>
      <p:cxnSp>
        <p:nvCxnSpPr>
          <p:cNvPr id="17" name="Conector reto 16"/>
          <p:cNvCxnSpPr/>
          <p:nvPr/>
        </p:nvCxnSpPr>
        <p:spPr>
          <a:xfrm>
            <a:off x="790278" y="3467100"/>
            <a:ext cx="16201528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ço Reservado para Texto 16"/>
          <p:cNvSpPr txBox="1">
            <a:spLocks/>
          </p:cNvSpPr>
          <p:nvPr/>
        </p:nvSpPr>
        <p:spPr>
          <a:xfrm>
            <a:off x="6847359" y="1895649"/>
            <a:ext cx="400952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login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authentication</a:t>
            </a:r>
            <a:endParaRPr lang="pt-BR" sz="3200">
              <a:solidFill>
                <a:schemeClr val="tx1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19" name="Espaço Reservado para Texto 16"/>
          <p:cNvSpPr txBox="1">
            <a:spLocks/>
          </p:cNvSpPr>
          <p:nvPr/>
        </p:nvSpPr>
        <p:spPr>
          <a:xfrm>
            <a:off x="12096408" y="1895649"/>
            <a:ext cx="474299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900" smtClean="0"/>
              <a:t>fetcher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implementation</a:t>
            </a:r>
            <a:endParaRPr lang="pt-BR" sz="32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8" name="Retângulo 27"/>
          <p:cNvSpPr/>
          <p:nvPr/>
        </p:nvSpPr>
        <p:spPr>
          <a:xfrm>
            <a:off x="4960513" y="6830754"/>
            <a:ext cx="10080922" cy="61155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255687" y="1650924"/>
            <a:ext cx="9601200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</p:spPr>
        <p:txBody>
          <a:bodyPr/>
          <a:lstStyle/>
          <a:p>
            <a:r>
              <a:rPr lang="pt-BR" smtClean="0"/>
              <a:t>SYNCHER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state</a:t>
            </a:r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590674" y="3787942"/>
            <a:ext cx="1135300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syncher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pt-BR" smtClean="0">
              <a:solidFill>
                <a:srgbClr val="C586C0"/>
              </a:solidFill>
              <a:latin typeface="agave" panose="020B0509040604020203" pitchFamily="49" charset="0"/>
            </a:endParaRPr>
          </a:p>
          <a:p>
            <a:r>
              <a:rPr lang="pt-BR" smtClean="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helloAsync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'../asyncs/hello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'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mtClean="0">
                <a:solidFill>
                  <a:srgbClr val="4FC1FF"/>
                </a:solidFill>
                <a:latin typeface="agave" panose="020B0509040604020203" pitchFamily="49" charset="0"/>
              </a:rPr>
              <a:t>onLoad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mtClean="0">
                <a:solidFill>
                  <a:srgbClr val="4FC1FF"/>
                </a:solidFill>
                <a:latin typeface="agave" panose="020B0509040604020203" pitchFamily="49" charset="0"/>
              </a:rPr>
              <a:t>onSave 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} 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helloApi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helloApi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isLoading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&amp;&amp;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progress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Hello,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onClick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D69D85"/>
                </a:solidFill>
                <a:latin typeface="agave" panose="020B0509040604020203" pitchFamily="49" charset="0"/>
              </a:rPr>
              <a:t>{</a:t>
            </a:r>
            <a:r>
              <a:rPr lang="pt-BR" smtClean="0">
                <a:solidFill>
                  <a:srgbClr val="D69D85"/>
                </a:solidFill>
                <a:latin typeface="agave" panose="020B0509040604020203" pitchFamily="49" charset="0"/>
              </a:rPr>
              <a:t>onLoad}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Load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9B9B9B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  </a:t>
            </a:r>
            <a:r>
              <a:rPr lang="pt-BR">
                <a:solidFill>
                  <a:srgbClr val="9B9B9B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9B9B9B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onClick</a:t>
            </a:r>
            <a:r>
              <a:rPr lang="pt-BR">
                <a:solidFill>
                  <a:srgbClr val="9B9B9B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D69D85"/>
                </a:solidFill>
                <a:latin typeface="agave" panose="020B0509040604020203" pitchFamily="49" charset="0"/>
              </a:rPr>
              <a:t>{onSave}</a:t>
            </a:r>
            <a:r>
              <a:rPr lang="pt-BR">
                <a:solidFill>
                  <a:srgbClr val="9B9B9B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Save</a:t>
            </a:r>
            <a:r>
              <a:rPr lang="pt-BR">
                <a:solidFill>
                  <a:srgbClr val="9B9B9B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9B9B9B"/>
                </a:solidFill>
                <a:latin typeface="agave" panose="020B0509040604020203" pitchFamily="49" charset="0"/>
              </a:rPr>
              <a:t>&gt;</a:t>
            </a:r>
          </a:p>
          <a:p>
            <a:r>
              <a:rPr lang="pt-BR">
                <a:solidFill>
                  <a:srgbClr val="9B9B9B"/>
                </a:solidFill>
                <a:latin typeface="agave" panose="020B0509040604020203" pitchFamily="49" charset="0"/>
              </a:rPr>
              <a:t>   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input</a:t>
            </a:r>
            <a:r>
              <a:rPr lang="pt-BR">
                <a:solidFill>
                  <a:srgbClr val="9B9B9B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bind</a:t>
            </a:r>
            <a:r>
              <a:rPr lang="pt-BR">
                <a:solidFill>
                  <a:srgbClr val="9B9B9B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D69D85"/>
                </a:solidFill>
                <a:latin typeface="agave" panose="020B0509040604020203" pitchFamily="49" charset="0"/>
              </a:rPr>
              <a:t>"hello"</a:t>
            </a:r>
            <a:r>
              <a:rPr lang="pt-BR">
                <a:solidFill>
                  <a:srgbClr val="9B9B9B"/>
                </a:solidFill>
                <a:latin typeface="agave" panose="020B0509040604020203" pitchFamily="49" charset="0"/>
              </a:rPr>
              <a:t> /&gt;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</a:p>
          <a:p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242207" y="3787942"/>
            <a:ext cx="9601200" cy="143175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5589880" y="6175775"/>
            <a:ext cx="9601200" cy="550395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5440235" y="7332336"/>
            <a:ext cx="9601200" cy="34990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0"/>
          <p:cNvSpPr/>
          <p:nvPr/>
        </p:nvSpPr>
        <p:spPr>
          <a:xfrm>
            <a:off x="5255045" y="8707905"/>
            <a:ext cx="9601200" cy="550395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spaço Reservado para Texto 14"/>
          <p:cNvSpPr txBox="1">
            <a:spLocks/>
          </p:cNvSpPr>
          <p:nvPr/>
        </p:nvSpPr>
        <p:spPr>
          <a:xfrm>
            <a:off x="761206" y="3771900"/>
            <a:ext cx="4343400" cy="502920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tx1">
                    <a:lumMod val="95000"/>
                  </a:schemeClr>
                </a:solidFill>
              </a:rPr>
              <a:t>Differ Algorithm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Syncher object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Async handlers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80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798647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278" y="4322512"/>
            <a:ext cx="5904656" cy="1354388"/>
          </a:xfrm>
        </p:spPr>
        <p:txBody>
          <a:bodyPr>
            <a:normAutofit/>
          </a:bodyPr>
          <a:lstStyle/>
          <a:p>
            <a:r>
              <a:rPr lang="pt-BR" sz="6000" smtClean="0"/>
              <a:t>Declarative</a:t>
            </a:r>
            <a:endParaRPr lang="pt-BR" sz="6000">
              <a:solidFill>
                <a:schemeClr val="accent1"/>
              </a:solidFill>
            </a:endParaRPr>
          </a:p>
        </p:txBody>
      </p:sp>
      <p:sp>
        <p:nvSpPr>
          <p:cNvPr id="6" name="Espaço Reservado para Texto 6"/>
          <p:cNvSpPr>
            <a:spLocks noGrp="1"/>
          </p:cNvSpPr>
          <p:nvPr>
            <p:ph type="body" sz="quarter" idx="4294967295"/>
          </p:nvPr>
        </p:nvSpPr>
        <p:spPr>
          <a:xfrm>
            <a:off x="7695406" y="4076700"/>
            <a:ext cx="4191000" cy="1676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smtClean="0"/>
              <a:t>routing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/>
              <a:t>handling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smtClean="0"/>
              <a:t>extending</a:t>
            </a:r>
            <a:endParaRPr lang="en-US" sz="3200" smtClean="0"/>
          </a:p>
        </p:txBody>
      </p:sp>
      <p:sp>
        <p:nvSpPr>
          <p:cNvPr id="5" name="Retângulo 4"/>
          <p:cNvSpPr/>
          <p:nvPr/>
        </p:nvSpPr>
        <p:spPr>
          <a:xfrm>
            <a:off x="1370806" y="5219700"/>
            <a:ext cx="5257800" cy="547437"/>
          </a:xfrm>
          <a:prstGeom prst="rect">
            <a:avLst/>
          </a:prstGeom>
        </p:spPr>
        <p:txBody>
          <a:bodyPr vert="horz" lIns="163275" tIns="81638" rIns="163275" bIns="81638" rtlCol="0">
            <a:noAutofit/>
          </a:bodyPr>
          <a:lstStyle/>
          <a:p>
            <a:pPr algn="r">
              <a:spcBef>
                <a:spcPct val="20000"/>
              </a:spcBef>
            </a:pPr>
            <a:r>
              <a:rPr lang="en-US" spc="-150">
                <a:solidFill>
                  <a:schemeClr val="tx1">
                    <a:lumMod val="65000"/>
                  </a:schemeClr>
                </a:solidFill>
              </a:rPr>
              <a:t>f</a:t>
            </a:r>
            <a:r>
              <a:rPr lang="en-US" spc="-150" smtClean="0">
                <a:solidFill>
                  <a:schemeClr val="tx1">
                    <a:lumMod val="65000"/>
                  </a:schemeClr>
                </a:solidFill>
              </a:rPr>
              <a:t>ully declarative component</a:t>
            </a:r>
            <a:endParaRPr lang="en-US" spc="-15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2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67"/>
    </mc:Choice>
    <mc:Fallback xmlns="">
      <p:transition spd="slow" advTm="8567"/>
    </mc:Fallback>
  </mc:AlternateContent>
  <p:timing>
    <p:tnLst>
      <p:par>
        <p:cTn id="1" dur="indefinite" restart="never" nodeType="tmRoot"/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7"/>
          <p:cNvSpPr txBox="1">
            <a:spLocks/>
          </p:cNvSpPr>
          <p:nvPr/>
        </p:nvSpPr>
        <p:spPr>
          <a:xfrm>
            <a:off x="837406" y="4846339"/>
            <a:ext cx="3047286" cy="1440161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5400" kern="1200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pc="-150" smtClean="0"/>
              <a:t>REACT </a:t>
            </a:r>
          </a:p>
          <a:p>
            <a:r>
              <a:rPr lang="pt-BR" sz="6000" b="1" spc="-300">
                <a:solidFill>
                  <a:schemeClr val="accent1"/>
                </a:solidFill>
              </a:rPr>
              <a:t>AWAY</a:t>
            </a:r>
            <a:endParaRPr lang="pt-BR" sz="6000" b="1" spc="2000">
              <a:solidFill>
                <a:schemeClr val="accent1"/>
              </a:solidFill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4294967295"/>
          </p:nvPr>
        </p:nvSpPr>
        <p:spPr>
          <a:xfrm>
            <a:off x="4010571" y="2476500"/>
            <a:ext cx="4294435" cy="5347098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>
              <a:lnSpc>
                <a:spcPct val="300000"/>
              </a:lnSpc>
            </a:pPr>
            <a:r>
              <a:rPr lang="en-US" sz="3200" b="1" spc="1200" smtClean="0"/>
              <a:t>PROXIES</a:t>
            </a:r>
          </a:p>
          <a:p>
            <a:pPr>
              <a:lnSpc>
                <a:spcPct val="300000"/>
              </a:lnSpc>
            </a:pPr>
            <a:r>
              <a:rPr lang="en-US" sz="3200" b="1" spc="1200" smtClean="0"/>
              <a:t>SYNCHERS</a:t>
            </a:r>
            <a:endParaRPr lang="en-US" sz="3200" b="1" spc="120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sz="3200" b="1" spc="1200" smtClean="0"/>
              <a:t>DIRECTIVES</a:t>
            </a:r>
            <a:endParaRPr lang="pt-BR" sz="3200" b="1" spc="12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Espaço Reservado para Texto 6"/>
          <p:cNvSpPr>
            <a:spLocks noGrp="1"/>
          </p:cNvSpPr>
          <p:nvPr>
            <p:ph type="body" sz="quarter" idx="4294967295"/>
          </p:nvPr>
        </p:nvSpPr>
        <p:spPr>
          <a:xfrm>
            <a:off x="3998891" y="4022217"/>
            <a:ext cx="4257863" cy="58568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smtClean="0">
                <a:solidFill>
                  <a:schemeClr val="tx1">
                    <a:lumMod val="75000"/>
                  </a:schemeClr>
                </a:solidFill>
              </a:rPr>
              <a:t>Renderable </a:t>
            </a:r>
            <a:r>
              <a:rPr lang="en-US" sz="2800">
                <a:solidFill>
                  <a:schemeClr val="tx1">
                    <a:lumMod val="75000"/>
                  </a:schemeClr>
                </a:solidFill>
              </a:rPr>
              <a:t>states</a:t>
            </a:r>
          </a:p>
        </p:txBody>
      </p:sp>
      <p:sp>
        <p:nvSpPr>
          <p:cNvPr id="13" name="Espaço Reservado para Texto 6"/>
          <p:cNvSpPr>
            <a:spLocks noGrp="1"/>
          </p:cNvSpPr>
          <p:nvPr>
            <p:ph type="body" sz="quarter" idx="4294967295"/>
          </p:nvPr>
        </p:nvSpPr>
        <p:spPr>
          <a:xfrm>
            <a:off x="4030020" y="5513578"/>
            <a:ext cx="4257863" cy="58568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smtClean="0">
                <a:solidFill>
                  <a:schemeClr val="tx1">
                    <a:lumMod val="75000"/>
                  </a:schemeClr>
                </a:solidFill>
              </a:rPr>
              <a:t>RESTful abstraction</a:t>
            </a:r>
          </a:p>
        </p:txBody>
      </p:sp>
      <p:sp>
        <p:nvSpPr>
          <p:cNvPr id="14" name="Espaço Reservado para Texto 6"/>
          <p:cNvSpPr>
            <a:spLocks noGrp="1"/>
          </p:cNvSpPr>
          <p:nvPr>
            <p:ph type="body" sz="quarter" idx="4294967295"/>
          </p:nvPr>
        </p:nvSpPr>
        <p:spPr>
          <a:xfrm>
            <a:off x="4028856" y="7074542"/>
            <a:ext cx="4257863" cy="58568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spc="300" smtClean="0">
                <a:solidFill>
                  <a:schemeClr val="tx1">
                    <a:lumMod val="75000"/>
                  </a:schemeClr>
                </a:solidFill>
              </a:rPr>
              <a:t>Property-injection</a:t>
            </a:r>
          </a:p>
        </p:txBody>
      </p:sp>
      <p:sp>
        <p:nvSpPr>
          <p:cNvPr id="15" name="Espaço Reservado para Texto 6"/>
          <p:cNvSpPr>
            <a:spLocks noGrp="1"/>
          </p:cNvSpPr>
          <p:nvPr>
            <p:ph type="body" sz="quarter" idx="4294967295"/>
          </p:nvPr>
        </p:nvSpPr>
        <p:spPr>
          <a:xfrm>
            <a:off x="8211683" y="3368022"/>
            <a:ext cx="3886200" cy="48768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algn="ctr"/>
            <a:r>
              <a:rPr lang="en-US" sz="3200" smtClean="0">
                <a:solidFill>
                  <a:schemeClr val="tx1">
                    <a:lumMod val="95000"/>
                  </a:schemeClr>
                </a:solidFill>
              </a:rPr>
              <a:t>storing</a:t>
            </a:r>
          </a:p>
          <a:p>
            <a:pPr algn="ctr"/>
            <a:r>
              <a:rPr lang="en-US" sz="3200" smtClean="0">
                <a:solidFill>
                  <a:schemeClr val="tx1">
                    <a:lumMod val="95000"/>
                  </a:schemeClr>
                </a:solidFill>
              </a:rPr>
              <a:t>fetching</a:t>
            </a:r>
          </a:p>
          <a:p>
            <a:pPr algn="ctr"/>
            <a:r>
              <a:rPr lang="en-US" sz="3200" smtClean="0">
                <a:solidFill>
                  <a:schemeClr val="tx1">
                    <a:lumMod val="95000"/>
                  </a:schemeClr>
                </a:solidFill>
              </a:rPr>
              <a:t>globalization</a:t>
            </a:r>
          </a:p>
          <a:p>
            <a:pPr algn="ctr"/>
            <a:r>
              <a:rPr lang="en-US" sz="3200" smtClean="0">
                <a:solidFill>
                  <a:schemeClr val="tx1">
                    <a:lumMod val="95000"/>
                  </a:schemeClr>
                </a:solidFill>
              </a:rPr>
              <a:t>handling</a:t>
            </a:r>
          </a:p>
          <a:p>
            <a:pPr algn="ctr"/>
            <a:r>
              <a:rPr lang="en-US" sz="3200" smtClean="0">
                <a:solidFill>
                  <a:schemeClr val="tx1">
                    <a:lumMod val="95000"/>
                  </a:schemeClr>
                </a:solidFill>
              </a:rPr>
              <a:t>binding</a:t>
            </a:r>
          </a:p>
          <a:p>
            <a:pPr algn="ctr"/>
            <a:r>
              <a:rPr lang="en-US" sz="3200" smtClean="0">
                <a:solidFill>
                  <a:schemeClr val="tx1">
                    <a:lumMod val="95000"/>
                  </a:schemeClr>
                </a:solidFill>
              </a:rPr>
              <a:t>routing</a:t>
            </a:r>
          </a:p>
          <a:p>
            <a:pPr algn="ctr"/>
            <a:r>
              <a:rPr lang="en-US" sz="3200" smtClean="0">
                <a:solidFill>
                  <a:schemeClr val="tx1">
                    <a:lumMod val="95000"/>
                  </a:schemeClr>
                </a:solidFill>
              </a:rPr>
              <a:t>styling</a:t>
            </a:r>
          </a:p>
          <a:p>
            <a:pPr algn="ctr"/>
            <a:endParaRPr lang="pt-BR" sz="320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8" name="Conector reto 17"/>
          <p:cNvCxnSpPr/>
          <p:nvPr/>
        </p:nvCxnSpPr>
        <p:spPr>
          <a:xfrm>
            <a:off x="8381206" y="2095500"/>
            <a:ext cx="0" cy="678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ço Reservado para Texto 16"/>
          <p:cNvSpPr txBox="1">
            <a:spLocks/>
          </p:cNvSpPr>
          <p:nvPr/>
        </p:nvSpPr>
        <p:spPr>
          <a:xfrm>
            <a:off x="3776530" y="2419561"/>
            <a:ext cx="3729880" cy="590339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000" smtClean="0">
                <a:solidFill>
                  <a:schemeClr val="accent1"/>
                </a:solidFill>
              </a:rPr>
              <a:t>INNOVATION</a:t>
            </a:r>
            <a:r>
              <a:rPr lang="pt-BR" sz="400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21" name="Espaço Reservado para Texto 16"/>
          <p:cNvSpPr txBox="1">
            <a:spLocks/>
          </p:cNvSpPr>
          <p:nvPr/>
        </p:nvSpPr>
        <p:spPr>
          <a:xfrm>
            <a:off x="8609806" y="2419561"/>
            <a:ext cx="3124200" cy="590339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000" smtClean="0">
                <a:solidFill>
                  <a:schemeClr val="accent1"/>
                </a:solidFill>
              </a:rPr>
              <a:t>FEATURES</a:t>
            </a:r>
            <a:endParaRPr lang="pt-BR" sz="4000">
              <a:solidFill>
                <a:schemeClr val="accent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211683" y="1557490"/>
            <a:ext cx="3476390" cy="7454032"/>
          </a:xfrm>
          <a:prstGeom prst="rect">
            <a:avLst/>
          </a:prstGeom>
          <a:solidFill>
            <a:srgbClr val="262626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74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4"/>
    </mc:Choice>
    <mc:Fallback xmlns="">
      <p:transition spd="slow" advTm="20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DECLARATIVE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feature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30</a:t>
            </a:fld>
            <a:endParaRPr lang="ja-JP" altLang="en-US"/>
          </a:p>
        </p:txBody>
      </p:sp>
      <p:sp>
        <p:nvSpPr>
          <p:cNvPr id="7" name="Espaço Reservado para Texto 14"/>
          <p:cNvSpPr txBox="1">
            <a:spLocks/>
          </p:cNvSpPr>
          <p:nvPr/>
        </p:nvSpPr>
        <p:spPr>
          <a:xfrm>
            <a:off x="790278" y="3771900"/>
            <a:ext cx="4343400" cy="3886200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457200" indent="-4572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>
                    <a:lumMod val="95000"/>
                  </a:schemeClr>
                </a:solidFill>
              </a:defRPr>
            </a:lvl1pPr>
            <a:lvl2pPr marL="1326612" indent="-510235">
              <a:spcBef>
                <a:spcPct val="20000"/>
              </a:spcBef>
              <a:buFont typeface="Arial" panose="020B0604020202020204" pitchFamily="34" charset="0"/>
              <a:buChar char="–"/>
              <a:defRPr sz="2400"/>
            </a:lvl2pPr>
            <a:lvl3pPr marL="2040941" indent="-408188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2857317" indent="-408188">
              <a:spcBef>
                <a:spcPct val="20000"/>
              </a:spcBef>
              <a:buFont typeface="Arial" panose="020B0604020202020204" pitchFamily="34" charset="0"/>
              <a:buChar char="–"/>
              <a:defRPr sz="2400"/>
            </a:lvl4pPr>
            <a:lvl5pPr marL="3673693" indent="-408188">
              <a:spcBef>
                <a:spcPct val="20000"/>
              </a:spcBef>
              <a:buFont typeface="Arial" panose="020B0604020202020204" pitchFamily="34" charset="0"/>
              <a:buChar char="»"/>
              <a:defRPr sz="2400"/>
            </a:lvl5pPr>
            <a:lvl6pPr marL="4490070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6pPr>
            <a:lvl7pPr marL="5306446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7pPr>
            <a:lvl8pPr marL="6122822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8pPr>
            <a:lvl9pPr marL="6939199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9pPr>
          </a:lstStyle>
          <a:p>
            <a:r>
              <a:rPr lang="pt-BR"/>
              <a:t>multiple listening</a:t>
            </a:r>
          </a:p>
          <a:p>
            <a:r>
              <a:rPr lang="pt-BR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cancelable </a:t>
            </a:r>
            <a:r>
              <a:rPr lang="pt-BR">
                <a:solidFill>
                  <a:schemeClr val="bg1">
                    <a:lumMod val="65000"/>
                    <a:lumOff val="35000"/>
                  </a:schemeClr>
                </a:solidFill>
              </a:rPr>
              <a:t>event</a:t>
            </a:r>
          </a:p>
          <a:p>
            <a:r>
              <a:rPr lang="pt-BR">
                <a:solidFill>
                  <a:schemeClr val="bg1">
                    <a:lumMod val="65000"/>
                    <a:lumOff val="35000"/>
                  </a:schemeClr>
                </a:solidFill>
              </a:rPr>
              <a:t>event synonyms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790278" y="3467100"/>
            <a:ext cx="16201528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5561806" y="4305300"/>
            <a:ext cx="1104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en-US" smtClean="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en-US" smtClean="0">
                <a:solidFill>
                  <a:srgbClr val="9CDCFE"/>
                </a:solidFill>
                <a:latin typeface="agave" panose="020B0509040604020203" pitchFamily="49" charset="0"/>
              </a:rPr>
              <a:t>listener </a:t>
            </a:r>
            <a:r>
              <a:rPr lang="en-US" smtClean="0">
                <a:solidFill>
                  <a:srgbClr val="D4D4D4"/>
                </a:solidFill>
                <a:latin typeface="agave" panose="020B0509040604020203" pitchFamily="49" charset="0"/>
              </a:rPr>
              <a:t>} </a:t>
            </a:r>
            <a:r>
              <a:rPr lang="en-US" smtClean="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en-US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 smtClean="0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en-US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endParaRPr lang="pt-BR" smtClean="0">
              <a:solidFill>
                <a:srgbClr val="6A9955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listener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"mounted"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_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log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"componentDidMount"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))</a:t>
            </a:r>
          </a:p>
          <a:p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listener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"keydown"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_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log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"DOM keydom event"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))</a:t>
            </a:r>
          </a:p>
          <a:p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listener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"failure"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_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log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"any kind of error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"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))</a:t>
            </a:r>
          </a:p>
          <a:p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listener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mtClean="0">
                <a:solidFill>
                  <a:srgbClr val="DCDCAA"/>
                </a:solidFill>
                <a:latin typeface="agave" panose="020B0509040604020203" pitchFamily="49" charset="0"/>
              </a:rPr>
              <a:t>on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"/routed"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_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DCDCAA"/>
                </a:solidFill>
                <a:latin typeface="agave" panose="020B0509040604020203" pitchFamily="49" charset="0"/>
              </a:rPr>
              <a:t>log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"Entered in route"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))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 listener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on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"myEvent"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log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))</a:t>
            </a:r>
          </a:p>
          <a:p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listener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dispatch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"myEvent"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true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endParaRPr lang="pt-BR" smtClean="0">
              <a:solidFill>
                <a:srgbClr val="6A9955"/>
              </a:solidFill>
              <a:latin typeface="agave" panose="020B0509040604020203" pitchFamily="49" charset="0"/>
            </a:endParaRPr>
          </a:p>
        </p:txBody>
      </p:sp>
      <p:sp>
        <p:nvSpPr>
          <p:cNvPr id="14" name="Espaço Reservado para Texto 16"/>
          <p:cNvSpPr txBox="1">
            <a:spLocks/>
          </p:cNvSpPr>
          <p:nvPr/>
        </p:nvSpPr>
        <p:spPr>
          <a:xfrm>
            <a:off x="6704806" y="1895649"/>
            <a:ext cx="3729880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routing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>
                <a:solidFill>
                  <a:schemeClr val="tx1">
                    <a:lumMod val="75000"/>
                  </a:schemeClr>
                </a:solidFill>
              </a:rPr>
              <a:t>react-router-dom</a:t>
            </a: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19" name="Espaço Reservado para Texto 16"/>
          <p:cNvSpPr txBox="1">
            <a:spLocks/>
          </p:cNvSpPr>
          <p:nvPr/>
        </p:nvSpPr>
        <p:spPr>
          <a:xfrm>
            <a:off x="1124150" y="1895649"/>
            <a:ext cx="400952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listener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useEffect life-cycle</a:t>
            </a:r>
            <a:endParaRPr lang="pt-BR" sz="3200">
              <a:solidFill>
                <a:schemeClr val="tx1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0" name="Espaço Reservado para Texto 16"/>
          <p:cNvSpPr txBox="1">
            <a:spLocks/>
          </p:cNvSpPr>
          <p:nvPr/>
        </p:nvSpPr>
        <p:spPr>
          <a:xfrm>
            <a:off x="12096408" y="1895649"/>
            <a:ext cx="474299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100" smtClean="0"/>
              <a:t>directives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overall improvements</a:t>
            </a:r>
            <a:endParaRPr lang="pt-BR" sz="32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1" name="Retângulo 20"/>
          <p:cNvSpPr/>
          <p:nvPr/>
        </p:nvSpPr>
        <p:spPr>
          <a:xfrm>
            <a:off x="6704806" y="1603474"/>
            <a:ext cx="10134600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94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DECLARATIVE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feature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31</a:t>
            </a:fld>
            <a:endParaRPr lang="ja-JP" altLang="en-US"/>
          </a:p>
        </p:txBody>
      </p:sp>
      <p:sp>
        <p:nvSpPr>
          <p:cNvPr id="7" name="Espaço Reservado para Texto 14"/>
          <p:cNvSpPr txBox="1">
            <a:spLocks/>
          </p:cNvSpPr>
          <p:nvPr/>
        </p:nvSpPr>
        <p:spPr>
          <a:xfrm>
            <a:off x="790278" y="3771900"/>
            <a:ext cx="4343400" cy="3886200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457200" indent="-4572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>
                    <a:lumMod val="95000"/>
                  </a:schemeClr>
                </a:solidFill>
              </a:defRPr>
            </a:lvl1pPr>
            <a:lvl2pPr marL="1326612" indent="-510235">
              <a:spcBef>
                <a:spcPct val="20000"/>
              </a:spcBef>
              <a:buFont typeface="Arial" panose="020B0604020202020204" pitchFamily="34" charset="0"/>
              <a:buChar char="–"/>
              <a:defRPr sz="2400"/>
            </a:lvl2pPr>
            <a:lvl3pPr marL="2040941" indent="-408188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2857317" indent="-408188">
              <a:spcBef>
                <a:spcPct val="20000"/>
              </a:spcBef>
              <a:buFont typeface="Arial" panose="020B0604020202020204" pitchFamily="34" charset="0"/>
              <a:buChar char="–"/>
              <a:defRPr sz="2400"/>
            </a:lvl4pPr>
            <a:lvl5pPr marL="3673693" indent="-408188">
              <a:spcBef>
                <a:spcPct val="20000"/>
              </a:spcBef>
              <a:buFont typeface="Arial" panose="020B0604020202020204" pitchFamily="34" charset="0"/>
              <a:buChar char="»"/>
              <a:defRPr sz="2400"/>
            </a:lvl5pPr>
            <a:lvl6pPr marL="4490070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6pPr>
            <a:lvl7pPr marL="5306446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7pPr>
            <a:lvl8pPr marL="6122822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8pPr>
            <a:lvl9pPr marL="6939199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9pPr>
          </a:lstStyle>
          <a:p>
            <a:r>
              <a:rPr lang="pt-BR"/>
              <a:t>multiple listening</a:t>
            </a:r>
          </a:p>
          <a:p>
            <a:r>
              <a:rPr lang="pt-BR" smtClean="0"/>
              <a:t>cancelable </a:t>
            </a:r>
            <a:r>
              <a:rPr lang="pt-BR"/>
              <a:t>event</a:t>
            </a:r>
          </a:p>
          <a:p>
            <a:r>
              <a:rPr lang="pt-BR">
                <a:solidFill>
                  <a:schemeClr val="bg1">
                    <a:lumMod val="65000"/>
                    <a:lumOff val="35000"/>
                  </a:schemeClr>
                </a:solidFill>
              </a:rPr>
              <a:t>event synonyms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790278" y="3467100"/>
            <a:ext cx="16201528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1135698" y="1725364"/>
            <a:ext cx="5492908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/>
          <p:nvPr/>
        </p:nvCxnSpPr>
        <p:spPr>
          <a:xfrm>
            <a:off x="790278" y="3467100"/>
            <a:ext cx="16201528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ço Reservado para Texto 16"/>
          <p:cNvSpPr txBox="1">
            <a:spLocks/>
          </p:cNvSpPr>
          <p:nvPr/>
        </p:nvSpPr>
        <p:spPr>
          <a:xfrm>
            <a:off x="6704806" y="1895649"/>
            <a:ext cx="3729880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routing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>
                <a:solidFill>
                  <a:schemeClr val="tx1">
                    <a:lumMod val="75000"/>
                  </a:schemeClr>
                </a:solidFill>
              </a:rPr>
              <a:t>react-router-dom</a:t>
            </a: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36" name="Espaço Reservado para Texto 16"/>
          <p:cNvSpPr txBox="1">
            <a:spLocks/>
          </p:cNvSpPr>
          <p:nvPr/>
        </p:nvSpPr>
        <p:spPr>
          <a:xfrm>
            <a:off x="1124150" y="1895649"/>
            <a:ext cx="400952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listener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useEffect life-cycle</a:t>
            </a:r>
            <a:endParaRPr lang="pt-BR" sz="3200">
              <a:solidFill>
                <a:schemeClr val="tx1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37" name="Espaço Reservado para Texto 16"/>
          <p:cNvSpPr txBox="1">
            <a:spLocks/>
          </p:cNvSpPr>
          <p:nvPr/>
        </p:nvSpPr>
        <p:spPr>
          <a:xfrm>
            <a:off x="12096408" y="1895649"/>
            <a:ext cx="474299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100" smtClean="0"/>
              <a:t>directives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overall improvements</a:t>
            </a:r>
            <a:endParaRPr lang="pt-BR" sz="32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38" name="Retângulo 37"/>
          <p:cNvSpPr/>
          <p:nvPr/>
        </p:nvSpPr>
        <p:spPr>
          <a:xfrm>
            <a:off x="6704806" y="1603474"/>
            <a:ext cx="10134600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562600" y="4992112"/>
            <a:ext cx="116578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listener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subs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listener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subscribers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subs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filter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x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x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eventTag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==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"custom"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cancel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()</a:t>
            </a:r>
          </a:p>
          <a:p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subs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filter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x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x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callback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==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callback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cancel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()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236601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DECLARATIVE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feature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32</a:t>
            </a:fld>
            <a:endParaRPr lang="ja-JP" altLang="en-US"/>
          </a:p>
        </p:txBody>
      </p:sp>
      <p:sp>
        <p:nvSpPr>
          <p:cNvPr id="7" name="Espaço Reservado para Texto 14"/>
          <p:cNvSpPr txBox="1">
            <a:spLocks/>
          </p:cNvSpPr>
          <p:nvPr/>
        </p:nvSpPr>
        <p:spPr>
          <a:xfrm>
            <a:off x="790278" y="3771900"/>
            <a:ext cx="4343400" cy="3886200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457200" indent="-4572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>
                    <a:lumMod val="95000"/>
                  </a:schemeClr>
                </a:solidFill>
              </a:defRPr>
            </a:lvl1pPr>
            <a:lvl2pPr marL="1326612" indent="-510235">
              <a:spcBef>
                <a:spcPct val="20000"/>
              </a:spcBef>
              <a:buFont typeface="Arial" panose="020B0604020202020204" pitchFamily="34" charset="0"/>
              <a:buChar char="–"/>
              <a:defRPr sz="2400"/>
            </a:lvl2pPr>
            <a:lvl3pPr marL="2040941" indent="-408188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2857317" indent="-408188">
              <a:spcBef>
                <a:spcPct val="20000"/>
              </a:spcBef>
              <a:buFont typeface="Arial" panose="020B0604020202020204" pitchFamily="34" charset="0"/>
              <a:buChar char="–"/>
              <a:defRPr sz="2400"/>
            </a:lvl4pPr>
            <a:lvl5pPr marL="3673693" indent="-408188">
              <a:spcBef>
                <a:spcPct val="20000"/>
              </a:spcBef>
              <a:buFont typeface="Arial" panose="020B0604020202020204" pitchFamily="34" charset="0"/>
              <a:buChar char="»"/>
              <a:defRPr sz="2400"/>
            </a:lvl5pPr>
            <a:lvl6pPr marL="4490070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6pPr>
            <a:lvl7pPr marL="5306446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7pPr>
            <a:lvl8pPr marL="6122822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8pPr>
            <a:lvl9pPr marL="6939199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9pPr>
          </a:lstStyle>
          <a:p>
            <a:r>
              <a:rPr lang="pt-BR"/>
              <a:t>multiple listening</a:t>
            </a:r>
          </a:p>
          <a:p>
            <a:r>
              <a:rPr lang="pt-BR" smtClean="0"/>
              <a:t>cancelable </a:t>
            </a:r>
            <a:r>
              <a:rPr lang="pt-BR"/>
              <a:t>event</a:t>
            </a:r>
          </a:p>
          <a:p>
            <a:r>
              <a:rPr lang="pt-BR"/>
              <a:t>event synonyms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790278" y="3467100"/>
            <a:ext cx="16201528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925456"/>
              </p:ext>
            </p:extLst>
          </p:nvPr>
        </p:nvGraphicFramePr>
        <p:xfrm>
          <a:off x="6019006" y="4000500"/>
          <a:ext cx="9524181" cy="3962400"/>
        </p:xfrm>
        <a:graphic>
          <a:graphicData uri="http://schemas.openxmlformats.org/drawingml/2006/table">
            <a:tbl>
              <a:tblPr/>
              <a:tblGrid>
                <a:gridCol w="2895600"/>
                <a:gridCol w="6628581"/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pt-BR" sz="320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Agave" panose="020B0509040604020203" pitchFamily="49" charset="0"/>
                        </a:rPr>
                        <a:t>mounted</a:t>
                      </a:r>
                      <a:endParaRPr lang="pt-BR" sz="320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Agave" panose="020B0509040604020203" pitchFamily="49" charset="0"/>
                      </a:endParaRPr>
                    </a:p>
                  </a:txBody>
                  <a:tcPr marL="95250" marR="95250" marT="182880" marB="476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componentDidMount</a:t>
                      </a:r>
                    </a:p>
                  </a:txBody>
                  <a:tcPr marL="457200" marR="95250" marT="182880" marB="47625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pt-BR" sz="320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Agave" panose="020B0509040604020203" pitchFamily="49" charset="0"/>
                        </a:rPr>
                        <a:t>updated</a:t>
                      </a:r>
                      <a:endParaRPr lang="pt-BR" sz="320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Agave" panose="020B0509040604020203" pitchFamily="49" charset="0"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componentDidUpdate</a:t>
                      </a:r>
                    </a:p>
                  </a:txBody>
                  <a:tcPr marL="45720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pt-BR" sz="320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Agave" panose="020B0509040604020203" pitchFamily="49" charset="0"/>
                        </a:rPr>
                        <a:t>removed</a:t>
                      </a:r>
                      <a:endParaRPr lang="pt-BR" sz="320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Agave" panose="020B0509040604020203" pitchFamily="49" charset="0"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componentWillUnmount</a:t>
                      </a:r>
                    </a:p>
                  </a:txBody>
                  <a:tcPr marL="45720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pt-BR" sz="320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Agave" panose="020B0509040604020203" pitchFamily="49" charset="0"/>
                        </a:rPr>
                        <a:t>catched</a:t>
                      </a:r>
                      <a:endParaRPr lang="pt-BR" sz="320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Agave" panose="020B0509040604020203" pitchFamily="49" charset="0"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componentDidCatch</a:t>
                      </a:r>
                    </a:p>
                  </a:txBody>
                  <a:tcPr marL="45720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Espaço Reservado para Texto 16"/>
          <p:cNvSpPr txBox="1">
            <a:spLocks/>
          </p:cNvSpPr>
          <p:nvPr/>
        </p:nvSpPr>
        <p:spPr>
          <a:xfrm>
            <a:off x="6704806" y="1895649"/>
            <a:ext cx="3729880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routing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>
                <a:solidFill>
                  <a:schemeClr val="tx1">
                    <a:lumMod val="75000"/>
                  </a:schemeClr>
                </a:solidFill>
              </a:rPr>
              <a:t>react-router-dom</a:t>
            </a: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cxnSp>
        <p:nvCxnSpPr>
          <p:cNvPr id="18" name="Conector reto 17"/>
          <p:cNvCxnSpPr/>
          <p:nvPr/>
        </p:nvCxnSpPr>
        <p:spPr>
          <a:xfrm>
            <a:off x="790278" y="3467100"/>
            <a:ext cx="16201528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Texto 16"/>
          <p:cNvSpPr txBox="1">
            <a:spLocks/>
          </p:cNvSpPr>
          <p:nvPr/>
        </p:nvSpPr>
        <p:spPr>
          <a:xfrm>
            <a:off x="1124150" y="1895649"/>
            <a:ext cx="400952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listener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useEffect life-cycle</a:t>
            </a:r>
            <a:endParaRPr lang="pt-BR" sz="3200">
              <a:solidFill>
                <a:schemeClr val="tx1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2" name="Espaço Reservado para Texto 16"/>
          <p:cNvSpPr txBox="1">
            <a:spLocks/>
          </p:cNvSpPr>
          <p:nvPr/>
        </p:nvSpPr>
        <p:spPr>
          <a:xfrm>
            <a:off x="12096408" y="1895649"/>
            <a:ext cx="474299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100" smtClean="0"/>
              <a:t>directives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overall improvements</a:t>
            </a:r>
            <a:endParaRPr lang="pt-BR" sz="32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1" name="Retângulo 20"/>
          <p:cNvSpPr/>
          <p:nvPr/>
        </p:nvSpPr>
        <p:spPr>
          <a:xfrm>
            <a:off x="6704806" y="1603474"/>
            <a:ext cx="10134600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637839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DECLARATIVE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feature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33</a:t>
            </a:fld>
            <a:endParaRPr lang="ja-JP" altLang="en-US"/>
          </a:p>
        </p:txBody>
      </p:sp>
      <p:sp>
        <p:nvSpPr>
          <p:cNvPr id="7" name="Espaço Reservado para Texto 14"/>
          <p:cNvSpPr txBox="1">
            <a:spLocks/>
          </p:cNvSpPr>
          <p:nvPr/>
        </p:nvSpPr>
        <p:spPr>
          <a:xfrm>
            <a:off x="790278" y="3771900"/>
            <a:ext cx="4343400" cy="281940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property routing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route parameters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bg1">
                    <a:lumMod val="65000"/>
                    <a:lumOff val="35000"/>
                  </a:schemeClr>
                </a:solidFill>
              </a:rPr>
              <a:t>history </a:t>
            </a:r>
            <a:r>
              <a:rPr lang="pt-BR" sz="280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navigation</a:t>
            </a:r>
            <a:endParaRPr lang="pt-BR" sz="280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790278" y="3467100"/>
            <a:ext cx="16201528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6365345" y="4082921"/>
            <a:ext cx="10848044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715000" y="4082921"/>
            <a:ext cx="1127680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default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 smtClean="0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onRoute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"/"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Home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onRoute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"/login"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Login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onRoute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"/counter"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Counter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section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Auth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route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"/login"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route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"/hello"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   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section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</a:p>
          <a:p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cxnSp>
        <p:nvCxnSpPr>
          <p:cNvPr id="16" name="Conector reto 15"/>
          <p:cNvCxnSpPr/>
          <p:nvPr/>
        </p:nvCxnSpPr>
        <p:spPr>
          <a:xfrm>
            <a:off x="790278" y="3467100"/>
            <a:ext cx="16201528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16"/>
          <p:cNvSpPr txBox="1">
            <a:spLocks/>
          </p:cNvSpPr>
          <p:nvPr/>
        </p:nvSpPr>
        <p:spPr>
          <a:xfrm>
            <a:off x="6704806" y="1895649"/>
            <a:ext cx="3729880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routing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>
                <a:solidFill>
                  <a:schemeClr val="tx1">
                    <a:lumMod val="75000"/>
                  </a:schemeClr>
                </a:solidFill>
              </a:rPr>
              <a:t>react-router-dom</a:t>
            </a: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2" name="Espaço Reservado para Texto 16"/>
          <p:cNvSpPr txBox="1">
            <a:spLocks/>
          </p:cNvSpPr>
          <p:nvPr/>
        </p:nvSpPr>
        <p:spPr>
          <a:xfrm>
            <a:off x="1124150" y="1895649"/>
            <a:ext cx="400952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listener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useEffect life-cycle</a:t>
            </a:r>
            <a:endParaRPr lang="pt-BR" sz="3200">
              <a:solidFill>
                <a:schemeClr val="tx1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3" name="Espaço Reservado para Texto 16"/>
          <p:cNvSpPr txBox="1">
            <a:spLocks/>
          </p:cNvSpPr>
          <p:nvPr/>
        </p:nvSpPr>
        <p:spPr>
          <a:xfrm>
            <a:off x="12096408" y="1895649"/>
            <a:ext cx="474299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100" smtClean="0"/>
              <a:t>directives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overall improvements</a:t>
            </a:r>
            <a:endParaRPr lang="pt-BR" sz="32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4" name="Retângulo 23"/>
          <p:cNvSpPr/>
          <p:nvPr/>
        </p:nvSpPr>
        <p:spPr>
          <a:xfrm>
            <a:off x="11657805" y="1588939"/>
            <a:ext cx="5546719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660122" y="1559306"/>
            <a:ext cx="5546719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326952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DECLARATIVE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feature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34</a:t>
            </a:fld>
            <a:endParaRPr lang="ja-JP" altLang="en-US"/>
          </a:p>
        </p:txBody>
      </p:sp>
      <p:sp>
        <p:nvSpPr>
          <p:cNvPr id="7" name="Espaço Reservado para Texto 14"/>
          <p:cNvSpPr txBox="1">
            <a:spLocks/>
          </p:cNvSpPr>
          <p:nvPr/>
        </p:nvSpPr>
        <p:spPr>
          <a:xfrm>
            <a:off x="790278" y="3771900"/>
            <a:ext cx="4343400" cy="281940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property routing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route parameters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history navigation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790278" y="3467100"/>
            <a:ext cx="16201528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6479966" y="1651868"/>
            <a:ext cx="10848044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spaço Reservado para Texto 16"/>
          <p:cNvSpPr txBox="1">
            <a:spLocks/>
          </p:cNvSpPr>
          <p:nvPr/>
        </p:nvSpPr>
        <p:spPr>
          <a:xfrm>
            <a:off x="6704806" y="1895649"/>
            <a:ext cx="3729880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routing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>
                <a:solidFill>
                  <a:schemeClr val="tx1">
                    <a:lumMod val="75000"/>
                  </a:schemeClr>
                </a:solidFill>
              </a:rPr>
              <a:t>react-router-dom</a:t>
            </a: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2" name="Espaço Reservado para Texto 16"/>
          <p:cNvSpPr txBox="1">
            <a:spLocks/>
          </p:cNvSpPr>
          <p:nvPr/>
        </p:nvSpPr>
        <p:spPr>
          <a:xfrm>
            <a:off x="1124150" y="1895649"/>
            <a:ext cx="400952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listener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useEffect life-cycle</a:t>
            </a:r>
            <a:endParaRPr lang="pt-BR" sz="3200">
              <a:solidFill>
                <a:schemeClr val="tx1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3" name="Espaço Reservado para Texto 16"/>
          <p:cNvSpPr txBox="1">
            <a:spLocks/>
          </p:cNvSpPr>
          <p:nvPr/>
        </p:nvSpPr>
        <p:spPr>
          <a:xfrm>
            <a:off x="12096408" y="1895649"/>
            <a:ext cx="474299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100" smtClean="0"/>
              <a:t>directives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overall improvements</a:t>
            </a:r>
            <a:endParaRPr lang="pt-BR" sz="32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4" name="Retângulo 23"/>
          <p:cNvSpPr/>
          <p:nvPr/>
        </p:nvSpPr>
        <p:spPr>
          <a:xfrm>
            <a:off x="11563879" y="1475242"/>
            <a:ext cx="5666444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22605" y="1494062"/>
            <a:ext cx="5666444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479966" y="4610100"/>
            <a:ext cx="9140825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App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a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route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"/user/:id"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User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a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getRoute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()     </a:t>
            </a:r>
            <a:r>
              <a:rPr lang="pt-BR">
                <a:solidFill>
                  <a:srgbClr val="6A9955"/>
                </a:solidFill>
                <a:latin typeface="agave" panose="020B0509040604020203" pitchFamily="49" charset="0"/>
              </a:rPr>
              <a:t>// current route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getRoute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"id"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6A9955"/>
                </a:solidFill>
                <a:latin typeface="agave" panose="020B0509040604020203" pitchFamily="49" charset="0"/>
              </a:rPr>
              <a:t>// route parameter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938451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DECLARATIVE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feature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35</a:t>
            </a:fld>
            <a:endParaRPr lang="ja-JP" altLang="en-US"/>
          </a:p>
        </p:txBody>
      </p:sp>
      <p:cxnSp>
        <p:nvCxnSpPr>
          <p:cNvPr id="13" name="Conector reto 12"/>
          <p:cNvCxnSpPr/>
          <p:nvPr/>
        </p:nvCxnSpPr>
        <p:spPr>
          <a:xfrm>
            <a:off x="790278" y="3467100"/>
            <a:ext cx="16201528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6479966" y="1651868"/>
            <a:ext cx="10848044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spaço Reservado para Texto 16"/>
          <p:cNvSpPr txBox="1">
            <a:spLocks/>
          </p:cNvSpPr>
          <p:nvPr/>
        </p:nvSpPr>
        <p:spPr>
          <a:xfrm>
            <a:off x="6704806" y="1895649"/>
            <a:ext cx="3729880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routing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>
                <a:solidFill>
                  <a:schemeClr val="tx1">
                    <a:lumMod val="75000"/>
                  </a:schemeClr>
                </a:solidFill>
              </a:rPr>
              <a:t>react-router-dom</a:t>
            </a: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2" name="Espaço Reservado para Texto 16"/>
          <p:cNvSpPr txBox="1">
            <a:spLocks/>
          </p:cNvSpPr>
          <p:nvPr/>
        </p:nvSpPr>
        <p:spPr>
          <a:xfrm>
            <a:off x="1124150" y="1895649"/>
            <a:ext cx="400952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listener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useEffect life-cycle</a:t>
            </a:r>
            <a:endParaRPr lang="pt-BR" sz="3200">
              <a:solidFill>
                <a:schemeClr val="tx1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3" name="Espaço Reservado para Texto 16"/>
          <p:cNvSpPr txBox="1">
            <a:spLocks/>
          </p:cNvSpPr>
          <p:nvPr/>
        </p:nvSpPr>
        <p:spPr>
          <a:xfrm>
            <a:off x="12096408" y="1895649"/>
            <a:ext cx="474299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100" smtClean="0"/>
              <a:t>directives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overall improvements</a:t>
            </a:r>
            <a:endParaRPr lang="pt-BR" sz="32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4" name="Retângulo 23"/>
          <p:cNvSpPr/>
          <p:nvPr/>
        </p:nvSpPr>
        <p:spPr>
          <a:xfrm>
            <a:off x="11563879" y="1475242"/>
            <a:ext cx="5666444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22605" y="1494062"/>
            <a:ext cx="5666444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Texto 14"/>
          <p:cNvSpPr txBox="1">
            <a:spLocks/>
          </p:cNvSpPr>
          <p:nvPr/>
        </p:nvSpPr>
        <p:spPr>
          <a:xfrm>
            <a:off x="790278" y="3771900"/>
            <a:ext cx="4343400" cy="281940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property routing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route parameters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history navigation</a:t>
            </a:r>
          </a:p>
        </p:txBody>
      </p:sp>
      <p:sp>
        <p:nvSpPr>
          <p:cNvPr id="9" name="Retângulo 8"/>
          <p:cNvSpPr/>
          <p:nvPr/>
        </p:nvSpPr>
        <p:spPr>
          <a:xfrm>
            <a:off x="6756433" y="5475306"/>
            <a:ext cx="7415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>
                <a:solidFill>
                  <a:srgbClr val="DCDCAA"/>
                </a:solidFill>
                <a:latin typeface="agave" panose="020B0509040604020203" pitchFamily="49" charset="0"/>
              </a:rPr>
              <a:t>setRoute</a:t>
            </a:r>
            <a:r>
              <a:rPr lang="en-US" sz="36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en-US" sz="3600">
                <a:solidFill>
                  <a:srgbClr val="CE9178"/>
                </a:solidFill>
                <a:latin typeface="agave" panose="020B0509040604020203" pitchFamily="49" charset="0"/>
              </a:rPr>
              <a:t>"/"</a:t>
            </a:r>
            <a:r>
              <a:rPr lang="en-US" sz="3600">
                <a:solidFill>
                  <a:srgbClr val="D4D4D4"/>
                </a:solidFill>
                <a:latin typeface="agave" panose="020B0509040604020203" pitchFamily="49" charset="0"/>
              </a:rPr>
              <a:t>)  </a:t>
            </a:r>
            <a:r>
              <a:rPr lang="en-US" sz="3600">
                <a:solidFill>
                  <a:srgbClr val="6A9955"/>
                </a:solidFill>
                <a:latin typeface="agave" panose="020B0509040604020203" pitchFamily="49" charset="0"/>
              </a:rPr>
              <a:t>// </a:t>
            </a:r>
            <a:r>
              <a:rPr lang="en-US" sz="3600" smtClean="0">
                <a:solidFill>
                  <a:srgbClr val="6A9955"/>
                </a:solidFill>
                <a:latin typeface="agave" panose="020B0509040604020203" pitchFamily="49" charset="0"/>
              </a:rPr>
              <a:t>changer</a:t>
            </a:r>
            <a:endParaRPr lang="en-US" sz="3600" smtClean="0">
              <a:solidFill>
                <a:srgbClr val="DCDCAA"/>
              </a:solidFill>
              <a:latin typeface="agave" panose="020B0509040604020203" pitchFamily="49" charset="0"/>
            </a:endParaRPr>
          </a:p>
          <a:p>
            <a:r>
              <a:rPr lang="en-US" sz="3600" smtClean="0">
                <a:solidFill>
                  <a:srgbClr val="DCDCAA"/>
                </a:solidFill>
                <a:latin typeface="agave" panose="020B0509040604020203" pitchFamily="49" charset="0"/>
              </a:rPr>
              <a:t>setRoute</a:t>
            </a:r>
            <a:r>
              <a:rPr lang="en-US" sz="3600">
                <a:solidFill>
                  <a:srgbClr val="D4D4D4"/>
                </a:solidFill>
                <a:latin typeface="agave" panose="020B0509040604020203" pitchFamily="49" charset="0"/>
              </a:rPr>
              <a:t>(-</a:t>
            </a:r>
            <a:r>
              <a:rPr lang="en-US" sz="3600">
                <a:solidFill>
                  <a:srgbClr val="B5CEA8"/>
                </a:solidFill>
                <a:latin typeface="agave" panose="020B0509040604020203" pitchFamily="49" charset="0"/>
              </a:rPr>
              <a:t>1</a:t>
            </a:r>
            <a:r>
              <a:rPr lang="en-US" sz="3600" smtClean="0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en-US" sz="3600">
                <a:solidFill>
                  <a:srgbClr val="D4D4D4"/>
                </a:solidFill>
                <a:latin typeface="agave" panose="020B0509040604020203" pitchFamily="49" charset="0"/>
              </a:rPr>
              <a:t>  </a:t>
            </a:r>
            <a:r>
              <a:rPr lang="en-US" sz="3600">
                <a:solidFill>
                  <a:srgbClr val="6A9955"/>
                </a:solidFill>
                <a:latin typeface="agave" panose="020B0509040604020203" pitchFamily="49" charset="0"/>
              </a:rPr>
              <a:t>// </a:t>
            </a:r>
            <a:r>
              <a:rPr lang="en-US" sz="3600" smtClean="0">
                <a:solidFill>
                  <a:srgbClr val="6A9955"/>
                </a:solidFill>
                <a:latin typeface="agave" panose="020B0509040604020203" pitchFamily="49" charset="0"/>
              </a:rPr>
              <a:t>history</a:t>
            </a:r>
            <a:endParaRPr lang="en-US" sz="3600">
              <a:solidFill>
                <a:srgbClr val="D4D4D4"/>
              </a:solidFill>
              <a:latin typeface="agave" panose="020B050904060402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412528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DECLARATIVE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feature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36</a:t>
            </a:fld>
            <a:endParaRPr lang="ja-JP" altLang="en-US"/>
          </a:p>
        </p:txBody>
      </p:sp>
      <p:cxnSp>
        <p:nvCxnSpPr>
          <p:cNvPr id="13" name="Conector reto 12"/>
          <p:cNvCxnSpPr/>
          <p:nvPr/>
        </p:nvCxnSpPr>
        <p:spPr>
          <a:xfrm>
            <a:off x="790278" y="3467100"/>
            <a:ext cx="16201528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1423337" y="1686209"/>
            <a:ext cx="10848044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spaço Reservado para Texto 14"/>
          <p:cNvSpPr txBox="1">
            <a:spLocks/>
          </p:cNvSpPr>
          <p:nvPr/>
        </p:nvSpPr>
        <p:spPr>
          <a:xfrm>
            <a:off x="814884" y="3771900"/>
            <a:ext cx="4343400" cy="502920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80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628606" y="3944268"/>
            <a:ext cx="105208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input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onInput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target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 </a:t>
            </a:r>
            <a:endParaRPr lang="pt-BR" smtClean="0">
              <a:solidFill>
                <a:srgbClr val="569CD6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     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5" name="Espaço Reservado para Texto 11"/>
          <p:cNvSpPr txBox="1">
            <a:spLocks/>
          </p:cNvSpPr>
          <p:nvPr/>
        </p:nvSpPr>
        <p:spPr>
          <a:xfrm>
            <a:off x="6394179" y="5600700"/>
            <a:ext cx="6635227" cy="682503"/>
          </a:xfrm>
          <a:prstGeom prst="rect">
            <a:avLst/>
          </a:prstGeom>
        </p:spPr>
        <p:txBody>
          <a:bodyPr tIns="91440" anchor="ctr" anchorCtr="0">
            <a:noAutofit/>
          </a:bodyPr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0"/>
              </a:spcBef>
            </a:pPr>
            <a:r>
              <a:rPr lang="pt-BR" sz="4800" smtClean="0">
                <a:solidFill>
                  <a:schemeClr val="accent1"/>
                </a:solidFill>
              </a:rPr>
              <a:t>bind</a:t>
            </a:r>
            <a:r>
              <a:rPr lang="pt-BR" sz="4800" smtClean="0">
                <a:solidFill>
                  <a:schemeClr val="tx1">
                    <a:lumMod val="85000"/>
                  </a:schemeClr>
                </a:solidFill>
              </a:rPr>
              <a:t>  value </a:t>
            </a:r>
            <a:r>
              <a:rPr lang="pt-BR" sz="6000" smtClean="0">
                <a:solidFill>
                  <a:schemeClr val="tx1">
                    <a:lumMod val="85000"/>
                  </a:schemeClr>
                </a:solidFill>
              </a:rPr>
              <a:t>+</a:t>
            </a:r>
            <a:r>
              <a:rPr lang="pt-BR" sz="4800" smtClean="0">
                <a:solidFill>
                  <a:schemeClr val="tx1">
                    <a:lumMod val="85000"/>
                  </a:schemeClr>
                </a:solidFill>
              </a:rPr>
              <a:t> handler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8214002" y="6861977"/>
            <a:ext cx="49039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input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chemeClr val="accent1"/>
                </a:solidFill>
                <a:latin typeface="agave" panose="020B0509040604020203" pitchFamily="49" charset="0"/>
              </a:rPr>
              <a:t>bind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"hello"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8214002" y="7405715"/>
            <a:ext cx="6135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input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chemeClr val="accent1"/>
                </a:solidFill>
                <a:latin typeface="agave" panose="020B0509040604020203" pitchFamily="49" charset="0"/>
              </a:rPr>
              <a:t>bind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8214002" y="8414759"/>
            <a:ext cx="5929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input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local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bind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"hello"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8214002" y="8958497"/>
            <a:ext cx="73661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input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local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bind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25" name="Espaço Reservado para Texto 11"/>
          <p:cNvSpPr txBox="1">
            <a:spLocks/>
          </p:cNvSpPr>
          <p:nvPr/>
        </p:nvSpPr>
        <p:spPr>
          <a:xfrm>
            <a:off x="5224425" y="7015599"/>
            <a:ext cx="2743200" cy="682503"/>
          </a:xfrm>
          <a:prstGeom prst="rect">
            <a:avLst/>
          </a:prstGeom>
        </p:spPr>
        <p:txBody>
          <a:bodyPr tIns="91440">
            <a:noAutofit/>
          </a:bodyPr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3000"/>
              </a:spcBef>
            </a:pPr>
            <a:r>
              <a:rPr lang="pt-BR" sz="3200" smtClean="0">
                <a:solidFill>
                  <a:schemeClr val="tx1">
                    <a:lumMod val="85000"/>
                  </a:schemeClr>
                </a:solidFill>
              </a:rPr>
              <a:t>global</a:t>
            </a:r>
          </a:p>
        </p:txBody>
      </p:sp>
      <p:sp>
        <p:nvSpPr>
          <p:cNvPr id="26" name="Espaço Reservado para Texto 11"/>
          <p:cNvSpPr txBox="1">
            <a:spLocks/>
          </p:cNvSpPr>
          <p:nvPr/>
        </p:nvSpPr>
        <p:spPr>
          <a:xfrm>
            <a:off x="5257006" y="8563921"/>
            <a:ext cx="2743200" cy="682503"/>
          </a:xfrm>
          <a:prstGeom prst="rect">
            <a:avLst/>
          </a:prstGeom>
        </p:spPr>
        <p:txBody>
          <a:bodyPr tIns="91440">
            <a:noAutofit/>
          </a:bodyPr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3000"/>
              </a:spcBef>
            </a:pPr>
            <a:r>
              <a:rPr lang="pt-BR" sz="3200" smtClean="0">
                <a:solidFill>
                  <a:schemeClr val="tx1">
                    <a:lumMod val="85000"/>
                  </a:schemeClr>
                </a:solidFill>
              </a:rPr>
              <a:t>local</a:t>
            </a:r>
          </a:p>
        </p:txBody>
      </p:sp>
      <p:sp>
        <p:nvSpPr>
          <p:cNvPr id="29" name="Espaço Reservado para Texto 16"/>
          <p:cNvSpPr txBox="1">
            <a:spLocks/>
          </p:cNvSpPr>
          <p:nvPr/>
        </p:nvSpPr>
        <p:spPr>
          <a:xfrm>
            <a:off x="6704806" y="1895649"/>
            <a:ext cx="3729880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routing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>
                <a:solidFill>
                  <a:schemeClr val="tx1">
                    <a:lumMod val="75000"/>
                  </a:schemeClr>
                </a:solidFill>
              </a:rPr>
              <a:t>react-router-dom</a:t>
            </a: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30" name="Espaço Reservado para Texto 16"/>
          <p:cNvSpPr txBox="1">
            <a:spLocks/>
          </p:cNvSpPr>
          <p:nvPr/>
        </p:nvSpPr>
        <p:spPr>
          <a:xfrm>
            <a:off x="1124150" y="1895649"/>
            <a:ext cx="400952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listener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useEffect life-cycle</a:t>
            </a:r>
            <a:endParaRPr lang="pt-BR" sz="3200">
              <a:solidFill>
                <a:schemeClr val="tx1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31" name="Espaço Reservado para Texto 16"/>
          <p:cNvSpPr txBox="1">
            <a:spLocks/>
          </p:cNvSpPr>
          <p:nvPr/>
        </p:nvSpPr>
        <p:spPr>
          <a:xfrm>
            <a:off x="12096408" y="1895649"/>
            <a:ext cx="474299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100" smtClean="0"/>
              <a:t>directives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overall improvements</a:t>
            </a:r>
            <a:endParaRPr lang="pt-BR" sz="32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32" name="Retângulo 31"/>
          <p:cNvSpPr/>
          <p:nvPr/>
        </p:nvSpPr>
        <p:spPr>
          <a:xfrm>
            <a:off x="464902" y="1554572"/>
            <a:ext cx="10583304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spaço Reservado para Texto 14"/>
          <p:cNvSpPr txBox="1">
            <a:spLocks/>
          </p:cNvSpPr>
          <p:nvPr/>
        </p:nvSpPr>
        <p:spPr>
          <a:xfrm>
            <a:off x="790278" y="3771900"/>
            <a:ext cx="4847728" cy="3886200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457200" indent="-4572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>
                    <a:lumMod val="95000"/>
                  </a:schemeClr>
                </a:solidFill>
              </a:defRPr>
            </a:lvl1pPr>
            <a:lvl2pPr marL="1326612" indent="-510235">
              <a:spcBef>
                <a:spcPct val="20000"/>
              </a:spcBef>
              <a:buFont typeface="Arial" panose="020B0604020202020204" pitchFamily="34" charset="0"/>
              <a:buChar char="–"/>
              <a:defRPr sz="2400"/>
            </a:lvl2pPr>
            <a:lvl3pPr marL="2040941" indent="-408188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2857317" indent="-408188">
              <a:spcBef>
                <a:spcPct val="20000"/>
              </a:spcBef>
              <a:buFont typeface="Arial" panose="020B0604020202020204" pitchFamily="34" charset="0"/>
              <a:buChar char="–"/>
              <a:defRPr sz="2400"/>
            </a:lvl4pPr>
            <a:lvl5pPr marL="3673693" indent="-408188">
              <a:spcBef>
                <a:spcPct val="20000"/>
              </a:spcBef>
              <a:buFont typeface="Arial" panose="020B0604020202020204" pitchFamily="34" charset="0"/>
              <a:buChar char="»"/>
              <a:defRPr sz="2400"/>
            </a:lvl5pPr>
            <a:lvl6pPr marL="4490070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6pPr>
            <a:lvl7pPr marL="5306446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7pPr>
            <a:lvl8pPr marL="6122822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8pPr>
            <a:lvl9pPr marL="6939199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9pPr>
          </a:lstStyle>
          <a:p>
            <a:r>
              <a:rPr lang="pt-BR" smtClean="0"/>
              <a:t>two-data </a:t>
            </a:r>
            <a:r>
              <a:rPr lang="pt-BR"/>
              <a:t>binding </a:t>
            </a:r>
          </a:p>
          <a:p>
            <a:r>
              <a:rPr lang="pt-BR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routed CSS class</a:t>
            </a:r>
          </a:p>
          <a:p>
            <a:r>
              <a:rPr lang="pt-BR">
                <a:solidFill>
                  <a:schemeClr val="bg1">
                    <a:lumMod val="65000"/>
                    <a:lumOff val="35000"/>
                  </a:schemeClr>
                </a:solidFill>
              </a:rPr>
              <a:t>scoped CSS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123337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DECLARATIVE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feature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37</a:t>
            </a:fld>
            <a:endParaRPr lang="ja-JP" altLang="en-US"/>
          </a:p>
        </p:txBody>
      </p:sp>
      <p:cxnSp>
        <p:nvCxnSpPr>
          <p:cNvPr id="13" name="Conector reto 12"/>
          <p:cNvCxnSpPr/>
          <p:nvPr/>
        </p:nvCxnSpPr>
        <p:spPr>
          <a:xfrm>
            <a:off x="790278" y="3467100"/>
            <a:ext cx="16201528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1423337" y="1686209"/>
            <a:ext cx="10848044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spaço Reservado para Texto 14"/>
          <p:cNvSpPr txBox="1">
            <a:spLocks/>
          </p:cNvSpPr>
          <p:nvPr/>
        </p:nvSpPr>
        <p:spPr>
          <a:xfrm>
            <a:off x="814884" y="3771900"/>
            <a:ext cx="4343400" cy="502920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80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7790882" y="6865788"/>
            <a:ext cx="86110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en-US" sz="3600">
                <a:solidFill>
                  <a:srgbClr val="569CD6"/>
                </a:solidFill>
                <a:latin typeface="agave" panose="020B0509040604020203" pitchFamily="49" charset="0"/>
              </a:rPr>
              <a:t>a</a:t>
            </a:r>
            <a:r>
              <a:rPr lang="en-US" sz="36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 sz="3600">
                <a:solidFill>
                  <a:srgbClr val="9CDCFE"/>
                </a:solidFill>
                <a:latin typeface="agave" panose="020B0509040604020203" pitchFamily="49" charset="0"/>
              </a:rPr>
              <a:t>onRoute</a:t>
            </a:r>
            <a:r>
              <a:rPr lang="en-US" sz="360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en-US" sz="3600">
                <a:solidFill>
                  <a:srgbClr val="CE9178"/>
                </a:solidFill>
                <a:latin typeface="agave" panose="020B0509040604020203" pitchFamily="49" charset="0"/>
              </a:rPr>
              <a:t>"/hello"</a:t>
            </a:r>
            <a:r>
              <a:rPr lang="en-US" sz="36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en-US" sz="3600">
                <a:solidFill>
                  <a:srgbClr val="D4D4D4"/>
                </a:solidFill>
                <a:latin typeface="agave" panose="020B0509040604020203" pitchFamily="49" charset="0"/>
              </a:rPr>
              <a:t>Hello</a:t>
            </a:r>
            <a:r>
              <a:rPr lang="en-US" sz="36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en-US" sz="3600">
                <a:solidFill>
                  <a:srgbClr val="569CD6"/>
                </a:solidFill>
                <a:latin typeface="agave" panose="020B0509040604020203" pitchFamily="49" charset="0"/>
              </a:rPr>
              <a:t>a</a:t>
            </a:r>
            <a:r>
              <a:rPr lang="en-US" sz="36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en-US" sz="36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</a:p>
          <a:p>
            <a:pPr algn="r"/>
            <a:r>
              <a:rPr lang="en-US" sz="36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en-US" sz="3600">
                <a:solidFill>
                  <a:srgbClr val="569CD6"/>
                </a:solidFill>
                <a:latin typeface="agave" panose="020B0509040604020203" pitchFamily="49" charset="0"/>
              </a:rPr>
              <a:t>a</a:t>
            </a:r>
            <a:r>
              <a:rPr lang="en-US" sz="36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 sz="3600">
                <a:solidFill>
                  <a:srgbClr val="9CDCFE"/>
                </a:solidFill>
                <a:latin typeface="agave" panose="020B0509040604020203" pitchFamily="49" charset="0"/>
              </a:rPr>
              <a:t>onRoute</a:t>
            </a:r>
            <a:r>
              <a:rPr lang="en-US" sz="360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en-US" sz="3600">
                <a:solidFill>
                  <a:srgbClr val="CE9178"/>
                </a:solidFill>
                <a:latin typeface="agave" panose="020B0509040604020203" pitchFamily="49" charset="0"/>
              </a:rPr>
              <a:t>"/counter"</a:t>
            </a:r>
            <a:r>
              <a:rPr lang="en-US" sz="36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en-US" sz="3600">
                <a:solidFill>
                  <a:srgbClr val="D4D4D4"/>
                </a:solidFill>
                <a:latin typeface="agave" panose="020B0509040604020203" pitchFamily="49" charset="0"/>
              </a:rPr>
              <a:t>Counter</a:t>
            </a:r>
            <a:r>
              <a:rPr lang="en-US" sz="36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en-US" sz="3600">
                <a:solidFill>
                  <a:srgbClr val="569CD6"/>
                </a:solidFill>
                <a:latin typeface="agave" panose="020B0509040604020203" pitchFamily="49" charset="0"/>
              </a:rPr>
              <a:t>a</a:t>
            </a:r>
            <a:r>
              <a:rPr lang="en-US" sz="36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en-US" sz="36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endParaRPr lang="en-US" sz="3600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7432681" y="4967320"/>
            <a:ext cx="9677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mtClean="0">
                <a:solidFill>
                  <a:srgbClr val="D7BA7D"/>
                </a:solidFill>
                <a:latin typeface="agave" panose="020B0509040604020203" pitchFamily="49" charset="0"/>
              </a:rPr>
              <a:t>a</a:t>
            </a:r>
            <a:r>
              <a:rPr lang="en-US" sz="3600" smtClean="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3600" smtClean="0">
                <a:solidFill>
                  <a:srgbClr val="9CDCFE"/>
                </a:solidFill>
                <a:latin typeface="agave" panose="020B0509040604020203" pitchFamily="49" charset="0"/>
              </a:rPr>
              <a:t>color</a:t>
            </a:r>
            <a:r>
              <a:rPr lang="pt-BR" sz="3600" smtClean="0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 sz="3600" smtClean="0">
                <a:solidFill>
                  <a:srgbClr val="CE9178"/>
                </a:solidFill>
                <a:latin typeface="agave" panose="020B0509040604020203" pitchFamily="49" charset="0"/>
              </a:rPr>
              <a:t>black</a:t>
            </a:r>
            <a:r>
              <a:rPr lang="en-US" sz="3600" smtClean="0">
                <a:solidFill>
                  <a:srgbClr val="D4D4D4"/>
                </a:solidFill>
                <a:latin typeface="agave" panose="020B0509040604020203" pitchFamily="49" charset="0"/>
              </a:rPr>
              <a:t>; </a:t>
            </a:r>
            <a:r>
              <a:rPr lang="pt-BR" sz="3600" smtClean="0">
                <a:solidFill>
                  <a:srgbClr val="9CDCFE"/>
                </a:solidFill>
                <a:latin typeface="agave" panose="020B0509040604020203" pitchFamily="49" charset="0"/>
              </a:rPr>
              <a:t>background</a:t>
            </a:r>
            <a:r>
              <a:rPr lang="pt-BR" sz="3600" smtClean="0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 sz="3600" smtClean="0">
                <a:solidFill>
                  <a:srgbClr val="CE9178"/>
                </a:solidFill>
                <a:latin typeface="agave" panose="020B0509040604020203" pitchFamily="49" charset="0"/>
              </a:rPr>
              <a:t>white</a:t>
            </a:r>
            <a:r>
              <a:rPr lang="en-US" sz="3600" smtClean="0">
                <a:solidFill>
                  <a:srgbClr val="D4D4D4"/>
                </a:solidFill>
                <a:latin typeface="agave" panose="020B0509040604020203" pitchFamily="49" charset="0"/>
              </a:rPr>
              <a:t>;</a:t>
            </a:r>
            <a:r>
              <a:rPr lang="pt-BR" sz="3600" smtClean="0">
                <a:solidFill>
                  <a:srgbClr val="CE9178"/>
                </a:solidFill>
                <a:latin typeface="agave" panose="020B0509040604020203" pitchFamily="49" charset="0"/>
              </a:rPr>
              <a:t> </a:t>
            </a:r>
            <a:r>
              <a:rPr lang="en-US" sz="3600" smtClean="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  <a:endParaRPr lang="en-US" sz="3600" smtClean="0">
              <a:solidFill>
                <a:srgbClr val="D7BA7D"/>
              </a:solidFill>
              <a:latin typeface="agave" panose="020B0509040604020203" pitchFamily="49" charset="0"/>
            </a:endParaRPr>
          </a:p>
          <a:p>
            <a:r>
              <a:rPr lang="en-US" sz="3600" smtClean="0">
                <a:solidFill>
                  <a:srgbClr val="D7BA7D"/>
                </a:solidFill>
                <a:latin typeface="agave" panose="020B0509040604020203" pitchFamily="49" charset="0"/>
              </a:rPr>
              <a:t>a.routed</a:t>
            </a:r>
            <a:r>
              <a:rPr lang="en-US" sz="3600" smtClean="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en-US" sz="3600" smtClean="0">
                <a:solidFill>
                  <a:srgbClr val="9CDCFE"/>
                </a:solidFill>
                <a:latin typeface="agave" panose="020B0509040604020203" pitchFamily="49" charset="0"/>
              </a:rPr>
              <a:t>filter</a:t>
            </a:r>
            <a:r>
              <a:rPr lang="en-US" sz="3600" smtClean="0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 sz="3600" smtClean="0">
                <a:solidFill>
                  <a:srgbClr val="CE9178"/>
                </a:solidFill>
                <a:latin typeface="agave" panose="020B0509040604020203" pitchFamily="49" charset="0"/>
              </a:rPr>
              <a:t>inverse(1)</a:t>
            </a:r>
            <a:r>
              <a:rPr lang="en-US" sz="3600" smtClean="0">
                <a:solidFill>
                  <a:srgbClr val="D4D4D4"/>
                </a:solidFill>
                <a:latin typeface="agave" panose="020B0509040604020203" pitchFamily="49" charset="0"/>
              </a:rPr>
              <a:t>; </a:t>
            </a:r>
            <a:r>
              <a:rPr lang="en-US" sz="360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  <a:endParaRPr lang="en-US" sz="3600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23" name="Espaço Reservado para Texto 16"/>
          <p:cNvSpPr txBox="1">
            <a:spLocks/>
          </p:cNvSpPr>
          <p:nvPr/>
        </p:nvSpPr>
        <p:spPr>
          <a:xfrm>
            <a:off x="6704806" y="1895649"/>
            <a:ext cx="3729880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routing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>
                <a:solidFill>
                  <a:schemeClr val="tx1">
                    <a:lumMod val="75000"/>
                  </a:schemeClr>
                </a:solidFill>
              </a:rPr>
              <a:t>react-router-dom</a:t>
            </a: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4" name="Espaço Reservado para Texto 16"/>
          <p:cNvSpPr txBox="1">
            <a:spLocks/>
          </p:cNvSpPr>
          <p:nvPr/>
        </p:nvSpPr>
        <p:spPr>
          <a:xfrm>
            <a:off x="1124150" y="1895649"/>
            <a:ext cx="400952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listener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useEffect life-cycle</a:t>
            </a:r>
            <a:endParaRPr lang="pt-BR" sz="3200">
              <a:solidFill>
                <a:schemeClr val="tx1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5" name="Espaço Reservado para Texto 16"/>
          <p:cNvSpPr txBox="1">
            <a:spLocks/>
          </p:cNvSpPr>
          <p:nvPr/>
        </p:nvSpPr>
        <p:spPr>
          <a:xfrm>
            <a:off x="12096408" y="1895649"/>
            <a:ext cx="474299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100" smtClean="0"/>
              <a:t>directives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overall improvements</a:t>
            </a:r>
            <a:endParaRPr lang="pt-BR" sz="32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6" name="Retângulo 25"/>
          <p:cNvSpPr/>
          <p:nvPr/>
        </p:nvSpPr>
        <p:spPr>
          <a:xfrm>
            <a:off x="464902" y="1554572"/>
            <a:ext cx="10583304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Texto 14"/>
          <p:cNvSpPr txBox="1">
            <a:spLocks/>
          </p:cNvSpPr>
          <p:nvPr/>
        </p:nvSpPr>
        <p:spPr>
          <a:xfrm>
            <a:off x="790278" y="3771900"/>
            <a:ext cx="4847728" cy="3886200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457200" indent="-4572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>
                    <a:lumMod val="95000"/>
                  </a:schemeClr>
                </a:solidFill>
              </a:defRPr>
            </a:lvl1pPr>
            <a:lvl2pPr marL="1326612" indent="-510235">
              <a:spcBef>
                <a:spcPct val="20000"/>
              </a:spcBef>
              <a:buFont typeface="Arial" panose="020B0604020202020204" pitchFamily="34" charset="0"/>
              <a:buChar char="–"/>
              <a:defRPr sz="2400"/>
            </a:lvl2pPr>
            <a:lvl3pPr marL="2040941" indent="-408188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2857317" indent="-408188">
              <a:spcBef>
                <a:spcPct val="20000"/>
              </a:spcBef>
              <a:buFont typeface="Arial" panose="020B0604020202020204" pitchFamily="34" charset="0"/>
              <a:buChar char="–"/>
              <a:defRPr sz="2400"/>
            </a:lvl4pPr>
            <a:lvl5pPr marL="3673693" indent="-408188">
              <a:spcBef>
                <a:spcPct val="20000"/>
              </a:spcBef>
              <a:buFont typeface="Arial" panose="020B0604020202020204" pitchFamily="34" charset="0"/>
              <a:buChar char="»"/>
              <a:defRPr sz="2400"/>
            </a:lvl5pPr>
            <a:lvl6pPr marL="4490070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6pPr>
            <a:lvl7pPr marL="5306446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7pPr>
            <a:lvl8pPr marL="6122822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8pPr>
            <a:lvl9pPr marL="6939199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9pPr>
          </a:lstStyle>
          <a:p>
            <a:r>
              <a:rPr lang="pt-BR" smtClean="0"/>
              <a:t>two-data </a:t>
            </a:r>
            <a:r>
              <a:rPr lang="pt-BR"/>
              <a:t>binding </a:t>
            </a:r>
          </a:p>
          <a:p>
            <a:r>
              <a:rPr lang="pt-BR" smtClean="0"/>
              <a:t>routed CSS class</a:t>
            </a:r>
          </a:p>
          <a:p>
            <a:r>
              <a:rPr lang="pt-BR">
                <a:solidFill>
                  <a:schemeClr val="bg1">
                    <a:lumMod val="65000"/>
                    <a:lumOff val="35000"/>
                  </a:schemeClr>
                </a:solidFill>
              </a:rPr>
              <a:t>scoped CSS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468491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DECLARATIVE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feature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38</a:t>
            </a:fld>
            <a:endParaRPr lang="ja-JP" altLang="en-US"/>
          </a:p>
        </p:txBody>
      </p:sp>
      <p:cxnSp>
        <p:nvCxnSpPr>
          <p:cNvPr id="13" name="Conector reto 12"/>
          <p:cNvCxnSpPr/>
          <p:nvPr/>
        </p:nvCxnSpPr>
        <p:spPr>
          <a:xfrm>
            <a:off x="790278" y="3467100"/>
            <a:ext cx="16201528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1423337" y="1686209"/>
            <a:ext cx="10848044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spaço Reservado para Texto 14"/>
          <p:cNvSpPr txBox="1">
            <a:spLocks/>
          </p:cNvSpPr>
          <p:nvPr/>
        </p:nvSpPr>
        <p:spPr>
          <a:xfrm>
            <a:off x="814884" y="3771900"/>
            <a:ext cx="4343400" cy="502920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80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714720" y="4567982"/>
            <a:ext cx="9140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600">
                <a:solidFill>
                  <a:srgbClr val="D7BA7D"/>
                </a:solidFill>
                <a:latin typeface="agave" panose="020B0509040604020203" pitchFamily="49" charset="0"/>
              </a:rPr>
              <a:t>button</a:t>
            </a:r>
            <a:r>
              <a:rPr lang="pt-BR" sz="360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3600">
                <a:solidFill>
                  <a:srgbClr val="9CDCFE"/>
                </a:solidFill>
                <a:latin typeface="agave" panose="020B0509040604020203" pitchFamily="49" charset="0"/>
              </a:rPr>
              <a:t>color</a:t>
            </a:r>
            <a:r>
              <a:rPr lang="pt-BR" sz="3600" smtClean="0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 sz="3600" smtClean="0">
                <a:solidFill>
                  <a:srgbClr val="CE9178"/>
                </a:solidFill>
                <a:latin typeface="agave" panose="020B0509040604020203" pitchFamily="49" charset="0"/>
              </a:rPr>
              <a:t>white</a:t>
            </a:r>
            <a:r>
              <a:rPr lang="pt-BR" sz="36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3600">
                <a:solidFill>
                  <a:srgbClr val="D4D4D4"/>
                </a:solidFill>
                <a:latin typeface="agave" panose="020B0509040604020203" pitchFamily="49" charset="0"/>
              </a:rPr>
              <a:t> }      </a:t>
            </a:r>
          </a:p>
          <a:p>
            <a:r>
              <a:rPr lang="pt-BR" sz="3600">
                <a:solidFill>
                  <a:srgbClr val="D7BA7D"/>
                </a:solidFill>
                <a:latin typeface="agave" panose="020B0509040604020203" pitchFamily="49" charset="0"/>
              </a:rPr>
              <a:t>button.App</a:t>
            </a:r>
            <a:r>
              <a:rPr lang="pt-BR" sz="360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3600">
                <a:solidFill>
                  <a:srgbClr val="9CDCFE"/>
                </a:solidFill>
                <a:latin typeface="agave" panose="020B0509040604020203" pitchFamily="49" charset="0"/>
              </a:rPr>
              <a:t>color</a:t>
            </a:r>
            <a:r>
              <a:rPr lang="pt-BR" sz="3600" smtClean="0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 sz="3600" smtClean="0">
                <a:solidFill>
                  <a:srgbClr val="CE9178"/>
                </a:solidFill>
                <a:latin typeface="agave" panose="020B0509040604020203" pitchFamily="49" charset="0"/>
              </a:rPr>
              <a:t>black</a:t>
            </a:r>
            <a:r>
              <a:rPr lang="pt-BR" sz="36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360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  <a:endParaRPr lang="pt-BR" sz="3600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078488" y="6497633"/>
            <a:ext cx="101822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agave" panose="020B0509040604020203" pitchFamily="49" charset="0"/>
              </a:rPr>
              <a:t>App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= ()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&lt;&gt;&lt;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white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en-US" smtClean="0">
                <a:solidFill>
                  <a:srgbClr val="808080"/>
                </a:solidFill>
                <a:latin typeface="agave" panose="020B0509040604020203" pitchFamily="49" charset="0"/>
              </a:rPr>
              <a:t>&gt;&lt;/&gt;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pPr algn="r"/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= ()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&lt;&gt;&lt;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black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&gt;&lt;/&gt;</a:t>
            </a:r>
            <a:endParaRPr lang="en-US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7458339" y="4164891"/>
            <a:ext cx="6034199" cy="95901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237182" y="7108983"/>
            <a:ext cx="10221224" cy="95901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spaço Reservado para Texto 16"/>
          <p:cNvSpPr txBox="1">
            <a:spLocks/>
          </p:cNvSpPr>
          <p:nvPr/>
        </p:nvSpPr>
        <p:spPr>
          <a:xfrm>
            <a:off x="6704806" y="1895649"/>
            <a:ext cx="3729880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routing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>
                <a:solidFill>
                  <a:schemeClr val="tx1">
                    <a:lumMod val="75000"/>
                  </a:schemeClr>
                </a:solidFill>
              </a:rPr>
              <a:t>react-router-dom</a:t>
            </a: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3" name="Espaço Reservado para Texto 16"/>
          <p:cNvSpPr txBox="1">
            <a:spLocks/>
          </p:cNvSpPr>
          <p:nvPr/>
        </p:nvSpPr>
        <p:spPr>
          <a:xfrm>
            <a:off x="1124150" y="1895649"/>
            <a:ext cx="400952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listener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useEffect life-cycle</a:t>
            </a:r>
            <a:endParaRPr lang="pt-BR" sz="3200">
              <a:solidFill>
                <a:schemeClr val="tx1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4" name="Espaço Reservado para Texto 16"/>
          <p:cNvSpPr txBox="1">
            <a:spLocks/>
          </p:cNvSpPr>
          <p:nvPr/>
        </p:nvSpPr>
        <p:spPr>
          <a:xfrm>
            <a:off x="12096408" y="1895649"/>
            <a:ext cx="474299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100" smtClean="0"/>
              <a:t>directives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overall improvements</a:t>
            </a:r>
            <a:endParaRPr lang="pt-BR" sz="32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5" name="Retângulo 24"/>
          <p:cNvSpPr/>
          <p:nvPr/>
        </p:nvSpPr>
        <p:spPr>
          <a:xfrm>
            <a:off x="464902" y="1554572"/>
            <a:ext cx="10583304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Texto 14"/>
          <p:cNvSpPr txBox="1">
            <a:spLocks/>
          </p:cNvSpPr>
          <p:nvPr/>
        </p:nvSpPr>
        <p:spPr>
          <a:xfrm>
            <a:off x="790278" y="3771900"/>
            <a:ext cx="4847728" cy="3886200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457200" indent="-4572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>
                    <a:lumMod val="95000"/>
                  </a:schemeClr>
                </a:solidFill>
              </a:defRPr>
            </a:lvl1pPr>
            <a:lvl2pPr marL="1326612" indent="-510235">
              <a:spcBef>
                <a:spcPct val="20000"/>
              </a:spcBef>
              <a:buFont typeface="Arial" panose="020B0604020202020204" pitchFamily="34" charset="0"/>
              <a:buChar char="–"/>
              <a:defRPr sz="2400"/>
            </a:lvl2pPr>
            <a:lvl3pPr marL="2040941" indent="-408188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2857317" indent="-408188">
              <a:spcBef>
                <a:spcPct val="20000"/>
              </a:spcBef>
              <a:buFont typeface="Arial" panose="020B0604020202020204" pitchFamily="34" charset="0"/>
              <a:buChar char="–"/>
              <a:defRPr sz="2400"/>
            </a:lvl4pPr>
            <a:lvl5pPr marL="3673693" indent="-408188">
              <a:spcBef>
                <a:spcPct val="20000"/>
              </a:spcBef>
              <a:buFont typeface="Arial" panose="020B0604020202020204" pitchFamily="34" charset="0"/>
              <a:buChar char="»"/>
              <a:defRPr sz="2400"/>
            </a:lvl5pPr>
            <a:lvl6pPr marL="4490070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6pPr>
            <a:lvl7pPr marL="5306446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7pPr>
            <a:lvl8pPr marL="6122822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8pPr>
            <a:lvl9pPr marL="6939199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9pPr>
          </a:lstStyle>
          <a:p>
            <a:r>
              <a:rPr lang="pt-BR" smtClean="0"/>
              <a:t>two-data </a:t>
            </a:r>
            <a:r>
              <a:rPr lang="pt-BR"/>
              <a:t>binding </a:t>
            </a:r>
          </a:p>
          <a:p>
            <a:r>
              <a:rPr lang="pt-BR" smtClean="0"/>
              <a:t>routed CSS class</a:t>
            </a:r>
          </a:p>
          <a:p>
            <a:r>
              <a:rPr lang="pt-BR"/>
              <a:t>scoped CSS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412162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278" y="4322512"/>
            <a:ext cx="5904656" cy="1354388"/>
          </a:xfrm>
        </p:spPr>
        <p:txBody>
          <a:bodyPr>
            <a:normAutofit/>
          </a:bodyPr>
          <a:lstStyle/>
          <a:p>
            <a:r>
              <a:rPr lang="pt-BR" sz="6000" smtClean="0"/>
              <a:t>Diretive</a:t>
            </a:r>
            <a:endParaRPr lang="pt-BR" sz="6000">
              <a:solidFill>
                <a:schemeClr val="accent1"/>
              </a:solidFill>
            </a:endParaRPr>
          </a:p>
        </p:txBody>
      </p:sp>
      <p:sp>
        <p:nvSpPr>
          <p:cNvPr id="6" name="Espaço Reservado para Texto 6"/>
          <p:cNvSpPr>
            <a:spLocks noGrp="1"/>
          </p:cNvSpPr>
          <p:nvPr>
            <p:ph type="body" sz="quarter" idx="4294967295"/>
          </p:nvPr>
        </p:nvSpPr>
        <p:spPr>
          <a:xfrm>
            <a:off x="7695406" y="4076700"/>
            <a:ext cx="5867400" cy="1676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smtClean="0"/>
              <a:t>property-driven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mixin extension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smtClean="0"/>
              <a:t>props changer</a:t>
            </a:r>
            <a:endParaRPr lang="en-US" sz="3200" smtClean="0"/>
          </a:p>
        </p:txBody>
      </p:sp>
      <p:sp>
        <p:nvSpPr>
          <p:cNvPr id="5" name="Retângulo 4"/>
          <p:cNvSpPr/>
          <p:nvPr/>
        </p:nvSpPr>
        <p:spPr>
          <a:xfrm>
            <a:off x="1675606" y="5219700"/>
            <a:ext cx="4953000" cy="547437"/>
          </a:xfrm>
          <a:prstGeom prst="rect">
            <a:avLst/>
          </a:prstGeom>
        </p:spPr>
        <p:txBody>
          <a:bodyPr vert="horz" lIns="163275" tIns="81638" rIns="163275" bIns="81638" rtlCol="0">
            <a:noAutofit/>
          </a:bodyPr>
          <a:lstStyle/>
          <a:p>
            <a:pPr algn="r">
              <a:spcBef>
                <a:spcPct val="20000"/>
              </a:spcBef>
            </a:pPr>
            <a:r>
              <a:rPr lang="en-US" spc="-150" smtClean="0">
                <a:solidFill>
                  <a:schemeClr val="tx1">
                    <a:lumMod val="65000"/>
                  </a:schemeClr>
                </a:solidFill>
              </a:rPr>
              <a:t>Property-injection</a:t>
            </a:r>
            <a:endParaRPr lang="en-US" spc="-15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7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67"/>
    </mc:Choice>
    <mc:Fallback xmlns="">
      <p:transition spd="slow" advTm="8567"/>
    </mc:Fallback>
  </mc:AlternateContent>
  <p:timing>
    <p:tnLst>
      <p:par>
        <p:cTn id="1" dur="indefinite" restart="never" nodeType="tmRoot"/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11714594" y="1540686"/>
            <a:ext cx="5505812" cy="7454032"/>
          </a:xfrm>
          <a:prstGeom prst="rect">
            <a:avLst/>
          </a:prstGeom>
          <a:solidFill>
            <a:srgbClr val="262626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7"/>
          <p:cNvSpPr txBox="1">
            <a:spLocks/>
          </p:cNvSpPr>
          <p:nvPr/>
        </p:nvSpPr>
        <p:spPr>
          <a:xfrm>
            <a:off x="837406" y="4846339"/>
            <a:ext cx="3047286" cy="1440161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5400" kern="1200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pc="-150" smtClean="0"/>
              <a:t>REACT </a:t>
            </a:r>
          </a:p>
          <a:p>
            <a:r>
              <a:rPr lang="pt-BR" sz="6000" b="1" spc="-300">
                <a:solidFill>
                  <a:schemeClr val="accent1"/>
                </a:solidFill>
              </a:rPr>
              <a:t>AWAY</a:t>
            </a:r>
            <a:endParaRPr lang="pt-BR" sz="6000" b="1" spc="2000">
              <a:solidFill>
                <a:schemeClr val="accent1"/>
              </a:solidFill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4294967295"/>
          </p:nvPr>
        </p:nvSpPr>
        <p:spPr>
          <a:xfrm>
            <a:off x="4010571" y="2476500"/>
            <a:ext cx="4294435" cy="5347098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>
              <a:lnSpc>
                <a:spcPct val="300000"/>
              </a:lnSpc>
            </a:pPr>
            <a:r>
              <a:rPr lang="en-US" sz="3200" b="1" spc="1200" smtClean="0"/>
              <a:t>PROXIES</a:t>
            </a:r>
          </a:p>
          <a:p>
            <a:pPr>
              <a:lnSpc>
                <a:spcPct val="300000"/>
              </a:lnSpc>
            </a:pPr>
            <a:r>
              <a:rPr lang="en-US" sz="3200" b="1" spc="1200" smtClean="0"/>
              <a:t>SYNCHERS</a:t>
            </a:r>
            <a:endParaRPr lang="en-US" sz="3200" b="1" spc="120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sz="3200" b="1" spc="1200" smtClean="0"/>
              <a:t>DIRECTIVES</a:t>
            </a:r>
            <a:endParaRPr lang="pt-BR" sz="3200" b="1" spc="12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Espaço Reservado para Texto 6"/>
          <p:cNvSpPr>
            <a:spLocks noGrp="1"/>
          </p:cNvSpPr>
          <p:nvPr>
            <p:ph type="body" sz="quarter" idx="4294967295"/>
          </p:nvPr>
        </p:nvSpPr>
        <p:spPr>
          <a:xfrm>
            <a:off x="3998891" y="4022217"/>
            <a:ext cx="4257863" cy="58568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smtClean="0">
                <a:solidFill>
                  <a:schemeClr val="tx1">
                    <a:lumMod val="75000"/>
                  </a:schemeClr>
                </a:solidFill>
              </a:rPr>
              <a:t>Renderable </a:t>
            </a:r>
            <a:r>
              <a:rPr lang="en-US" sz="2800">
                <a:solidFill>
                  <a:schemeClr val="tx1">
                    <a:lumMod val="75000"/>
                  </a:schemeClr>
                </a:solidFill>
              </a:rPr>
              <a:t>states</a:t>
            </a:r>
          </a:p>
        </p:txBody>
      </p:sp>
      <p:sp>
        <p:nvSpPr>
          <p:cNvPr id="13" name="Espaço Reservado para Texto 6"/>
          <p:cNvSpPr>
            <a:spLocks noGrp="1"/>
          </p:cNvSpPr>
          <p:nvPr>
            <p:ph type="body" sz="quarter" idx="4294967295"/>
          </p:nvPr>
        </p:nvSpPr>
        <p:spPr>
          <a:xfrm>
            <a:off x="4030020" y="5513578"/>
            <a:ext cx="4257863" cy="58568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smtClean="0">
                <a:solidFill>
                  <a:schemeClr val="tx1">
                    <a:lumMod val="75000"/>
                  </a:schemeClr>
                </a:solidFill>
              </a:rPr>
              <a:t>RESTful abstraction</a:t>
            </a:r>
          </a:p>
        </p:txBody>
      </p:sp>
      <p:sp>
        <p:nvSpPr>
          <p:cNvPr id="14" name="Espaço Reservado para Texto 6"/>
          <p:cNvSpPr>
            <a:spLocks noGrp="1"/>
          </p:cNvSpPr>
          <p:nvPr>
            <p:ph type="body" sz="quarter" idx="4294967295"/>
          </p:nvPr>
        </p:nvSpPr>
        <p:spPr>
          <a:xfrm>
            <a:off x="4028856" y="7074542"/>
            <a:ext cx="4257863" cy="58568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spc="300" smtClean="0">
                <a:solidFill>
                  <a:schemeClr val="tx1">
                    <a:lumMod val="75000"/>
                  </a:schemeClr>
                </a:solidFill>
              </a:rPr>
              <a:t>Property-injection</a:t>
            </a:r>
          </a:p>
        </p:txBody>
      </p:sp>
      <p:sp>
        <p:nvSpPr>
          <p:cNvPr id="15" name="Espaço Reservado para Texto 6"/>
          <p:cNvSpPr>
            <a:spLocks noGrp="1"/>
          </p:cNvSpPr>
          <p:nvPr>
            <p:ph type="body" sz="quarter" idx="4294967295"/>
          </p:nvPr>
        </p:nvSpPr>
        <p:spPr>
          <a:xfrm>
            <a:off x="8211683" y="3368022"/>
            <a:ext cx="3886200" cy="48768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algn="ctr"/>
            <a:r>
              <a:rPr lang="en-US" sz="3200" smtClean="0">
                <a:solidFill>
                  <a:schemeClr val="tx1">
                    <a:lumMod val="95000"/>
                  </a:schemeClr>
                </a:solidFill>
              </a:rPr>
              <a:t>storing</a:t>
            </a:r>
          </a:p>
          <a:p>
            <a:pPr algn="ctr"/>
            <a:r>
              <a:rPr lang="en-US" sz="3200" smtClean="0">
                <a:solidFill>
                  <a:schemeClr val="tx1">
                    <a:lumMod val="95000"/>
                  </a:schemeClr>
                </a:solidFill>
              </a:rPr>
              <a:t>fetching</a:t>
            </a:r>
          </a:p>
          <a:p>
            <a:pPr algn="ctr"/>
            <a:r>
              <a:rPr lang="en-US" sz="3200" smtClean="0">
                <a:solidFill>
                  <a:schemeClr val="tx1">
                    <a:lumMod val="95000"/>
                  </a:schemeClr>
                </a:solidFill>
              </a:rPr>
              <a:t>globalization</a:t>
            </a:r>
          </a:p>
          <a:p>
            <a:pPr algn="ctr"/>
            <a:r>
              <a:rPr lang="en-US" sz="3200" smtClean="0">
                <a:solidFill>
                  <a:schemeClr val="tx1">
                    <a:lumMod val="95000"/>
                  </a:schemeClr>
                </a:solidFill>
              </a:rPr>
              <a:t>handling</a:t>
            </a:r>
          </a:p>
          <a:p>
            <a:pPr algn="ctr"/>
            <a:r>
              <a:rPr lang="en-US" sz="3200" smtClean="0">
                <a:solidFill>
                  <a:schemeClr val="tx1">
                    <a:lumMod val="95000"/>
                  </a:schemeClr>
                </a:solidFill>
              </a:rPr>
              <a:t>binding</a:t>
            </a:r>
          </a:p>
          <a:p>
            <a:pPr algn="ctr"/>
            <a:r>
              <a:rPr lang="en-US" sz="3200" smtClean="0">
                <a:solidFill>
                  <a:schemeClr val="tx1">
                    <a:lumMod val="95000"/>
                  </a:schemeClr>
                </a:solidFill>
              </a:rPr>
              <a:t>routing</a:t>
            </a:r>
          </a:p>
          <a:p>
            <a:pPr algn="ctr"/>
            <a:r>
              <a:rPr lang="en-US" sz="3200" smtClean="0">
                <a:solidFill>
                  <a:schemeClr val="tx1">
                    <a:lumMod val="95000"/>
                  </a:schemeClr>
                </a:solidFill>
              </a:rPr>
              <a:t>styling</a:t>
            </a:r>
          </a:p>
          <a:p>
            <a:pPr algn="ctr"/>
            <a:endParaRPr lang="pt-BR" sz="320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6" name="Espaço Reservado para Texto 6"/>
          <p:cNvSpPr>
            <a:spLocks noGrp="1"/>
          </p:cNvSpPr>
          <p:nvPr>
            <p:ph type="body" sz="quarter" idx="4294967295"/>
          </p:nvPr>
        </p:nvSpPr>
        <p:spPr>
          <a:xfrm>
            <a:off x="12648406" y="3238500"/>
            <a:ext cx="4267200" cy="4912688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2800" smtClean="0">
                <a:solidFill>
                  <a:schemeClr val="tx1">
                    <a:lumMod val="95000"/>
                  </a:schemeClr>
                </a:solidFill>
              </a:rPr>
              <a:t>declarative </a:t>
            </a:r>
            <a:r>
              <a:rPr lang="en-US" sz="2800">
                <a:solidFill>
                  <a:schemeClr val="tx1">
                    <a:lumMod val="95000"/>
                  </a:schemeClr>
                </a:solidFill>
              </a:rPr>
              <a:t>style</a:t>
            </a:r>
          </a:p>
          <a:p>
            <a:pPr>
              <a:lnSpc>
                <a:spcPct val="200000"/>
              </a:lnSpc>
            </a:pPr>
            <a:r>
              <a:rPr lang="en-US" sz="2800" smtClean="0">
                <a:solidFill>
                  <a:schemeClr val="tx1">
                    <a:lumMod val="95000"/>
                  </a:schemeClr>
                </a:solidFill>
              </a:rPr>
              <a:t>all-in-one listener</a:t>
            </a:r>
          </a:p>
          <a:p>
            <a:pPr>
              <a:lnSpc>
                <a:spcPct val="200000"/>
              </a:lnSpc>
            </a:pPr>
            <a:r>
              <a:rPr lang="en-US" sz="2800" smtClean="0">
                <a:solidFill>
                  <a:schemeClr val="tx1">
                    <a:lumMod val="95000"/>
                  </a:schemeClr>
                </a:solidFill>
              </a:rPr>
              <a:t>routing </a:t>
            </a:r>
            <a:r>
              <a:rPr lang="en-US" sz="2800">
                <a:solidFill>
                  <a:schemeClr val="tx1">
                    <a:lumMod val="95000"/>
                  </a:schemeClr>
                </a:solidFill>
              </a:rPr>
              <a:t>directives</a:t>
            </a:r>
          </a:p>
          <a:p>
            <a:pPr>
              <a:lnSpc>
                <a:spcPct val="200000"/>
              </a:lnSpc>
            </a:pPr>
            <a:r>
              <a:rPr lang="en-US" sz="2800" smtClean="0">
                <a:solidFill>
                  <a:schemeClr val="tx1">
                    <a:lumMod val="95000"/>
                  </a:schemeClr>
                </a:solidFill>
              </a:rPr>
              <a:t>two-way </a:t>
            </a:r>
            <a:r>
              <a:rPr lang="en-US" sz="2800">
                <a:solidFill>
                  <a:schemeClr val="tx1">
                    <a:lumMod val="95000"/>
                  </a:schemeClr>
                </a:solidFill>
              </a:rPr>
              <a:t>data </a:t>
            </a:r>
            <a:r>
              <a:rPr lang="en-US" sz="2800" smtClean="0">
                <a:solidFill>
                  <a:schemeClr val="tx1">
                    <a:lumMod val="95000"/>
                  </a:schemeClr>
                </a:solidFill>
              </a:rPr>
              <a:t>binding</a:t>
            </a:r>
            <a:endParaRPr lang="en-US" sz="280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800" smtClean="0">
                <a:solidFill>
                  <a:schemeClr val="tx1">
                    <a:lumMod val="95000"/>
                  </a:schemeClr>
                </a:solidFill>
              </a:rPr>
              <a:t>component-scoped CSS</a:t>
            </a:r>
            <a:endParaRPr lang="pt-BR" sz="280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8" name="Conector reto 17"/>
          <p:cNvCxnSpPr/>
          <p:nvPr/>
        </p:nvCxnSpPr>
        <p:spPr>
          <a:xfrm>
            <a:off x="8381206" y="2095500"/>
            <a:ext cx="0" cy="678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11886406" y="2122678"/>
            <a:ext cx="0" cy="678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ço Reservado para Texto 16"/>
          <p:cNvSpPr txBox="1">
            <a:spLocks/>
          </p:cNvSpPr>
          <p:nvPr/>
        </p:nvSpPr>
        <p:spPr>
          <a:xfrm>
            <a:off x="3776530" y="2419561"/>
            <a:ext cx="3729880" cy="590339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000" smtClean="0">
                <a:solidFill>
                  <a:schemeClr val="accent1"/>
                </a:solidFill>
              </a:rPr>
              <a:t>INNOVATION</a:t>
            </a:r>
            <a:r>
              <a:rPr lang="pt-BR" sz="400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21" name="Espaço Reservado para Texto 16"/>
          <p:cNvSpPr txBox="1">
            <a:spLocks/>
          </p:cNvSpPr>
          <p:nvPr/>
        </p:nvSpPr>
        <p:spPr>
          <a:xfrm>
            <a:off x="8609806" y="2419561"/>
            <a:ext cx="3124200" cy="590339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000" smtClean="0">
                <a:solidFill>
                  <a:schemeClr val="accent1"/>
                </a:solidFill>
              </a:rPr>
              <a:t>FEATURES</a:t>
            </a:r>
            <a:endParaRPr lang="pt-BR" sz="4000">
              <a:solidFill>
                <a:schemeClr val="accent1"/>
              </a:solidFill>
            </a:endParaRPr>
          </a:p>
        </p:txBody>
      </p:sp>
      <p:sp>
        <p:nvSpPr>
          <p:cNvPr id="22" name="Espaço Reservado para Texto 16"/>
          <p:cNvSpPr txBox="1">
            <a:spLocks/>
          </p:cNvSpPr>
          <p:nvPr/>
        </p:nvSpPr>
        <p:spPr>
          <a:xfrm>
            <a:off x="12605572" y="2419561"/>
            <a:ext cx="3124200" cy="590339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000" smtClean="0">
                <a:solidFill>
                  <a:schemeClr val="accent1"/>
                </a:solidFill>
              </a:rPr>
              <a:t>HIGHLIGHTS</a:t>
            </a:r>
            <a:endParaRPr lang="pt-BR" sz="4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08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86"/>
    </mc:Choice>
    <mc:Fallback xmlns="">
      <p:transition spd="slow" advTm="93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40</a:t>
            </a:fld>
            <a:endParaRPr lang="ja-JP" altLang="en-US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</p:spPr>
        <p:txBody>
          <a:bodyPr/>
          <a:lstStyle/>
          <a:p>
            <a:r>
              <a:rPr lang="pt-BR" smtClean="0"/>
              <a:t>DIRECTIVE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custom</a:t>
            </a:r>
            <a:endParaRPr lang="pt-BR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/>
          <a:p>
            <a:r>
              <a:rPr lang="pt-BR" smtClean="0"/>
              <a:t>User custom directive</a:t>
            </a:r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151163" y="5676900"/>
            <a:ext cx="15977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>
                <a:solidFill>
                  <a:srgbClr val="569CD6"/>
                </a:solidFill>
                <a:latin typeface="agave" panose="020B0509040604020203" pitchFamily="49" charset="0"/>
              </a:rPr>
              <a:t>function</a:t>
            </a:r>
            <a:r>
              <a:rPr lang="pt-BR" sz="40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4000">
                <a:solidFill>
                  <a:srgbClr val="DCDCAA"/>
                </a:solidFill>
                <a:latin typeface="agave" panose="020B0509040604020203" pitchFamily="49" charset="0"/>
              </a:rPr>
              <a:t>directive</a:t>
            </a:r>
            <a:r>
              <a:rPr lang="pt-BR" sz="40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4000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 sz="4000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 sz="4000" smtClean="0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 sz="4000" smtClean="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4000">
                <a:solidFill>
                  <a:srgbClr val="9CDCFE"/>
                </a:solidFill>
                <a:latin typeface="agave" panose="020B0509040604020203" pitchFamily="49" charset="0"/>
              </a:rPr>
              <a:t>args</a:t>
            </a:r>
            <a:r>
              <a:rPr lang="pt-BR" sz="4000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 sz="4000">
                <a:solidFill>
                  <a:srgbClr val="4EC9B0"/>
                </a:solidFill>
                <a:latin typeface="agave" panose="020B0509040604020203" pitchFamily="49" charset="0"/>
              </a:rPr>
              <a:t>DirectiveArgs</a:t>
            </a:r>
            <a:r>
              <a:rPr lang="pt-BR" sz="4000">
                <a:solidFill>
                  <a:srgbClr val="D4D4D4"/>
                </a:solidFill>
                <a:latin typeface="agave" panose="020B0509040604020203" pitchFamily="49" charset="0"/>
              </a:rPr>
              <a:t>): </a:t>
            </a:r>
            <a:r>
              <a:rPr lang="pt-BR" sz="4000" smtClean="0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endParaRPr lang="pt-BR" sz="4000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" contrast="-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9362" y="2819014"/>
            <a:ext cx="15447235" cy="1943486"/>
          </a:xfrm>
          <a:prstGeom prst="rect">
            <a:avLst/>
          </a:prstGeom>
        </p:spPr>
      </p:pic>
      <p:sp>
        <p:nvSpPr>
          <p:cNvPr id="16" name="Chave esquerda 15"/>
          <p:cNvSpPr/>
          <p:nvPr/>
        </p:nvSpPr>
        <p:spPr>
          <a:xfrm rot="5400000">
            <a:off x="8332426" y="-634814"/>
            <a:ext cx="1143000" cy="15755783"/>
          </a:xfrm>
          <a:prstGeom prst="leftBrace">
            <a:avLst>
              <a:gd name="adj1" fmla="val 23505"/>
              <a:gd name="adj2" fmla="val 24184"/>
            </a:avLst>
          </a:prstGeom>
          <a:ln w="38100"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19362" y="7759125"/>
            <a:ext cx="158010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interface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DirectiveArgs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id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number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tag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string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component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FComponent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}</a:t>
            </a:r>
            <a:endParaRPr lang="en-US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90278" y="5295900"/>
            <a:ext cx="16374135" cy="334855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92547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11" grpId="0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41</a:t>
            </a:fld>
            <a:endParaRPr lang="ja-JP" altLang="en-US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</p:spPr>
        <p:txBody>
          <a:bodyPr/>
          <a:lstStyle/>
          <a:p>
            <a:r>
              <a:rPr lang="pt-BR" smtClean="0"/>
              <a:t>DIRECTIVE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custom</a:t>
            </a:r>
            <a:endParaRPr lang="pt-BR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/>
          <a:p>
            <a:r>
              <a:rPr lang="pt-BR" smtClean="0"/>
              <a:t>User custom directive</a:t>
            </a:r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151163" y="5676900"/>
            <a:ext cx="15977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>
                <a:solidFill>
                  <a:srgbClr val="569CD6"/>
                </a:solidFill>
                <a:latin typeface="agave" panose="020B0509040604020203" pitchFamily="49" charset="0"/>
              </a:rPr>
              <a:t>function</a:t>
            </a:r>
            <a:r>
              <a:rPr lang="pt-BR" sz="40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4000">
                <a:solidFill>
                  <a:srgbClr val="DCDCAA"/>
                </a:solidFill>
                <a:latin typeface="agave" panose="020B0509040604020203" pitchFamily="49" charset="0"/>
              </a:rPr>
              <a:t>directive</a:t>
            </a:r>
            <a:r>
              <a:rPr lang="pt-BR" sz="40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4000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 sz="4000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 sz="4000" smtClean="0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 sz="4000" smtClean="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4000">
                <a:solidFill>
                  <a:srgbClr val="9CDCFE"/>
                </a:solidFill>
                <a:latin typeface="agave" panose="020B0509040604020203" pitchFamily="49" charset="0"/>
              </a:rPr>
              <a:t>args</a:t>
            </a:r>
            <a:r>
              <a:rPr lang="pt-BR" sz="4000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 sz="4000">
                <a:solidFill>
                  <a:srgbClr val="4EC9B0"/>
                </a:solidFill>
                <a:latin typeface="agave" panose="020B0509040604020203" pitchFamily="49" charset="0"/>
              </a:rPr>
              <a:t>DirectiveArgs</a:t>
            </a:r>
            <a:r>
              <a:rPr lang="pt-BR" sz="4000">
                <a:solidFill>
                  <a:srgbClr val="D4D4D4"/>
                </a:solidFill>
                <a:latin typeface="agave" panose="020B0509040604020203" pitchFamily="49" charset="0"/>
              </a:rPr>
              <a:t>): </a:t>
            </a:r>
            <a:r>
              <a:rPr lang="pt-BR" sz="4000" smtClean="0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endParaRPr lang="pt-BR" sz="4000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362" y="2812419"/>
            <a:ext cx="15447235" cy="1943486"/>
          </a:xfrm>
          <a:prstGeom prst="rect">
            <a:avLst/>
          </a:prstGeom>
        </p:spPr>
      </p:pic>
      <p:sp>
        <p:nvSpPr>
          <p:cNvPr id="16" name="Chave esquerda 15"/>
          <p:cNvSpPr/>
          <p:nvPr/>
        </p:nvSpPr>
        <p:spPr>
          <a:xfrm rot="5400000">
            <a:off x="8332426" y="-634814"/>
            <a:ext cx="1143000" cy="15755783"/>
          </a:xfrm>
          <a:prstGeom prst="leftBrace">
            <a:avLst>
              <a:gd name="adj1" fmla="val 23505"/>
              <a:gd name="adj2" fmla="val 24184"/>
            </a:avLst>
          </a:prstGeom>
          <a:ln w="38100"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19362" y="7759125"/>
            <a:ext cx="158010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interface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DirectiveArgs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id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number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tag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string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component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FComponent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}</a:t>
            </a:r>
            <a:endParaRPr lang="en-US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021927" y="2559094"/>
            <a:ext cx="16374135" cy="2450136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047637" y="6589510"/>
            <a:ext cx="16374135" cy="2450136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696169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11" grpId="0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42</a:t>
            </a:fld>
            <a:endParaRPr lang="ja-JP" altLang="en-US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</p:spPr>
        <p:txBody>
          <a:bodyPr/>
          <a:lstStyle/>
          <a:p>
            <a:r>
              <a:rPr lang="pt-BR" smtClean="0"/>
              <a:t>DIRECTIVE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custom</a:t>
            </a:r>
            <a:endParaRPr lang="pt-BR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/>
          <a:p>
            <a:r>
              <a:rPr lang="pt-BR" smtClean="0"/>
              <a:t>User custom directive</a:t>
            </a:r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151163" y="5676900"/>
            <a:ext cx="15977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>
                <a:solidFill>
                  <a:srgbClr val="569CD6"/>
                </a:solidFill>
                <a:latin typeface="agave" panose="020B0509040604020203" pitchFamily="49" charset="0"/>
              </a:rPr>
              <a:t>function</a:t>
            </a:r>
            <a:r>
              <a:rPr lang="pt-BR" sz="40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4000">
                <a:solidFill>
                  <a:srgbClr val="DCDCAA"/>
                </a:solidFill>
                <a:latin typeface="agave" panose="020B0509040604020203" pitchFamily="49" charset="0"/>
              </a:rPr>
              <a:t>directive</a:t>
            </a:r>
            <a:r>
              <a:rPr lang="pt-BR" sz="40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4000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 sz="4000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 sz="4000" smtClean="0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 sz="4000" smtClean="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4000">
                <a:solidFill>
                  <a:srgbClr val="9CDCFE"/>
                </a:solidFill>
                <a:latin typeface="agave" panose="020B0509040604020203" pitchFamily="49" charset="0"/>
              </a:rPr>
              <a:t>args</a:t>
            </a:r>
            <a:r>
              <a:rPr lang="pt-BR" sz="4000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 sz="4000">
                <a:solidFill>
                  <a:srgbClr val="4EC9B0"/>
                </a:solidFill>
                <a:latin typeface="agave" panose="020B0509040604020203" pitchFamily="49" charset="0"/>
              </a:rPr>
              <a:t>DirectiveArgs</a:t>
            </a:r>
            <a:r>
              <a:rPr lang="pt-BR" sz="4000">
                <a:solidFill>
                  <a:srgbClr val="D4D4D4"/>
                </a:solidFill>
                <a:latin typeface="agave" panose="020B0509040604020203" pitchFamily="49" charset="0"/>
              </a:rPr>
              <a:t>): </a:t>
            </a:r>
            <a:r>
              <a:rPr lang="pt-BR" sz="4000" smtClean="0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endParaRPr lang="pt-BR" sz="4000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362" y="2812419"/>
            <a:ext cx="15447235" cy="1943486"/>
          </a:xfrm>
          <a:prstGeom prst="rect">
            <a:avLst/>
          </a:prstGeom>
        </p:spPr>
      </p:pic>
      <p:sp>
        <p:nvSpPr>
          <p:cNvPr id="16" name="Chave esquerda 15"/>
          <p:cNvSpPr/>
          <p:nvPr/>
        </p:nvSpPr>
        <p:spPr>
          <a:xfrm rot="5400000">
            <a:off x="8332426" y="-634814"/>
            <a:ext cx="1143000" cy="15755783"/>
          </a:xfrm>
          <a:prstGeom prst="leftBrace">
            <a:avLst>
              <a:gd name="adj1" fmla="val 23505"/>
              <a:gd name="adj2" fmla="val 24184"/>
            </a:avLst>
          </a:prstGeom>
          <a:ln w="38100"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19362" y="7759125"/>
            <a:ext cx="158010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interface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DirectiveArgs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id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number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tag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string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component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FComponent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}</a:t>
            </a:r>
            <a:endParaRPr lang="en-US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021927" y="2559094"/>
            <a:ext cx="16374135" cy="3825692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365662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11" grpId="0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43</a:t>
            </a:fld>
            <a:endParaRPr lang="ja-JP" altLang="en-US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</p:spPr>
        <p:txBody>
          <a:bodyPr/>
          <a:lstStyle/>
          <a:p>
            <a:r>
              <a:rPr lang="pt-BR" smtClean="0"/>
              <a:t>DIRECTIVE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custom</a:t>
            </a:r>
            <a:endParaRPr lang="pt-BR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/>
          <a:p>
            <a:r>
              <a:rPr lang="pt-BR" smtClean="0"/>
              <a:t>User custom directive</a:t>
            </a:r>
            <a:endParaRPr lang="pt-BR"/>
          </a:p>
        </p:txBody>
      </p:sp>
      <p:sp>
        <p:nvSpPr>
          <p:cNvPr id="25" name="Espaço Reservado para Texto 6"/>
          <p:cNvSpPr txBox="1">
            <a:spLocks/>
          </p:cNvSpPr>
          <p:nvPr/>
        </p:nvSpPr>
        <p:spPr>
          <a:xfrm>
            <a:off x="12038806" y="2633150"/>
            <a:ext cx="4804833" cy="3398776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5400" smtClean="0"/>
              <a:t>USAGE</a:t>
            </a:r>
          </a:p>
          <a:p>
            <a:r>
              <a:rPr lang="pt-BR" smtClean="0"/>
              <a:t>Just use it. For typescript, delclare the new props in HTMLAttribute.</a:t>
            </a:r>
          </a:p>
        </p:txBody>
      </p:sp>
      <p:sp>
        <p:nvSpPr>
          <p:cNvPr id="13" name="Espaço Reservado para Texto 6"/>
          <p:cNvSpPr txBox="1">
            <a:spLocks/>
          </p:cNvSpPr>
          <p:nvPr/>
        </p:nvSpPr>
        <p:spPr>
          <a:xfrm>
            <a:off x="6756456" y="2642746"/>
            <a:ext cx="4796367" cy="3398776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5400" smtClean="0"/>
              <a:t>REGISTRY</a:t>
            </a:r>
          </a:p>
          <a:p>
            <a:r>
              <a:rPr lang="pt-BR" smtClean="0"/>
              <a:t>Register your array of custom directives in ReactDOM.createRoot</a:t>
            </a:r>
            <a:endParaRPr lang="pt-BR" smtClean="0">
              <a:solidFill>
                <a:schemeClr val="tx1">
                  <a:lumMod val="75000"/>
                  <a:alpha val="90000"/>
                </a:schemeClr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802358" y="7124700"/>
            <a:ext cx="14249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cssPropsExceptForm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args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DirectiveArgs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args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tag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==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"form"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?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: ({...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className: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css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})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0" name="Espaço Reservado para Texto 6"/>
          <p:cNvSpPr txBox="1">
            <a:spLocks/>
          </p:cNvSpPr>
          <p:nvPr/>
        </p:nvSpPr>
        <p:spPr>
          <a:xfrm>
            <a:off x="811197" y="2633150"/>
            <a:ext cx="4674409" cy="3398776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5400" smtClean="0"/>
              <a:t>IMPLEMENT</a:t>
            </a:r>
          </a:p>
          <a:p>
            <a:r>
              <a:rPr lang="pt-BR"/>
              <a:t>Create a function that receive props and return a modified props</a:t>
            </a:r>
            <a:endParaRPr lang="pt-BR">
              <a:solidFill>
                <a:schemeClr val="tx1">
                  <a:lumMod val="75000"/>
                  <a:alpha val="90000"/>
                </a:schemeClr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257006" y="2340919"/>
            <a:ext cx="11142902" cy="334855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07505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11" grpId="0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44</a:t>
            </a:fld>
            <a:endParaRPr lang="ja-JP" altLang="en-US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</p:spPr>
        <p:txBody>
          <a:bodyPr/>
          <a:lstStyle/>
          <a:p>
            <a:r>
              <a:rPr lang="pt-BR" smtClean="0"/>
              <a:t>DIRECTIVE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custom</a:t>
            </a:r>
            <a:endParaRPr lang="pt-BR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/>
          <a:p>
            <a:r>
              <a:rPr lang="pt-BR" smtClean="0"/>
              <a:t>User custom directive</a:t>
            </a:r>
            <a:endParaRPr lang="pt-BR"/>
          </a:p>
        </p:txBody>
      </p:sp>
      <p:sp>
        <p:nvSpPr>
          <p:cNvPr id="25" name="Espaço Reservado para Texto 6"/>
          <p:cNvSpPr txBox="1">
            <a:spLocks/>
          </p:cNvSpPr>
          <p:nvPr/>
        </p:nvSpPr>
        <p:spPr>
          <a:xfrm>
            <a:off x="12038806" y="2633150"/>
            <a:ext cx="4804833" cy="3398776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5400" smtClean="0"/>
              <a:t>USAGE</a:t>
            </a:r>
          </a:p>
          <a:p>
            <a:r>
              <a:rPr lang="pt-BR" smtClean="0"/>
              <a:t>Just use it. For typescript, delclare the new props in HTMLAttribute.</a:t>
            </a:r>
          </a:p>
        </p:txBody>
      </p:sp>
      <p:sp>
        <p:nvSpPr>
          <p:cNvPr id="13" name="Espaço Reservado para Texto 6"/>
          <p:cNvSpPr txBox="1">
            <a:spLocks/>
          </p:cNvSpPr>
          <p:nvPr/>
        </p:nvSpPr>
        <p:spPr>
          <a:xfrm>
            <a:off x="6756456" y="2642746"/>
            <a:ext cx="4796367" cy="3398776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5400" smtClean="0"/>
              <a:t>REGISTRY</a:t>
            </a:r>
          </a:p>
          <a:p>
            <a:r>
              <a:rPr lang="pt-BR" smtClean="0"/>
              <a:t>Register your array of custom directives in ReactDOM.createRoot</a:t>
            </a:r>
            <a:endParaRPr lang="pt-BR" smtClean="0">
              <a:solidFill>
                <a:schemeClr val="tx1">
                  <a:lumMod val="75000"/>
                  <a:alpha val="90000"/>
                </a:schemeClr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1886406" y="2340919"/>
            <a:ext cx="4513502" cy="334855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666206" y="6271487"/>
            <a:ext cx="132580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cssPropsExceptForm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'./cssPropsExceptForm'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directives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[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cssPropsExceptForm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]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ReactDOM.</a:t>
            </a:r>
            <a:r>
              <a:rPr lang="pt-BR" smtClean="0">
                <a:solidFill>
                  <a:srgbClr val="DCDCAA"/>
                </a:solidFill>
                <a:latin typeface="agave" panose="020B0509040604020203" pitchFamily="49" charset="0"/>
              </a:rPr>
              <a:t>createRoot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true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"#root"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&lt;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App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/&gt;,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directives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2" name="Espaço Reservado para Texto 6"/>
          <p:cNvSpPr txBox="1">
            <a:spLocks/>
          </p:cNvSpPr>
          <p:nvPr/>
        </p:nvSpPr>
        <p:spPr>
          <a:xfrm>
            <a:off x="811197" y="2633150"/>
            <a:ext cx="4598209" cy="3398776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5400" smtClean="0"/>
              <a:t>IMPLEMENT</a:t>
            </a:r>
          </a:p>
          <a:p>
            <a:r>
              <a:rPr lang="pt-BR"/>
              <a:t>Create a function that receive props and return a modified props</a:t>
            </a:r>
            <a:endParaRPr lang="pt-BR">
              <a:solidFill>
                <a:schemeClr val="tx1">
                  <a:lumMod val="75000"/>
                  <a:alpha val="90000"/>
                </a:schemeClr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986496" y="2455243"/>
            <a:ext cx="4575310" cy="334855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801597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11" grpId="0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45</a:t>
            </a:fld>
            <a:endParaRPr lang="ja-JP" altLang="en-US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</p:spPr>
        <p:txBody>
          <a:bodyPr/>
          <a:lstStyle/>
          <a:p>
            <a:r>
              <a:rPr lang="pt-BR" smtClean="0"/>
              <a:t>DIRECTIVE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custom</a:t>
            </a:r>
            <a:endParaRPr lang="pt-BR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/>
          <a:p>
            <a:r>
              <a:rPr lang="pt-BR" smtClean="0"/>
              <a:t>User custom directive</a:t>
            </a:r>
            <a:endParaRPr lang="pt-BR"/>
          </a:p>
        </p:txBody>
      </p:sp>
      <p:sp>
        <p:nvSpPr>
          <p:cNvPr id="25" name="Espaço Reservado para Texto 6"/>
          <p:cNvSpPr txBox="1">
            <a:spLocks/>
          </p:cNvSpPr>
          <p:nvPr/>
        </p:nvSpPr>
        <p:spPr>
          <a:xfrm>
            <a:off x="12038806" y="2633150"/>
            <a:ext cx="4804833" cy="3398776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5400" smtClean="0"/>
              <a:t>USAGE</a:t>
            </a:r>
          </a:p>
          <a:p>
            <a:r>
              <a:rPr lang="pt-BR" smtClean="0"/>
              <a:t>Just use it. For typescript, delclare the new props in HTMLAttribute.</a:t>
            </a:r>
          </a:p>
        </p:txBody>
      </p:sp>
      <p:sp>
        <p:nvSpPr>
          <p:cNvPr id="13" name="Espaço Reservado para Texto 6"/>
          <p:cNvSpPr txBox="1">
            <a:spLocks/>
          </p:cNvSpPr>
          <p:nvPr/>
        </p:nvSpPr>
        <p:spPr>
          <a:xfrm>
            <a:off x="6756456" y="2642746"/>
            <a:ext cx="4796367" cy="3398776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5400" smtClean="0"/>
              <a:t>REGISTRY</a:t>
            </a:r>
          </a:p>
          <a:p>
            <a:r>
              <a:rPr lang="pt-BR" smtClean="0"/>
              <a:t>Register your array of custom directives in ReactDOM.createRoot</a:t>
            </a:r>
            <a:endParaRPr lang="pt-BR" smtClean="0">
              <a:solidFill>
                <a:schemeClr val="tx1">
                  <a:lumMod val="75000"/>
                  <a:alpha val="90000"/>
                </a:schemeClr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142206" y="8452387"/>
            <a:ext cx="153923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en-US" sz="40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 sz="4000">
                <a:solidFill>
                  <a:srgbClr val="DCDCAA"/>
                </a:solidFill>
                <a:latin typeface="Agave" panose="020B0509040604020203" pitchFamily="49" charset="0"/>
              </a:rPr>
              <a:t>App</a:t>
            </a:r>
            <a:r>
              <a:rPr lang="en-US" sz="4000">
                <a:solidFill>
                  <a:srgbClr val="D4D4D4"/>
                </a:solidFill>
                <a:latin typeface="Agave" panose="020B0509040604020203" pitchFamily="49" charset="0"/>
              </a:rPr>
              <a:t> = () </a:t>
            </a:r>
            <a:r>
              <a:rPr lang="en-US" sz="400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en-US" sz="40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 sz="40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en-US" sz="4000">
                <a:solidFill>
                  <a:srgbClr val="569CD6"/>
                </a:solidFill>
                <a:latin typeface="Agave" panose="020B0509040604020203" pitchFamily="49" charset="0"/>
              </a:rPr>
              <a:t>label</a:t>
            </a:r>
            <a:r>
              <a:rPr lang="en-US" sz="40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 sz="4000">
                <a:solidFill>
                  <a:srgbClr val="9CDCFE"/>
                </a:solidFill>
                <a:latin typeface="Agave" panose="020B0509040604020203" pitchFamily="49" charset="0"/>
              </a:rPr>
              <a:t>css</a:t>
            </a:r>
            <a:r>
              <a:rPr lang="en-US" sz="400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en-US" sz="4000">
                <a:solidFill>
                  <a:srgbClr val="CE9178"/>
                </a:solidFill>
                <a:latin typeface="Agave" panose="020B0509040604020203" pitchFamily="49" charset="0"/>
              </a:rPr>
              <a:t>'myCssClass'</a:t>
            </a:r>
            <a:r>
              <a:rPr lang="en-US" sz="40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en-US" sz="4000">
                <a:solidFill>
                  <a:srgbClr val="D4D4D4"/>
                </a:solidFill>
                <a:latin typeface="Agave" panose="020B0509040604020203" pitchFamily="49" charset="0"/>
              </a:rPr>
              <a:t>red</a:t>
            </a:r>
            <a:r>
              <a:rPr lang="en-US" sz="40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en-US" sz="4000">
                <a:solidFill>
                  <a:srgbClr val="569CD6"/>
                </a:solidFill>
                <a:latin typeface="Agave" panose="020B0509040604020203" pitchFamily="49" charset="0"/>
              </a:rPr>
              <a:t>label</a:t>
            </a:r>
            <a:r>
              <a:rPr lang="en-US" sz="40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4000">
              <a:solidFill>
                <a:srgbClr val="D4D4D4"/>
              </a:solidFill>
              <a:latin typeface="agave" panose="020B0509040604020203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285206" y="6121345"/>
            <a:ext cx="1264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declare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module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'react'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endParaRPr lang="pt-BR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	</a:t>
            </a:r>
            <a:r>
              <a:rPr lang="pt-BR" smtClean="0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interface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HTMLAttributes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&gt;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css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string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} </a:t>
            </a:r>
          </a:p>
          <a:p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</p:txBody>
      </p:sp>
      <p:sp>
        <p:nvSpPr>
          <p:cNvPr id="15" name="Espaço Reservado para Texto 6"/>
          <p:cNvSpPr txBox="1">
            <a:spLocks/>
          </p:cNvSpPr>
          <p:nvPr/>
        </p:nvSpPr>
        <p:spPr>
          <a:xfrm>
            <a:off x="811197" y="2633150"/>
            <a:ext cx="4445809" cy="3398776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5400" smtClean="0"/>
              <a:t>IMPLEMENT</a:t>
            </a:r>
          </a:p>
          <a:p>
            <a:r>
              <a:rPr lang="pt-BR"/>
              <a:t>Create a function that receive props and return a modified props</a:t>
            </a:r>
            <a:endParaRPr lang="pt-BR">
              <a:solidFill>
                <a:schemeClr val="tx1">
                  <a:lumMod val="75000"/>
                  <a:alpha val="90000"/>
                </a:schemeClr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142206" y="8343900"/>
            <a:ext cx="7162800" cy="118654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9"/>
          <p:cNvSpPr/>
          <p:nvPr/>
        </p:nvSpPr>
        <p:spPr>
          <a:xfrm>
            <a:off x="12343606" y="7973732"/>
            <a:ext cx="3429000" cy="118654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9"/>
          <p:cNvSpPr/>
          <p:nvPr/>
        </p:nvSpPr>
        <p:spPr>
          <a:xfrm>
            <a:off x="784720" y="2753581"/>
            <a:ext cx="10187285" cy="271486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867209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11" grpId="0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Summary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smtClean="0"/>
              <a:t>Reviewing all the React EVO Resources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165939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855834" y="0"/>
            <a:ext cx="11430580" cy="10287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47</a:t>
            </a:fld>
            <a:endParaRPr lang="ja-JP" altLang="en-US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790278" y="99417"/>
            <a:ext cx="4771528" cy="1234083"/>
          </a:xfrm>
        </p:spPr>
        <p:txBody>
          <a:bodyPr anchor="ctr" anchorCtr="0">
            <a:normAutofit/>
          </a:bodyPr>
          <a:lstStyle/>
          <a:p>
            <a:r>
              <a:rPr lang="pt-BR" smtClean="0"/>
              <a:t>VERSUS</a:t>
            </a:r>
            <a:endParaRPr lang="pt-BR" sz="3200"/>
          </a:p>
        </p:txBody>
      </p:sp>
      <p:sp>
        <p:nvSpPr>
          <p:cNvPr id="2" name="Retângulo 1"/>
          <p:cNvSpPr/>
          <p:nvPr/>
        </p:nvSpPr>
        <p:spPr>
          <a:xfrm>
            <a:off x="3899574" y="335459"/>
            <a:ext cx="1944763" cy="76944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pt-BR" sz="4400" smtClean="0">
                <a:solidFill>
                  <a:schemeClr val="tx1">
                    <a:lumMod val="75000"/>
                  </a:schemeClr>
                </a:solidFill>
              </a:rPr>
              <a:t>coding</a:t>
            </a:r>
            <a:endParaRPr lang="pt-BR" sz="4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882475" y="7131170"/>
            <a:ext cx="2471650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2513806" y="7423557"/>
            <a:ext cx="4090394" cy="800219"/>
          </a:xfrm>
          <a:prstGeom prst="rect">
            <a:avLst/>
          </a:prstGeom>
          <a:noFill/>
          <a:ln w="38100">
            <a:noFill/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</a:b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92722" y="1181100"/>
            <a:ext cx="5410837" cy="898707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82880" rIns="182880" bIns="182880">
            <a:spAutoFit/>
          </a:bodyPr>
          <a:lstStyle/>
          <a:p>
            <a:r>
              <a:rPr lang="pt-BR" sz="1400" smtClean="0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default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[</a:t>
            </a:r>
          </a:p>
          <a:p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 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{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language: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'en'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welcome: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"Welcome!"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},</a:t>
            </a:r>
          </a:p>
          <a:p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 {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language: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'pt'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welcome: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"Bem-vindo!"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}</a:t>
            </a:r>
            <a:endParaRPr lang="pt-BR" sz="1400" smtClean="0">
              <a:solidFill>
                <a:srgbClr val="9CDCFE"/>
              </a:solidFill>
              <a:latin typeface="agave" panose="020B0509040604020203" pitchFamily="49" charset="0"/>
            </a:endParaRPr>
          </a:p>
          <a:p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]</a:t>
            </a:r>
            <a:endParaRPr lang="pt-BR" sz="1400" smtClean="0">
              <a:solidFill>
                <a:srgbClr val="C586C0"/>
              </a:solidFill>
              <a:latin typeface="agave" panose="020B0509040604020203" pitchFamily="49" charset="0"/>
            </a:endParaRPr>
          </a:p>
          <a:p>
            <a:endParaRPr lang="pt-BR" sz="1400">
              <a:solidFill>
                <a:srgbClr val="C586C0"/>
              </a:solidFill>
              <a:latin typeface="agave" panose="020B0509040604020203" pitchFamily="49" charset="0"/>
            </a:endParaRPr>
          </a:p>
          <a:p>
            <a:r>
              <a:rPr lang="pt-BR" sz="1400" smtClean="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ReactEVO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pt-BR" sz="1400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 smtClean="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context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CE9178"/>
                </a:solidFill>
                <a:latin typeface="agave" panose="020B0509040604020203" pitchFamily="49" charset="0"/>
              </a:rPr>
              <a:t>'/context‘</a:t>
            </a:r>
          </a:p>
          <a:p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locales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CE9178"/>
                </a:solidFill>
                <a:latin typeface="agave" panose="020B0509040604020203" pitchFamily="49" charset="0"/>
              </a:rPr>
              <a:t>'/locales'</a:t>
            </a:r>
            <a:endParaRPr lang="pt-BR" sz="1400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 smtClean="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App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CE9178"/>
                </a:solidFill>
                <a:latin typeface="agave" panose="020B0509040604020203" pitchFamily="49" charset="0"/>
              </a:rPr>
              <a:t>'./App'</a:t>
            </a:r>
            <a:endParaRPr lang="pt-BR" sz="1400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ReactDOM.</a:t>
            </a:r>
            <a:r>
              <a:rPr lang="pt-BR" sz="1400" smtClean="0">
                <a:solidFill>
                  <a:srgbClr val="DCDCAA"/>
                </a:solidFill>
                <a:latin typeface="agave" panose="020B0509040604020203" pitchFamily="49" charset="0"/>
              </a:rPr>
              <a:t>createRoot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400" smtClean="0">
                <a:solidFill>
                  <a:srgbClr val="569CD6"/>
                </a:solidFill>
                <a:latin typeface="agave" panose="020B0509040604020203" pitchFamily="49" charset="0"/>
              </a:rPr>
              <a:t>false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1400" smtClean="0">
                <a:solidFill>
                  <a:srgbClr val="CE9178"/>
                </a:solidFill>
                <a:latin typeface="agave" panose="020B0509040604020203" pitchFamily="49" charset="0"/>
              </a:rPr>
              <a:t>"#root"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400" smtClean="0">
                <a:solidFill>
                  <a:srgbClr val="4EC9B0"/>
                </a:solidFill>
                <a:latin typeface="agave" panose="020B0509040604020203" pitchFamily="49" charset="0"/>
              </a:rPr>
              <a:t>App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context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   .</a:t>
            </a:r>
            <a:r>
              <a:rPr lang="pt-BR" sz="1400" smtClean="0">
                <a:solidFill>
                  <a:srgbClr val="DCDCAA"/>
                </a:solidFill>
                <a:latin typeface="agave" panose="020B0509040604020203" pitchFamily="49" charset="0"/>
              </a:rPr>
              <a:t>globalization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locales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1400" smtClean="0">
                <a:solidFill>
                  <a:srgbClr val="569CD6"/>
                </a:solidFill>
                <a:latin typeface="agave" panose="020B0509040604020203" pitchFamily="49" charset="0"/>
              </a:rPr>
              <a:t>true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endParaRPr lang="pt-BR" sz="1400">
              <a:solidFill>
                <a:srgbClr val="C586C0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synchornizer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default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DCDCAA"/>
                </a:solidFill>
                <a:latin typeface="agave" panose="020B0509040604020203" pitchFamily="49" charset="0"/>
              </a:rPr>
              <a:t>synchornizer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({</a:t>
            </a: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uid: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CE9178"/>
                </a:solidFill>
                <a:latin typeface="agave" panose="020B0509040604020203" pitchFamily="49" charset="0"/>
              </a:rPr>
              <a:t>"id"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url: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"http://sample/hello"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400" smtClean="0">
                <a:solidFill>
                  <a:srgbClr val="DCDCAA"/>
                </a:solidFill>
                <a:latin typeface="agave" panose="020B0509040604020203" pitchFamily="49" charset="0"/>
              </a:rPr>
              <a:t>map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: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 sz="1400">
                <a:solidFill>
                  <a:srgbClr val="4EC9B0"/>
                </a:solidFill>
                <a:latin typeface="agave" panose="020B0509040604020203" pitchFamily="49" charset="0"/>
              </a:rPr>
              <a:t>store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endParaRPr lang="pt-BR" sz="1400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 smtClean="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listener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 sz="1400" smtClean="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pt-BR" sz="1400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 smtClean="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helloSync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CE9178"/>
                </a:solidFill>
                <a:latin typeface="agave" panose="020B0509040604020203" pitchFamily="49" charset="0"/>
              </a:rPr>
              <a:t>'helloSync'</a:t>
            </a:r>
            <a:endParaRPr lang="pt-BR" sz="1400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z="1400" smtClean="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= () </a:t>
            </a:r>
            <a:r>
              <a:rPr lang="pt-BR" sz="1400" smtClean="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 sz="1400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400" smtClean="0">
                <a:solidFill>
                  <a:srgbClr val="569CD6"/>
                </a:solidFill>
                <a:latin typeface="agave" panose="020B0509040604020203" pitchFamily="49" charset="0"/>
              </a:rPr>
              <a:t>label</a:t>
            </a:r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Hello, </a:t>
            </a:r>
            <a:r>
              <a:rPr lang="pt-BR" sz="1400" smtClean="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1400" smtClean="0">
                <a:solidFill>
                  <a:srgbClr val="569CD6"/>
                </a:solidFill>
                <a:latin typeface="agave" panose="020B0509040604020203" pitchFamily="49" charset="0"/>
              </a:rPr>
              <a:t>label</a:t>
            </a:r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1400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400" smtClean="0">
                <a:solidFill>
                  <a:srgbClr val="569CD6"/>
                </a:solidFill>
                <a:latin typeface="agave" panose="020B0509040604020203" pitchFamily="49" charset="0"/>
              </a:rPr>
              <a:t>input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bind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z="1400" smtClean="0">
                <a:solidFill>
                  <a:srgbClr val="CE9178"/>
                </a:solidFill>
                <a:latin typeface="agave" panose="020B0509040604020203" pitchFamily="49" charset="0"/>
              </a:rPr>
              <a:t>'hello'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endParaRPr lang="pt-BR" sz="1400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400" smtClean="0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onClick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z="1400" smtClean="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helloSync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1400" smtClean="0">
                <a:solidFill>
                  <a:srgbClr val="DCDCAA"/>
                </a:solidFill>
                <a:latin typeface="agave" panose="020B0509040604020203" pitchFamily="49" charset="0"/>
              </a:rPr>
              <a:t>onSave</a:t>
            </a:r>
            <a:r>
              <a:rPr lang="pt-BR" sz="1400" smtClean="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Save</a:t>
            </a:r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1400" smtClean="0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1400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 sz="1400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z="1400" smtClean="0">
                <a:solidFill>
                  <a:srgbClr val="DCDCAA"/>
                </a:solidFill>
                <a:latin typeface="agave" panose="020B0509040604020203" pitchFamily="49" charset="0"/>
              </a:rPr>
              <a:t>listener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400" smtClean="0">
                <a:solidFill>
                  <a:srgbClr val="CE9178"/>
                </a:solidFill>
                <a:latin typeface="agave" panose="020B0509040604020203" pitchFamily="49" charset="0"/>
              </a:rPr>
              <a:t>"/hello"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_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helloSync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1400" smtClean="0">
                <a:solidFill>
                  <a:srgbClr val="DCDCAA"/>
                </a:solidFill>
                <a:latin typeface="agave" panose="020B0509040604020203" pitchFamily="49" charset="0"/>
              </a:rPr>
              <a:t>loadAsync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())</a:t>
            </a:r>
          </a:p>
          <a:p>
            <a:endParaRPr lang="pt-BR" sz="1400" smtClean="0">
              <a:solidFill>
                <a:srgbClr val="C586C0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7BA7D"/>
                </a:solidFill>
                <a:latin typeface="agave" panose="020B0509040604020203" pitchFamily="49" charset="0"/>
              </a:rPr>
              <a:t>h1.App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color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blue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</a:p>
          <a:p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'./App.css'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default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() 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400" smtClean="0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 {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locale.welcom </a:t>
            </a:r>
            <a:r>
              <a:rPr lang="pt-BR" sz="1400" smtClean="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400">
                <a:solidFill>
                  <a:srgbClr val="4EC9B0"/>
                </a:solidFill>
                <a:latin typeface="agave" panose="020B0509040604020203" pitchFamily="49" charset="0"/>
              </a:rPr>
              <a:t>Hello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route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'/hello' 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a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onRoute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'/hello'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Hello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a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7249157" y="1282373"/>
            <a:ext cx="5960210" cy="1785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82880" rIns="182880" bIns="182880">
            <a:spAutoFit/>
          </a:bodyPr>
          <a:lstStyle/>
          <a:p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React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'react'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'react-dom/client'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App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'./</a:t>
            </a:r>
            <a:r>
              <a:rPr lang="pt-BR" sz="1300" smtClean="0">
                <a:solidFill>
                  <a:srgbClr val="CE9178"/>
                </a:solidFill>
                <a:latin typeface="agave" panose="020B0509040604020203" pitchFamily="49" charset="0"/>
              </a:rPr>
              <a:t>App‘</a:t>
            </a:r>
          </a:p>
          <a:p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'./i18n</a:t>
            </a:r>
            <a:r>
              <a:rPr lang="pt-BR" sz="1400" smtClean="0">
                <a:solidFill>
                  <a:srgbClr val="CE9178"/>
                </a:solidFill>
                <a:latin typeface="agave" panose="020B0509040604020203" pitchFamily="49" charset="0"/>
              </a:rPr>
              <a:t>'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endParaRPr lang="pt-BR" sz="1300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 smtClean="0">
                <a:solidFill>
                  <a:srgbClr val="4FC1FF"/>
                </a:solidFill>
                <a:latin typeface="agave" panose="020B0509040604020203" pitchFamily="49" charset="0"/>
              </a:rPr>
              <a:t>root 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= </a:t>
            </a:r>
            <a:r>
              <a:rPr lang="pt-BR" sz="1300" smtClean="0">
                <a:solidFill>
                  <a:srgbClr val="9CDCFE"/>
                </a:solidFill>
                <a:latin typeface="agave" panose="020B0509040604020203" pitchFamily="49" charset="0"/>
              </a:rPr>
              <a:t>document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1300" smtClean="0">
                <a:solidFill>
                  <a:srgbClr val="DCDCAA"/>
                </a:solidFill>
                <a:latin typeface="agave" panose="020B0509040604020203" pitchFamily="49" charset="0"/>
              </a:rPr>
              <a:t>getElementById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'root'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b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z="1300" smtClean="0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1300" smtClean="0">
                <a:solidFill>
                  <a:srgbClr val="DCDCAA"/>
                </a:solidFill>
                <a:latin typeface="agave" panose="020B0509040604020203" pitchFamily="49" charset="0"/>
              </a:rPr>
              <a:t>createRoot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(root).</a:t>
            </a:r>
            <a:r>
              <a:rPr lang="pt-BR" sz="1300">
                <a:solidFill>
                  <a:srgbClr val="DCDCAA"/>
                </a:solidFill>
                <a:latin typeface="agave" panose="020B0509040604020203" pitchFamily="49" charset="0"/>
              </a:rPr>
              <a:t>render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300" smtClean="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300">
                <a:solidFill>
                  <a:srgbClr val="4EC9B0"/>
                </a:solidFill>
                <a:latin typeface="agave" panose="020B0509040604020203" pitchFamily="49" charset="0"/>
              </a:rPr>
              <a:t>App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 smtClean="0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endParaRPr lang="pt-BR" sz="1300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7238560" y="571840"/>
            <a:ext cx="5975963" cy="769441"/>
          </a:xfrm>
          <a:prstGeom prst="rect">
            <a:avLst/>
          </a:prstGeom>
          <a:noFill/>
          <a:ln w="38100">
            <a:noFill/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default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"welcome"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: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"</a:t>
            </a:r>
            <a:r>
              <a:rPr lang="pt-BR" sz="1300" smtClean="0">
                <a:solidFill>
                  <a:srgbClr val="CE9178"/>
                </a:solidFill>
                <a:latin typeface="agave" panose="020B0509040604020203" pitchFamily="49" charset="0"/>
              </a:rPr>
              <a:t>Welcome!"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 }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default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"welcome"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: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"</a:t>
            </a:r>
            <a:r>
              <a:rPr lang="pt-BR" sz="1300" smtClean="0">
                <a:solidFill>
                  <a:srgbClr val="CE9178"/>
                </a:solidFill>
                <a:latin typeface="agave" panose="020B0509040604020203" pitchFamily="49" charset="0"/>
              </a:rPr>
              <a:t>Bem-vindo!"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7238206" y="3051880"/>
            <a:ext cx="6259351" cy="661719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82880" rIns="182880" bIns="182880">
            <a:spAutoFit/>
          </a:bodyPr>
          <a:lstStyle/>
          <a:p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BrowserRouter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Switch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, 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Route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Link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'react-router-dom'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'./hello'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useTranslation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'react-i18next'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createContext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useState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"react"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'./App.css'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4FC1FF"/>
                </a:solidFill>
                <a:latin typeface="agave" panose="020B0509040604020203" pitchFamily="49" charset="0"/>
              </a:rPr>
              <a:t>HelloContext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= </a:t>
            </a:r>
            <a:r>
              <a:rPr lang="pt-BR" sz="1400">
                <a:solidFill>
                  <a:srgbClr val="DCDCAA"/>
                </a:solidFill>
                <a:latin typeface="agave" panose="020B0509040604020203" pitchFamily="49" charset="0"/>
              </a:rPr>
              <a:t>createContext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()</a:t>
            </a: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default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function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() {</a:t>
            </a: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1400">
                <a:solidFill>
                  <a:srgbClr val="4FC1FF"/>
                </a:solidFill>
                <a:latin typeface="agave" panose="020B0509040604020203" pitchFamily="49" charset="0"/>
              </a:rPr>
              <a:t>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1400">
                <a:solidFill>
                  <a:srgbClr val="4FC1FF"/>
                </a:solidFill>
                <a:latin typeface="agave" panose="020B0509040604020203" pitchFamily="49" charset="0"/>
              </a:rPr>
              <a:t>i18n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} = </a:t>
            </a:r>
            <a:r>
              <a:rPr lang="pt-BR" sz="1400">
                <a:solidFill>
                  <a:srgbClr val="DCDCAA"/>
                </a:solidFill>
                <a:latin typeface="agave" panose="020B0509040604020203" pitchFamily="49" charset="0"/>
              </a:rPr>
              <a:t>useTranslation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()</a:t>
            </a: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1400">
                <a:solidFill>
                  <a:srgbClr val="4FC1FF"/>
                </a:solidFill>
                <a:latin typeface="agave" panose="020B0509040604020203" pitchFamily="49" charset="0"/>
              </a:rPr>
              <a:t>hello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1400">
                <a:solidFill>
                  <a:srgbClr val="4FC1FF"/>
                </a:solidFill>
                <a:latin typeface="agave" panose="020B0509040604020203" pitchFamily="49" charset="0"/>
              </a:rPr>
              <a:t>setHello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} = </a:t>
            </a:r>
            <a:r>
              <a:rPr lang="pt-BR" sz="1400">
                <a:solidFill>
                  <a:srgbClr val="DCDCAA"/>
                </a:solidFill>
                <a:latin typeface="agave" panose="020B0509040604020203" pitchFamily="49" charset="0"/>
              </a:rPr>
              <a:t>useState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"world"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4FC1FF"/>
                </a:solidFill>
                <a:latin typeface="agave" panose="020B0509040604020203" pitchFamily="49" charset="0"/>
              </a:rPr>
              <a:t>store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= {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setHello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}</a:t>
            </a: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return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(</a:t>
            </a: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400">
                <a:solidFill>
                  <a:srgbClr val="4EC9B0"/>
                </a:solidFill>
                <a:latin typeface="agave" panose="020B0509040604020203" pitchFamily="49" charset="0"/>
              </a:rPr>
              <a:t>HelloContext.Provider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      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400">
                <a:solidFill>
                  <a:srgbClr val="4EC9B0"/>
                </a:solidFill>
                <a:latin typeface="agave" panose="020B0509040604020203" pitchFamily="49" charset="0"/>
              </a:rPr>
              <a:t>BrowserRouter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         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className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"app"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App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         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h2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DCDCAA"/>
                </a:solidFill>
                <a:latin typeface="agave" panose="020B0509040604020203" pitchFamily="49" charset="0"/>
              </a:rPr>
              <a:t>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'welcome'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h2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         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400">
                <a:solidFill>
                  <a:srgbClr val="4EC9B0"/>
                </a:solidFill>
                <a:latin typeface="agave" panose="020B0509040604020203" pitchFamily="49" charset="0"/>
              </a:rPr>
              <a:t>Link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to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"/hello"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Hello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1400">
                <a:solidFill>
                  <a:srgbClr val="4EC9B0"/>
                </a:solidFill>
                <a:latin typeface="agave" panose="020B0509040604020203" pitchFamily="49" charset="0"/>
              </a:rPr>
              <a:t>Link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         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400">
                <a:solidFill>
                  <a:srgbClr val="4EC9B0"/>
                </a:solidFill>
                <a:latin typeface="agave" panose="020B0509040604020203" pitchFamily="49" charset="0"/>
              </a:rPr>
              <a:t>Switch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            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400">
                <a:solidFill>
                  <a:srgbClr val="4EC9B0"/>
                </a:solidFill>
                <a:latin typeface="agave" panose="020B0509040604020203" pitchFamily="49" charset="0"/>
              </a:rPr>
              <a:t>Route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path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"/hello"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               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400">
                <a:solidFill>
                  <a:srgbClr val="4EC9B0"/>
                </a:solidFill>
                <a:latin typeface="agave" panose="020B0509040604020203" pitchFamily="49" charset="0"/>
              </a:rPr>
              <a:t>Hello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            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1400">
                <a:solidFill>
                  <a:srgbClr val="4EC9B0"/>
                </a:solidFill>
                <a:latin typeface="agave" panose="020B0509040604020203" pitchFamily="49" charset="0"/>
              </a:rPr>
              <a:t>Route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         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1400">
                <a:solidFill>
                  <a:srgbClr val="4EC9B0"/>
                </a:solidFill>
                <a:latin typeface="agave" panose="020B0509040604020203" pitchFamily="49" charset="0"/>
              </a:rPr>
              <a:t>Switch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      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1400">
                <a:solidFill>
                  <a:srgbClr val="4EC9B0"/>
                </a:solidFill>
                <a:latin typeface="agave" panose="020B0509040604020203" pitchFamily="49" charset="0"/>
              </a:rPr>
              <a:t>BrowserRouter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   </a:t>
            </a: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1400">
                <a:solidFill>
                  <a:srgbClr val="4EC9B0"/>
                </a:solidFill>
                <a:latin typeface="agave" panose="020B0509040604020203" pitchFamily="49" charset="0"/>
              </a:rPr>
              <a:t>HelloContext.Provider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)</a:t>
            </a: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11972025" y="574249"/>
            <a:ext cx="4375675" cy="4370427"/>
          </a:xfrm>
          <a:prstGeom prst="rect">
            <a:avLst/>
          </a:prstGeom>
          <a:noFill/>
          <a:ln w="38100">
            <a:noFill/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i18n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"i18next"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initReactI18next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"react-i18next"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localePT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'./src/locales/pt'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localeEN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'./src/locales/en'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4FC1FF"/>
                </a:solidFill>
                <a:latin typeface="agave" panose="020B0509040604020203" pitchFamily="49" charset="0"/>
              </a:rPr>
              <a:t>resources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= {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en: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translation: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 smtClean="0">
                <a:solidFill>
                  <a:srgbClr val="9CDCFE"/>
                </a:solidFill>
                <a:latin typeface="agave" panose="020B0509040604020203" pitchFamily="49" charset="0"/>
              </a:rPr>
              <a:t>localeEN 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},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pt: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translation: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 smtClean="0">
                <a:solidFill>
                  <a:srgbClr val="9CDCFE"/>
                </a:solidFill>
                <a:latin typeface="agave" panose="020B0509040604020203" pitchFamily="49" charset="0"/>
              </a:rPr>
              <a:t>localePT 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};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i18n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.</a:t>
            </a:r>
            <a:r>
              <a:rPr lang="pt-BR" sz="1300">
                <a:solidFill>
                  <a:srgbClr val="DCDCAA"/>
                </a:solidFill>
                <a:latin typeface="agave" panose="020B0509040604020203" pitchFamily="49" charset="0"/>
              </a:rPr>
              <a:t>use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initReactI18next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).</a:t>
            </a:r>
            <a:r>
              <a:rPr lang="pt-BR" sz="1300">
                <a:solidFill>
                  <a:srgbClr val="DCDCAA"/>
                </a:solidFill>
                <a:latin typeface="agave" panose="020B0509040604020203" pitchFamily="49" charset="0"/>
              </a:rPr>
              <a:t>init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({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resources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lng: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"en"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interpolation: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{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escapeValue: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false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 }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});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</a:t>
            </a: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default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i18n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11962606" y="4944338"/>
            <a:ext cx="6259351" cy="4970591"/>
          </a:xfrm>
          <a:prstGeom prst="rect">
            <a:avLst/>
          </a:prstGeom>
          <a:noFill/>
          <a:ln w="38100">
            <a:noFill/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useContext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'react'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HelloCountext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'./App</a:t>
            </a:r>
            <a:r>
              <a:rPr lang="pt-BR" sz="1300" smtClean="0">
                <a:solidFill>
                  <a:srgbClr val="CE9178"/>
                </a:solidFill>
                <a:latin typeface="agave" panose="020B0509040604020203" pitchFamily="49" charset="0"/>
              </a:rPr>
              <a:t>'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function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 smtClean="0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300" smtClean="0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 sz="1300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{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 smtClean="0">
                <a:solidFill>
                  <a:srgbClr val="569CD6"/>
                </a:solidFill>
                <a:latin typeface="agave" panose="020B0509040604020203" pitchFamily="49" charset="0"/>
              </a:rPr>
              <a:t>   const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4FC1FF"/>
                </a:solidFill>
                <a:latin typeface="agave" panose="020B0509040604020203" pitchFamily="49" charset="0"/>
              </a:rPr>
              <a:t>endpoint 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= 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"http://sample/hello"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[</a:t>
            </a:r>
            <a:r>
              <a:rPr lang="pt-BR" sz="1300">
                <a:solidFill>
                  <a:srgbClr val="4FC1FF"/>
                </a:solidFill>
                <a:latin typeface="agave" panose="020B0509040604020203" pitchFamily="49" charset="0"/>
              </a:rPr>
              <a:t>hello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1300">
                <a:solidFill>
                  <a:srgbClr val="4FC1FF"/>
                </a:solidFill>
                <a:latin typeface="agave" panose="020B0509040604020203" pitchFamily="49" charset="0"/>
              </a:rPr>
              <a:t>setHello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] = </a:t>
            </a:r>
            <a:r>
              <a:rPr lang="pt-BR" sz="1300">
                <a:solidFill>
                  <a:srgbClr val="DCDCAA"/>
                </a:solidFill>
                <a:latin typeface="agave" panose="020B0509040604020203" pitchFamily="49" charset="0"/>
              </a:rPr>
              <a:t>useContext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HelloCountext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300">
                <a:solidFill>
                  <a:srgbClr val="DCDCAA"/>
                </a:solidFill>
                <a:latin typeface="agave" panose="020B0509040604020203" pitchFamily="49" charset="0"/>
              </a:rPr>
              <a:t>useEffect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(() 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{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pt-BR" sz="1300" smtClean="0">
                <a:solidFill>
                  <a:srgbClr val="DCDCAA"/>
                </a:solidFill>
                <a:latin typeface="agave" panose="020B0509040604020203" pitchFamily="49" charset="0"/>
              </a:rPr>
              <a:t>fetch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300" smtClean="0">
                <a:solidFill>
                  <a:srgbClr val="4FC1FF"/>
                </a:solidFill>
                <a:latin typeface="agave" panose="020B0509040604020203" pitchFamily="49" charset="0"/>
              </a:rPr>
              <a:t>endpoint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).</a:t>
            </a:r>
            <a:r>
              <a:rPr lang="pt-BR" sz="1300">
                <a:solidFill>
                  <a:srgbClr val="DCDCAA"/>
                </a:solidFill>
                <a:latin typeface="agave" panose="020B0509040604020203" pitchFamily="49" charset="0"/>
              </a:rPr>
              <a:t>then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x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x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1300">
                <a:solidFill>
                  <a:srgbClr val="DCDCAA"/>
                </a:solidFill>
                <a:latin typeface="agave" panose="020B0509040604020203" pitchFamily="49" charset="0"/>
              </a:rPr>
              <a:t>json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())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      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            .</a:t>
            </a:r>
            <a:r>
              <a:rPr lang="pt-BR" sz="1300">
                <a:solidFill>
                  <a:srgbClr val="DCDCAA"/>
                </a:solidFill>
                <a:latin typeface="agave" panose="020B0509040604020203" pitchFamily="49" charset="0"/>
              </a:rPr>
              <a:t>then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x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DCDCAA"/>
                </a:solidFill>
                <a:latin typeface="agave" panose="020B0509040604020203" pitchFamily="49" charset="0"/>
              </a:rPr>
              <a:t>setHello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x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))}, [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])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function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DCDCAA"/>
                </a:solidFill>
                <a:latin typeface="agave" panose="020B0509040604020203" pitchFamily="49" charset="0"/>
              </a:rPr>
              <a:t>onSave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 sz="1300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{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4FC1FF"/>
                </a:solidFill>
                <a:latin typeface="agave" panose="020B0509040604020203" pitchFamily="49" charset="0"/>
              </a:rPr>
              <a:t>config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= {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method: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"PUT</a:t>
            </a:r>
            <a:r>
              <a:rPr lang="pt-BR" sz="1300" smtClean="0">
                <a:solidFill>
                  <a:srgbClr val="CE9178"/>
                </a:solidFill>
                <a:latin typeface="agave" panose="020B0509040604020203" pitchFamily="49" charset="0"/>
              </a:rPr>
              <a:t>"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1300" smtClean="0">
                <a:solidFill>
                  <a:srgbClr val="9CDCFE"/>
                </a:solidFill>
                <a:latin typeface="agave" panose="020B0509040604020203" pitchFamily="49" charset="0"/>
              </a:rPr>
              <a:t>body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: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}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4FC1FF"/>
                </a:solidFill>
                <a:latin typeface="agave" panose="020B0509040604020203" pitchFamily="49" charset="0"/>
              </a:rPr>
              <a:t>response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= </a:t>
            </a: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await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 smtClean="0">
                <a:solidFill>
                  <a:srgbClr val="DCDCAA"/>
                </a:solidFill>
                <a:latin typeface="agave" panose="020B0509040604020203" pitchFamily="49" charset="0"/>
              </a:rPr>
              <a:t>fetch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300" smtClean="0">
                <a:solidFill>
                  <a:srgbClr val="4FC1FF"/>
                </a:solidFill>
                <a:latin typeface="agave" panose="020B0509040604020203" pitchFamily="49" charset="0"/>
              </a:rPr>
              <a:t>endpoint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config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await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response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1300">
                <a:solidFill>
                  <a:srgbClr val="DCDCAA"/>
                </a:solidFill>
                <a:latin typeface="agave" panose="020B0509040604020203" pitchFamily="49" charset="0"/>
              </a:rPr>
              <a:t>json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()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}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return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(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pt-BR" sz="13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label</a:t>
            </a:r>
            <a:r>
              <a:rPr lang="pt-BR" sz="13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Hello, 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label</a:t>
            </a:r>
            <a:r>
              <a:rPr lang="pt-BR" sz="13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pt-BR" sz="13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input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 smtClean="0">
                <a:solidFill>
                  <a:srgbClr val="9CDCFE"/>
                </a:solidFill>
                <a:latin typeface="agave" panose="020B0509040604020203" pitchFamily="49" charset="0"/>
              </a:rPr>
              <a:t>onInput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DCDCAA"/>
                </a:solidFill>
                <a:latin typeface="agave" panose="020B0509040604020203" pitchFamily="49" charset="0"/>
              </a:rPr>
              <a:t>setHello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target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r>
              <a:rPr lang="pt-BR" sz="1300" smtClean="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 smtClean="0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 smtClean="0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pt-BR" sz="13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onClick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onSave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13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Save</a:t>
            </a:r>
            <a:r>
              <a:rPr lang="pt-BR" sz="13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 sz="13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)</a:t>
            </a:r>
          </a:p>
          <a:p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  <a:endParaRPr lang="pt-BR" sz="1300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0692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4320" y="3767186"/>
            <a:ext cx="16457772" cy="1440161"/>
          </a:xfrm>
        </p:spPr>
        <p:txBody>
          <a:bodyPr/>
          <a:lstStyle/>
          <a:p>
            <a:r>
              <a:rPr lang="en-GB" sz="6000" smtClean="0"/>
              <a:t>Overall </a:t>
            </a:r>
            <a:r>
              <a:rPr lang="en-GB" sz="6000" smtClean="0">
                <a:solidFill>
                  <a:schemeClr val="accent1"/>
                </a:solidFill>
              </a:rPr>
              <a:t>Summary</a:t>
            </a:r>
            <a:endParaRPr lang="en-US" sz="600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7314068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27CB87ED-CE54-4A81-84E3-F65697A29D35}" type="slidenum">
              <a:rPr lang="ja-JP" altLang="en-US" smtClean="0">
                <a:latin typeface="+mj-lt"/>
              </a:rPr>
              <a:pPr/>
              <a:t>48</a:t>
            </a:fld>
            <a:endParaRPr lang="ja-JP" altLang="en-US">
              <a:latin typeface="+mj-lt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12648406" y="339661"/>
            <a:ext cx="5410200" cy="6163939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200">
              <a:latin typeface="+mj-lt"/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1599406" y="5448300"/>
            <a:ext cx="15637669" cy="0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03537"/>
              </p:ext>
            </p:extLst>
          </p:nvPr>
        </p:nvGraphicFramePr>
        <p:xfrm>
          <a:off x="2590006" y="5829300"/>
          <a:ext cx="13792200" cy="2768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3221"/>
                <a:gridCol w="10378979"/>
              </a:tblGrid>
              <a:tr h="922867">
                <a:tc>
                  <a:txBody>
                    <a:bodyPr/>
                    <a:lstStyle/>
                    <a:p>
                      <a:pPr marL="0" marR="0" indent="0" algn="r" defTabSz="16327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pt-BR" sz="3600" b="0" kern="120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concise</a:t>
                      </a:r>
                    </a:p>
                  </a:txBody>
                  <a:tcPr marR="3657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1" lang="pt-BR" sz="25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reduced </a:t>
                      </a:r>
                      <a:r>
                        <a:rPr kumimoji="1" lang="pt-BR" sz="2500" b="0" kern="120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coding than conventional</a:t>
                      </a:r>
                      <a:r>
                        <a:rPr kumimoji="1" lang="pt-BR" sz="2500" b="0" kern="1200" baseline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implementation</a:t>
                      </a:r>
                      <a:endParaRPr kumimoji="1" lang="pt-BR" sz="2500" b="0" kern="120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marL="0" marR="0" indent="0" algn="r" defTabSz="16327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pt-BR" sz="3600" b="0" kern="120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essential</a:t>
                      </a:r>
                      <a:endParaRPr kumimoji="1" lang="pt-BR" sz="2800" b="0" kern="120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3657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1" lang="pt-BR" sz="2500" b="0" kern="120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SPA features</a:t>
                      </a:r>
                      <a:r>
                        <a:rPr kumimoji="1" lang="pt-BR" sz="2500" b="0" kern="1200" baseline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pt-BR" sz="2500" b="0" kern="120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with </a:t>
                      </a:r>
                      <a:r>
                        <a:rPr kumimoji="1" lang="pt-BR" sz="25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storing</a:t>
                      </a:r>
                      <a:r>
                        <a:rPr kumimoji="1" lang="pt-BR" sz="2500" b="0" kern="120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1" lang="pt-BR" sz="2500" b="0" kern="1200" baseline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pt-BR" sz="2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fetching</a:t>
                      </a:r>
                      <a:r>
                        <a:rPr kumimoji="1" lang="pt-BR" sz="2500" b="0" kern="120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pt-BR" sz="25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routing</a:t>
                      </a:r>
                      <a:r>
                        <a:rPr kumimoji="1" lang="pt-BR" sz="2500" b="0" kern="1200" baseline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kumimoji="1" lang="pt-BR" sz="25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globalization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marL="0" marR="0" indent="0" algn="r" defTabSz="16327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pt-BR" sz="3600" b="0" kern="120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innovative</a:t>
                      </a:r>
                      <a:endParaRPr kumimoji="1" lang="pt-BR" sz="2800" b="0" kern="120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3657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1632753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1" lang="pt-BR" sz="2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self-rendering</a:t>
                      </a:r>
                      <a:r>
                        <a:rPr kumimoji="1" lang="pt-BR" sz="2500" b="0" kern="1200" baseline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states, </a:t>
                      </a:r>
                      <a:r>
                        <a:rPr kumimoji="1" lang="pt-BR" sz="25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declarative</a:t>
                      </a:r>
                      <a:r>
                        <a:rPr kumimoji="1" lang="pt-BR" sz="2500" b="0" kern="120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style, API </a:t>
                      </a:r>
                      <a:r>
                        <a:rPr kumimoji="1" lang="pt-BR" sz="2500" b="0" kern="120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synchers</a:t>
                      </a:r>
                      <a:r>
                        <a:rPr kumimoji="1" lang="pt-BR" sz="2500" b="0" kern="120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pt-BR" sz="2500" b="0" kern="1200" baseline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kumimoji="1" lang="pt-BR" sz="25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directives</a:t>
                      </a:r>
                      <a:endParaRPr kumimoji="1" lang="pt-BR" sz="2500" b="0" kern="120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344034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13" grpId="0"/>
      <p:bldP spid="13" grpId="1"/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THANK </a:t>
            </a:r>
            <a:r>
              <a:rPr kumimoji="1" lang="en-US" altLang="ja-JP" smtClean="0">
                <a:solidFill>
                  <a:schemeClr val="accent1"/>
                </a:solidFill>
              </a:rPr>
              <a:t>Y</a:t>
            </a:r>
            <a:r>
              <a:rPr kumimoji="1" lang="en-US" altLang="ja-JP" smtClean="0"/>
              <a:t>OU!</a:t>
            </a:r>
            <a:endParaRPr kumimoji="1" lang="ja-JP" alt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sz="3200" spc="300"/>
              <a:t>q</a:t>
            </a:r>
            <a:r>
              <a:rPr lang="en-US" altLang="ja-JP" sz="3200" spc="300" smtClean="0"/>
              <a:t>uestions</a:t>
            </a:r>
            <a:r>
              <a:rPr lang="en-US" altLang="ja-JP" sz="3200" spc="300"/>
              <a:t>, </a:t>
            </a:r>
            <a:r>
              <a:rPr lang="pt-BR" sz="3200" spc="300" smtClean="0"/>
              <a:t>comments and suggestions?</a:t>
            </a:r>
            <a:endParaRPr kumimoji="1" lang="ja-JP" altLang="en-US" sz="3200" spc="30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5247481" y="5935588"/>
            <a:ext cx="7791449" cy="731168"/>
          </a:xfrm>
        </p:spPr>
        <p:txBody>
          <a:bodyPr>
            <a:noAutofit/>
          </a:bodyPr>
          <a:lstStyle/>
          <a:p>
            <a:pPr algn="l"/>
            <a:r>
              <a:rPr lang="pt-BR" sz="3600" smtClean="0">
                <a:hlinkClick r:id="rId3"/>
              </a:rPr>
              <a:t>react.away.framework@gmail.com</a:t>
            </a:r>
            <a:endParaRPr lang="pt-BR" sz="3600" smtClean="0"/>
          </a:p>
        </p:txBody>
      </p:sp>
      <p:sp>
        <p:nvSpPr>
          <p:cNvPr id="5" name="Espaço Reservado para Texto 1"/>
          <p:cNvSpPr txBox="1">
            <a:spLocks/>
          </p:cNvSpPr>
          <p:nvPr/>
        </p:nvSpPr>
        <p:spPr>
          <a:xfrm>
            <a:off x="9752806" y="7231732"/>
            <a:ext cx="7258049" cy="240315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 marL="0" indent="0" algn="ctr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3200" smtClean="0"/>
              <a:t>WARNINGS</a:t>
            </a:r>
          </a:p>
          <a:p>
            <a:pPr algn="r"/>
            <a:r>
              <a:rPr lang="pt-BR" sz="3200">
                <a:solidFill>
                  <a:schemeClr val="tx1">
                    <a:lumMod val="65000"/>
                  </a:schemeClr>
                </a:solidFill>
              </a:rPr>
              <a:t>class component not supported possible breaking-changes</a:t>
            </a:r>
            <a:r>
              <a:rPr lang="pt-BR" sz="3200" smtClean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  <a:p>
            <a:pPr algn="r"/>
            <a:r>
              <a:rPr lang="pt-BR" sz="3200" smtClean="0">
                <a:solidFill>
                  <a:schemeClr val="tx1">
                    <a:lumMod val="65000"/>
                  </a:schemeClr>
                </a:solidFill>
              </a:rPr>
              <a:t>no performance tuning</a:t>
            </a:r>
            <a:endParaRPr lang="pt-BR" sz="320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863721"/>
      </p:ext>
    </p:extLst>
  </p:cSld>
  <p:clrMapOvr>
    <a:masterClrMapping/>
  </p:clrMapOvr>
  <p:transition spd="slow" advTm="4136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790278" y="0"/>
            <a:ext cx="11705728" cy="1234083"/>
          </a:xfrm>
        </p:spPr>
        <p:txBody>
          <a:bodyPr/>
          <a:lstStyle/>
          <a:p>
            <a:r>
              <a:rPr lang="pt-BR" smtClean="0"/>
              <a:t>STATEFUL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evolution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12" name="CaixaDeTexto 11"/>
          <p:cNvSpPr txBox="1"/>
          <p:nvPr/>
        </p:nvSpPr>
        <p:spPr>
          <a:xfrm>
            <a:off x="13639006" y="8686597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chemeClr val="accent1"/>
                </a:solidFill>
              </a:rPr>
              <a:t>React Away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3609934" y="6120195"/>
            <a:ext cx="2684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chemeClr val="tx1">
                    <a:lumMod val="85000"/>
                  </a:schemeClr>
                </a:solidFill>
              </a:rPr>
              <a:t>React Hook</a:t>
            </a:r>
            <a:endParaRPr lang="pt-BR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3609934" y="2619041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React class</a:t>
            </a:r>
            <a:endParaRPr lang="pt-BR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266328" y="1257300"/>
            <a:ext cx="12038806" cy="34470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noFill/>
          </a:ln>
        </p:spPr>
        <p:txBody>
          <a:bodyPr wrap="square" lIns="365760" tIns="182880" rIns="365760" bIns="182880">
            <a:spAutoFit/>
          </a:bodyPr>
          <a:lstStyle/>
          <a:p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class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4EC9B0"/>
                </a:solidFill>
                <a:latin typeface="agave" panose="020B0509040604020203" pitchFamily="49" charset="0"/>
              </a:rPr>
              <a:t>ClassicCounter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extends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4EC9B0"/>
                </a:solidFill>
                <a:latin typeface="agave" panose="020B0509040604020203" pitchFamily="49" charset="0"/>
              </a:rPr>
              <a:t>React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2500">
                <a:solidFill>
                  <a:srgbClr val="4EC9B0"/>
                </a:solidFill>
                <a:latin typeface="agave" panose="020B0509040604020203" pitchFamily="49" charset="0"/>
              </a:rPr>
              <a:t>Component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{    </a:t>
            </a: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</a:t>
            </a:r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  </a:t>
            </a:r>
            <a:r>
              <a:rPr lang="pt-BR" sz="2500" smtClean="0">
                <a:solidFill>
                  <a:srgbClr val="569CD6"/>
                </a:solidFill>
                <a:latin typeface="agave" panose="020B0509040604020203" pitchFamily="49" charset="0"/>
              </a:rPr>
              <a:t>constructor</a:t>
            </a:r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2500" smtClean="0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 sz="2500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) {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super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);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this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state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= { 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count: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B5CEA8"/>
                </a:solidFill>
                <a:latin typeface="agave" panose="020B0509040604020203" pitchFamily="49" charset="0"/>
              </a:rPr>
              <a:t>0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}}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</a:t>
            </a:r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  </a:t>
            </a:r>
            <a:r>
              <a:rPr lang="pt-BR" sz="2500" smtClean="0">
                <a:solidFill>
                  <a:srgbClr val="DCDCAA"/>
                </a:solidFill>
                <a:latin typeface="agave" panose="020B0509040604020203" pitchFamily="49" charset="0"/>
              </a:rPr>
              <a:t>setCounter</a:t>
            </a:r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= </a:t>
            </a:r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e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this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2500">
                <a:solidFill>
                  <a:srgbClr val="DCDCAA"/>
                </a:solidFill>
                <a:latin typeface="agave" panose="020B0509040604020203" pitchFamily="49" charset="0"/>
              </a:rPr>
              <a:t>setState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({ 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count: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this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state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count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+ </a:t>
            </a:r>
            <a:r>
              <a:rPr lang="pt-BR" sz="2500">
                <a:solidFill>
                  <a:srgbClr val="B5CEA8"/>
                </a:solidFill>
                <a:latin typeface="agave" panose="020B0509040604020203" pitchFamily="49" charset="0"/>
              </a:rPr>
              <a:t>1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})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</a:t>
            </a:r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  </a:t>
            </a:r>
            <a:r>
              <a:rPr lang="pt-BR" sz="2500" smtClean="0">
                <a:solidFill>
                  <a:srgbClr val="DCDCAA"/>
                </a:solidFill>
                <a:latin typeface="agave" panose="020B0509040604020203" pitchFamily="49" charset="0"/>
              </a:rPr>
              <a:t>render</a:t>
            </a:r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= ()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label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count: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{this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state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count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label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onClick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setCounter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Add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  <a:endParaRPr lang="pt-BR" sz="2500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266327" y="4914900"/>
            <a:ext cx="10622379" cy="306237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noFill/>
          </a:ln>
        </p:spPr>
        <p:txBody>
          <a:bodyPr wrap="square" lIns="365760" tIns="182880" rIns="365760" bIns="182880">
            <a:spAutoFit/>
          </a:bodyPr>
          <a:lstStyle/>
          <a:p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function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DCDCAA"/>
                </a:solidFill>
                <a:latin typeface="agave" panose="020B0509040604020203" pitchFamily="49" charset="0"/>
              </a:rPr>
              <a:t>FunctionalCounter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 sz="2500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) {</a:t>
            </a: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[</a:t>
            </a:r>
            <a:r>
              <a:rPr lang="pt-BR" sz="2500">
                <a:solidFill>
                  <a:srgbClr val="4FC1FF"/>
                </a:solidFill>
                <a:latin typeface="agave" panose="020B0509040604020203" pitchFamily="49" charset="0"/>
              </a:rPr>
              <a:t>count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2500">
                <a:solidFill>
                  <a:srgbClr val="4FC1FF"/>
                </a:solidFill>
                <a:latin typeface="agave" panose="020B0509040604020203" pitchFamily="49" charset="0"/>
              </a:rPr>
              <a:t>setCount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] = 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React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2500">
                <a:solidFill>
                  <a:srgbClr val="DCDCAA"/>
                </a:solidFill>
                <a:latin typeface="agave" panose="020B0509040604020203" pitchFamily="49" charset="0"/>
              </a:rPr>
              <a:t>useState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2500">
                <a:solidFill>
                  <a:srgbClr val="B5CEA8"/>
                </a:solidFill>
                <a:latin typeface="agave" panose="020B0509040604020203" pitchFamily="49" charset="0"/>
              </a:rPr>
              <a:t>0</a:t>
            </a:r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2500">
                <a:solidFill>
                  <a:srgbClr val="C586C0"/>
                </a:solidFill>
                <a:latin typeface="agave" panose="020B0509040604020203" pitchFamily="49" charset="0"/>
              </a:rPr>
              <a:t>return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 smtClean="0">
                <a:solidFill>
                  <a:srgbClr val="808080"/>
                </a:solidFill>
                <a:latin typeface="agave" panose="020B0509040604020203" pitchFamily="49" charset="0"/>
              </a:rPr>
              <a:t>(&lt;&gt;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    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label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count: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count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label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    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onClick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_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DCDCAA"/>
                </a:solidFill>
                <a:latin typeface="agave" panose="020B0509040604020203" pitchFamily="49" charset="0"/>
              </a:rPr>
              <a:t>setCount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count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+ </a:t>
            </a:r>
            <a:r>
              <a:rPr lang="pt-BR" sz="2500">
                <a:solidFill>
                  <a:srgbClr val="B5CEA8"/>
                </a:solidFill>
                <a:latin typeface="agave" panose="020B0509040604020203" pitchFamily="49" charset="0"/>
              </a:rPr>
              <a:t>1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Add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2500" smtClean="0">
                <a:solidFill>
                  <a:srgbClr val="808080"/>
                </a:solidFill>
                <a:latin typeface="agave" panose="020B0509040604020203" pitchFamily="49" charset="0"/>
              </a:rPr>
              <a:t>&lt;/&gt;)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  <a:endParaRPr lang="pt-BR" sz="2500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265534" y="8112085"/>
            <a:ext cx="10623172" cy="19082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noFill/>
          </a:ln>
        </p:spPr>
        <p:txBody>
          <a:bodyPr wrap="square" lIns="365760" tIns="182880" rIns="365760" bIns="182880">
            <a:spAutoFit/>
          </a:bodyPr>
          <a:lstStyle/>
          <a:p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 smtClean="0">
                <a:solidFill>
                  <a:srgbClr val="DCDCAA"/>
                </a:solidFill>
                <a:latin typeface="agave" panose="020B0509040604020203" pitchFamily="49" charset="0"/>
              </a:rPr>
              <a:t>DeclarativeCounter</a:t>
            </a:r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= (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 sz="2500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label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count: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count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label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onClick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count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++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Add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 sz="2500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1066006" y="4762500"/>
            <a:ext cx="15210928" cy="0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1066006" y="8104691"/>
            <a:ext cx="15210928" cy="0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9163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72"/>
    </mc:Choice>
    <mc:Fallback xmlns="">
      <p:transition spd="slow" advTm="171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3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278" y="4322512"/>
            <a:ext cx="5904656" cy="1354388"/>
          </a:xfrm>
        </p:spPr>
        <p:txBody>
          <a:bodyPr>
            <a:normAutofit/>
          </a:bodyPr>
          <a:lstStyle/>
          <a:p>
            <a:r>
              <a:rPr lang="pt-BR" sz="6000" smtClean="0"/>
              <a:t>Stateful</a:t>
            </a:r>
            <a:endParaRPr lang="pt-BR" sz="6000">
              <a:solidFill>
                <a:schemeClr val="accent1"/>
              </a:solidFill>
            </a:endParaRPr>
          </a:p>
        </p:txBody>
      </p:sp>
      <p:sp>
        <p:nvSpPr>
          <p:cNvPr id="6" name="Espaço Reservado para Texto 6"/>
          <p:cNvSpPr>
            <a:spLocks noGrp="1"/>
          </p:cNvSpPr>
          <p:nvPr>
            <p:ph type="body" sz="quarter" idx="4294967295"/>
          </p:nvPr>
        </p:nvSpPr>
        <p:spPr>
          <a:xfrm>
            <a:off x="7695406" y="4076700"/>
            <a:ext cx="3810000" cy="1676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smtClean="0"/>
              <a:t>declarative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/>
              <a:t>self-rendering</a:t>
            </a:r>
            <a:endParaRPr lang="pt-BR" sz="3200">
              <a:solidFill>
                <a:schemeClr val="tx1">
                  <a:lumMod val="6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err="1" smtClean="0"/>
              <a:t>assynchronous</a:t>
            </a:r>
            <a:endParaRPr lang="en-US" sz="3200" smtClean="0"/>
          </a:p>
        </p:txBody>
      </p:sp>
      <p:sp>
        <p:nvSpPr>
          <p:cNvPr id="3" name="Retângulo 2"/>
          <p:cNvSpPr/>
          <p:nvPr/>
        </p:nvSpPr>
        <p:spPr>
          <a:xfrm>
            <a:off x="10526686" y="4076700"/>
            <a:ext cx="4788720" cy="1766637"/>
          </a:xfrm>
          <a:prstGeom prst="rect">
            <a:avLst/>
          </a:prstGeom>
        </p:spPr>
        <p:txBody>
          <a:bodyPr vert="horz" lIns="163275" tIns="81638" rIns="163275" bIns="81638" rtlCol="0">
            <a:noAutofit/>
          </a:bodyPr>
          <a:lstStyle/>
          <a:p>
            <a:pPr algn="r">
              <a:spcBef>
                <a:spcPct val="20000"/>
              </a:spcBef>
            </a:pPr>
            <a:r>
              <a:rPr lang="en-US" smtClean="0">
                <a:solidFill>
                  <a:schemeClr val="tx1">
                    <a:lumMod val="65000"/>
                  </a:schemeClr>
                </a:solidFill>
              </a:rPr>
              <a:t>avoid imperative code </a:t>
            </a:r>
          </a:p>
          <a:p>
            <a:pPr algn="r">
              <a:spcBef>
                <a:spcPct val="20000"/>
              </a:spcBef>
            </a:pPr>
            <a:r>
              <a:rPr lang="en-US" smtClean="0">
                <a:solidFill>
                  <a:schemeClr val="tx1">
                    <a:lumMod val="65000"/>
                  </a:schemeClr>
                </a:solidFill>
              </a:rPr>
              <a:t>no rendering invoke</a:t>
            </a:r>
          </a:p>
          <a:p>
            <a:pPr algn="r">
              <a:spcBef>
                <a:spcPct val="20000"/>
              </a:spcBef>
            </a:pPr>
            <a:r>
              <a:rPr lang="en-US">
                <a:solidFill>
                  <a:schemeClr val="tx1">
                    <a:lumMod val="65000"/>
                  </a:schemeClr>
                </a:solidFill>
              </a:rPr>
              <a:t>no </a:t>
            </a:r>
            <a:r>
              <a:rPr lang="en-US" err="1">
                <a:solidFill>
                  <a:schemeClr val="tx1">
                    <a:lumMod val="65000"/>
                  </a:schemeClr>
                </a:solidFill>
              </a:rPr>
              <a:t>useEffect</a:t>
            </a:r>
            <a:r>
              <a:rPr lang="en-US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mtClean="0">
                <a:solidFill>
                  <a:schemeClr val="tx1">
                    <a:lumMod val="65000"/>
                  </a:schemeClr>
                </a:solidFill>
              </a:rPr>
              <a:t>hook</a:t>
            </a:r>
            <a:endParaRPr lang="en-US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894806" y="5219700"/>
            <a:ext cx="3733800" cy="547437"/>
          </a:xfrm>
          <a:prstGeom prst="rect">
            <a:avLst/>
          </a:prstGeom>
        </p:spPr>
        <p:txBody>
          <a:bodyPr vert="horz" lIns="163275" tIns="81638" rIns="163275" bIns="81638" rtlCol="0">
            <a:noAutofit/>
          </a:bodyPr>
          <a:lstStyle/>
          <a:p>
            <a:pPr algn="r">
              <a:spcBef>
                <a:spcPct val="20000"/>
              </a:spcBef>
            </a:pPr>
            <a:r>
              <a:rPr lang="en-US" spc="300" smtClean="0">
                <a:solidFill>
                  <a:schemeClr val="tx1">
                    <a:lumMod val="65000"/>
                  </a:schemeClr>
                </a:solidFill>
              </a:rPr>
              <a:t>reactive states</a:t>
            </a:r>
            <a:endParaRPr lang="en-US" spc="30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3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25"/>
    </mc:Choice>
    <mc:Fallback xmlns="">
      <p:transition spd="slow" advTm="782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278" y="4322512"/>
            <a:ext cx="5904656" cy="1354388"/>
          </a:xfrm>
        </p:spPr>
        <p:txBody>
          <a:bodyPr>
            <a:normAutofit/>
          </a:bodyPr>
          <a:lstStyle/>
          <a:p>
            <a:r>
              <a:rPr lang="pt-BR" sz="6000" smtClean="0"/>
              <a:t>Stateful</a:t>
            </a:r>
            <a:endParaRPr lang="pt-BR" sz="6000">
              <a:solidFill>
                <a:schemeClr val="accent1"/>
              </a:solidFill>
            </a:endParaRPr>
          </a:p>
        </p:txBody>
      </p:sp>
      <p:sp>
        <p:nvSpPr>
          <p:cNvPr id="6" name="Espaço Reservado para Texto 6"/>
          <p:cNvSpPr>
            <a:spLocks noGrp="1"/>
          </p:cNvSpPr>
          <p:nvPr>
            <p:ph type="body" sz="quarter" idx="4294967295"/>
          </p:nvPr>
        </p:nvSpPr>
        <p:spPr>
          <a:xfrm>
            <a:off x="7695406" y="4076700"/>
            <a:ext cx="3810000" cy="1676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smtClean="0"/>
              <a:t>declarative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/>
              <a:t>self-rendering</a:t>
            </a:r>
            <a:endParaRPr lang="pt-BR" sz="3200">
              <a:solidFill>
                <a:schemeClr val="tx1">
                  <a:lumMod val="6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err="1" smtClean="0"/>
              <a:t>assynchronous</a:t>
            </a:r>
            <a:endParaRPr lang="en-US" sz="3200" smtClean="0"/>
          </a:p>
        </p:txBody>
      </p:sp>
      <p:sp>
        <p:nvSpPr>
          <p:cNvPr id="3" name="Retângulo 2"/>
          <p:cNvSpPr/>
          <p:nvPr/>
        </p:nvSpPr>
        <p:spPr>
          <a:xfrm>
            <a:off x="10526686" y="4076700"/>
            <a:ext cx="4788720" cy="1766637"/>
          </a:xfrm>
          <a:prstGeom prst="rect">
            <a:avLst/>
          </a:prstGeom>
        </p:spPr>
        <p:txBody>
          <a:bodyPr vert="horz" lIns="163275" tIns="81638" rIns="163275" bIns="81638" rtlCol="0">
            <a:noAutofit/>
          </a:bodyPr>
          <a:lstStyle/>
          <a:p>
            <a:pPr algn="r">
              <a:spcBef>
                <a:spcPct val="20000"/>
              </a:spcBef>
            </a:pPr>
            <a:r>
              <a:rPr lang="en-US" smtClean="0">
                <a:solidFill>
                  <a:schemeClr val="tx1">
                    <a:lumMod val="65000"/>
                  </a:schemeClr>
                </a:solidFill>
              </a:rPr>
              <a:t>avoid imperative code </a:t>
            </a:r>
          </a:p>
          <a:p>
            <a:pPr algn="r">
              <a:spcBef>
                <a:spcPct val="20000"/>
              </a:spcBef>
            </a:pPr>
            <a:r>
              <a:rPr lang="en-US" smtClean="0">
                <a:solidFill>
                  <a:schemeClr val="tx1">
                    <a:lumMod val="65000"/>
                  </a:schemeClr>
                </a:solidFill>
              </a:rPr>
              <a:t>no rendering invoke</a:t>
            </a:r>
          </a:p>
          <a:p>
            <a:pPr algn="r">
              <a:spcBef>
                <a:spcPct val="20000"/>
              </a:spcBef>
            </a:pPr>
            <a:r>
              <a:rPr lang="en-US">
                <a:solidFill>
                  <a:schemeClr val="tx1">
                    <a:lumMod val="65000"/>
                  </a:schemeClr>
                </a:solidFill>
              </a:rPr>
              <a:t>no </a:t>
            </a:r>
            <a:r>
              <a:rPr lang="en-US" err="1">
                <a:solidFill>
                  <a:schemeClr val="tx1">
                    <a:lumMod val="65000"/>
                  </a:schemeClr>
                </a:solidFill>
              </a:rPr>
              <a:t>useEffect</a:t>
            </a:r>
            <a:r>
              <a:rPr lang="en-US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mtClean="0">
                <a:solidFill>
                  <a:schemeClr val="tx1">
                    <a:lumMod val="65000"/>
                  </a:schemeClr>
                </a:solidFill>
              </a:rPr>
              <a:t>hook</a:t>
            </a:r>
            <a:endParaRPr lang="en-US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894806" y="5219700"/>
            <a:ext cx="3733800" cy="547437"/>
          </a:xfrm>
          <a:prstGeom prst="rect">
            <a:avLst/>
          </a:prstGeom>
        </p:spPr>
        <p:txBody>
          <a:bodyPr vert="horz" lIns="163275" tIns="81638" rIns="163275" bIns="81638" rtlCol="0">
            <a:noAutofit/>
          </a:bodyPr>
          <a:lstStyle/>
          <a:p>
            <a:pPr algn="r">
              <a:spcBef>
                <a:spcPct val="20000"/>
              </a:spcBef>
            </a:pPr>
            <a:r>
              <a:rPr lang="en-US" spc="300" smtClean="0">
                <a:solidFill>
                  <a:schemeClr val="tx1">
                    <a:lumMod val="65000"/>
                  </a:schemeClr>
                </a:solidFill>
              </a:rPr>
              <a:t>reactive states</a:t>
            </a:r>
            <a:endParaRPr lang="en-US" spc="30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Seta para a direita listrada 3"/>
          <p:cNvSpPr/>
          <p:nvPr/>
        </p:nvSpPr>
        <p:spPr>
          <a:xfrm rot="5400000">
            <a:off x="8367962" y="7671344"/>
            <a:ext cx="685800" cy="659313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190206" y="6743700"/>
            <a:ext cx="9140825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 smtClean="0">
                <a:solidFill>
                  <a:srgbClr val="CE9178"/>
                </a:solidFill>
                <a:latin typeface="agave" panose="020B0509040604020203" pitchFamily="49" charset="0"/>
              </a:rPr>
              <a:t>'react'</a:t>
            </a:r>
          </a:p>
          <a:p>
            <a:pPr algn="ctr"/>
            <a:endParaRPr lang="en-US">
              <a:solidFill>
                <a:srgbClr val="CE9178"/>
              </a:solidFill>
              <a:latin typeface="agave" panose="020B0509040604020203" pitchFamily="49" charset="0"/>
            </a:endParaRPr>
          </a:p>
          <a:p>
            <a:pPr algn="ctr"/>
            <a:endParaRPr lang="en-US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pPr algn="ctr"/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pPr algn="ctr"/>
            <a:r>
              <a:rPr lang="en-US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en-US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9" name="Retângulo 11"/>
          <p:cNvSpPr/>
          <p:nvPr/>
        </p:nvSpPr>
        <p:spPr>
          <a:xfrm>
            <a:off x="5981553" y="6664325"/>
            <a:ext cx="6117931" cy="1679524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03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25"/>
    </mc:Choice>
    <mc:Fallback xmlns="">
      <p:transition spd="slow" advTm="782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STATEFUL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7" name="Espaço Reservado para Texto 14"/>
          <p:cNvSpPr txBox="1">
            <a:spLocks/>
          </p:cNvSpPr>
          <p:nvPr/>
        </p:nvSpPr>
        <p:spPr>
          <a:xfrm>
            <a:off x="790278" y="3737893"/>
            <a:ext cx="4343400" cy="449580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state argument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self-rendering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async render</a:t>
            </a:r>
          </a:p>
        </p:txBody>
      </p:sp>
      <p:sp>
        <p:nvSpPr>
          <p:cNvPr id="16" name="Espaço Reservado para Texto 16"/>
          <p:cNvSpPr txBox="1">
            <a:spLocks/>
          </p:cNvSpPr>
          <p:nvPr/>
        </p:nvSpPr>
        <p:spPr>
          <a:xfrm>
            <a:off x="1877958" y="1895649"/>
            <a:ext cx="3729880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local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state handling</a:t>
            </a:r>
            <a:endParaRPr lang="pt-BR" sz="320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790278" y="3467100"/>
            <a:ext cx="16201528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ço Reservado para Texto 16"/>
          <p:cNvSpPr txBox="1">
            <a:spLocks/>
          </p:cNvSpPr>
          <p:nvPr/>
        </p:nvSpPr>
        <p:spPr>
          <a:xfrm>
            <a:off x="6847359" y="1895649"/>
            <a:ext cx="400952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global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state management</a:t>
            </a:r>
            <a:endParaRPr lang="pt-BR" sz="32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222494" y="5515048"/>
            <a:ext cx="82454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smtClean="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 sz="36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3600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pt-BR" sz="3600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pt-BR" sz="3600" smtClean="0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 sz="3600" smtClean="0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  <a:r>
              <a:rPr lang="pt-BR" sz="3600" smtClean="0">
                <a:solidFill>
                  <a:srgbClr val="9CDCFE"/>
                </a:solidFill>
                <a:latin typeface="agave" panose="020B0509040604020203" pitchFamily="49" charset="0"/>
              </a:rPr>
              <a:t> state</a:t>
            </a:r>
            <a:r>
              <a:rPr lang="pt-BR" sz="3600" smtClean="0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 sz="360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z="36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3600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 sz="36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36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36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3600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 sz="36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3600">
                <a:solidFill>
                  <a:srgbClr val="D4D4D4"/>
                </a:solidFill>
                <a:latin typeface="agave" panose="020B0509040604020203" pitchFamily="49" charset="0"/>
              </a:rPr>
              <a:t>Hello, </a:t>
            </a:r>
            <a:r>
              <a:rPr lang="pt-BR" sz="360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z="36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3600" smtClean="0">
                <a:solidFill>
                  <a:srgbClr val="9CDCFE"/>
                </a:solidFill>
                <a:latin typeface="agave" panose="020B0509040604020203" pitchFamily="49" charset="0"/>
              </a:rPr>
              <a:t>state</a:t>
            </a:r>
            <a:r>
              <a:rPr lang="pt-BR" sz="3600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3600" smtClean="0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 sz="36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360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36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3600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 sz="3600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</a:p>
          <a:p>
            <a:r>
              <a:rPr lang="pt-BR" sz="3600" smtClean="0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 sz="3600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222495" y="5216347"/>
            <a:ext cx="4901912" cy="901732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Texto 16"/>
          <p:cNvSpPr txBox="1">
            <a:spLocks/>
          </p:cNvSpPr>
          <p:nvPr/>
        </p:nvSpPr>
        <p:spPr>
          <a:xfrm>
            <a:off x="12096408" y="1895649"/>
            <a:ext cx="474299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300" smtClean="0"/>
              <a:t>contextual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globalization i18n</a:t>
            </a:r>
            <a:endParaRPr lang="pt-BR" sz="320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672386" y="1651868"/>
            <a:ext cx="9938420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2502246" y="5154491"/>
            <a:ext cx="4232472" cy="901732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354179" y="6088000"/>
            <a:ext cx="8113727" cy="103670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08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11"/>
    </mc:Choice>
    <mc:Fallback xmlns="">
      <p:transition spd="slow" advTm="711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STATEFUL </a:t>
            </a:r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7" name="Espaço Reservado para Texto 14"/>
          <p:cNvSpPr txBox="1">
            <a:spLocks/>
          </p:cNvSpPr>
          <p:nvPr/>
        </p:nvSpPr>
        <p:spPr>
          <a:xfrm>
            <a:off x="790278" y="3737893"/>
            <a:ext cx="4343400" cy="449580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state argument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tx1">
                    <a:lumMod val="95000"/>
                  </a:schemeClr>
                </a:solidFill>
              </a:rPr>
              <a:t>self-rendering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async render</a:t>
            </a:r>
          </a:p>
        </p:txBody>
      </p:sp>
      <p:sp>
        <p:nvSpPr>
          <p:cNvPr id="16" name="Espaço Reservado para Texto 16"/>
          <p:cNvSpPr txBox="1">
            <a:spLocks/>
          </p:cNvSpPr>
          <p:nvPr/>
        </p:nvSpPr>
        <p:spPr>
          <a:xfrm>
            <a:off x="1877958" y="1895649"/>
            <a:ext cx="3729880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local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state handling</a:t>
            </a:r>
            <a:endParaRPr lang="pt-BR" sz="320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790278" y="3467100"/>
            <a:ext cx="16201528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ço Reservado para Texto 16"/>
          <p:cNvSpPr txBox="1">
            <a:spLocks/>
          </p:cNvSpPr>
          <p:nvPr/>
        </p:nvSpPr>
        <p:spPr>
          <a:xfrm>
            <a:off x="6847359" y="1895649"/>
            <a:ext cx="400952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1500" smtClean="0"/>
              <a:t>global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state management</a:t>
            </a:r>
            <a:endParaRPr lang="pt-BR" sz="3200">
              <a:solidFill>
                <a:schemeClr val="tx1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5" name="Retângulo 4"/>
          <p:cNvSpPr/>
          <p:nvPr/>
        </p:nvSpPr>
        <p:spPr>
          <a:xfrm>
            <a:off x="5607838" y="5252974"/>
            <a:ext cx="115816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state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Hello,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state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input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onInput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state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target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      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state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4" name="Espaço Reservado para Texto 16"/>
          <p:cNvSpPr txBox="1">
            <a:spLocks/>
          </p:cNvSpPr>
          <p:nvPr/>
        </p:nvSpPr>
        <p:spPr>
          <a:xfrm>
            <a:off x="12096408" y="1895649"/>
            <a:ext cx="4742998" cy="1180678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4800" spc="300" smtClean="0"/>
              <a:t>contextual</a:t>
            </a:r>
            <a:r>
              <a:rPr lang="pt-BR" sz="8800" smtClean="0"/>
              <a:t/>
            </a:r>
            <a:br>
              <a:rPr lang="pt-BR" sz="8800" smtClean="0"/>
            </a:br>
            <a:r>
              <a:rPr lang="pt-BR" sz="3200" smtClean="0">
                <a:solidFill>
                  <a:schemeClr val="tx1">
                    <a:lumMod val="75000"/>
                  </a:schemeClr>
                </a:solidFill>
              </a:rPr>
              <a:t>globalization i18n</a:t>
            </a:r>
            <a:endParaRPr lang="pt-BR" sz="32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pt-BR" sz="8800"/>
          </a:p>
        </p:txBody>
      </p:sp>
      <p:sp>
        <p:nvSpPr>
          <p:cNvPr id="20" name="Retângulo 19"/>
          <p:cNvSpPr/>
          <p:nvPr/>
        </p:nvSpPr>
        <p:spPr>
          <a:xfrm>
            <a:off x="6672386" y="1651868"/>
            <a:ext cx="9938420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529486" y="4610100"/>
            <a:ext cx="11319319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928495" y="6782154"/>
            <a:ext cx="11319319" cy="16682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73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3"/>
    </mc:Choice>
    <mc:Fallback xmlns="">
      <p:transition spd="slow" advTm="6473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5.8"/>
</p:tagLst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Technology">
      <a:majorFont>
        <a:latin typeface="Quicksand"/>
        <a:ea typeface="Spica Neue"/>
        <a:cs typeface=""/>
      </a:majorFont>
      <a:minorFont>
        <a:latin typeface="Agave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eat_Malibu.pptx" id="{B083E560-F520-4944-BA01-640F7F4FB023}" vid="{76159C81-AC0B-4FD9-AC55-992038CFA015}"/>
    </a:ext>
  </a:extLst>
</a:theme>
</file>

<file path=ppt/theme/theme2.xml><?xml version="1.0" encoding="utf-8"?>
<a:theme xmlns:a="http://schemas.openxmlformats.org/drawingml/2006/main" name="Contents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Technology">
      <a:majorFont>
        <a:latin typeface="Quicksand"/>
        <a:ea typeface="Spica Neue"/>
        <a:cs typeface=""/>
      </a:majorFont>
      <a:minorFont>
        <a:latin typeface="Quicksand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eat_Malibu.pptx" id="{B083E560-F520-4944-BA01-640F7F4FB023}" vid="{3FF89E3A-9ECA-46DE-869A-704951842D72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Scheat_Malibu</Template>
  <TotalTime>10192</TotalTime>
  <Words>1389</Words>
  <Application>Microsoft Office PowerPoint</Application>
  <PresentationFormat>Personalizar</PresentationFormat>
  <Paragraphs>768</Paragraphs>
  <Slides>49</Slides>
  <Notes>49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49</vt:i4>
      </vt:variant>
    </vt:vector>
  </HeadingPairs>
  <TitlesOfParts>
    <vt:vector size="60" baseType="lpstr">
      <vt:lpstr>ＭＳ Ｐゴシック</vt:lpstr>
      <vt:lpstr>Agave</vt:lpstr>
      <vt:lpstr>Agave</vt:lpstr>
      <vt:lpstr>agave Nerd Font Mono</vt:lpstr>
      <vt:lpstr>Arial</vt:lpstr>
      <vt:lpstr>Calibri</vt:lpstr>
      <vt:lpstr>Quicksand</vt:lpstr>
      <vt:lpstr>Spica Neue</vt:lpstr>
      <vt:lpstr>Ubuntu Mono derivative Powerlin</vt:lpstr>
      <vt:lpstr>Title</vt:lpstr>
      <vt:lpstr>Contents</vt:lpstr>
      <vt:lpstr>REACT AWAY</vt:lpstr>
      <vt:lpstr>Apresentação do PowerPoint</vt:lpstr>
      <vt:lpstr>Apresentação do PowerPoint</vt:lpstr>
      <vt:lpstr>Apresentação do PowerPoint</vt:lpstr>
      <vt:lpstr>STATEFUL evolution</vt:lpstr>
      <vt:lpstr>Stateful</vt:lpstr>
      <vt:lpstr>Stateful</vt:lpstr>
      <vt:lpstr>STATEFUL solution</vt:lpstr>
      <vt:lpstr>STATEFUL solution</vt:lpstr>
      <vt:lpstr>STATEFUL solution</vt:lpstr>
      <vt:lpstr>STATEFUL solution</vt:lpstr>
      <vt:lpstr>STATEFUL solution</vt:lpstr>
      <vt:lpstr>STATEFUL solution</vt:lpstr>
      <vt:lpstr>STATEFUL solution</vt:lpstr>
      <vt:lpstr>STATEFUL solution</vt:lpstr>
      <vt:lpstr>STATEFUL solution</vt:lpstr>
      <vt:lpstr>STATEFUL solution</vt:lpstr>
      <vt:lpstr>Syncher</vt:lpstr>
      <vt:lpstr>SYNCHER state</vt:lpstr>
      <vt:lpstr>SYNCHER state</vt:lpstr>
      <vt:lpstr>SYNCHER state</vt:lpstr>
      <vt:lpstr>SYNCHER state</vt:lpstr>
      <vt:lpstr>SYNCHER state</vt:lpstr>
      <vt:lpstr>SYNCHER state</vt:lpstr>
      <vt:lpstr>SYNCHER state</vt:lpstr>
      <vt:lpstr>SYNCHER state</vt:lpstr>
      <vt:lpstr>SYNCHER state</vt:lpstr>
      <vt:lpstr>SYNCHER state</vt:lpstr>
      <vt:lpstr>Declarative</vt:lpstr>
      <vt:lpstr>DECLARATIVE feature</vt:lpstr>
      <vt:lpstr>DECLARATIVE feature</vt:lpstr>
      <vt:lpstr>DECLARATIVE feature</vt:lpstr>
      <vt:lpstr>DECLARATIVE feature</vt:lpstr>
      <vt:lpstr>DECLARATIVE feature</vt:lpstr>
      <vt:lpstr>DECLARATIVE feature</vt:lpstr>
      <vt:lpstr>DECLARATIVE feature</vt:lpstr>
      <vt:lpstr>DECLARATIVE feature</vt:lpstr>
      <vt:lpstr>DECLARATIVE feature</vt:lpstr>
      <vt:lpstr>Diretive</vt:lpstr>
      <vt:lpstr>DIRECTIVE custom</vt:lpstr>
      <vt:lpstr>DIRECTIVE custom</vt:lpstr>
      <vt:lpstr>DIRECTIVE custom</vt:lpstr>
      <vt:lpstr>DIRECTIVE custom</vt:lpstr>
      <vt:lpstr>DIRECTIVE custom</vt:lpstr>
      <vt:lpstr>DIRECTIVE custom</vt:lpstr>
      <vt:lpstr>Summary</vt:lpstr>
      <vt:lpstr>VERSUS</vt:lpstr>
      <vt:lpstr>Overall Summary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Etc</dc:title>
  <dc:creator>Conta da Microsoft</dc:creator>
  <cp:lastModifiedBy>Conta da Microsoft</cp:lastModifiedBy>
  <cp:revision>820</cp:revision>
  <dcterms:created xsi:type="dcterms:W3CDTF">2022-07-29T17:39:10Z</dcterms:created>
  <dcterms:modified xsi:type="dcterms:W3CDTF">2022-09-04T16:07:52Z</dcterms:modified>
</cp:coreProperties>
</file>