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36"/>
  </p:notesMasterIdLst>
  <p:handoutMasterIdLst>
    <p:handoutMasterId r:id="rId37"/>
  </p:handoutMasterIdLst>
  <p:sldIdLst>
    <p:sldId id="512" r:id="rId3"/>
    <p:sldId id="743" r:id="rId4"/>
    <p:sldId id="740" r:id="rId5"/>
    <p:sldId id="745" r:id="rId6"/>
    <p:sldId id="757" r:id="rId7"/>
    <p:sldId id="746" r:id="rId8"/>
    <p:sldId id="747" r:id="rId9"/>
    <p:sldId id="759" r:id="rId10"/>
    <p:sldId id="760" r:id="rId11"/>
    <p:sldId id="761" r:id="rId12"/>
    <p:sldId id="755" r:id="rId13"/>
    <p:sldId id="763" r:id="rId14"/>
    <p:sldId id="765" r:id="rId15"/>
    <p:sldId id="764" r:id="rId16"/>
    <p:sldId id="766" r:id="rId17"/>
    <p:sldId id="753" r:id="rId18"/>
    <p:sldId id="767" r:id="rId19"/>
    <p:sldId id="768" r:id="rId20"/>
    <p:sldId id="769" r:id="rId21"/>
    <p:sldId id="771" r:id="rId22"/>
    <p:sldId id="770" r:id="rId23"/>
    <p:sldId id="772" r:id="rId24"/>
    <p:sldId id="773" r:id="rId25"/>
    <p:sldId id="774" r:id="rId26"/>
    <p:sldId id="775" r:id="rId27"/>
    <p:sldId id="776" r:id="rId28"/>
    <p:sldId id="777" r:id="rId29"/>
    <p:sldId id="778" r:id="rId30"/>
    <p:sldId id="779" r:id="rId31"/>
    <p:sldId id="781" r:id="rId32"/>
    <p:sldId id="780" r:id="rId33"/>
    <p:sldId id="784" r:id="rId34"/>
    <p:sldId id="468" r:id="rId35"/>
  </p:sldIdLst>
  <p:sldSz cx="18286413" cy="10287000"/>
  <p:notesSz cx="9144000" cy="6858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C9B0"/>
    <a:srgbClr val="262626"/>
    <a:srgbClr val="C586C0"/>
    <a:srgbClr val="46AA96"/>
    <a:srgbClr val="3F8C7C"/>
    <a:srgbClr val="37695F"/>
    <a:srgbClr val="DCDCAA"/>
    <a:srgbClr val="B8B890"/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2405" autoAdjust="0"/>
  </p:normalViewPr>
  <p:slideViewPr>
    <p:cSldViewPr showGuides="1">
      <p:cViewPr varScale="1">
        <p:scale>
          <a:sx n="69" d="100"/>
          <a:sy n="69" d="100"/>
        </p:scale>
        <p:origin x="384" y="78"/>
      </p:cViewPr>
      <p:guideLst>
        <p:guide orient="horz" pos="324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70" d="100"/>
          <a:sy n="170" d="100"/>
        </p:scale>
        <p:origin x="120" y="-3355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3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81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/>
          <p:cNvSpPr/>
          <p:nvPr userDrawn="1"/>
        </p:nvSpPr>
        <p:spPr>
          <a:xfrm>
            <a:off x="8690329" y="6359243"/>
            <a:ext cx="787715" cy="787715"/>
          </a:xfrm>
          <a:prstGeom prst="ellipse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rot="1980000" flipV="1">
            <a:off x="8755032" y="6094835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980000" flipV="1">
            <a:off x="8755032" y="6224390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980000" flipV="1">
            <a:off x="8755032" y="6384452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1445" y="3425226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911538" y="6131136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3600" spc="-15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9" name="グループ化 30"/>
          <p:cNvGrpSpPr/>
          <p:nvPr userDrawn="1"/>
        </p:nvGrpSpPr>
        <p:grpSpPr>
          <a:xfrm rot="19554020">
            <a:off x="409491" y="7467849"/>
            <a:ext cx="775825" cy="2026643"/>
            <a:chOff x="4012746" y="1615108"/>
            <a:chExt cx="661574" cy="1728192"/>
          </a:xfrm>
        </p:grpSpPr>
        <p:cxnSp>
          <p:nvCxnSpPr>
            <p:cNvPr id="10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2935304" y="3720923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7063498" y="3720923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1191692" y="3709717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511367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91288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561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767755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919747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1048206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616213" y="1964152"/>
            <a:ext cx="7233502" cy="723350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297310" y="2095500"/>
            <a:ext cx="5712296" cy="57122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132806" y="2219921"/>
            <a:ext cx="4008861" cy="40088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  <a:ln w="88900" cap="sq">
            <a:solidFill>
              <a:srgbClr val="7BC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5790406" y="3390900"/>
            <a:ext cx="3352007" cy="1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7BC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  <a:ln w="88900" cap="sq">
            <a:solidFill>
              <a:srgbClr val="25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6905133" y="5603285"/>
            <a:ext cx="2237280" cy="5131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25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  <a:ln w="88900" cap="sq">
            <a:solidFill>
              <a:srgbClr val="0D7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6389901" y="7894840"/>
            <a:ext cx="2752512" cy="2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0D7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821743" y="8151062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1" baseline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785306" y="6667500"/>
            <a:ext cx="2736304" cy="817609"/>
          </a:xfrm>
        </p:spPr>
        <p:txBody>
          <a:bodyPr vert="horz" lIns="163275" tIns="81638" rIns="163275" bIns="81638" rtlCol="0" anchor="ctr">
            <a:noAutofit/>
          </a:bodyPr>
          <a:lstStyle>
            <a:lvl1pPr algn="ctr">
              <a:defRPr lang="en-US" altLang="ja-JP" sz="4000" b="1" baseline="0" dirty="0" smtClean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901702" y="3924300"/>
            <a:ext cx="2736304" cy="817609"/>
          </a:xfrm>
        </p:spPr>
        <p:txBody>
          <a:bodyPr vert="horz" lIns="163275" tIns="81638" rIns="163275" bIns="81638" rtlCol="0" anchor="ctr">
            <a:noAutofit/>
          </a:bodyPr>
          <a:lstStyle>
            <a:lvl1pPr algn="ctr">
              <a:defRPr lang="en-US" altLang="ja-JP" sz="4000" b="1" baseline="0" dirty="0" smtClean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mtClean="0"/>
              <a:t>Value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 rot="19554020">
            <a:off x="6774587" y="408793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8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911538" y="2031618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22" name="グループ化 30"/>
          <p:cNvGrpSpPr/>
          <p:nvPr userDrawn="1"/>
        </p:nvGrpSpPr>
        <p:grpSpPr>
          <a:xfrm rot="19554020">
            <a:off x="384997" y="4131961"/>
            <a:ext cx="661574" cy="1728192"/>
            <a:chOff x="4012746" y="1615108"/>
            <a:chExt cx="661574" cy="1728192"/>
          </a:xfrm>
        </p:grpSpPr>
        <p:cxnSp>
          <p:nvCxnSpPr>
            <p:cNvPr id="29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3550" y="4140548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  <p:sldLayoutId id="2147483706" r:id="rId28"/>
    <p:sldLayoutId id="2147483707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jsenaribeiro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50" smtClean="0"/>
              <a:t>REACT </a:t>
            </a:r>
            <a:r>
              <a:rPr lang="pt-BR" spc="-150" smtClean="0">
                <a:solidFill>
                  <a:schemeClr val="accent1"/>
                </a:solidFill>
              </a:rPr>
              <a:t>AWAY</a:t>
            </a:r>
            <a:endParaRPr lang="pt-BR" spc="-150">
              <a:solidFill>
                <a:schemeClr val="accent1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>
          <a:xfrm>
            <a:off x="970757" y="5676900"/>
            <a:ext cx="16344898" cy="575841"/>
          </a:xfrm>
        </p:spPr>
        <p:txBody>
          <a:bodyPr/>
          <a:lstStyle/>
          <a:p>
            <a:r>
              <a:rPr lang="pt-BR" sz="3200" spc="0" smtClean="0">
                <a:solidFill>
                  <a:schemeClr val="tx1">
                    <a:lumMod val="65000"/>
                  </a:schemeClr>
                </a:solidFill>
              </a:rPr>
              <a:t>A new agile stateful approach</a:t>
            </a:r>
            <a:endParaRPr lang="pt-BR" sz="3200" spc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899012" y="6252741"/>
            <a:ext cx="16344898" cy="880673"/>
          </a:xfrm>
        </p:spPr>
        <p:txBody>
          <a:bodyPr>
            <a:normAutofit/>
          </a:bodyPr>
          <a:lstStyle/>
          <a:p>
            <a:r>
              <a:rPr lang="pt-BR" sz="320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0.0.55 (alpha)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Texto 8"/>
          <p:cNvSpPr txBox="1">
            <a:spLocks/>
          </p:cNvSpPr>
          <p:nvPr/>
        </p:nvSpPr>
        <p:spPr>
          <a:xfrm>
            <a:off x="4723606" y="5295900"/>
            <a:ext cx="8991600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ctr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1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smtClean="0"/>
              <a:t>SPA MICRO-FRAMEWORK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461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7"/>
    </mc:Choice>
    <mc:Fallback xmlns="">
      <p:transition spd="slow" advTm="101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 usage as global object scope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696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76900"/>
            <a:ext cx="3999436" cy="35638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17381" y="3009900"/>
            <a:ext cx="9140825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declare 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welcome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33206" y="4838700"/>
            <a:ext cx="10442774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250136" y="6355973"/>
            <a:ext cx="10442774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5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Routing props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1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7151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Routing directives with route and onRoute props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696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76900"/>
            <a:ext cx="3999436" cy="35638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479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715000" y="3028057"/>
            <a:ext cx="1234360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'./pages/hello'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 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welcome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Home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hello"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016208" y="3028056"/>
            <a:ext cx="8927598" cy="368358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715000" y="6491906"/>
            <a:ext cx="2147548" cy="56802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790406" y="8343024"/>
            <a:ext cx="1843541" cy="107477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1283732" y="7505700"/>
            <a:ext cx="4849090" cy="56795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680117" y="8383846"/>
            <a:ext cx="4233749" cy="56795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1297586" y="6861274"/>
            <a:ext cx="3200400" cy="56795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6351609" y="7021830"/>
            <a:ext cx="1524000" cy="93610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Support to route parametrization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696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76900"/>
            <a:ext cx="3999436" cy="35638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479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15000" y="3028057"/>
            <a:ext cx="1234360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'./pages/hello'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 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welcome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Home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hello/:name"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6208" y="3028056"/>
            <a:ext cx="8927598" cy="368358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15000" y="6491906"/>
            <a:ext cx="2147548" cy="56802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790406" y="8343024"/>
            <a:ext cx="1843541" cy="107477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2498282" y="7505700"/>
            <a:ext cx="3662249" cy="56795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0680117" y="8383846"/>
            <a:ext cx="4233749" cy="56795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1297586" y="6861274"/>
            <a:ext cx="3200400" cy="56795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351609" y="7021830"/>
            <a:ext cx="1524000" cy="93610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5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Reading </a:t>
            </a:r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</a:rPr>
              <a:t>route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parameters with getRoute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17381" y="3009900"/>
            <a:ext cx="97504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'../locales'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 smtClean="0">
                <a:solidFill>
                  <a:srgbClr val="569CD6"/>
                </a:solidFill>
                <a:latin typeface="agave" panose="020B0509040604020203" pitchFamily="49" charset="0"/>
              </a:rPr>
              <a:t>declare const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getRoute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"name"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257006" y="3096380"/>
            <a:ext cx="10591800" cy="235192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23514" y="5534781"/>
            <a:ext cx="4562692" cy="98032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3486605" y="5448300"/>
            <a:ext cx="3006725" cy="109401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21629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Support to history navigation with numeric setRoute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696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76900"/>
            <a:ext cx="3999436" cy="35638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479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15000" y="3028057"/>
            <a:ext cx="12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setRoute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'./pages/hello'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Home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"/hello/:name"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setRoute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(-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Back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802879" y="3028057"/>
            <a:ext cx="10355375" cy="2971407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15000" y="6491906"/>
            <a:ext cx="6323806" cy="93759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2496006" y="5067300"/>
            <a:ext cx="3662249" cy="56795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CSS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/>
              <a:t>Styling diretives</a:t>
            </a: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9202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Stylization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Current route </a:t>
            </a:r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</a:rPr>
              <a:t>stylization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in onRoute element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12146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4021928"/>
            <a:ext cx="3999436" cy="175314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/assets/index.css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0406" y="2990876"/>
            <a:ext cx="9140825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D7BA7D"/>
                </a:solidFill>
                <a:latin typeface="agave" panose="020B0509040604020203" pitchFamily="49" charset="0"/>
              </a:rPr>
              <a:t>button.routed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whitesmoke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background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#333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638006" y="6339611"/>
            <a:ext cx="121237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'./assets/index.css'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{})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Espaço Reservado para Texto 5"/>
          <p:cNvSpPr txBox="1">
            <a:spLocks/>
          </p:cNvSpPr>
          <p:nvPr/>
        </p:nvSpPr>
        <p:spPr>
          <a:xfrm>
            <a:off x="5561806" y="5582164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447718" y="6952862"/>
            <a:ext cx="10442774" cy="161963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806" y="3047464"/>
            <a:ext cx="4173552" cy="153762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09126" y="6177986"/>
            <a:ext cx="3999436" cy="292791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Stylization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Component-scoped CSS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12146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4021928"/>
            <a:ext cx="3999436" cy="170585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/assets/index.css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0406" y="2990876"/>
            <a:ext cx="914082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/* </a:t>
            </a:r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globally </a:t>
            </a: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applied */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7BA7D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whitesmoke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 }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/* </a:t>
            </a:r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only in Hello component </a:t>
            </a: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*/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7BA7D"/>
                </a:solidFill>
                <a:latin typeface="agave" panose="020B0509040604020203" pitchFamily="49" charset="0"/>
              </a:rPr>
              <a:t>h1.Hello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steelblue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 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09126" y="6098246"/>
            <a:ext cx="3999436" cy="300765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638006" y="6855693"/>
            <a:ext cx="121237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'./assets/index.css'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{})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2" name="Espaço Reservado para Texto 5"/>
          <p:cNvSpPr txBox="1">
            <a:spLocks/>
          </p:cNvSpPr>
          <p:nvPr/>
        </p:nvSpPr>
        <p:spPr>
          <a:xfrm>
            <a:off x="5561806" y="6098246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447718" y="7468944"/>
            <a:ext cx="10442774" cy="161963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/>
              <a:t>Proxy </a:t>
            </a:r>
            <a:r>
              <a:rPr lang="pt-BR" sz="4400"/>
              <a:t>state handling</a:t>
            </a: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34200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project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react + typescript + vite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02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 state handling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1654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src/pages/counter/index.tsx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48048" y="2934493"/>
            <a:ext cx="121581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Counter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??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0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++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+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--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-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47254" y="2924482"/>
            <a:ext cx="7282152" cy="6188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5544006" y="2769104"/>
            <a:ext cx="1529052" cy="70710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68158" y="3996322"/>
            <a:ext cx="5251448" cy="14927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3611296" y="3924300"/>
            <a:ext cx="3194048" cy="14927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790406" y="3369599"/>
            <a:ext cx="3200400" cy="70710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5821095" y="3329384"/>
            <a:ext cx="1523141" cy="70710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Global state management setup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351957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326858"/>
            <a:ext cx="3999436" cy="2913857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206" y="3009900"/>
            <a:ext cx="12123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</a:t>
            </a:r>
            <a:r>
              <a:rPr lang="pt-BR">
                <a:solidFill>
                  <a:srgbClr val="F44747"/>
                </a:solidFill>
                <a:latin typeface="agave" panose="020B0509040604020203" pitchFamily="49" charset="0"/>
              </a:rPr>
              <a:t>‘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'./Store'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'./App'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class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public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number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mtClean="0">
                <a:solidFill>
                  <a:srgbClr val="B5CEA8"/>
                </a:solidFill>
                <a:latin typeface="agave" panose="020B0509040604020203" pitchFamily="49" charset="0"/>
              </a:rPr>
              <a:t>0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47254" y="2924482"/>
            <a:ext cx="7282152" cy="11522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632160" y="4551042"/>
            <a:ext cx="8768846" cy="89725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5544006" y="6522220"/>
            <a:ext cx="1567152" cy="85692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625233" y="6326859"/>
            <a:ext cx="8768846" cy="129277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3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Global state management usage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1654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src/pages/counter/index.tsx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48048" y="2934493"/>
            <a:ext cx="121581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'../../'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Counter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++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+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-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-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-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47254" y="4838700"/>
            <a:ext cx="7282152" cy="6188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68158" y="5910540"/>
            <a:ext cx="5251448" cy="14927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3611296" y="5838518"/>
            <a:ext cx="3194048" cy="14927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790406" y="5283817"/>
            <a:ext cx="3200400" cy="70710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bind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/>
              <a:t>Two-way data binding</a:t>
            </a: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33366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Two-way data binding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Local two-way data binding with string syntax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17381" y="3009900"/>
            <a:ext cx="113506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declare 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47254" y="3009900"/>
            <a:ext cx="10787352" cy="30480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638006" y="6515100"/>
            <a:ext cx="10787352" cy="164216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Two-way data binding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2086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Global two-way data binding class definition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34792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286500"/>
            <a:ext cx="3999436" cy="29542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206" y="3009900"/>
            <a:ext cx="121237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'./Store'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'./App'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class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public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number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mtClean="0">
                <a:solidFill>
                  <a:srgbClr val="B5CEA8"/>
                </a:solidFill>
                <a:latin typeface="agave" panose="020B0509040604020203" pitchFamily="49" charset="0"/>
              </a:rPr>
              <a:t>0 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 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public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""</a:t>
            </a:r>
            <a:r>
              <a:rPr lang="pt-BR" smtClean="0">
                <a:solidFill>
                  <a:srgbClr val="B5CEA8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47254" y="3009900"/>
            <a:ext cx="7282152" cy="34290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87132" y="7048501"/>
            <a:ext cx="11023673" cy="214464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3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Two-way data binding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2086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Global two-way data binding with lambda syntax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34030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210300"/>
            <a:ext cx="3999436" cy="30304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17381" y="3009900"/>
            <a:ext cx="113506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'../..'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welcome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47254" y="3543301"/>
            <a:ext cx="7891752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744296" y="5078700"/>
            <a:ext cx="9418710" cy="2350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47254" y="7983733"/>
            <a:ext cx="7891752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4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/>
              <a:t>RESTful </a:t>
            </a:r>
            <a:r>
              <a:rPr lang="pt-BR" sz="4400" smtClean="0"/>
              <a:t>synchronizer</a:t>
            </a: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3782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Synchronizer RESTful API mapping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src/pages/hello/helloApi.ts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14206" y="3016627"/>
            <a:ext cx="9140825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synchronizer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'../..'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synchronizer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uid: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'id'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map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url: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"http://sample/api/hello"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47254" y="3543301"/>
            <a:ext cx="8958552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</a:rPr>
              <a:t>Synchronizer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save handler usage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3576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164928"/>
            <a:ext cx="3999436" cy="40757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714206" y="2916615"/>
            <a:ext cx="120388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'../..'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'./helloApi'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onSave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9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3412" y="2954920"/>
            <a:ext cx="8958552" cy="89174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602576" y="4686300"/>
            <a:ext cx="9034752" cy="363494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671848" y="8794844"/>
            <a:ext cx="8958552" cy="89174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Instalation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9" name="Retângulo 8"/>
          <p:cNvSpPr/>
          <p:nvPr/>
        </p:nvSpPr>
        <p:spPr>
          <a:xfrm>
            <a:off x="5028406" y="2381408"/>
            <a:ext cx="1226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60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>
                <a:solidFill>
                  <a:schemeClr val="tx1">
                    <a:lumMod val="85000"/>
                  </a:schemeClr>
                </a:solidFill>
                <a:latin typeface="agave" panose="020B0509040604020203" pitchFamily="49" charset="0"/>
              </a:rPr>
              <a:t>create</a:t>
            </a:r>
            <a:r>
              <a:rPr lang="en-US" sz="3600">
                <a:solidFill>
                  <a:schemeClr val="tx1">
                    <a:lumMod val="95000"/>
                  </a:schemeClr>
                </a:solidFill>
                <a:latin typeface="agave" panose="020B0509040604020203" pitchFamily="49" charset="0"/>
              </a:rPr>
              <a:t> </a:t>
            </a:r>
            <a:r>
              <a:rPr lang="en-US" sz="3600" smtClean="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my-app </a:t>
            </a:r>
            <a:r>
              <a:rPr lang="en-US" sz="360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vite@latest </a:t>
            </a:r>
            <a:r>
              <a:rPr lang="en-US" sz="3600">
                <a:solidFill>
                  <a:schemeClr val="accent5"/>
                </a:solidFill>
                <a:latin typeface="agave" panose="020B0509040604020203" pitchFamily="49" charset="0"/>
              </a:rPr>
              <a:t>--template</a:t>
            </a:r>
            <a:r>
              <a:rPr lang="en-US" sz="3600">
                <a:solidFill>
                  <a:schemeClr val="accent3">
                    <a:lumMod val="75000"/>
                  </a:schemeClr>
                </a:solidFill>
                <a:latin typeface="agave" panose="020B0509040604020203" pitchFamily="49" charset="0"/>
              </a:rPr>
              <a:t> </a:t>
            </a:r>
            <a:r>
              <a:rPr lang="en-US" sz="360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react-ts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en-US" sz="36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pPr>
              <a:lnSpc>
                <a:spcPct val="300000"/>
              </a:lnSpc>
            </a:pPr>
            <a:r>
              <a:rPr lang="en-US" sz="360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cd 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my-app</a:t>
            </a:r>
            <a:endParaRPr lang="pt-BR" sz="3600"/>
          </a:p>
          <a:p>
            <a:pPr>
              <a:lnSpc>
                <a:spcPct val="300000"/>
              </a:lnSpc>
            </a:pPr>
            <a:r>
              <a:rPr lang="en-US" sz="3600" smtClean="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i</a:t>
            </a:r>
            <a:endParaRPr lang="pt-BR" sz="3600" smtClean="0"/>
          </a:p>
          <a:p>
            <a:pPr>
              <a:lnSpc>
                <a:spcPct val="300000"/>
              </a:lnSpc>
            </a:pPr>
            <a:r>
              <a:rPr lang="en-US" sz="3600" smtClean="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i react-away</a:t>
            </a:r>
            <a:endParaRPr lang="pt-BR" sz="3600"/>
          </a:p>
        </p:txBody>
      </p:sp>
      <p:sp>
        <p:nvSpPr>
          <p:cNvPr id="10" name="Espaço Reservado para Texto 14"/>
          <p:cNvSpPr txBox="1">
            <a:spLocks/>
          </p:cNvSpPr>
          <p:nvPr/>
        </p:nvSpPr>
        <p:spPr>
          <a:xfrm>
            <a:off x="5054054" y="1638300"/>
            <a:ext cx="11582400" cy="6347512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pt-BR" sz="400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creating react-typescript template with view</a:t>
            </a:r>
          </a:p>
          <a:p>
            <a:pPr>
              <a:lnSpc>
                <a:spcPct val="250000"/>
              </a:lnSpc>
            </a:pPr>
            <a:r>
              <a:rPr lang="pt-BR" sz="400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accessing the project folder</a:t>
            </a:r>
          </a:p>
          <a:p>
            <a:pPr>
              <a:lnSpc>
                <a:spcPct val="250000"/>
              </a:lnSpc>
            </a:pPr>
            <a:r>
              <a:rPr lang="pt-BR" sz="400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install the template dependencies</a:t>
            </a:r>
          </a:p>
          <a:p>
            <a:pPr>
              <a:lnSpc>
                <a:spcPct val="250000"/>
              </a:lnSpc>
            </a:pPr>
            <a:r>
              <a:rPr lang="pt-BR" sz="400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install react-away</a:t>
            </a:r>
            <a:endParaRPr lang="pt-BR" sz="40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6273560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agave Nerd Font Mono" panose="020B0509020404030204" pitchFamily="49" charset="0"/>
              </a:rPr>
              <a:t>/my-app </a:t>
            </a:r>
            <a:r>
              <a:rPr lang="pt-BR" sz="36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(react + typescript + view)</a:t>
            </a:r>
            <a:endParaRPr lang="pt-BR" sz="36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00370" y="2176254"/>
            <a:ext cx="3999436" cy="71582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</a:rPr>
              <a:t>Synchronizer </a:t>
            </a:r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</a:rPr>
              <a:t>renderable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loading flag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3576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164928"/>
            <a:ext cx="3999436" cy="40757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714206" y="2916615"/>
            <a:ext cx="1203880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'../..'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'./helloApi'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isLoading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&amp;&amp;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progress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onLoad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Load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onSave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9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3412" y="2954920"/>
            <a:ext cx="8958552" cy="89174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602576" y="4686300"/>
            <a:ext cx="9034752" cy="21336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671848" y="7429500"/>
            <a:ext cx="8958552" cy="23622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0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Synchronizer authentication settings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696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76900"/>
            <a:ext cx="3999436" cy="35638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15000" y="2987100"/>
            <a:ext cx="111244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'./Store'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'./App'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endParaRPr lang="pt-BR" smtClean="0">
              <a:solidFill>
                <a:srgbClr val="4EC9B0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ReactDOM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authentication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"GET"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"http://localhost:4000/login"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token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access_token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"/unauthorized"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602576" y="2954920"/>
            <a:ext cx="10779630" cy="348398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Synchronizer authentication resources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696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76900"/>
            <a:ext cx="3999436" cy="35638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src/pages/login/index.ts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715000" y="3009900"/>
            <a:ext cx="121912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logout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Authentication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"username"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"password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</a:p>
          <a:p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Login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hidden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!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logon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logout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Exit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hidden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!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logon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Username: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?.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602576" y="3619500"/>
            <a:ext cx="10779630" cy="32766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830888" y="8444957"/>
            <a:ext cx="10779630" cy="79575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THANK </a:t>
            </a:r>
            <a:r>
              <a:rPr kumimoji="1" lang="en-US" altLang="ja-JP" smtClean="0">
                <a:solidFill>
                  <a:schemeClr val="accent1"/>
                </a:solidFill>
              </a:rPr>
              <a:t>Y</a:t>
            </a:r>
            <a:r>
              <a:rPr kumimoji="1" lang="en-US" altLang="ja-JP" smtClean="0"/>
              <a:t>OU!</a:t>
            </a:r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sz="3200" spc="300"/>
              <a:t>q</a:t>
            </a:r>
            <a:r>
              <a:rPr lang="en-US" altLang="ja-JP" sz="3200" spc="300" smtClean="0"/>
              <a:t>uestions</a:t>
            </a:r>
            <a:r>
              <a:rPr lang="en-US" altLang="ja-JP" sz="3200" spc="300"/>
              <a:t>, </a:t>
            </a:r>
            <a:r>
              <a:rPr lang="pt-BR" sz="3200" spc="300" smtClean="0"/>
              <a:t>comments and suggestions?</a:t>
            </a:r>
            <a:endParaRPr kumimoji="1" lang="ja-JP" altLang="en-US" sz="3200" spc="30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5247481" y="5935588"/>
            <a:ext cx="7791449" cy="731168"/>
          </a:xfrm>
        </p:spPr>
        <p:txBody>
          <a:bodyPr>
            <a:noAutofit/>
          </a:bodyPr>
          <a:lstStyle/>
          <a:p>
            <a:pPr algn="l"/>
            <a:r>
              <a:rPr lang="pt-BR" sz="3600" smtClean="0">
                <a:hlinkClick r:id="rId3"/>
              </a:rPr>
              <a:t>react.away.framework@gmail.com</a:t>
            </a:r>
            <a:endParaRPr lang="pt-BR" sz="3600" smtClean="0"/>
          </a:p>
        </p:txBody>
      </p:sp>
    </p:spTree>
    <p:extLst>
      <p:ext uri="{BB962C8B-B14F-4D97-AF65-F5344CB8AC3E}">
        <p14:creationId xmlns:p14="http://schemas.microsoft.com/office/powerpoint/2010/main" val="3631863721"/>
      </p:ext>
    </p:extLst>
  </p:cSld>
  <p:clrMapOvr>
    <a:masterClrMapping/>
  </p:clrMapOvr>
  <p:transition spd="slow" advTm="4136">
    <p:push dir="u"/>
  </p:transition>
  <p:timing>
    <p:tnLst>
      <p:par>
        <p:cTn id="1" dur="indefinite" restart="never" nodeType="tmRoot"/>
      </p:par>
    </p:tnLst>
    <p:bldLst>
      <p:bldP spid="14" grpId="0"/>
      <p:bldP spid="14" grpId="1"/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setup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Root configuration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4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Configuration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Initial setup with App and createRoot replacer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561806" y="6506846"/>
            <a:ext cx="11884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ReactDOM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{}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561806" y="6510397"/>
            <a:ext cx="1211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'react-dom/client'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document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getElementById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'root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render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React.StrictMode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/&gt;&lt;/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React.StrictMode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714206" y="304044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Welcome...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6" name="Espaço Reservado para Texto 5"/>
          <p:cNvSpPr txBox="1">
            <a:spLocks/>
          </p:cNvSpPr>
          <p:nvPr/>
        </p:nvSpPr>
        <p:spPr>
          <a:xfrm>
            <a:off x="5638006" y="2252453"/>
            <a:ext cx="481228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5" name="Espaço Reservado para Texto 5"/>
          <p:cNvSpPr txBox="1">
            <a:spLocks/>
          </p:cNvSpPr>
          <p:nvPr/>
        </p:nvSpPr>
        <p:spPr>
          <a:xfrm>
            <a:off x="5485606" y="5668561"/>
            <a:ext cx="481228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370" y="2176254"/>
            <a:ext cx="3999436" cy="299631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6244402"/>
            <a:ext cx="3999436" cy="299631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7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i18n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Built-in globalization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717381" y="3028057"/>
            <a:ext cx="9140825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</a:p>
          <a:p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en‘</a:t>
            </a:r>
          </a:p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es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pt‘</a:t>
            </a:r>
          </a:p>
          <a:p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[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en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4FC1FF"/>
                </a:solidFill>
                <a:latin typeface="agave" panose="020B0509040604020203" pitchFamily="49" charset="0"/>
              </a:rPr>
              <a:t>pt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]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extends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I18N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</a:p>
          <a:p>
            <a:r>
              <a:rPr lang="en-US" smtClean="0">
                <a:solidFill>
                  <a:srgbClr val="9CDCFE"/>
                </a:solidFill>
                <a:latin typeface="agave" panose="020B0509040604020203" pitchFamily="49" charset="0"/>
              </a:rPr>
              <a:t>   welcome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 smtClean="0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Locales exports and interface class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18242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4631528"/>
            <a:ext cx="3999436" cy="46091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/src/locales/index.ts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409406" y="3028057"/>
            <a:ext cx="10442774" cy="348704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Locales implementation with interface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18242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4631528"/>
            <a:ext cx="3999436" cy="46091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715000" y="3001638"/>
            <a:ext cx="114292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"."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language: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"en"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identity: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"English"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   welcome: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"Welcome"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`Hello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${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||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"World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`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currency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`$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${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toFixed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2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datetime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toISOString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en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15000" y="2857500"/>
            <a:ext cx="10442774" cy="265873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15000" y="6430638"/>
            <a:ext cx="10442774" cy="257264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/src/locales/en.ts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14206" y="3009900"/>
            <a:ext cx="12123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App‘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{})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Locales registration in createRoot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35554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362700"/>
            <a:ext cx="3999436" cy="28780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5638006" y="2252453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33206" y="2857500"/>
            <a:ext cx="10442774" cy="26670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Technology">
      <a:majorFont>
        <a:latin typeface="Quicksand"/>
        <a:ea typeface="Spica Neue"/>
        <a:cs typeface=""/>
      </a:majorFont>
      <a:minorFont>
        <a:latin typeface="Agave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eat_Malibu.pptx" id="{B083E560-F520-4944-BA01-640F7F4FB023}" vid="{76159C81-AC0B-4FD9-AC55-992038CFA015}"/>
    </a:ext>
  </a:extLst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Technology">
      <a:majorFont>
        <a:latin typeface="Quicksand"/>
        <a:ea typeface="Spica Neue"/>
        <a:cs typeface=""/>
      </a:majorFont>
      <a:minorFont>
        <a:latin typeface="Quicksand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eat_Malibu.pptx" id="{B083E560-F520-4944-BA01-640F7F4FB023}" vid="{3FF89E3A-9ECA-46DE-869A-704951842D72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Scheat_Malibu</Template>
  <TotalTime>10460</TotalTime>
  <Words>626</Words>
  <Application>Microsoft Office PowerPoint</Application>
  <PresentationFormat>Personalizar</PresentationFormat>
  <Paragraphs>286</Paragraphs>
  <Slides>33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4" baseType="lpstr">
      <vt:lpstr>ＭＳ Ｐゴシック</vt:lpstr>
      <vt:lpstr>Agave</vt:lpstr>
      <vt:lpstr>Agave</vt:lpstr>
      <vt:lpstr>agave Nerd Font Mono</vt:lpstr>
      <vt:lpstr>Arial</vt:lpstr>
      <vt:lpstr>Calibri</vt:lpstr>
      <vt:lpstr>Quicksand</vt:lpstr>
      <vt:lpstr>Spica Neue</vt:lpstr>
      <vt:lpstr>Ubuntu Mono derivative Powerlin</vt:lpstr>
      <vt:lpstr>Title</vt:lpstr>
      <vt:lpstr>Contents</vt:lpstr>
      <vt:lpstr>REACT AWAY</vt:lpstr>
      <vt:lpstr>project</vt:lpstr>
      <vt:lpstr>Instalation</vt:lpstr>
      <vt:lpstr>setup</vt:lpstr>
      <vt:lpstr>Configuration</vt:lpstr>
      <vt:lpstr>i18n</vt:lpstr>
      <vt:lpstr>Globalization</vt:lpstr>
      <vt:lpstr>Globalization</vt:lpstr>
      <vt:lpstr>Globalization</vt:lpstr>
      <vt:lpstr>Globalization</vt:lpstr>
      <vt:lpstr>route</vt:lpstr>
      <vt:lpstr>Routing</vt:lpstr>
      <vt:lpstr>Routing</vt:lpstr>
      <vt:lpstr>Routing</vt:lpstr>
      <vt:lpstr>Routing</vt:lpstr>
      <vt:lpstr>CSS</vt:lpstr>
      <vt:lpstr>Stylization</vt:lpstr>
      <vt:lpstr>Stylization</vt:lpstr>
      <vt:lpstr>state</vt:lpstr>
      <vt:lpstr>State management</vt:lpstr>
      <vt:lpstr>State management</vt:lpstr>
      <vt:lpstr>State management</vt:lpstr>
      <vt:lpstr>bind</vt:lpstr>
      <vt:lpstr>Two-way data binding</vt:lpstr>
      <vt:lpstr>Two-way data binding</vt:lpstr>
      <vt:lpstr>Two-way data binding</vt:lpstr>
      <vt:lpstr>sync</vt:lpstr>
      <vt:lpstr>Synchronization</vt:lpstr>
      <vt:lpstr>Synchronization</vt:lpstr>
      <vt:lpstr>Synchronization</vt:lpstr>
      <vt:lpstr>Synchronization</vt:lpstr>
      <vt:lpstr>Synchronization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Etc</dc:title>
  <dc:creator>Conta da Microsoft</dc:creator>
  <cp:lastModifiedBy>Conta da Microsoft</cp:lastModifiedBy>
  <cp:revision>859</cp:revision>
  <dcterms:created xsi:type="dcterms:W3CDTF">2022-07-29T17:39:10Z</dcterms:created>
  <dcterms:modified xsi:type="dcterms:W3CDTF">2022-09-05T02:07:26Z</dcterms:modified>
</cp:coreProperties>
</file>