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31"/>
  </p:notesMasterIdLst>
  <p:handoutMasterIdLst>
    <p:handoutMasterId r:id="rId32"/>
  </p:handoutMasterIdLst>
  <p:sldIdLst>
    <p:sldId id="512" r:id="rId3"/>
    <p:sldId id="801" r:id="rId4"/>
    <p:sldId id="745" r:id="rId5"/>
    <p:sldId id="788" r:id="rId6"/>
    <p:sldId id="769" r:id="rId7"/>
    <p:sldId id="789" r:id="rId8"/>
    <p:sldId id="790" r:id="rId9"/>
    <p:sldId id="791" r:id="rId10"/>
    <p:sldId id="787" r:id="rId11"/>
    <p:sldId id="793" r:id="rId12"/>
    <p:sldId id="794" r:id="rId13"/>
    <p:sldId id="746" r:id="rId14"/>
    <p:sldId id="747" r:id="rId15"/>
    <p:sldId id="759" r:id="rId16"/>
    <p:sldId id="760" r:id="rId17"/>
    <p:sldId id="761" r:id="rId18"/>
    <p:sldId id="777" r:id="rId19"/>
    <p:sldId id="778" r:id="rId20"/>
    <p:sldId id="779" r:id="rId21"/>
    <p:sldId id="797" r:id="rId22"/>
    <p:sldId id="755" r:id="rId23"/>
    <p:sldId id="796" r:id="rId24"/>
    <p:sldId id="798" r:id="rId25"/>
    <p:sldId id="799" r:id="rId26"/>
    <p:sldId id="767" r:id="rId27"/>
    <p:sldId id="774" r:id="rId28"/>
    <p:sldId id="800" r:id="rId29"/>
    <p:sldId id="468" r:id="rId30"/>
  </p:sldIdLst>
  <p:sldSz cx="18286413" cy="10287000"/>
  <p:notesSz cx="9144000" cy="6858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955"/>
    <a:srgbClr val="A6A6A6"/>
    <a:srgbClr val="767676"/>
    <a:srgbClr val="404040"/>
    <a:srgbClr val="000000"/>
    <a:srgbClr val="7BCFF5"/>
    <a:srgbClr val="4AB9A2"/>
    <a:srgbClr val="242424"/>
    <a:srgbClr val="4EC9B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2405" autoAdjust="0"/>
  </p:normalViewPr>
  <p:slideViewPr>
    <p:cSldViewPr showGuides="1">
      <p:cViewPr varScale="1">
        <p:scale>
          <a:sx n="69" d="100"/>
          <a:sy n="69" d="100"/>
        </p:scale>
        <p:origin x="384" y="78"/>
      </p:cViewPr>
      <p:guideLst>
        <p:guide orient="horz" pos="324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70" d="100"/>
          <a:sy n="170" d="100"/>
        </p:scale>
        <p:origin x="120" y="-3355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3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0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8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81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/>
          <p:cNvSpPr/>
          <p:nvPr userDrawn="1"/>
        </p:nvSpPr>
        <p:spPr>
          <a:xfrm>
            <a:off x="8690329" y="6359243"/>
            <a:ext cx="787715" cy="787715"/>
          </a:xfrm>
          <a:prstGeom prst="ellipse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rot="1980000" flipV="1">
            <a:off x="8755032" y="6094835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980000" flipV="1">
            <a:off x="8755032" y="6224390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980000" flipV="1">
            <a:off x="8755032" y="6384452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1445" y="3425226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911538" y="6131136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3600" spc="-15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9" name="グループ化 30"/>
          <p:cNvGrpSpPr/>
          <p:nvPr userDrawn="1"/>
        </p:nvGrpSpPr>
        <p:grpSpPr>
          <a:xfrm rot="19554020">
            <a:off x="409491" y="7467849"/>
            <a:ext cx="775825" cy="2026643"/>
            <a:chOff x="4012746" y="1615108"/>
            <a:chExt cx="661574" cy="1728192"/>
          </a:xfrm>
        </p:grpSpPr>
        <p:cxnSp>
          <p:nvCxnSpPr>
            <p:cNvPr id="10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2935304" y="3720923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7063498" y="3720923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1191692" y="3709717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511367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91288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561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767755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919747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1048206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616213" y="1964152"/>
            <a:ext cx="7233502" cy="723350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297310" y="2095500"/>
            <a:ext cx="5712296" cy="57122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132806" y="2219921"/>
            <a:ext cx="4008861" cy="40088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  <a:ln w="88900" cap="sq">
            <a:solidFill>
              <a:srgbClr val="7BC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5790406" y="3390900"/>
            <a:ext cx="3352007" cy="1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7BC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  <a:ln w="88900" cap="sq">
            <a:solidFill>
              <a:srgbClr val="25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6905133" y="5603285"/>
            <a:ext cx="2237280" cy="5131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25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  <a:ln w="88900" cap="sq">
            <a:solidFill>
              <a:srgbClr val="0D7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6389901" y="7894840"/>
            <a:ext cx="2752512" cy="2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0D7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821743" y="8151062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1" baseline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785306" y="6667500"/>
            <a:ext cx="2736304" cy="817609"/>
          </a:xfrm>
        </p:spPr>
        <p:txBody>
          <a:bodyPr vert="horz" lIns="163275" tIns="81638" rIns="163275" bIns="81638" rtlCol="0" anchor="ctr">
            <a:noAutofit/>
          </a:bodyPr>
          <a:lstStyle>
            <a:lvl1pPr algn="ctr">
              <a:defRPr lang="en-US" altLang="ja-JP" sz="4000" b="1" baseline="0" dirty="0" smtClean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901702" y="3924300"/>
            <a:ext cx="2736304" cy="817609"/>
          </a:xfrm>
        </p:spPr>
        <p:txBody>
          <a:bodyPr vert="horz" lIns="163275" tIns="81638" rIns="163275" bIns="81638" rtlCol="0" anchor="ctr">
            <a:noAutofit/>
          </a:bodyPr>
          <a:lstStyle>
            <a:lvl1pPr algn="ctr">
              <a:defRPr lang="en-US" altLang="ja-JP" sz="4000" b="1" baseline="0" dirty="0" smtClean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mtClean="0"/>
              <a:t>Value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 rot="19554020">
            <a:off x="6774587" y="408793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8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911538" y="2031618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22" name="グループ化 30"/>
          <p:cNvGrpSpPr/>
          <p:nvPr userDrawn="1"/>
        </p:nvGrpSpPr>
        <p:grpSpPr>
          <a:xfrm rot="19554020">
            <a:off x="384997" y="4131961"/>
            <a:ext cx="661574" cy="1728192"/>
            <a:chOff x="4012746" y="1615108"/>
            <a:chExt cx="661574" cy="1728192"/>
          </a:xfrm>
        </p:grpSpPr>
        <p:cxnSp>
          <p:nvCxnSpPr>
            <p:cNvPr id="29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3550" y="4140548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  <p:sldLayoutId id="2147483708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  <p:sldLayoutId id="2147483706" r:id="rId28"/>
    <p:sldLayoutId id="2147483707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senaribeiro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8834" y="578395"/>
            <a:ext cx="16457772" cy="1440161"/>
          </a:xfrm>
        </p:spPr>
        <p:txBody>
          <a:bodyPr/>
          <a:lstStyle/>
          <a:p>
            <a:r>
              <a:rPr lang="pt-BR" sz="6600" spc="300" smtClean="0"/>
              <a:t>REACT </a:t>
            </a:r>
            <a:r>
              <a:rPr lang="pt-BR" sz="6600" spc="300" smtClean="0">
                <a:solidFill>
                  <a:schemeClr val="accent1"/>
                </a:solidFill>
              </a:rPr>
              <a:t>AWAY</a:t>
            </a:r>
            <a:endParaRPr lang="pt-BR" sz="6600" spc="300">
              <a:solidFill>
                <a:schemeClr val="accent1"/>
              </a:solidFill>
            </a:endParaRPr>
          </a:p>
        </p:txBody>
      </p:sp>
      <p:sp>
        <p:nvSpPr>
          <p:cNvPr id="5" name="Espaço Reservado para Texto 8"/>
          <p:cNvSpPr txBox="1">
            <a:spLocks/>
          </p:cNvSpPr>
          <p:nvPr/>
        </p:nvSpPr>
        <p:spPr>
          <a:xfrm>
            <a:off x="4571920" y="1824459"/>
            <a:ext cx="8991600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ctr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1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600" smtClean="0">
                <a:solidFill>
                  <a:schemeClr val="tx1">
                    <a:lumMod val="50000"/>
                  </a:schemeClr>
                </a:solidFill>
              </a:rPr>
              <a:t>SPA MICRO-FRAMEWORK</a:t>
            </a:r>
            <a:endParaRPr lang="pt-BR" spc="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19248" y="3619500"/>
            <a:ext cx="7505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declarative style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state management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event management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built-in globalization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api synchronization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routing properties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directive handling</a:t>
            </a:r>
            <a:endParaRPr lang="pt-BR" sz="3600" spc="30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419248" y="7581900"/>
            <a:ext cx="7505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smtClean="0">
                <a:solidFill>
                  <a:schemeClr val="tx1">
                    <a:lumMod val="50000"/>
                  </a:schemeClr>
                </a:solidFill>
              </a:rPr>
              <a:t>two-way data binding</a:t>
            </a:r>
          </a:p>
          <a:p>
            <a:pPr algn="ctr"/>
            <a:r>
              <a:rPr lang="pt-BR" sz="3000" smtClean="0">
                <a:solidFill>
                  <a:schemeClr val="tx1">
                    <a:lumMod val="50000"/>
                  </a:schemeClr>
                </a:solidFill>
              </a:rPr>
              <a:t>component-scoped css</a:t>
            </a:r>
          </a:p>
          <a:p>
            <a:pPr algn="ctr"/>
            <a:r>
              <a:rPr lang="pt-BR" sz="3000" smtClean="0">
                <a:solidFill>
                  <a:schemeClr val="tx1">
                    <a:lumMod val="50000"/>
                  </a:schemeClr>
                </a:solidFill>
              </a:rPr>
              <a:t>custom directives</a:t>
            </a:r>
            <a:endParaRPr lang="pt-BR" sz="30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7"/>
    </mc:Choice>
    <mc:Fallback xmlns="">
      <p:transition spd="slow" advTm="10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4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9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2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/>
      <p:bldP spid="7" grpId="0" uiExpand="1" build="p" advAuto="50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Event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Cross-listener handler with event synonims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800370" y="2176254"/>
            <a:ext cx="3999436" cy="24338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5181812"/>
            <a:ext cx="3475058" cy="405890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723606" y="2247900"/>
            <a:ext cx="126768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"mounted"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"componentDidMount"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"keydown"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"DOM keydom event"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"failure"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"any kind of error"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"/routed"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"Entered in route"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“My custom event"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29740"/>
              </p:ext>
            </p:extLst>
          </p:nvPr>
        </p:nvGraphicFramePr>
        <p:xfrm>
          <a:off x="4702030" y="6210302"/>
          <a:ext cx="8887910" cy="2720285"/>
        </p:xfrm>
        <a:graphic>
          <a:graphicData uri="http://schemas.openxmlformats.org/drawingml/2006/table">
            <a:tbl>
              <a:tblPr/>
              <a:tblGrid>
                <a:gridCol w="2459976"/>
                <a:gridCol w="6427934"/>
              </a:tblGrid>
              <a:tr h="764267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mounted</a:t>
                      </a:r>
                      <a:endParaRPr lang="pt-BR" sz="2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182880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componentDidMount</a:t>
                      </a:r>
                    </a:p>
                  </a:txBody>
                  <a:tcPr marL="457200" marR="95250" marT="182880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006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updated</a:t>
                      </a:r>
                      <a:endParaRPr lang="pt-BR" sz="2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componentDidUpdate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006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removed</a:t>
                      </a:r>
                      <a:endParaRPr lang="pt-BR" sz="2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componentWillUnmount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006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catched</a:t>
                      </a:r>
                      <a:endParaRPr lang="pt-BR" sz="2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componentDidCatch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Retângulo 18"/>
          <p:cNvSpPr/>
          <p:nvPr/>
        </p:nvSpPr>
        <p:spPr>
          <a:xfrm>
            <a:off x="9099682" y="3162300"/>
            <a:ext cx="8453168" cy="262503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781395" y="3174631"/>
            <a:ext cx="2533011" cy="262503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708957" y="6896099"/>
            <a:ext cx="9920649" cy="207929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Event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Dispatcher and listener cancelation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800370" y="2176254"/>
            <a:ext cx="3999436" cy="24338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5181812"/>
            <a:ext cx="3475058" cy="405890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572000" y="2095500"/>
            <a:ext cx="77724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/src/pages/listeners.ts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32120" y="2781300"/>
            <a:ext cx="1233588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subscribers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subscribers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 event happens"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dispatch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"just a pub/sub testing..."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6A9955"/>
                </a:solidFill>
                <a:latin typeface="agave" panose="020B0509040604020203" pitchFamily="49" charset="0"/>
              </a:rPr>
              <a:t>// cancel all subscribers of DOM 'click' event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subscribers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filter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eventTag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==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cancel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6A9955"/>
                </a:solidFill>
                <a:latin typeface="agave" panose="020B0509040604020203" pitchFamily="49" charset="0"/>
              </a:rPr>
              <a:t>// cancel a specific subscribed callback 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subscribers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filter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cancel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752108" y="2811410"/>
            <a:ext cx="10639498" cy="29416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732120" y="6384128"/>
            <a:ext cx="2506086" cy="29416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238206" y="6443654"/>
            <a:ext cx="7086600" cy="85666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223557" y="7854973"/>
            <a:ext cx="7086600" cy="85666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7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i18n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Built-in globalization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7272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650581" y="2871104"/>
            <a:ext cx="9140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</a:p>
          <a:p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extends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I18N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</a:p>
          <a:p>
            <a:r>
              <a:rPr lang="en-US" smtClean="0">
                <a:solidFill>
                  <a:srgbClr val="9CDCFE"/>
                </a:solidFill>
                <a:latin typeface="agave" panose="020B0509040604020203" pitchFamily="49" charset="0"/>
              </a:rPr>
              <a:t>   welcome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 smtClean="0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 declaration with functional params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00370" y="2176254"/>
            <a:ext cx="3734323" cy="18242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4631528"/>
            <a:ext cx="3999436" cy="46091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/src/locales/locale.ts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5073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 definition with Locale interface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18242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4631528"/>
            <a:ext cx="3999436" cy="46091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648200" y="2844685"/>
            <a:ext cx="114292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"./locale"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language: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"en"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identity: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"English"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   welcome: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"Welcome"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`Hello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${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||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"World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`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currency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`$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${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toFixed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2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datetime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toISOString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en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48200" y="2700547"/>
            <a:ext cx="10442774" cy="265873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648200" y="6273685"/>
            <a:ext cx="10442774" cy="257264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571206" y="2095500"/>
            <a:ext cx="115062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/src/locales/en.ts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647406" y="2852947"/>
            <a:ext cx="12123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App‘</a:t>
            </a:r>
          </a:p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'./en‘</a:t>
            </a: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'./pt‘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{})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([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],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Locales registration in createRoot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00370" y="2176254"/>
            <a:ext cx="3999436" cy="35554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362700"/>
            <a:ext cx="3170258" cy="28780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266406" y="2700547"/>
            <a:ext cx="10442774" cy="158965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571206" y="5909069"/>
            <a:ext cx="10442774" cy="93113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 usage as global object scope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696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76900"/>
            <a:ext cx="3999436" cy="35638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807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57451" y="2852947"/>
            <a:ext cx="9140825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declare 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welcome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73276" y="4681747"/>
            <a:ext cx="10442774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190206" y="6199020"/>
            <a:ext cx="10442774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5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/>
              <a:t>RESTful </a:t>
            </a:r>
            <a:r>
              <a:rPr lang="pt-BR" sz="4400" smtClean="0"/>
              <a:t>abstracion</a:t>
            </a: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37820873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Synchronizer RESTful API mapping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/src/pages/hello/helloApi.ts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46612" y="2794904"/>
            <a:ext cx="108958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synchronizer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synchronizer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uid: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"id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map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url: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"http://localhost:3000/hello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timeout: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9000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caching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3000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pooling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1000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retries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3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180806" y="5824747"/>
            <a:ext cx="4953000" cy="209957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</a:rPr>
              <a:t>Synchronizer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save and load handlers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3576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164928"/>
            <a:ext cx="3999436" cy="40757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47406" y="2799457"/>
            <a:ext cx="128008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syncher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'./helloApi'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isLoading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&amp;&amp;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progress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onLoad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Load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onSave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</a:p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         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/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571206" y="2692730"/>
            <a:ext cx="8915400" cy="209957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829886" y="5423332"/>
            <a:ext cx="8915400" cy="76172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647406" y="7277100"/>
            <a:ext cx="11353800" cy="147614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8834" y="578395"/>
            <a:ext cx="16457772" cy="1440161"/>
          </a:xfrm>
        </p:spPr>
        <p:txBody>
          <a:bodyPr/>
          <a:lstStyle/>
          <a:p>
            <a:r>
              <a:rPr lang="pt-BR" sz="6600" spc="300" smtClean="0"/>
              <a:t>REACT </a:t>
            </a:r>
            <a:r>
              <a:rPr lang="pt-BR" sz="6600" spc="300" smtClean="0">
                <a:solidFill>
                  <a:schemeClr val="accent1"/>
                </a:solidFill>
              </a:rPr>
              <a:t>AWAY</a:t>
            </a:r>
            <a:endParaRPr lang="pt-BR" sz="6600" spc="300">
              <a:solidFill>
                <a:schemeClr val="accent1"/>
              </a:solidFill>
            </a:endParaRPr>
          </a:p>
        </p:txBody>
      </p:sp>
      <p:sp>
        <p:nvSpPr>
          <p:cNvPr id="5" name="Espaço Reservado para Texto 8"/>
          <p:cNvSpPr txBox="1">
            <a:spLocks/>
          </p:cNvSpPr>
          <p:nvPr/>
        </p:nvSpPr>
        <p:spPr>
          <a:xfrm>
            <a:off x="4571920" y="1824459"/>
            <a:ext cx="8991600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ctr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1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600" smtClean="0">
                <a:solidFill>
                  <a:schemeClr val="tx1">
                    <a:lumMod val="50000"/>
                  </a:schemeClr>
                </a:solidFill>
              </a:rPr>
              <a:t>SPA MICRO-FRAMEWORK</a:t>
            </a:r>
            <a:endParaRPr lang="pt-BR" spc="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352006" y="4362608"/>
            <a:ext cx="1226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60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>
                <a:solidFill>
                  <a:schemeClr val="tx1">
                    <a:lumMod val="85000"/>
                  </a:schemeClr>
                </a:solidFill>
                <a:latin typeface="agave" panose="020B0509040604020203" pitchFamily="49" charset="0"/>
              </a:rPr>
              <a:t>create</a:t>
            </a:r>
            <a:r>
              <a:rPr lang="en-US" sz="3600">
                <a:solidFill>
                  <a:schemeClr val="tx1">
                    <a:lumMod val="95000"/>
                  </a:schemeClr>
                </a:solidFill>
                <a:latin typeface="agave" panose="020B0509040604020203" pitchFamily="49" charset="0"/>
              </a:rPr>
              <a:t> </a:t>
            </a:r>
            <a:r>
              <a:rPr lang="en-US" sz="3600" smtClean="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my-app </a:t>
            </a:r>
            <a:r>
              <a:rPr lang="en-US" sz="360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vite@latest </a:t>
            </a:r>
            <a:r>
              <a:rPr lang="en-US" sz="3600">
                <a:solidFill>
                  <a:schemeClr val="accent5"/>
                </a:solidFill>
                <a:latin typeface="agave" panose="020B0509040604020203" pitchFamily="49" charset="0"/>
              </a:rPr>
              <a:t>--template</a:t>
            </a:r>
            <a:r>
              <a:rPr lang="en-US" sz="3600">
                <a:solidFill>
                  <a:schemeClr val="accent3">
                    <a:lumMod val="75000"/>
                  </a:schemeClr>
                </a:solidFill>
                <a:latin typeface="agave" panose="020B0509040604020203" pitchFamily="49" charset="0"/>
              </a:rPr>
              <a:t> </a:t>
            </a:r>
            <a:r>
              <a:rPr lang="en-US" sz="360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react-ts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en-US" sz="36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pPr>
              <a:lnSpc>
                <a:spcPct val="300000"/>
              </a:lnSpc>
            </a:pPr>
            <a:r>
              <a:rPr lang="en-US" sz="3600" smtClean="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I &amp;&amp;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i react-away</a:t>
            </a:r>
            <a:endParaRPr lang="pt-BR" sz="3600"/>
          </a:p>
        </p:txBody>
      </p:sp>
      <p:sp>
        <p:nvSpPr>
          <p:cNvPr id="9" name="Espaço Reservado para Texto 14"/>
          <p:cNvSpPr txBox="1">
            <a:spLocks/>
          </p:cNvSpPr>
          <p:nvPr/>
        </p:nvSpPr>
        <p:spPr>
          <a:xfrm>
            <a:off x="3352006" y="3924300"/>
            <a:ext cx="11582400" cy="3352800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80000"/>
              </a:lnSpc>
            </a:pPr>
            <a:r>
              <a:rPr lang="pt-BR" sz="3600" spc="3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creating react-typescript template with Vite</a:t>
            </a:r>
          </a:p>
          <a:p>
            <a:pPr>
              <a:lnSpc>
                <a:spcPct val="280000"/>
              </a:lnSpc>
            </a:pPr>
            <a:r>
              <a:rPr lang="pt-BR" sz="3600" spc="3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install </a:t>
            </a:r>
            <a:r>
              <a:rPr lang="pt-BR" sz="3600" spc="3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the </a:t>
            </a:r>
            <a:r>
              <a:rPr lang="pt-BR" sz="3600" spc="30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dependencies and react-away</a:t>
            </a:r>
          </a:p>
        </p:txBody>
      </p:sp>
    </p:spTree>
    <p:extLst>
      <p:ext uri="{BB962C8B-B14F-4D97-AF65-F5344CB8AC3E}">
        <p14:creationId xmlns:p14="http://schemas.microsoft.com/office/powerpoint/2010/main" val="49989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77"/>
    </mc:Choice>
    <mc:Fallback>
      <p:transition spd="slow" advTm="10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Authentication configuration and functions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34030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210300"/>
            <a:ext cx="3999436" cy="30304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44503" y="2793135"/>
            <a:ext cx="1243735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{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login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logon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logout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        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authentication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"GET"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"http://localhost:4000/login"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token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access_token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"/unauthorized"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await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"test"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123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user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logout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1206" y="2946630"/>
            <a:ext cx="12039600" cy="143486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Routing props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10150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Directives with route and onRoute props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4545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52734"/>
            <a:ext cx="3999436" cy="358798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47406" y="2793135"/>
            <a:ext cx="124373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Home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section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hello/"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section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571206" y="2836297"/>
            <a:ext cx="8458200" cy="46607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647406" y="4718733"/>
            <a:ext cx="2715710" cy="214943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523287" y="3361683"/>
            <a:ext cx="2333919" cy="1046997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0210006" y="3771900"/>
            <a:ext cx="3529159" cy="66076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212476" y="3268600"/>
            <a:ext cx="4245102" cy="66076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0490847" y="5219700"/>
            <a:ext cx="1319359" cy="66076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Routing parameters and history navigation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6768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52734"/>
            <a:ext cx="3999436" cy="358798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47406" y="2793135"/>
            <a:ext cx="124373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Home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hello/Joe"</a:t>
            </a:r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setRoute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(-</a:t>
            </a:r>
            <a:r>
              <a:rPr lang="en-US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Back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hello/:name"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  <a:endParaRPr lang="en-US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53539" y="7196197"/>
            <a:ext cx="9140825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getRoute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endParaRPr lang="en-US" smtClean="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Hello,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getRoute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"name"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Espaço Reservado para Texto 5"/>
          <p:cNvSpPr txBox="1">
            <a:spLocks/>
          </p:cNvSpPr>
          <p:nvPr/>
        </p:nvSpPr>
        <p:spPr>
          <a:xfrm>
            <a:off x="4571206" y="6419199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647406" y="2922132"/>
            <a:ext cx="8839200" cy="380237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809898" y="3424163"/>
            <a:ext cx="9591108" cy="80623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566783" y="4641185"/>
            <a:ext cx="2123508" cy="1198937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0866085" y="4808955"/>
            <a:ext cx="2123508" cy="61428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95585" y="4230394"/>
            <a:ext cx="4808434" cy="5618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2481493" y="4192758"/>
            <a:ext cx="3276599" cy="59349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1510452" y="8204012"/>
            <a:ext cx="2123508" cy="61428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647406" y="8251521"/>
            <a:ext cx="3555854" cy="98919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566783" y="7192291"/>
            <a:ext cx="8767422" cy="98919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props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directives handlings</a:t>
            </a:r>
            <a:endParaRPr lang="pt-BR" sz="4400">
              <a:latin typeface="+mj-lt"/>
            </a:endParaRPr>
          </a:p>
        </p:txBody>
      </p:sp>
      <p:sp>
        <p:nvSpPr>
          <p:cNvPr id="4" name="Espaço Reservado para Texto 6"/>
          <p:cNvSpPr txBox="1">
            <a:spLocks/>
          </p:cNvSpPr>
          <p:nvPr/>
        </p:nvSpPr>
        <p:spPr>
          <a:xfrm>
            <a:off x="3271076" y="6515100"/>
            <a:ext cx="3630109" cy="249955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tx1">
                    <a:lumMod val="75000"/>
                    <a:alpha val="90000"/>
                  </a:schemeClr>
                </a:solidFill>
              </a:rPr>
              <a:t>WHAT?</a:t>
            </a:r>
          </a:p>
          <a:p>
            <a:r>
              <a:rPr lang="pt-BR" sz="2500" smtClean="0"/>
              <a:t>Property-injection in rendering time for mixin extensions.</a:t>
            </a:r>
          </a:p>
        </p:txBody>
      </p:sp>
      <p:sp>
        <p:nvSpPr>
          <p:cNvPr id="9" name="Espaço Reservado para Texto 6"/>
          <p:cNvSpPr txBox="1">
            <a:spLocks/>
          </p:cNvSpPr>
          <p:nvPr/>
        </p:nvSpPr>
        <p:spPr>
          <a:xfrm>
            <a:off x="6901185" y="6477000"/>
            <a:ext cx="3812896" cy="249955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smtClean="0">
                <a:solidFill>
                  <a:schemeClr val="tx1">
                    <a:lumMod val="75000"/>
                    <a:alpha val="90000"/>
                  </a:schemeClr>
                </a:solidFill>
              </a:rPr>
              <a:t>WHY?</a:t>
            </a:r>
          </a:p>
          <a:p>
            <a:pPr algn="ctr"/>
            <a:r>
              <a:rPr lang="pt-BR" sz="2500" smtClean="0"/>
              <a:t>It allows new features as two-way binding and CSS scope.</a:t>
            </a:r>
          </a:p>
        </p:txBody>
      </p:sp>
      <p:sp>
        <p:nvSpPr>
          <p:cNvPr id="10" name="Espaço Reservado para Texto 6"/>
          <p:cNvSpPr txBox="1">
            <a:spLocks/>
          </p:cNvSpPr>
          <p:nvPr/>
        </p:nvSpPr>
        <p:spPr>
          <a:xfrm>
            <a:off x="10526871" y="6477000"/>
            <a:ext cx="3264535" cy="249955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4000" smtClean="0">
                <a:solidFill>
                  <a:schemeClr val="tx1">
                    <a:lumMod val="75000"/>
                    <a:alpha val="90000"/>
                  </a:schemeClr>
                </a:solidFill>
              </a:rPr>
              <a:t>WHEN?</a:t>
            </a:r>
          </a:p>
          <a:p>
            <a:pPr algn="r"/>
            <a:r>
              <a:rPr lang="pt-BR" sz="2500" smtClean="0"/>
              <a:t>Extend elements without creating new components.</a:t>
            </a:r>
          </a:p>
        </p:txBody>
      </p:sp>
    </p:spTree>
    <p:extLst>
      <p:ext uri="{BB962C8B-B14F-4D97-AF65-F5344CB8AC3E}">
        <p14:creationId xmlns:p14="http://schemas.microsoft.com/office/powerpoint/2010/main" val="242621551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Directives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Route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styling and CSS scope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12146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6474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/assets/index.css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799806" y="2833923"/>
            <a:ext cx="9140825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/* globally-scoped */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7BA7D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whitesmoke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 }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/* component-scoped in Hello */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7BA7D"/>
                </a:solidFill>
                <a:latin typeface="agave" panose="020B0509040604020203" pitchFamily="49" charset="0"/>
              </a:rPr>
              <a:t>h1.Hello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steelblue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 }</a:t>
            </a:r>
          </a:p>
          <a:p>
            <a:endParaRPr lang="en-US" smtClean="0">
              <a:solidFill>
                <a:srgbClr val="6A9955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/* onRoute styled </a:t>
            </a: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*/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D7BA7D"/>
                </a:solidFill>
                <a:latin typeface="agave" panose="020B0509040604020203" pitchFamily="49" charset="0"/>
              </a:rPr>
              <a:t>button.routed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whitesmoke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background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#333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</a:t>
            </a:r>
          </a:p>
          <a:p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  <a:p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  <a:p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406" y="6563914"/>
            <a:ext cx="3335352" cy="122881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09126" y="4021928"/>
            <a:ext cx="3790680" cy="508397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784498" y="2884204"/>
            <a:ext cx="10442774" cy="197066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769190" y="5676900"/>
            <a:ext cx="10442774" cy="5910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Directives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Two-way data binding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769983" y="2811410"/>
            <a:ext cx="119170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oneWayDataBinding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 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value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{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who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twoWayDataBinding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"who"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</a:p>
          <a:p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"who"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0" name="Espaço Reservado para Texto 5"/>
          <p:cNvSpPr txBox="1">
            <a:spLocks/>
          </p:cNvSpPr>
          <p:nvPr/>
        </p:nvSpPr>
        <p:spPr>
          <a:xfrm>
            <a:off x="46474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/src/pages/sample.tsx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819388" y="2728279"/>
            <a:ext cx="10267418" cy="5740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819388" y="4322260"/>
            <a:ext cx="12096218" cy="14308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745041" y="8213886"/>
            <a:ext cx="5867400" cy="73923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Texto 5"/>
          <p:cNvSpPr txBox="1">
            <a:spLocks/>
          </p:cNvSpPr>
          <p:nvPr/>
        </p:nvSpPr>
        <p:spPr>
          <a:xfrm>
            <a:off x="12854484" y="6015459"/>
            <a:ext cx="3399928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</a:rPr>
              <a:t>local state</a:t>
            </a:r>
            <a:endParaRPr lang="pt-BR" sz="3600">
              <a:solidFill>
                <a:schemeClr val="bg1">
                  <a:lumMod val="50000"/>
                  <a:lumOff val="50000"/>
                  <a:alpha val="80000"/>
                </a:schemeClr>
              </a:solidFill>
            </a:endParaRPr>
          </a:p>
        </p:txBody>
      </p:sp>
      <p:sp>
        <p:nvSpPr>
          <p:cNvPr id="25" name="Espaço Reservado para Texto 5"/>
          <p:cNvSpPr txBox="1">
            <a:spLocks/>
          </p:cNvSpPr>
          <p:nvPr/>
        </p:nvSpPr>
        <p:spPr>
          <a:xfrm>
            <a:off x="12800806" y="7429500"/>
            <a:ext cx="3399928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</a:rPr>
              <a:t>global store</a:t>
            </a:r>
            <a:endParaRPr lang="pt-BR" sz="3600">
              <a:solidFill>
                <a:schemeClr val="bg1">
                  <a:lumMod val="50000"/>
                  <a:lumOff val="50000"/>
                  <a:alpha val="80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622651" y="5644388"/>
            <a:ext cx="2310755" cy="256949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Directives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User custom directives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34030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210300"/>
            <a:ext cx="3999436" cy="30304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5"/>
          <p:cNvSpPr txBox="1">
            <a:spLocks/>
          </p:cNvSpPr>
          <p:nvPr/>
        </p:nvSpPr>
        <p:spPr>
          <a:xfrm>
            <a:off x="46474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800600" y="2857500"/>
            <a:ext cx="132580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4FC1FF"/>
                </a:solidFill>
                <a:latin typeface="agave" panose="020B0509040604020203" pitchFamily="49" charset="0"/>
              </a:rPr>
              <a:t>clickedMe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=&gt;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!==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"label"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?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     :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({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alert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'clicked label...'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})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context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[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clickedMe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])</a:t>
            </a:r>
          </a:p>
          <a:p>
            <a:endParaRPr lang="pt-BR" b="0" smtClean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module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// only for TypeScript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HTMLAttributes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&gt; {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myProps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 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</a:p>
          <a:p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819388" y="2728278"/>
            <a:ext cx="10267418" cy="6626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647406" y="5692830"/>
            <a:ext cx="10599708" cy="6626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THANK </a:t>
            </a:r>
            <a:r>
              <a:rPr kumimoji="1" lang="en-US" altLang="ja-JP" smtClean="0">
                <a:solidFill>
                  <a:schemeClr val="accent1"/>
                </a:solidFill>
              </a:rPr>
              <a:t>Y</a:t>
            </a:r>
            <a:r>
              <a:rPr kumimoji="1" lang="en-US" altLang="ja-JP" smtClean="0"/>
              <a:t>OU!</a:t>
            </a:r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sz="3200" spc="300"/>
              <a:t>q</a:t>
            </a:r>
            <a:r>
              <a:rPr lang="en-US" altLang="ja-JP" sz="3200" spc="300" smtClean="0"/>
              <a:t>uestions</a:t>
            </a:r>
            <a:r>
              <a:rPr lang="en-US" altLang="ja-JP" sz="3200" spc="300"/>
              <a:t>, </a:t>
            </a:r>
            <a:r>
              <a:rPr lang="pt-BR" sz="3200" spc="300" smtClean="0"/>
              <a:t>comments and suggestions?</a:t>
            </a:r>
            <a:endParaRPr kumimoji="1" lang="ja-JP" altLang="en-US" sz="3200" spc="30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5247481" y="5935588"/>
            <a:ext cx="7791449" cy="731168"/>
          </a:xfrm>
        </p:spPr>
        <p:txBody>
          <a:bodyPr>
            <a:noAutofit/>
          </a:bodyPr>
          <a:lstStyle/>
          <a:p>
            <a:pPr algn="l"/>
            <a:r>
              <a:rPr lang="pt-BR" sz="3600" smtClean="0">
                <a:hlinkClick r:id="rId3"/>
              </a:rPr>
              <a:t>react.away.framework@gmail.com</a:t>
            </a:r>
            <a:endParaRPr lang="pt-BR" sz="3600" smtClean="0"/>
          </a:p>
        </p:txBody>
      </p:sp>
    </p:spTree>
    <p:extLst>
      <p:ext uri="{BB962C8B-B14F-4D97-AF65-F5344CB8AC3E}">
        <p14:creationId xmlns:p14="http://schemas.microsoft.com/office/powerpoint/2010/main" val="3631863721"/>
      </p:ext>
    </p:extLst>
  </p:cSld>
  <p:clrMapOvr>
    <a:masterClrMapping/>
  </p:clrMapOvr>
  <p:transition spd="slow" advTm="4136">
    <p:push dir="u"/>
  </p:transition>
  <p:timing>
    <p:tnLst>
      <p:par>
        <p:cTn id="1" dur="indefinite" restart="never" nodeType="tmRoot"/>
      </p:par>
    </p:tnLst>
    <p:bldLst>
      <p:bldP spid="14" grpId="0"/>
      <p:bldP spid="14" grpId="1"/>
      <p:bldP spid="14" grpId="2"/>
      <p:bldP spid="14" grpId="3"/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>
                <a:latin typeface="+mj-lt"/>
              </a:rPr>
              <a:t>d</a:t>
            </a:r>
            <a:r>
              <a:rPr lang="pt-BR" sz="4400" smtClean="0">
                <a:latin typeface="+mj-lt"/>
              </a:rPr>
              <a:t>eclarative components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42998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13562806" y="81915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accent1"/>
                </a:solidFill>
              </a:rPr>
              <a:t>React Away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3609934" y="5586795"/>
            <a:ext cx="268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tx1">
                    <a:lumMod val="85000"/>
                  </a:schemeClr>
                </a:solidFill>
              </a:rPr>
              <a:t>React Hook</a:t>
            </a:r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3609934" y="208564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React class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66328" y="723900"/>
            <a:ext cx="12038806" cy="34470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class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ClassicCounter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extends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React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Component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{    </a:t>
            </a: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569CD6"/>
                </a:solidFill>
                <a:latin typeface="agave" panose="020B0509040604020203" pitchFamily="49" charset="0"/>
              </a:rPr>
              <a:t>constructor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{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super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);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= {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count: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0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}}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setCounter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e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setState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({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count: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+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render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()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setCounter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66327" y="4381500"/>
            <a:ext cx="10622379" cy="30623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FunctionalCounter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{</a:t>
            </a: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[</a:t>
            </a:r>
            <a:r>
              <a:rPr lang="pt-BR" sz="2500">
                <a:solidFill>
                  <a:srgbClr val="4FC1FF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2500">
                <a:solidFill>
                  <a:srgbClr val="4FC1FF"/>
                </a:solidFill>
                <a:latin typeface="agave" panose="020B0509040604020203" pitchFamily="49" charset="0"/>
              </a:rPr>
              <a:t>setCount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] =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React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useState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0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C586C0"/>
                </a:solidFill>
                <a:latin typeface="agave" panose="020B0509040604020203" pitchFamily="49" charset="0"/>
              </a:rPr>
              <a:t>return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808080"/>
                </a:solidFill>
                <a:latin typeface="agave" panose="020B0509040604020203" pitchFamily="49" charset="0"/>
              </a:rPr>
              <a:t>(&lt;&gt;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setCount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+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 smtClean="0">
                <a:solidFill>
                  <a:srgbClr val="808080"/>
                </a:solidFill>
                <a:latin typeface="agave" panose="020B0509040604020203" pitchFamily="49" charset="0"/>
              </a:rPr>
              <a:t>&lt;/&gt;)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65534" y="7578685"/>
            <a:ext cx="10623172" cy="19082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DeclarativeCounter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++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066006" y="4229100"/>
            <a:ext cx="15210928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66006" y="7571291"/>
            <a:ext cx="15210928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09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2"/>
    </mc:Choice>
    <mc:Fallback xmlns="">
      <p:transition spd="slow" advTm="17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/>
              <a:t>a</a:t>
            </a:r>
            <a:r>
              <a:rPr lang="pt-BR" sz="4400" smtClean="0"/>
              <a:t>sync renderable object</a:t>
            </a:r>
            <a:endParaRPr lang="pt-BR" sz="4400"/>
          </a:p>
        </p:txBody>
      </p:sp>
      <p:grpSp>
        <p:nvGrpSpPr>
          <p:cNvPr id="4" name="Grupo 3"/>
          <p:cNvGrpSpPr/>
          <p:nvPr/>
        </p:nvGrpSpPr>
        <p:grpSpPr>
          <a:xfrm>
            <a:off x="7594891" y="6213220"/>
            <a:ext cx="1852045" cy="1231321"/>
            <a:chOff x="8513056" y="5646764"/>
            <a:chExt cx="3041206" cy="2021927"/>
          </a:xfrm>
        </p:grpSpPr>
        <p:cxnSp>
          <p:nvCxnSpPr>
            <p:cNvPr id="5" name="Conector reto 4"/>
            <p:cNvCxnSpPr>
              <a:stCxn id="9" idx="0"/>
              <a:endCxn id="6" idx="5"/>
            </p:cNvCxnSpPr>
            <p:nvPr/>
          </p:nvCxnSpPr>
          <p:spPr>
            <a:xfrm flipH="1" flipV="1">
              <a:off x="10323144" y="6337093"/>
              <a:ext cx="821725" cy="522827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9624266" y="5646764"/>
              <a:ext cx="818786" cy="808771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400" b="1">
                  <a:solidFill>
                    <a:schemeClr val="tx1"/>
                  </a:solidFill>
                  <a:latin typeface="+mj-lt"/>
                </a:rPr>
                <a:t>0</a:t>
              </a:r>
              <a:endParaRPr lang="pt-BR" sz="2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8513056" y="6859920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1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9624266" y="6859920"/>
              <a:ext cx="818786" cy="808771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pt-BR" sz="2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10735476" y="6859920"/>
              <a:ext cx="818786" cy="80877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>
                  <a:solidFill>
                    <a:schemeClr val="bg1"/>
                  </a:solidFill>
                  <a:latin typeface="+mj-lt"/>
                </a:rPr>
                <a:t>3</a:t>
              </a:r>
              <a:endParaRPr lang="pt-BR" sz="2800" b="1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3" name="Conector reto 12"/>
            <p:cNvCxnSpPr>
              <a:stCxn id="6" idx="4"/>
              <a:endCxn id="8" idx="0"/>
            </p:cNvCxnSpPr>
            <p:nvPr/>
          </p:nvCxnSpPr>
          <p:spPr>
            <a:xfrm>
              <a:off x="10033659" y="6455535"/>
              <a:ext cx="0" cy="404385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6" idx="3"/>
              <a:endCxn id="7" idx="0"/>
            </p:cNvCxnSpPr>
            <p:nvPr/>
          </p:nvCxnSpPr>
          <p:spPr>
            <a:xfrm flipH="1">
              <a:off x="8922449" y="6337093"/>
              <a:ext cx="821725" cy="522827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9880891" y="6248871"/>
            <a:ext cx="1852045" cy="1231321"/>
            <a:chOff x="8513056" y="5646764"/>
            <a:chExt cx="3041206" cy="2021927"/>
          </a:xfrm>
        </p:grpSpPr>
        <p:cxnSp>
          <p:nvCxnSpPr>
            <p:cNvPr id="19" name="Conector reto 18"/>
            <p:cNvCxnSpPr>
              <a:stCxn id="23" idx="0"/>
              <a:endCxn id="20" idx="5"/>
            </p:cNvCxnSpPr>
            <p:nvPr/>
          </p:nvCxnSpPr>
          <p:spPr>
            <a:xfrm flipH="1" flipV="1">
              <a:off x="10323144" y="6337093"/>
              <a:ext cx="821725" cy="522827"/>
            </a:xfrm>
            <a:prstGeom prst="line">
              <a:avLst/>
            </a:prstGeom>
            <a:ln w="76200">
              <a:solidFill>
                <a:srgbClr val="7BCF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9624266" y="5646764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7BC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400" b="1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0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8513056" y="6859920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7BC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1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9624266" y="6859920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7BC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2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10735476" y="6859920"/>
              <a:ext cx="818786" cy="80877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>
                  <a:solidFill>
                    <a:schemeClr val="bg1"/>
                  </a:solidFill>
                  <a:latin typeface="+mj-lt"/>
                </a:rPr>
                <a:t>3</a:t>
              </a:r>
              <a:endParaRPr lang="pt-BR" sz="2800" b="1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7" name="Conector reto 26"/>
            <p:cNvCxnSpPr>
              <a:stCxn id="20" idx="4"/>
              <a:endCxn id="22" idx="0"/>
            </p:cNvCxnSpPr>
            <p:nvPr/>
          </p:nvCxnSpPr>
          <p:spPr>
            <a:xfrm>
              <a:off x="10033659" y="6455535"/>
              <a:ext cx="0" cy="404385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20" idx="3"/>
              <a:endCxn id="21" idx="0"/>
            </p:cNvCxnSpPr>
            <p:nvPr/>
          </p:nvCxnSpPr>
          <p:spPr>
            <a:xfrm flipH="1">
              <a:off x="8922449" y="6337093"/>
              <a:ext cx="821725" cy="522827"/>
            </a:xfrm>
            <a:prstGeom prst="line">
              <a:avLst/>
            </a:prstGeom>
            <a:ln w="76200">
              <a:solidFill>
                <a:srgbClr val="7BCF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12177954" y="6213220"/>
            <a:ext cx="1852045" cy="1231321"/>
            <a:chOff x="8513056" y="5646764"/>
            <a:chExt cx="3041206" cy="2021927"/>
          </a:xfrm>
        </p:grpSpPr>
        <p:cxnSp>
          <p:nvCxnSpPr>
            <p:cNvPr id="33" name="Conector reto 32"/>
            <p:cNvCxnSpPr>
              <a:stCxn id="37" idx="0"/>
              <a:endCxn id="34" idx="5"/>
            </p:cNvCxnSpPr>
            <p:nvPr/>
          </p:nvCxnSpPr>
          <p:spPr>
            <a:xfrm flipH="1" flipV="1">
              <a:off x="10323144" y="6337093"/>
              <a:ext cx="821725" cy="522827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9624266" y="5646764"/>
              <a:ext cx="818786" cy="808771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400" b="1">
                  <a:solidFill>
                    <a:schemeClr val="tx1"/>
                  </a:solidFill>
                  <a:latin typeface="+mj-lt"/>
                </a:rPr>
                <a:t>0</a:t>
              </a:r>
              <a:endParaRPr lang="pt-BR" sz="2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8513056" y="6859920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1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9624266" y="6859920"/>
              <a:ext cx="818786" cy="808771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pt-BR" sz="2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10735476" y="6859920"/>
              <a:ext cx="818786" cy="80877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>
                  <a:solidFill>
                    <a:schemeClr val="bg1"/>
                  </a:solidFill>
                  <a:latin typeface="+mj-lt"/>
                </a:rPr>
                <a:t>3</a:t>
              </a:r>
              <a:endParaRPr lang="pt-BR" sz="2800" b="1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41" name="Conector reto 40"/>
            <p:cNvCxnSpPr>
              <a:stCxn id="34" idx="4"/>
              <a:endCxn id="36" idx="0"/>
            </p:cNvCxnSpPr>
            <p:nvPr/>
          </p:nvCxnSpPr>
          <p:spPr>
            <a:xfrm>
              <a:off x="10033659" y="6455535"/>
              <a:ext cx="0" cy="404385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34" idx="3"/>
              <a:endCxn id="35" idx="0"/>
            </p:cNvCxnSpPr>
            <p:nvPr/>
          </p:nvCxnSpPr>
          <p:spPr>
            <a:xfrm flipH="1">
              <a:off x="8922449" y="6337093"/>
              <a:ext cx="821725" cy="522827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36" idx="6"/>
              <a:endCxn id="37" idx="2"/>
            </p:cNvCxnSpPr>
            <p:nvPr/>
          </p:nvCxnSpPr>
          <p:spPr>
            <a:xfrm>
              <a:off x="10443053" y="7264305"/>
              <a:ext cx="292423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spaço Reservado para Texto 2"/>
          <p:cNvSpPr txBox="1">
            <a:spLocks/>
          </p:cNvSpPr>
          <p:nvPr/>
        </p:nvSpPr>
        <p:spPr>
          <a:xfrm>
            <a:off x="7238206" y="5600700"/>
            <a:ext cx="2663149" cy="535934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smtClean="0"/>
              <a:t>LOCAL</a:t>
            </a:r>
            <a:endParaRPr lang="pt-BR" sz="2000"/>
          </a:p>
        </p:txBody>
      </p:sp>
      <p:sp>
        <p:nvSpPr>
          <p:cNvPr id="48" name="Espaço Reservado para Texto 2"/>
          <p:cNvSpPr txBox="1">
            <a:spLocks/>
          </p:cNvSpPr>
          <p:nvPr/>
        </p:nvSpPr>
        <p:spPr>
          <a:xfrm>
            <a:off x="9442473" y="5600700"/>
            <a:ext cx="2663149" cy="535934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smtClean="0"/>
              <a:t>GLOBAL</a:t>
            </a:r>
            <a:endParaRPr lang="pt-BR" sz="2000"/>
          </a:p>
        </p:txBody>
      </p:sp>
      <p:sp>
        <p:nvSpPr>
          <p:cNvPr id="49" name="Espaço Reservado para Texto 2"/>
          <p:cNvSpPr txBox="1">
            <a:spLocks/>
          </p:cNvSpPr>
          <p:nvPr/>
        </p:nvSpPr>
        <p:spPr>
          <a:xfrm>
            <a:off x="11810206" y="5600700"/>
            <a:ext cx="2663149" cy="535934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smtClean="0"/>
              <a:t>LATERAL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42003257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 state handling as second argument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690930" y="2909511"/>
            <a:ext cx="1036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setTimeout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100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6" name="Espaço Reservado para Texto 5"/>
          <p:cNvSpPr txBox="1">
            <a:spLocks/>
          </p:cNvSpPr>
          <p:nvPr/>
        </p:nvSpPr>
        <p:spPr>
          <a:xfrm>
            <a:off x="4571206" y="2095500"/>
            <a:ext cx="77724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370" y="2176254"/>
            <a:ext cx="3999436" cy="230138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5154495"/>
            <a:ext cx="3999436" cy="40862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495006" y="2857500"/>
            <a:ext cx="4691724" cy="5443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562488" y="4663979"/>
            <a:ext cx="1066192" cy="218419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4562488" y="3349092"/>
            <a:ext cx="3132918" cy="5443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10286206" y="2909511"/>
            <a:ext cx="2828118" cy="103676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7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9" grpId="0" animBg="1"/>
      <p:bldP spid="79" grpId="0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Global state management with createRoot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6" name="Espaço Reservado para Texto 5"/>
          <p:cNvSpPr txBox="1">
            <a:spLocks/>
          </p:cNvSpPr>
          <p:nvPr/>
        </p:nvSpPr>
        <p:spPr>
          <a:xfrm>
            <a:off x="4545580" y="4983982"/>
            <a:ext cx="77724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370" y="2176254"/>
            <a:ext cx="3999436" cy="24338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6244402"/>
            <a:ext cx="3143562" cy="299631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697980" y="5669782"/>
            <a:ext cx="11999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'../'</a:t>
            </a:r>
          </a:p>
          <a:p>
            <a:endParaRPr lang="pt-BR" smtClean="0">
              <a:solidFill>
                <a:srgbClr val="569CD6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</a:p>
          <a:p>
            <a:endParaRPr lang="pt-BR" smtClean="0">
              <a:solidFill>
                <a:srgbClr val="808080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fetch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'...'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json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19964" y="5181813"/>
            <a:ext cx="3999436" cy="49849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4537064" y="7416518"/>
            <a:ext cx="6865721" cy="9961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13917385" y="7276449"/>
            <a:ext cx="1828801" cy="9961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652159" y="8262179"/>
            <a:ext cx="8856736" cy="9961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648199" y="2778081"/>
            <a:ext cx="1036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class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user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name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"john"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4AB9A2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</p:txBody>
      </p:sp>
      <p:sp>
        <p:nvSpPr>
          <p:cNvPr id="20" name="Espaço Reservado para Texto 5"/>
          <p:cNvSpPr txBox="1">
            <a:spLocks/>
          </p:cNvSpPr>
          <p:nvPr/>
        </p:nvSpPr>
        <p:spPr>
          <a:xfrm>
            <a:off x="4571205" y="2095500"/>
            <a:ext cx="481228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743199" y="2827169"/>
            <a:ext cx="6686006" cy="45137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675690" y="3771453"/>
            <a:ext cx="8887115" cy="5762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4705806" y="3804756"/>
            <a:ext cx="1066800" cy="53438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59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/>
      <p:bldP spid="58" grpId="0" animBg="1"/>
      <p:bldP spid="6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Lateral state collaboration with useState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648200" y="4942975"/>
            <a:ext cx="10363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share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'./share'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share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6" name="Espaço Reservado para Texto 5"/>
          <p:cNvSpPr txBox="1">
            <a:spLocks/>
          </p:cNvSpPr>
          <p:nvPr/>
        </p:nvSpPr>
        <p:spPr>
          <a:xfrm>
            <a:off x="4572000" y="2095500"/>
            <a:ext cx="77724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/src/pages/hello/share.ts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5" name="Espaço Reservado para Texto 5"/>
          <p:cNvSpPr txBox="1">
            <a:spLocks/>
          </p:cNvSpPr>
          <p:nvPr/>
        </p:nvSpPr>
        <p:spPr>
          <a:xfrm>
            <a:off x="4571206" y="4260394"/>
            <a:ext cx="7773194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370" y="2176254"/>
            <a:ext cx="3999436" cy="24338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5181813"/>
            <a:ext cx="3475058" cy="405890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724400" y="2781300"/>
            <a:ext cx="11999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useState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({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hello: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})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619696" y="5720163"/>
            <a:ext cx="6657109" cy="70512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648200" y="6975948"/>
            <a:ext cx="6657109" cy="70512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event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cross-listener handler</a:t>
            </a:r>
            <a:endParaRPr lang="pt-BR" sz="4400">
              <a:latin typeface="+mj-lt"/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4799806" y="7505700"/>
            <a:ext cx="3803867" cy="176668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200" smtClean="0">
                <a:solidFill>
                  <a:schemeClr val="tx1">
                    <a:lumMod val="65000"/>
                    <a:alpha val="90000"/>
                  </a:schemeClr>
                </a:solidFill>
                <a:latin typeface="+mj-lt"/>
              </a:rPr>
              <a:t>useEffect</a:t>
            </a:r>
          </a:p>
          <a:p>
            <a:pPr algn="r"/>
            <a:r>
              <a:rPr lang="pt-BR" sz="3200" smtClean="0">
                <a:solidFill>
                  <a:schemeClr val="tx1">
                    <a:lumMod val="65000"/>
                    <a:alpha val="90000"/>
                  </a:schemeClr>
                </a:solidFill>
                <a:latin typeface="+mj-lt"/>
              </a:rPr>
              <a:t>useLayoutEffect</a:t>
            </a:r>
            <a:endParaRPr lang="pt-BR" sz="3200">
              <a:solidFill>
                <a:schemeClr val="tx1">
                  <a:lumMod val="65000"/>
                  <a:alpha val="90000"/>
                </a:schemeClr>
              </a:solidFill>
              <a:latin typeface="+mj-lt"/>
            </a:endParaRP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9190830" y="7505700"/>
            <a:ext cx="3505200" cy="176668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smtClean="0">
                <a:solidFill>
                  <a:schemeClr val="accent1">
                    <a:alpha val="90000"/>
                  </a:schemeClr>
                </a:solidFill>
                <a:latin typeface="+mj-lt"/>
              </a:rPr>
              <a:t>listener</a:t>
            </a:r>
            <a:endParaRPr lang="pt-BR" sz="4400">
              <a:solidFill>
                <a:schemeClr val="accent1">
                  <a:alpha val="90000"/>
                </a:schemeClr>
              </a:solidFill>
              <a:latin typeface="+mj-lt"/>
            </a:endParaRPr>
          </a:p>
        </p:txBody>
      </p:sp>
      <p:sp>
        <p:nvSpPr>
          <p:cNvPr id="6" name="Seta para a direita listrada 5"/>
          <p:cNvSpPr/>
          <p:nvPr/>
        </p:nvSpPr>
        <p:spPr>
          <a:xfrm rot="10800000" flipH="1">
            <a:off x="8686006" y="8092786"/>
            <a:ext cx="504824" cy="592507"/>
          </a:xfrm>
          <a:prstGeom prst="stripedRightArrow">
            <a:avLst/>
          </a:prstGeom>
          <a:solidFill>
            <a:schemeClr val="tx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240829108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8"/>
</p:tagLst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Technology">
      <a:majorFont>
        <a:latin typeface="Quicksand"/>
        <a:ea typeface="Spica Neue"/>
        <a:cs typeface=""/>
      </a:majorFont>
      <a:minorFont>
        <a:latin typeface="Agave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eat_Malibu.pptx" id="{B083E560-F520-4944-BA01-640F7F4FB023}" vid="{76159C81-AC0B-4FD9-AC55-992038CFA015}"/>
    </a:ext>
  </a:extLst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Technology">
      <a:majorFont>
        <a:latin typeface="Quicksand"/>
        <a:ea typeface="Spica Neue"/>
        <a:cs typeface=""/>
      </a:majorFont>
      <a:minorFont>
        <a:latin typeface="Quicksand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eat_Malibu.pptx" id="{B083E560-F520-4944-BA01-640F7F4FB023}" vid="{3FF89E3A-9ECA-46DE-869A-704951842D72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Scheat_Malibu</Template>
  <TotalTime>10797</TotalTime>
  <Words>546</Words>
  <Application>Microsoft Office PowerPoint</Application>
  <PresentationFormat>Personalizar</PresentationFormat>
  <Paragraphs>285</Paragraphs>
  <Slides>28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9" baseType="lpstr">
      <vt:lpstr>ＭＳ Ｐゴシック</vt:lpstr>
      <vt:lpstr>Agave</vt:lpstr>
      <vt:lpstr>Agave</vt:lpstr>
      <vt:lpstr>agave Nerd Font Mono</vt:lpstr>
      <vt:lpstr>Arial</vt:lpstr>
      <vt:lpstr>Calibri</vt:lpstr>
      <vt:lpstr>Quicksand</vt:lpstr>
      <vt:lpstr>Spica Neue</vt:lpstr>
      <vt:lpstr>Ubuntu Mono derivative Powerlin</vt:lpstr>
      <vt:lpstr>Title</vt:lpstr>
      <vt:lpstr>Contents</vt:lpstr>
      <vt:lpstr>REACT AWAY</vt:lpstr>
      <vt:lpstr>REACT AWAY</vt:lpstr>
      <vt:lpstr>style</vt:lpstr>
      <vt:lpstr>Apresentação do PowerPoint</vt:lpstr>
      <vt:lpstr>state</vt:lpstr>
      <vt:lpstr>State management</vt:lpstr>
      <vt:lpstr>State management</vt:lpstr>
      <vt:lpstr>State management</vt:lpstr>
      <vt:lpstr>event</vt:lpstr>
      <vt:lpstr>Event management</vt:lpstr>
      <vt:lpstr>Event management</vt:lpstr>
      <vt:lpstr>i18n</vt:lpstr>
      <vt:lpstr>Globalization</vt:lpstr>
      <vt:lpstr>Globalization</vt:lpstr>
      <vt:lpstr>Globalization</vt:lpstr>
      <vt:lpstr>Globalization</vt:lpstr>
      <vt:lpstr>sync</vt:lpstr>
      <vt:lpstr>Synchronization</vt:lpstr>
      <vt:lpstr>Synchronization</vt:lpstr>
      <vt:lpstr>Synchronization</vt:lpstr>
      <vt:lpstr>route</vt:lpstr>
      <vt:lpstr>Routing</vt:lpstr>
      <vt:lpstr>Routing</vt:lpstr>
      <vt:lpstr>props</vt:lpstr>
      <vt:lpstr>Directives</vt:lpstr>
      <vt:lpstr>Directives</vt:lpstr>
      <vt:lpstr>Directives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Etc</dc:title>
  <dc:creator>Conta da Microsoft</dc:creator>
  <cp:lastModifiedBy>Conta da Microsoft</cp:lastModifiedBy>
  <cp:revision>896</cp:revision>
  <dcterms:created xsi:type="dcterms:W3CDTF">2022-07-29T17:39:10Z</dcterms:created>
  <dcterms:modified xsi:type="dcterms:W3CDTF">2022-09-06T02:21:17Z</dcterms:modified>
</cp:coreProperties>
</file>