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6" r:id="rId4"/>
    <p:sldId id="289" r:id="rId5"/>
    <p:sldId id="290" r:id="rId6"/>
    <p:sldId id="258" r:id="rId7"/>
    <p:sldId id="288" r:id="rId8"/>
    <p:sldId id="28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94660"/>
  </p:normalViewPr>
  <p:slideViewPr>
    <p:cSldViewPr snapToGrid="0">
      <p:cViewPr varScale="1">
        <p:scale>
          <a:sx n="73" d="100"/>
          <a:sy n="73" d="100"/>
        </p:scale>
        <p:origin x="4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4CE346F-060F-4B9E-A13F-B3F378CF8745}"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249013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4CE346F-060F-4B9E-A13F-B3F378CF8745}"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340654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4CE346F-060F-4B9E-A13F-B3F378CF8745}"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224506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4CE346F-060F-4B9E-A13F-B3F378CF8745}"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240057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CE346F-060F-4B9E-A13F-B3F378CF8745}"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46809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4CE346F-060F-4B9E-A13F-B3F378CF8745}" type="datetimeFigureOut">
              <a:rPr lang="en-GB" smtClean="0"/>
              <a:t>28/02/2019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362797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4CE346F-060F-4B9E-A13F-B3F378CF8745}" type="datetimeFigureOut">
              <a:rPr lang="en-GB" smtClean="0"/>
              <a:t>28/02/2019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239162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CE346F-060F-4B9E-A13F-B3F378CF8745}" type="datetimeFigureOut">
              <a:rPr lang="en-GB" smtClean="0"/>
              <a:t>28/02/2019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425122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E346F-060F-4B9E-A13F-B3F378CF8745}" type="datetimeFigureOut">
              <a:rPr lang="en-GB" smtClean="0"/>
              <a:t>28/02/2019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391212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CE346F-060F-4B9E-A13F-B3F378CF8745}" type="datetimeFigureOut">
              <a:rPr lang="en-GB" smtClean="0"/>
              <a:t>28/02/2019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315315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CE346F-060F-4B9E-A13F-B3F378CF8745}" type="datetimeFigureOut">
              <a:rPr lang="en-GB" smtClean="0"/>
              <a:t>28/02/2019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91821B-EC2D-459E-81DD-E72BF306A76B}" type="slidenum">
              <a:rPr lang="en-GB" smtClean="0"/>
              <a:t>‹#›</a:t>
            </a:fld>
            <a:endParaRPr lang="en-GB"/>
          </a:p>
        </p:txBody>
      </p:sp>
    </p:spTree>
    <p:extLst>
      <p:ext uri="{BB962C8B-B14F-4D97-AF65-F5344CB8AC3E}">
        <p14:creationId xmlns:p14="http://schemas.microsoft.com/office/powerpoint/2010/main" val="219906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E346F-060F-4B9E-A13F-B3F378CF8745}" type="datetimeFigureOut">
              <a:rPr lang="en-GB" smtClean="0"/>
              <a:t>28/02/2019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1821B-EC2D-459E-81DD-E72BF306A76B}" type="slidenum">
              <a:rPr lang="en-GB" smtClean="0"/>
              <a:t>‹#›</a:t>
            </a:fld>
            <a:endParaRPr lang="en-GB"/>
          </a:p>
        </p:txBody>
      </p:sp>
    </p:spTree>
    <p:extLst>
      <p:ext uri="{BB962C8B-B14F-4D97-AF65-F5344CB8AC3E}">
        <p14:creationId xmlns:p14="http://schemas.microsoft.com/office/powerpoint/2010/main" val="407233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2" name="Picture 4" descr="http://edshare.soton.ac.uk/11157/1/uos_blue_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184" y="264995"/>
            <a:ext cx="4307243" cy="9346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de imr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6" y="-74211"/>
            <a:ext cx="2786525" cy="16051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213123" y="1840833"/>
            <a:ext cx="11031526" cy="1038631"/>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fontAlgn="base">
              <a:spcAft>
                <a:spcPct val="0"/>
              </a:spcAft>
            </a:pPr>
            <a:r>
              <a:rPr lang="en-GB" altLang="en-US" sz="5000" dirty="0" smtClean="0">
                <a:solidFill>
                  <a:srgbClr val="005C84"/>
                </a:solidFill>
                <a:latin typeface="Times New Roman" panose="02020603050405020304" pitchFamily="18" charset="0"/>
                <a:cs typeface="Times New Roman" panose="02020603050405020304" pitchFamily="18" charset="0"/>
              </a:rPr>
              <a:t>Origin of the band gap for ionic materials : a data driven approach</a:t>
            </a:r>
            <a:endParaRPr lang="en-US" altLang="en-US" sz="5000" dirty="0">
              <a:solidFill>
                <a:srgbClr val="005C84"/>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182126" y="3513674"/>
            <a:ext cx="7242712" cy="2308324"/>
          </a:xfrm>
          <a:prstGeom prst="rect">
            <a:avLst/>
          </a:prstGeom>
          <a:noFill/>
        </p:spPr>
        <p:txBody>
          <a:bodyPr wrap="square" rtlCol="0">
            <a:spAutoFit/>
          </a:bodyPr>
          <a:lstStyle/>
          <a:p>
            <a:pPr algn="just"/>
            <a:r>
              <a:rPr lang="en-GB" dirty="0" smtClean="0">
                <a:latin typeface="Times New Roman" panose="02020603050405020304" pitchFamily="18" charset="0"/>
                <a:cs typeface="Times New Roman" panose="02020603050405020304" pitchFamily="18" charset="0"/>
              </a:rPr>
              <a:t>The band gap (E</a:t>
            </a:r>
            <a:r>
              <a:rPr lang="en-GB" baseline="-25000" dirty="0" smtClean="0">
                <a:latin typeface="Times New Roman" panose="02020603050405020304" pitchFamily="18" charset="0"/>
                <a:cs typeface="Times New Roman" panose="02020603050405020304" pitchFamily="18" charset="0"/>
              </a:rPr>
              <a:t>g</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is one of the crucial parameters in the determination of the thermoelectric (TE) performance of a semiconducting material. Herein, we present a data driven investigation of the origin of the band gap and its linkage to elemental properties, mainly electronegativity. By leveraging upon the abundance of data available in the Materials Project (MP) database, we found 10 new chalcogenide based compounds with narrow band gap and possibly low thermal conductivity. These compounds could be very suitable for near room temperature (RT) cooling applications.</a:t>
            </a:r>
            <a:endParaRPr lang="en-GB"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33454" y="2977578"/>
            <a:ext cx="1140056" cy="430887"/>
          </a:xfrm>
          <a:prstGeom prst="rect">
            <a:avLst/>
          </a:prstGeom>
          <a:noFill/>
        </p:spPr>
        <p:txBody>
          <a:bodyPr wrap="none" rtlCol="0">
            <a:spAutoFit/>
          </a:bodyPr>
          <a:lstStyle/>
          <a:p>
            <a:r>
              <a:rPr lang="en-GB" sz="2200" dirty="0" smtClean="0">
                <a:latin typeface="Times New Roman" panose="02020603050405020304" pitchFamily="18" charset="0"/>
                <a:cs typeface="Times New Roman" panose="02020603050405020304" pitchFamily="18" charset="0"/>
              </a:rPr>
              <a:t>Abstract</a:t>
            </a:r>
            <a:endParaRPr lang="en-GB"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4826" y="6309224"/>
            <a:ext cx="3236784" cy="400110"/>
          </a:xfrm>
          <a:prstGeom prst="rect">
            <a:avLst/>
          </a:prstGeom>
          <a:noFill/>
        </p:spPr>
        <p:txBody>
          <a:bodyPr wrap="none" rtlCol="0">
            <a:spAutoFit/>
          </a:bodyPr>
          <a:lstStyle/>
          <a:p>
            <a:r>
              <a:rPr lang="en-GB" sz="2000" dirty="0" smtClean="0">
                <a:latin typeface="Times New Roman" panose="02020603050405020304" pitchFamily="18" charset="0"/>
                <a:cs typeface="Times New Roman" panose="02020603050405020304" pitchFamily="18" charset="0"/>
              </a:rPr>
              <a:t>Author: Jose Recatala Gomez</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2355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8036" y="1648886"/>
            <a:ext cx="7571971" cy="3913364"/>
          </a:xfrm>
          <a:prstGeom prst="rect">
            <a:avLst/>
          </a:prstGeom>
        </p:spPr>
      </p:pic>
      <p:sp>
        <p:nvSpPr>
          <p:cNvPr id="7" name="Rectangle 2"/>
          <p:cNvSpPr>
            <a:spLocks noGrp="1" noChangeArrowheads="1"/>
          </p:cNvSpPr>
          <p:nvPr>
            <p:ph type="ctrTitle"/>
          </p:nvPr>
        </p:nvSpPr>
        <p:spPr>
          <a:xfrm>
            <a:off x="2827790" y="-19049"/>
            <a:ext cx="6208486" cy="727196"/>
          </a:xfrm>
        </p:spPr>
        <p:txBody>
          <a:bodyPr>
            <a:normAutofit/>
          </a:bodyPr>
          <a:lstStyle/>
          <a:p>
            <a:pPr fontAlgn="base">
              <a:spcAft>
                <a:spcPct val="0"/>
              </a:spcAft>
            </a:pPr>
            <a:r>
              <a:rPr lang="en-GB" sz="4000" dirty="0" smtClean="0">
                <a:solidFill>
                  <a:srgbClr val="005C84"/>
                </a:solidFill>
                <a:latin typeface="Times New Roman" panose="02020603050405020304" pitchFamily="18" charset="0"/>
                <a:cs typeface="Times New Roman" panose="02020603050405020304" pitchFamily="18" charset="0"/>
              </a:rPr>
              <a:t>Motivation</a:t>
            </a:r>
            <a:endParaRPr lang="en-US" altLang="en-US" sz="4000" dirty="0">
              <a:solidFill>
                <a:srgbClr val="005C84"/>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10146369" y="271960"/>
            <a:ext cx="1458098" cy="5858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solidFill>
                  <a:schemeClr val="bg1"/>
                </a:solidFill>
                <a:latin typeface="Times New Roman" panose="02020603050405020304" pitchFamily="18" charset="0"/>
                <a:cs typeface="Times New Roman" panose="02020603050405020304" pitchFamily="18" charset="0"/>
              </a:rPr>
              <a:t>TE Performance</a:t>
            </a:r>
            <a:endParaRPr lang="en-GB" dirty="0">
              <a:solidFill>
                <a:schemeClr val="bg1"/>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10875418" y="914511"/>
            <a:ext cx="0" cy="494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ounded Rectangle 9"/>
          <p:cNvSpPr/>
          <p:nvPr/>
        </p:nvSpPr>
        <p:spPr>
          <a:xfrm>
            <a:off x="10146369" y="1502519"/>
            <a:ext cx="1458098" cy="5858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smtClean="0">
                <a:solidFill>
                  <a:schemeClr val="tx1"/>
                </a:solidFill>
                <a:latin typeface="Times New Roman" panose="02020603050405020304" pitchFamily="18" charset="0"/>
                <a:cs typeface="Times New Roman" panose="02020603050405020304" pitchFamily="18" charset="0"/>
              </a:rPr>
              <a:t>Efficiency (</a:t>
            </a:r>
            <a:r>
              <a:rPr lang="el-GR" b="1" dirty="0" smtClean="0">
                <a:solidFill>
                  <a:schemeClr val="tx1"/>
                </a:solidFill>
                <a:latin typeface="Times New Roman" panose="02020603050405020304" pitchFamily="18" charset="0"/>
                <a:cs typeface="Times New Roman" panose="02020603050405020304" pitchFamily="18" charset="0"/>
              </a:rPr>
              <a:t>η</a:t>
            </a:r>
            <a:r>
              <a:rPr lang="en-GB" b="1" dirty="0" smtClean="0">
                <a:solidFill>
                  <a:schemeClr val="tx1"/>
                </a:solidFill>
                <a:latin typeface="Times New Roman" panose="02020603050405020304" pitchFamily="18" charset="0"/>
                <a:cs typeface="Times New Roman" panose="02020603050405020304" pitchFamily="18" charset="0"/>
              </a:rPr>
              <a:t>)</a:t>
            </a:r>
            <a:endParaRPr lang="en-GB" b="1"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10875418" y="2194498"/>
            <a:ext cx="0" cy="5116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ounded Rectangle 11"/>
          <p:cNvSpPr/>
          <p:nvPr/>
        </p:nvSpPr>
        <p:spPr>
          <a:xfrm>
            <a:off x="10146369" y="2819577"/>
            <a:ext cx="1458098" cy="5858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err="1" smtClean="0">
                <a:solidFill>
                  <a:schemeClr val="bg1"/>
                </a:solidFill>
                <a:latin typeface="Times New Roman" panose="02020603050405020304" pitchFamily="18" charset="0"/>
                <a:cs typeface="Times New Roman" panose="02020603050405020304" pitchFamily="18" charset="0"/>
              </a:rPr>
              <a:t>zT</a:t>
            </a:r>
            <a:endParaRPr lang="en-GB" dirty="0">
              <a:solidFill>
                <a:schemeClr val="bg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H="1">
            <a:off x="10368790" y="3594929"/>
            <a:ext cx="432884" cy="581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1011739" y="3604300"/>
            <a:ext cx="432884" cy="581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17"/>
          <p:cNvSpPr/>
          <p:nvPr/>
        </p:nvSpPr>
        <p:spPr>
          <a:xfrm>
            <a:off x="9677011" y="4286237"/>
            <a:ext cx="914003" cy="5858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solidFill>
                  <a:schemeClr val="bg1"/>
                </a:solidFill>
                <a:latin typeface="Times New Roman" panose="02020603050405020304" pitchFamily="18" charset="0"/>
                <a:cs typeface="Times New Roman" panose="02020603050405020304" pitchFamily="18" charset="0"/>
              </a:rPr>
              <a:t>S</a:t>
            </a:r>
            <a:r>
              <a:rPr lang="en-GB" baseline="30000" dirty="0" smtClean="0">
                <a:solidFill>
                  <a:schemeClr val="bg1"/>
                </a:solidFill>
                <a:latin typeface="Times New Roman" panose="02020603050405020304" pitchFamily="18" charset="0"/>
                <a:cs typeface="Times New Roman" panose="02020603050405020304" pitchFamily="18" charset="0"/>
              </a:rPr>
              <a:t>2</a:t>
            </a:r>
            <a:r>
              <a:rPr lang="el-GR" dirty="0" smtClean="0">
                <a:solidFill>
                  <a:schemeClr val="bg1"/>
                </a:solidFill>
                <a:latin typeface="Times New Roman" panose="02020603050405020304" pitchFamily="18" charset="0"/>
                <a:cs typeface="Times New Roman" panose="02020603050405020304" pitchFamily="18" charset="0"/>
              </a:rPr>
              <a:t>σ</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11228181" y="4372546"/>
            <a:ext cx="914003" cy="5858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l-GR" dirty="0" smtClean="0">
                <a:solidFill>
                  <a:schemeClr val="bg1"/>
                </a:solidFill>
                <a:latin typeface="Times New Roman" panose="02020603050405020304" pitchFamily="18" charset="0"/>
                <a:cs typeface="Times New Roman" panose="02020603050405020304" pitchFamily="18" charset="0"/>
              </a:rPr>
              <a:t>κ</a:t>
            </a:r>
            <a:r>
              <a:rPr lang="en-GB" dirty="0" smtClean="0">
                <a:solidFill>
                  <a:schemeClr val="bg1"/>
                </a:solidFill>
                <a:latin typeface="Times New Roman" panose="02020603050405020304" pitchFamily="18" charset="0"/>
                <a:cs typeface="Times New Roman" panose="02020603050405020304" pitchFamily="18" charset="0"/>
              </a:rPr>
              <a:t> </a:t>
            </a:r>
            <a:r>
              <a:rPr lang="en-GB" baseline="30000" dirty="0" smtClean="0">
                <a:solidFill>
                  <a:schemeClr val="bg1"/>
                </a:solidFill>
                <a:latin typeface="Times New Roman" panose="02020603050405020304" pitchFamily="18" charset="0"/>
                <a:cs typeface="Times New Roman" panose="02020603050405020304" pitchFamily="18" charset="0"/>
              </a:rPr>
              <a:t>-1</a:t>
            </a:r>
            <a:endParaRPr lang="en-GB" dirty="0">
              <a:solidFill>
                <a:schemeClr val="bg1"/>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10138131" y="4985459"/>
            <a:ext cx="8237" cy="399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ounded Rectangle 20"/>
          <p:cNvSpPr/>
          <p:nvPr/>
        </p:nvSpPr>
        <p:spPr>
          <a:xfrm>
            <a:off x="9689367" y="5457140"/>
            <a:ext cx="914003" cy="5858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solidFill>
                  <a:schemeClr val="bg1"/>
                </a:solidFill>
                <a:latin typeface="Times New Roman" panose="02020603050405020304" pitchFamily="18" charset="0"/>
                <a:cs typeface="Times New Roman" panose="02020603050405020304" pitchFamily="18" charset="0"/>
              </a:rPr>
              <a:t>E</a:t>
            </a:r>
            <a:r>
              <a:rPr lang="en-GB" baseline="-25000" dirty="0" smtClean="0">
                <a:solidFill>
                  <a:schemeClr val="bg1"/>
                </a:solidFill>
                <a:latin typeface="Times New Roman" panose="02020603050405020304" pitchFamily="18" charset="0"/>
                <a:cs typeface="Times New Roman" panose="02020603050405020304" pitchFamily="18" charset="0"/>
              </a:rPr>
              <a:t>g</a:t>
            </a:r>
            <a:endParaRPr lang="en-GB"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25" name="TextBox 1024"/>
              <p:cNvSpPr txBox="1"/>
              <p:nvPr/>
            </p:nvSpPr>
            <p:spPr>
              <a:xfrm>
                <a:off x="7434627" y="5181166"/>
                <a:ext cx="1703937" cy="573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solidFill>
                                <a:srgbClr val="FF0000"/>
                              </a:solidFill>
                              <a:latin typeface="Cambria Math" panose="02040503050406030204" pitchFamily="18" charset="0"/>
                            </a:rPr>
                          </m:ctrlPr>
                        </m:sSubPr>
                        <m:e>
                          <m:r>
                            <a:rPr lang="en-GB" b="1" i="1" smtClean="0">
                              <a:solidFill>
                                <a:srgbClr val="FF0000"/>
                              </a:solidFill>
                              <a:latin typeface="Cambria Math" panose="02040503050406030204" pitchFamily="18" charset="0"/>
                            </a:rPr>
                            <m:t>𝑺</m:t>
                          </m:r>
                        </m:e>
                        <m:sub>
                          <m:r>
                            <a:rPr lang="en-GB" b="1" i="1" smtClean="0">
                              <a:solidFill>
                                <a:srgbClr val="FF0000"/>
                              </a:solidFill>
                              <a:latin typeface="Cambria Math" panose="02040503050406030204" pitchFamily="18" charset="0"/>
                            </a:rPr>
                            <m:t>𝒎𝒂𝒙</m:t>
                          </m:r>
                        </m:sub>
                      </m:sSub>
                      <m:r>
                        <a:rPr lang="en-GB" b="1" i="1" smtClean="0">
                          <a:solidFill>
                            <a:srgbClr val="FF0000"/>
                          </a:solidFill>
                          <a:latin typeface="Cambria Math" panose="02040503050406030204" pitchFamily="18" charset="0"/>
                        </a:rPr>
                        <m:t>= </m:t>
                      </m:r>
                      <m:f>
                        <m:fPr>
                          <m:ctrlPr>
                            <a:rPr lang="en-GB" b="1" i="1" smtClean="0">
                              <a:solidFill>
                                <a:srgbClr val="FF0000"/>
                              </a:solidFill>
                              <a:latin typeface="Cambria Math" panose="02040503050406030204" pitchFamily="18" charset="0"/>
                            </a:rPr>
                          </m:ctrlPr>
                        </m:fPr>
                        <m:num>
                          <m:sSub>
                            <m:sSubPr>
                              <m:ctrlPr>
                                <a:rPr lang="en-GB" b="1" i="1" smtClean="0">
                                  <a:solidFill>
                                    <a:srgbClr val="FF0000"/>
                                  </a:solidFill>
                                  <a:latin typeface="Cambria Math" panose="02040503050406030204" pitchFamily="18" charset="0"/>
                                </a:rPr>
                              </m:ctrlPr>
                            </m:sSubPr>
                            <m:e>
                              <m:r>
                                <a:rPr lang="en-GB" b="1" i="1" smtClean="0">
                                  <a:solidFill>
                                    <a:srgbClr val="FF0000"/>
                                  </a:solidFill>
                                  <a:latin typeface="Cambria Math" panose="02040503050406030204" pitchFamily="18" charset="0"/>
                                </a:rPr>
                                <m:t>𝑬</m:t>
                              </m:r>
                            </m:e>
                            <m:sub>
                              <m:r>
                                <a:rPr lang="en-GB" b="1" i="1" smtClean="0">
                                  <a:solidFill>
                                    <a:srgbClr val="FF0000"/>
                                  </a:solidFill>
                                  <a:latin typeface="Cambria Math" panose="02040503050406030204" pitchFamily="18" charset="0"/>
                                </a:rPr>
                                <m:t>𝒈</m:t>
                              </m:r>
                            </m:sub>
                          </m:sSub>
                        </m:num>
                        <m:den>
                          <m:r>
                            <a:rPr lang="en-GB" b="1" i="1" smtClean="0">
                              <a:solidFill>
                                <a:srgbClr val="FF0000"/>
                              </a:solidFill>
                              <a:latin typeface="Cambria Math" panose="02040503050406030204" pitchFamily="18" charset="0"/>
                            </a:rPr>
                            <m:t>𝟐</m:t>
                          </m:r>
                          <m:r>
                            <a:rPr lang="en-GB" b="1" i="1" smtClean="0">
                              <a:solidFill>
                                <a:srgbClr val="FF0000"/>
                              </a:solidFill>
                              <a:latin typeface="Cambria Math" panose="02040503050406030204" pitchFamily="18" charset="0"/>
                            </a:rPr>
                            <m:t>𝒆</m:t>
                          </m:r>
                          <m:sSub>
                            <m:sSubPr>
                              <m:ctrlPr>
                                <a:rPr lang="en-GB" b="1" i="1" smtClean="0">
                                  <a:solidFill>
                                    <a:srgbClr val="FF0000"/>
                                  </a:solidFill>
                                  <a:latin typeface="Cambria Math" panose="02040503050406030204" pitchFamily="18" charset="0"/>
                                </a:rPr>
                              </m:ctrlPr>
                            </m:sSubPr>
                            <m:e>
                              <m:r>
                                <a:rPr lang="en-GB" b="1" i="1" smtClean="0">
                                  <a:solidFill>
                                    <a:srgbClr val="FF0000"/>
                                  </a:solidFill>
                                  <a:latin typeface="Cambria Math" panose="02040503050406030204" pitchFamily="18" charset="0"/>
                                </a:rPr>
                                <m:t>𝑻</m:t>
                              </m:r>
                            </m:e>
                            <m:sub>
                              <m:r>
                                <a:rPr lang="en-GB" b="1" i="1" smtClean="0">
                                  <a:solidFill>
                                    <a:srgbClr val="FF0000"/>
                                  </a:solidFill>
                                  <a:latin typeface="Cambria Math" panose="02040503050406030204" pitchFamily="18" charset="0"/>
                                </a:rPr>
                                <m:t>𝒎𝒂𝒙</m:t>
                              </m:r>
                            </m:sub>
                          </m:sSub>
                        </m:den>
                      </m:f>
                    </m:oMath>
                  </m:oMathPara>
                </a14:m>
                <a:endParaRPr lang="en-GB" b="1" dirty="0">
                  <a:solidFill>
                    <a:srgbClr val="FF0000"/>
                  </a:solidFill>
                </a:endParaRPr>
              </a:p>
            </p:txBody>
          </p:sp>
        </mc:Choice>
        <mc:Fallback xmlns="">
          <p:sp>
            <p:nvSpPr>
              <p:cNvPr id="1025" name="TextBox 1024"/>
              <p:cNvSpPr txBox="1">
                <a:spLocks noRot="1" noChangeAspect="1" noMove="1" noResize="1" noEditPoints="1" noAdjustHandles="1" noChangeArrowheads="1" noChangeShapeType="1" noTextEdit="1"/>
              </p:cNvSpPr>
              <p:nvPr/>
            </p:nvSpPr>
            <p:spPr>
              <a:xfrm>
                <a:off x="7434627" y="5181166"/>
                <a:ext cx="1703937" cy="573555"/>
              </a:xfrm>
              <a:prstGeom prst="rect">
                <a:avLst/>
              </a:prstGeom>
              <a:blipFill>
                <a:blip r:embed="rId3"/>
                <a:stretch>
                  <a:fillRect b="-1064"/>
                </a:stretch>
              </a:blipFill>
            </p:spPr>
            <p:txBody>
              <a:bodyPr/>
              <a:lstStyle/>
              <a:p>
                <a:r>
                  <a:rPr lang="en-GB">
                    <a:noFill/>
                  </a:rPr>
                  <a:t> </a:t>
                </a:r>
              </a:p>
            </p:txBody>
          </p:sp>
        </mc:Fallback>
      </mc:AlternateContent>
      <p:grpSp>
        <p:nvGrpSpPr>
          <p:cNvPr id="1041" name="Group 1040"/>
          <p:cNvGrpSpPr/>
          <p:nvPr/>
        </p:nvGrpSpPr>
        <p:grpSpPr>
          <a:xfrm>
            <a:off x="9206614" y="4708364"/>
            <a:ext cx="328307" cy="1169927"/>
            <a:chOff x="9218147" y="4840881"/>
            <a:chExt cx="308912" cy="1223935"/>
          </a:xfrm>
        </p:grpSpPr>
        <p:cxnSp>
          <p:nvCxnSpPr>
            <p:cNvPr id="1035" name="Straight Connector 1034"/>
            <p:cNvCxnSpPr/>
            <p:nvPr/>
          </p:nvCxnSpPr>
          <p:spPr>
            <a:xfrm flipH="1" flipV="1">
              <a:off x="9218147" y="4840881"/>
              <a:ext cx="12356" cy="122393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037" name="Straight Connector 1036"/>
            <p:cNvCxnSpPr/>
            <p:nvPr/>
          </p:nvCxnSpPr>
          <p:spPr>
            <a:xfrm>
              <a:off x="9230497" y="6050232"/>
              <a:ext cx="296562" cy="0"/>
            </a:xfrm>
            <a:prstGeom prst="line">
              <a:avLst/>
            </a:prstGeom>
            <a:ln w="38100"/>
          </p:spPr>
          <p:style>
            <a:lnRef idx="1">
              <a:schemeClr val="accent5"/>
            </a:lnRef>
            <a:fillRef idx="0">
              <a:schemeClr val="accent5"/>
            </a:fillRef>
            <a:effectRef idx="0">
              <a:schemeClr val="accent5"/>
            </a:effectRef>
            <a:fontRef idx="minor">
              <a:schemeClr val="tx1"/>
            </a:fontRef>
          </p:style>
        </p:cxnSp>
      </p:grpSp>
      <p:cxnSp>
        <p:nvCxnSpPr>
          <p:cNvPr id="1044" name="Straight Arrow Connector 1043"/>
          <p:cNvCxnSpPr/>
          <p:nvPr/>
        </p:nvCxnSpPr>
        <p:spPr>
          <a:xfrm>
            <a:off x="9190059" y="4722561"/>
            <a:ext cx="413996" cy="0"/>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57" name="Down Arrow 56"/>
          <p:cNvSpPr/>
          <p:nvPr/>
        </p:nvSpPr>
        <p:spPr>
          <a:xfrm rot="16200000">
            <a:off x="8422553" y="2548089"/>
            <a:ext cx="651430" cy="1137453"/>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29" name="Rectangle 28"/>
          <p:cNvSpPr/>
          <p:nvPr/>
        </p:nvSpPr>
        <p:spPr>
          <a:xfrm>
            <a:off x="7180066" y="6157717"/>
            <a:ext cx="5006278" cy="738664"/>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He </a:t>
            </a:r>
            <a:r>
              <a:rPr lang="en-US" sz="1400" i="1" dirty="0">
                <a:latin typeface="Times New Roman" panose="02020603050405020304" pitchFamily="18" charset="0"/>
                <a:cs typeface="Times New Roman" panose="02020603050405020304" pitchFamily="18" charset="0"/>
              </a:rPr>
              <a:t>et. al. </a:t>
            </a:r>
            <a:r>
              <a:rPr lang="en-US" sz="1400" dirty="0" smtClean="0">
                <a:latin typeface="Times New Roman" panose="02020603050405020304" pitchFamily="18" charset="0"/>
                <a:cs typeface="Times New Roman" panose="02020603050405020304" pitchFamily="18" charset="0"/>
              </a:rPr>
              <a:t>Science </a:t>
            </a:r>
            <a:r>
              <a:rPr lang="en-US" sz="1400" b="1" dirty="0" smtClean="0">
                <a:latin typeface="Times New Roman" panose="02020603050405020304" pitchFamily="18" charset="0"/>
                <a:cs typeface="Times New Roman" panose="02020603050405020304" pitchFamily="18" charset="0"/>
              </a:rPr>
              <a:t>357</a:t>
            </a:r>
            <a:r>
              <a:rPr lang="en-US" sz="1400" dirty="0" smtClean="0">
                <a:latin typeface="Times New Roman" panose="02020603050405020304" pitchFamily="18" charset="0"/>
                <a:cs typeface="Times New Roman" panose="02020603050405020304" pitchFamily="18" charset="0"/>
              </a:rPr>
              <a:t>, 1369 (2007)</a:t>
            </a:r>
            <a:r>
              <a:rPr lang="en-US" sz="1400" b="1" dirty="0" smtClean="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 H</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Goldsmid</a:t>
            </a:r>
            <a:r>
              <a:rPr lang="en-US" sz="1400" dirty="0">
                <a:latin typeface="Times New Roman" panose="02020603050405020304" pitchFamily="18" charset="0"/>
                <a:cs typeface="Times New Roman" panose="02020603050405020304" pitchFamily="18" charset="0"/>
              </a:rPr>
              <a:t> </a:t>
            </a:r>
            <a:r>
              <a:rPr lang="en-US" sz="1400" i="1" dirty="0" smtClean="0">
                <a:latin typeface="Times New Roman" panose="02020603050405020304" pitchFamily="18" charset="0"/>
                <a:cs typeface="Times New Roman" panose="02020603050405020304" pitchFamily="18" charset="0"/>
              </a:rPr>
              <a:t>et. al.</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J. Electron. Mater. </a:t>
            </a:r>
            <a:r>
              <a:rPr lang="en-US" sz="1400" b="1" dirty="0">
                <a:latin typeface="Times New Roman" panose="02020603050405020304" pitchFamily="18" charset="0"/>
                <a:cs typeface="Times New Roman" panose="02020603050405020304" pitchFamily="18" charset="0"/>
              </a:rPr>
              <a:t>28</a:t>
            </a:r>
            <a:r>
              <a:rPr lang="en-US" sz="1400" dirty="0">
                <a:latin typeface="Times New Roman" panose="02020603050405020304" pitchFamily="18" charset="0"/>
                <a:cs typeface="Times New Roman" panose="02020603050405020304" pitchFamily="18" charset="0"/>
              </a:rPr>
              <a:t>, 869–872 (1999)</a:t>
            </a:r>
            <a:endParaRPr lang="en-US" sz="1400" b="0" i="0" dirty="0" smtClean="0">
              <a:effectLst/>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a:t>
            </a:r>
            <a:r>
              <a:rPr lang="en-US" sz="1400" dirty="0" smtClean="0">
                <a:latin typeface="Times New Roman" panose="02020603050405020304" pitchFamily="18" charset="0"/>
                <a:cs typeface="Times New Roman" panose="02020603050405020304" pitchFamily="18" charset="0"/>
              </a:rPr>
              <a:t>. </a:t>
            </a:r>
            <a:r>
              <a:rPr lang="en-US" sz="1400" b="0" i="0" dirty="0" smtClean="0">
                <a:effectLst/>
                <a:latin typeface="Times New Roman" panose="02020603050405020304" pitchFamily="18" charset="0"/>
                <a:cs typeface="Times New Roman" panose="02020603050405020304" pitchFamily="18" charset="0"/>
              </a:rPr>
              <a:t>Gibbs, Zachary M., </a:t>
            </a:r>
            <a:r>
              <a:rPr lang="en-US" sz="1400" b="0" i="1" dirty="0" smtClean="0">
                <a:effectLst/>
                <a:latin typeface="Times New Roman" panose="02020603050405020304" pitchFamily="18" charset="0"/>
                <a:cs typeface="Times New Roman" panose="02020603050405020304" pitchFamily="18" charset="0"/>
              </a:rPr>
              <a:t>et.al,</a:t>
            </a:r>
            <a:r>
              <a:rPr lang="en-US" sz="1400" b="0" i="0" dirty="0" smtClean="0">
                <a:effectLst/>
                <a:latin typeface="Times New Roman" panose="02020603050405020304" pitchFamily="18" charset="0"/>
                <a:cs typeface="Times New Roman" panose="02020603050405020304" pitchFamily="18" charset="0"/>
              </a:rPr>
              <a:t> </a:t>
            </a:r>
            <a:r>
              <a:rPr lang="en-US" sz="1400" b="0" dirty="0" smtClean="0">
                <a:effectLst/>
                <a:latin typeface="Times New Roman" panose="02020603050405020304" pitchFamily="18" charset="0"/>
                <a:cs typeface="Times New Roman" panose="02020603050405020304" pitchFamily="18" charset="0"/>
              </a:rPr>
              <a:t>Applied Physics Letters</a:t>
            </a:r>
            <a:r>
              <a:rPr lang="en-US" sz="1400" b="0" i="0" dirty="0" smtClean="0">
                <a:effectLst/>
                <a:latin typeface="Times New Roman" panose="02020603050405020304" pitchFamily="18" charset="0"/>
                <a:cs typeface="Times New Roman" panose="02020603050405020304" pitchFamily="18" charset="0"/>
              </a:rPr>
              <a:t> </a:t>
            </a:r>
            <a:r>
              <a:rPr lang="en-US" sz="1400" b="1" i="0" dirty="0" smtClean="0">
                <a:effectLst/>
                <a:latin typeface="Times New Roman" panose="02020603050405020304" pitchFamily="18" charset="0"/>
                <a:cs typeface="Times New Roman" panose="02020603050405020304" pitchFamily="18" charset="0"/>
              </a:rPr>
              <a:t>106</a:t>
            </a:r>
            <a:r>
              <a:rPr lang="en-US" sz="1400" b="0" i="0" dirty="0" smtClean="0">
                <a:effectLst/>
                <a:latin typeface="Times New Roman" panose="02020603050405020304" pitchFamily="18" charset="0"/>
                <a:cs typeface="Times New Roman" panose="02020603050405020304" pitchFamily="18" charset="0"/>
              </a:rPr>
              <a:t>, 2 (2015)</a:t>
            </a:r>
          </a:p>
        </p:txBody>
      </p:sp>
      <p:sp>
        <p:nvSpPr>
          <p:cNvPr id="4" name="Oval 3"/>
          <p:cNvSpPr/>
          <p:nvPr/>
        </p:nvSpPr>
        <p:spPr>
          <a:xfrm>
            <a:off x="2637859" y="4676872"/>
            <a:ext cx="976183" cy="379250"/>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2" name="Down Arrow 31"/>
          <p:cNvSpPr/>
          <p:nvPr/>
        </p:nvSpPr>
        <p:spPr>
          <a:xfrm rot="5400000">
            <a:off x="6661425" y="5361743"/>
            <a:ext cx="526768" cy="788127"/>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8" name="TextBox 7"/>
          <p:cNvSpPr txBox="1"/>
          <p:nvPr/>
        </p:nvSpPr>
        <p:spPr>
          <a:xfrm>
            <a:off x="1304494" y="5627565"/>
            <a:ext cx="521174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Valid for degenerate semiconductors in bipolar regime</a:t>
            </a:r>
            <a:endParaRPr lang="en-GB"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208935" y="6342383"/>
            <a:ext cx="6321810" cy="369332"/>
          </a:xfrm>
          <a:prstGeom prst="rect">
            <a:avLst/>
          </a:prstGeom>
          <a:solidFill>
            <a:schemeClr val="bg1">
              <a:lumMod val="85000"/>
            </a:schemeClr>
          </a:solidFill>
          <a:ln>
            <a:solidFill>
              <a:schemeClr val="tx1"/>
            </a:solidFill>
          </a:ln>
        </p:spPr>
        <p:txBody>
          <a:bodyPr wrap="square" rtlCol="0">
            <a:spAutoFit/>
          </a:bodyPr>
          <a:lstStyle/>
          <a:p>
            <a:r>
              <a:rPr lang="en-GB" b="1" dirty="0" smtClean="0">
                <a:latin typeface="Times New Roman" panose="02020603050405020304" pitchFamily="18" charset="0"/>
                <a:cs typeface="Times New Roman" panose="02020603050405020304" pitchFamily="18" charset="0"/>
              </a:rPr>
              <a:t>The E</a:t>
            </a:r>
            <a:r>
              <a:rPr lang="en-GB" b="1" baseline="-25000" dirty="0" smtClean="0">
                <a:latin typeface="Times New Roman" panose="02020603050405020304" pitchFamily="18" charset="0"/>
                <a:cs typeface="Times New Roman" panose="02020603050405020304" pitchFamily="18" charset="0"/>
              </a:rPr>
              <a:t>g</a:t>
            </a:r>
            <a:r>
              <a:rPr lang="en-GB" b="1" dirty="0" smtClean="0">
                <a:latin typeface="Times New Roman" panose="02020603050405020304" pitchFamily="18" charset="0"/>
                <a:cs typeface="Times New Roman" panose="02020603050405020304" pitchFamily="18" charset="0"/>
              </a:rPr>
              <a:t> will determine </a:t>
            </a:r>
            <a:r>
              <a:rPr lang="en-GB" b="1" dirty="0" err="1" smtClean="0">
                <a:latin typeface="Times New Roman" panose="02020603050405020304" pitchFamily="18" charset="0"/>
                <a:cs typeface="Times New Roman" panose="02020603050405020304" pitchFamily="18" charset="0"/>
              </a:rPr>
              <a:t>S</a:t>
            </a:r>
            <a:r>
              <a:rPr lang="en-GB" b="1" baseline="-25000" dirty="0" err="1" smtClean="0">
                <a:latin typeface="Times New Roman" panose="02020603050405020304" pitchFamily="18" charset="0"/>
                <a:cs typeface="Times New Roman" panose="02020603050405020304" pitchFamily="18" charset="0"/>
              </a:rPr>
              <a:t>max</a:t>
            </a:r>
            <a:r>
              <a:rPr lang="en-GB" b="1" dirty="0" smtClean="0">
                <a:latin typeface="Times New Roman" panose="02020603050405020304" pitchFamily="18" charset="0"/>
                <a:cs typeface="Times New Roman" panose="02020603050405020304" pitchFamily="18" charset="0"/>
              </a:rPr>
              <a:t>, which in turn will determine </a:t>
            </a:r>
            <a:r>
              <a:rPr lang="en-GB" b="1" dirty="0" err="1" smtClean="0">
                <a:latin typeface="Times New Roman" panose="02020603050405020304" pitchFamily="18" charset="0"/>
                <a:cs typeface="Times New Roman" panose="02020603050405020304" pitchFamily="18" charset="0"/>
              </a:rPr>
              <a:t>zT</a:t>
            </a:r>
            <a:r>
              <a:rPr lang="en-GB" b="1" baseline="-25000" dirty="0" err="1" smtClean="0">
                <a:latin typeface="Times New Roman" panose="02020603050405020304" pitchFamily="18" charset="0"/>
                <a:cs typeface="Times New Roman" panose="02020603050405020304" pitchFamily="18" charset="0"/>
              </a:rPr>
              <a:t>max</a:t>
            </a:r>
            <a:endParaRPr lang="en-GB"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17568" y="660241"/>
            <a:ext cx="9036276" cy="923330"/>
          </a:xfrm>
          <a:prstGeom prst="rect">
            <a:avLst/>
          </a:prstGeom>
          <a:noFill/>
        </p:spPr>
        <p:txBody>
          <a:bodyPr wrap="square" rtlCol="0">
            <a:spAutoFit/>
          </a:bodyPr>
          <a:lstStyle/>
          <a:p>
            <a:pPr algn="just"/>
            <a:r>
              <a:rPr lang="en-GB" dirty="0" smtClean="0">
                <a:latin typeface="Times New Roman" panose="02020603050405020304" pitchFamily="18" charset="0"/>
                <a:cs typeface="Times New Roman" panose="02020603050405020304" pitchFamily="18" charset="0"/>
              </a:rPr>
              <a:t>The performance of TE materials is low in comparison with other technologies. A better performance can only be achieved by the synergistic enhancement of the components of the dimensionless figure-of-merit </a:t>
            </a:r>
            <a:r>
              <a:rPr lang="en-GB" dirty="0" err="1" smtClean="0">
                <a:latin typeface="Times New Roman" panose="02020603050405020304" pitchFamily="18" charset="0"/>
                <a:cs typeface="Times New Roman" panose="02020603050405020304" pitchFamily="18" charset="0"/>
              </a:rPr>
              <a:t>zT</a:t>
            </a:r>
            <a:r>
              <a:rPr lang="en-GB" dirty="0" smtClean="0">
                <a:latin typeface="Times New Roman" panose="02020603050405020304" pitchFamily="18" charset="0"/>
                <a:cs typeface="Times New Roman" panose="02020603050405020304" pitchFamily="18" charset="0"/>
              </a:rPr>
              <a:t> = S</a:t>
            </a:r>
            <a:r>
              <a:rPr lang="en-GB" baseline="30000" dirty="0" smtClean="0">
                <a:latin typeface="Times New Roman" panose="02020603050405020304" pitchFamily="18" charset="0"/>
                <a:cs typeface="Times New Roman" panose="02020603050405020304" pitchFamily="18" charset="0"/>
              </a:rPr>
              <a:t>2</a:t>
            </a:r>
            <a:r>
              <a:rPr lang="el-GR" dirty="0" smtClean="0">
                <a:latin typeface="Times New Roman" panose="02020603050405020304" pitchFamily="18" charset="0"/>
                <a:cs typeface="Times New Roman" panose="02020603050405020304" pitchFamily="18" charset="0"/>
              </a:rPr>
              <a:t>σ</a:t>
            </a:r>
            <a:r>
              <a:rPr lang="en-GB" dirty="0" smtClean="0">
                <a:latin typeface="Times New Roman" panose="02020603050405020304" pitchFamily="18" charset="0"/>
                <a:cs typeface="Times New Roman" panose="02020603050405020304" pitchFamily="18" charset="0"/>
              </a:rPr>
              <a:t>T/</a:t>
            </a:r>
            <a:r>
              <a:rPr lang="el-GR" dirty="0" smtClean="0">
                <a:latin typeface="Times New Roman" panose="02020603050405020304" pitchFamily="18" charset="0"/>
                <a:cs typeface="Times New Roman" panose="02020603050405020304" pitchFamily="18" charset="0"/>
              </a:rPr>
              <a:t>κ</a:t>
            </a:r>
            <a:r>
              <a:rPr lang="en-GB"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365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3194164" y="10190"/>
            <a:ext cx="4924613" cy="727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GB" altLang="en-US" sz="4000" dirty="0" smtClean="0">
                <a:solidFill>
                  <a:srgbClr val="005C84"/>
                </a:solidFill>
                <a:latin typeface="Times New Roman" panose="02020603050405020304" pitchFamily="18" charset="0"/>
                <a:cs typeface="Times New Roman" panose="02020603050405020304" pitchFamily="18" charset="0"/>
              </a:rPr>
              <a:t>Band gap: main origin</a:t>
            </a:r>
            <a:endParaRPr lang="en-US" altLang="en-US" sz="4000" dirty="0">
              <a:solidFill>
                <a:srgbClr val="005C84"/>
              </a:solidFill>
              <a:latin typeface="Times New Roman" panose="02020603050405020304" pitchFamily="18" charset="0"/>
              <a:cs typeface="Times New Roman" panose="02020603050405020304" pitchFamily="18" charset="0"/>
            </a:endParaRPr>
          </a:p>
        </p:txBody>
      </p:sp>
      <p:grpSp>
        <p:nvGrpSpPr>
          <p:cNvPr id="33" name="Group 32"/>
          <p:cNvGrpSpPr/>
          <p:nvPr/>
        </p:nvGrpSpPr>
        <p:grpSpPr>
          <a:xfrm>
            <a:off x="135920" y="729548"/>
            <a:ext cx="5332981" cy="2359189"/>
            <a:chOff x="262236" y="756333"/>
            <a:chExt cx="6372432" cy="2687971"/>
          </a:xfrm>
        </p:grpSpPr>
        <p:pic>
          <p:nvPicPr>
            <p:cNvPr id="3" name="Picture 2"/>
            <p:cNvPicPr>
              <a:picLocks noChangeAspect="1"/>
            </p:cNvPicPr>
            <p:nvPr/>
          </p:nvPicPr>
          <p:blipFill>
            <a:blip r:embed="rId2"/>
            <a:stretch>
              <a:fillRect/>
            </a:stretch>
          </p:blipFill>
          <p:spPr>
            <a:xfrm>
              <a:off x="3250941" y="1284304"/>
              <a:ext cx="3383727" cy="2160000"/>
            </a:xfrm>
            <a:prstGeom prst="rect">
              <a:avLst/>
            </a:prstGeom>
          </p:spPr>
        </p:pic>
        <p:pic>
          <p:nvPicPr>
            <p:cNvPr id="16" name="Picture 15"/>
            <p:cNvPicPr>
              <a:picLocks noChangeAspect="1"/>
            </p:cNvPicPr>
            <p:nvPr/>
          </p:nvPicPr>
          <p:blipFill rotWithShape="1">
            <a:blip r:embed="rId3"/>
            <a:srcRect l="8954"/>
            <a:stretch/>
          </p:blipFill>
          <p:spPr>
            <a:xfrm>
              <a:off x="262236" y="1284304"/>
              <a:ext cx="2988706" cy="2160000"/>
            </a:xfrm>
            <a:prstGeom prst="rect">
              <a:avLst/>
            </a:prstGeom>
          </p:spPr>
        </p:pic>
        <p:sp>
          <p:nvSpPr>
            <p:cNvPr id="17" name="TextBox 16"/>
            <p:cNvSpPr txBox="1"/>
            <p:nvPr/>
          </p:nvSpPr>
          <p:spPr>
            <a:xfrm>
              <a:off x="1253599" y="756333"/>
              <a:ext cx="712054"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U = 0</a:t>
              </a:r>
              <a:endParaRPr lang="en-GB"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4420861" y="756333"/>
              <a:ext cx="70884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U ≠ 0</a:t>
              </a:r>
              <a:endParaRPr lang="en-GB"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9" name="TextBox 28"/>
              <p:cNvSpPr txBox="1"/>
              <p:nvPr/>
            </p:nvSpPr>
            <p:spPr>
              <a:xfrm>
                <a:off x="4269297" y="3607352"/>
                <a:ext cx="1360244"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m:rPr>
                                  <m:sty m:val="p"/>
                                </m:rPr>
                                <a:rPr lang="el-GR" i="1" smtClean="0">
                                  <a:latin typeface="Cambria Math" panose="02040503050406030204" pitchFamily="18" charset="0"/>
                                </a:rPr>
                                <m:t>ε</m:t>
                              </m:r>
                            </m:e>
                            <m:sub>
                              <m:r>
                                <a:rPr lang="en-GB" b="0" i="1" smtClean="0">
                                  <a:latin typeface="Cambria Math" panose="02040503050406030204" pitchFamily="18" charset="0"/>
                                </a:rPr>
                                <m:t>𝑟</m:t>
                              </m:r>
                            </m:sub>
                          </m:sSub>
                          <m:r>
                            <a:rPr lang="en-GB" b="0" i="1" smtClean="0">
                              <a:latin typeface="Cambria Math" panose="02040503050406030204" pitchFamily="18" charset="0"/>
                            </a:rPr>
                            <m:t>−1</m:t>
                          </m:r>
                        </m:num>
                        <m:den>
                          <m:sSub>
                            <m:sSubPr>
                              <m:ctrlPr>
                                <a:rPr lang="en-GB" i="1">
                                  <a:latin typeface="Cambria Math" panose="02040503050406030204" pitchFamily="18" charset="0"/>
                                </a:rPr>
                              </m:ctrlPr>
                            </m:sSubPr>
                            <m:e>
                              <m:r>
                                <m:rPr>
                                  <m:sty m:val="p"/>
                                </m:rPr>
                                <a:rPr lang="el-GR" i="1">
                                  <a:latin typeface="Cambria Math" panose="02040503050406030204" pitchFamily="18" charset="0"/>
                                </a:rPr>
                                <m:t>ε</m:t>
                              </m:r>
                            </m:e>
                            <m:sub>
                              <m:r>
                                <a:rPr lang="en-GB" i="1">
                                  <a:latin typeface="Cambria Math" panose="02040503050406030204" pitchFamily="18" charset="0"/>
                                </a:rPr>
                                <m:t>𝑟</m:t>
                              </m:r>
                            </m:sub>
                          </m:sSub>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𝑛</m:t>
                          </m:r>
                          <m:r>
                            <m:rPr>
                              <m:sty m:val="p"/>
                            </m:rPr>
                            <a:rPr lang="el-GR" b="0" i="1" smtClean="0">
                              <a:latin typeface="Cambria Math" panose="02040503050406030204" pitchFamily="18" charset="0"/>
                            </a:rPr>
                            <m:t>α</m:t>
                          </m:r>
                        </m:num>
                        <m:den>
                          <m:r>
                            <a:rPr lang="en-GB" b="0" i="1" smtClean="0">
                              <a:latin typeface="Cambria Math" panose="02040503050406030204" pitchFamily="18" charset="0"/>
                            </a:rPr>
                            <m:t>3</m:t>
                          </m:r>
                          <m:sSub>
                            <m:sSubPr>
                              <m:ctrlPr>
                                <a:rPr lang="en-GB" i="1" smtClean="0">
                                  <a:latin typeface="Cambria Math" panose="02040503050406030204" pitchFamily="18" charset="0"/>
                                </a:rPr>
                              </m:ctrlPr>
                            </m:sSubPr>
                            <m:e>
                              <m:r>
                                <m:rPr>
                                  <m:sty m:val="p"/>
                                </m:rPr>
                                <a:rPr lang="el-GR" i="1">
                                  <a:latin typeface="Cambria Math" panose="02040503050406030204" pitchFamily="18" charset="0"/>
                                </a:rPr>
                                <m:t>ε</m:t>
                              </m:r>
                            </m:e>
                            <m:sub>
                              <m:r>
                                <a:rPr lang="en-GB" b="0" i="1" smtClean="0">
                                  <a:latin typeface="Cambria Math" panose="02040503050406030204" pitchFamily="18" charset="0"/>
                                </a:rPr>
                                <m:t>𝑜</m:t>
                              </m:r>
                            </m:sub>
                          </m:sSub>
                        </m:den>
                      </m:f>
                      <m:r>
                        <a:rPr lang="en-GB" b="0" i="1" smtClean="0">
                          <a:latin typeface="Cambria Math" panose="02040503050406030204" pitchFamily="18" charset="0"/>
                        </a:rPr>
                        <m:t> </m:t>
                      </m:r>
                    </m:oMath>
                  </m:oMathPara>
                </a14:m>
                <a:endParaRPr lang="en-GB" dirty="0"/>
              </a:p>
            </p:txBody>
          </p:sp>
        </mc:Choice>
        <mc:Fallback xmlns="">
          <p:sp>
            <p:nvSpPr>
              <p:cNvPr id="29" name="TextBox 28"/>
              <p:cNvSpPr txBox="1">
                <a:spLocks noRot="1" noChangeAspect="1" noMove="1" noResize="1" noEditPoints="1" noAdjustHandles="1" noChangeArrowheads="1" noChangeShapeType="1" noTextEdit="1"/>
              </p:cNvSpPr>
              <p:nvPr/>
            </p:nvSpPr>
            <p:spPr>
              <a:xfrm>
                <a:off x="4269297" y="3607352"/>
                <a:ext cx="1360244" cy="56720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988301" y="4712608"/>
                <a:ext cx="1864485"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2</m:t>
                          </m:r>
                        </m:sup>
                      </m:sSup>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𝑒𝑓𝑓</m:t>
                          </m:r>
                        </m:sub>
                        <m:sup>
                          <m:r>
                            <a:rPr lang="en-GB" b="0" i="1" smtClean="0">
                              <a:latin typeface="Cambria Math" panose="02040503050406030204" pitchFamily="18" charset="0"/>
                            </a:rPr>
                            <m:t>2</m:t>
                          </m:r>
                        </m:sup>
                      </m:sSubSup>
                      <m:nary>
                        <m:naryPr>
                          <m:chr m:val="∑"/>
                          <m:subHide m:val="on"/>
                          <m:supHide m:val="on"/>
                          <m:ctrlPr>
                            <a:rPr lang="en-GB" b="0" i="1" smtClean="0">
                              <a:latin typeface="Cambria Math" panose="02040503050406030204" pitchFamily="18" charset="0"/>
                            </a:rPr>
                          </m:ctrlPr>
                        </m:naryPr>
                        <m:sub/>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𝐼𝐸</m:t>
                              </m:r>
                            </m:den>
                          </m:f>
                        </m:e>
                      </m:nary>
                    </m:oMath>
                  </m:oMathPara>
                </a14:m>
                <a:endParaRPr lang="en-GB" dirty="0"/>
              </a:p>
            </p:txBody>
          </p:sp>
        </mc:Choice>
        <mc:Fallback xmlns="">
          <p:sp>
            <p:nvSpPr>
              <p:cNvPr id="31" name="TextBox 30"/>
              <p:cNvSpPr txBox="1">
                <a:spLocks noRot="1" noChangeAspect="1" noMove="1" noResize="1" noEditPoints="1" noAdjustHandles="1" noChangeArrowheads="1" noChangeShapeType="1" noTextEdit="1"/>
              </p:cNvSpPr>
              <p:nvPr/>
            </p:nvSpPr>
            <p:spPr>
              <a:xfrm>
                <a:off x="3988301" y="4712608"/>
                <a:ext cx="1864485" cy="670761"/>
              </a:xfrm>
              <a:prstGeom prst="rect">
                <a:avLst/>
              </a:prstGeom>
              <a:blipFill>
                <a:blip r:embed="rId5"/>
                <a:stretch>
                  <a:fillRect/>
                </a:stretch>
              </a:blipFill>
            </p:spPr>
            <p:txBody>
              <a:bodyPr/>
              <a:lstStyle/>
              <a:p>
                <a:r>
                  <a:rPr lang="en-GB">
                    <a:noFill/>
                  </a:rPr>
                  <a:t> </a:t>
                </a:r>
              </a:p>
            </p:txBody>
          </p:sp>
        </mc:Fallback>
      </mc:AlternateContent>
      <p:sp>
        <p:nvSpPr>
          <p:cNvPr id="36" name="Down Arrow 35"/>
          <p:cNvSpPr/>
          <p:nvPr/>
        </p:nvSpPr>
        <p:spPr>
          <a:xfrm rot="5400000">
            <a:off x="4686034" y="3100450"/>
            <a:ext cx="526768" cy="270680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4" name="Rectangle 3"/>
          <p:cNvSpPr/>
          <p:nvPr/>
        </p:nvSpPr>
        <p:spPr>
          <a:xfrm>
            <a:off x="6649413" y="6236627"/>
            <a:ext cx="5542587" cy="738664"/>
          </a:xfrm>
          <a:prstGeom prst="rect">
            <a:avLst/>
          </a:prstGeom>
        </p:spPr>
        <p:txBody>
          <a:bodyPr wrap="square">
            <a:spAutoFit/>
          </a:bodyPr>
          <a:lstStyle/>
          <a:p>
            <a:pPr algn="just"/>
            <a:r>
              <a:rPr lang="en-US" sz="1400" dirty="0" smtClean="0">
                <a:latin typeface="Times New Roman" panose="02020603050405020304" pitchFamily="18" charset="0"/>
                <a:cs typeface="Times New Roman" panose="02020603050405020304" pitchFamily="18" charset="0"/>
              </a:rPr>
              <a:t>4. C Kittle, Introduction </a:t>
            </a:r>
            <a:r>
              <a:rPr lang="en-US" sz="1400" dirty="0">
                <a:latin typeface="Times New Roman" panose="02020603050405020304" pitchFamily="18" charset="0"/>
                <a:cs typeface="Times New Roman" panose="02020603050405020304" pitchFamily="18" charset="0"/>
              </a:rPr>
              <a:t>to Solid State </a:t>
            </a:r>
            <a:r>
              <a:rPr lang="en-US" sz="1400" dirty="0" smtClean="0">
                <a:latin typeface="Times New Roman" panose="02020603050405020304" pitchFamily="18" charset="0"/>
                <a:cs typeface="Times New Roman" panose="02020603050405020304" pitchFamily="18" charset="0"/>
              </a:rPr>
              <a:t>Physics</a:t>
            </a:r>
          </a:p>
          <a:p>
            <a:pPr algn="just"/>
            <a:r>
              <a:rPr lang="en-US" sz="1400" dirty="0" smtClean="0">
                <a:latin typeface="Times New Roman" panose="02020603050405020304" pitchFamily="18" charset="0"/>
                <a:cs typeface="Times New Roman" panose="02020603050405020304" pitchFamily="18" charset="0"/>
              </a:rPr>
              <a:t>5. </a:t>
            </a:r>
            <a:r>
              <a:rPr lang="en-GB" sz="1400" dirty="0" err="1">
                <a:solidFill>
                  <a:srgbClr val="000000"/>
                </a:solidFill>
                <a:latin typeface="Times New Roman" panose="02020603050405020304" pitchFamily="18" charset="0"/>
                <a:cs typeface="Times New Roman" panose="02020603050405020304" pitchFamily="18" charset="0"/>
              </a:rPr>
              <a:t>Dimitrov</a:t>
            </a:r>
            <a:r>
              <a:rPr lang="en-GB" sz="1400" dirty="0">
                <a:solidFill>
                  <a:srgbClr val="000000"/>
                </a:solidFill>
                <a:latin typeface="Times New Roman" panose="02020603050405020304" pitchFamily="18" charset="0"/>
                <a:cs typeface="Times New Roman" panose="02020603050405020304" pitchFamily="18" charset="0"/>
              </a:rPr>
              <a:t> </a:t>
            </a:r>
            <a:r>
              <a:rPr lang="en-US" sz="1400" i="1" dirty="0" smtClean="0">
                <a:latin typeface="Times New Roman" panose="02020603050405020304" pitchFamily="18" charset="0"/>
                <a:cs typeface="Times New Roman" panose="02020603050405020304" pitchFamily="18" charset="0"/>
              </a:rPr>
              <a:t>et. al. </a:t>
            </a:r>
            <a:r>
              <a:rPr lang="en-GB" sz="1400" dirty="0">
                <a:latin typeface="Times New Roman" panose="02020603050405020304" pitchFamily="18" charset="0"/>
                <a:cs typeface="Times New Roman" panose="02020603050405020304" pitchFamily="18" charset="0"/>
              </a:rPr>
              <a:t>Journal of Solid State Chemistry </a:t>
            </a:r>
            <a:r>
              <a:rPr lang="en-GB" sz="1400" b="1" dirty="0">
                <a:latin typeface="Times New Roman" panose="02020603050405020304" pitchFamily="18" charset="0"/>
                <a:cs typeface="Times New Roman" panose="02020603050405020304" pitchFamily="18" charset="0"/>
              </a:rPr>
              <a:t>196</a:t>
            </a:r>
            <a:r>
              <a:rPr lang="en-GB" sz="1400" dirty="0">
                <a:latin typeface="Times New Roman" panose="02020603050405020304" pitchFamily="18" charset="0"/>
                <a:cs typeface="Times New Roman" panose="02020603050405020304" pitchFamily="18" charset="0"/>
              </a:rPr>
              <a:t> (2012) 574–578</a:t>
            </a:r>
          </a:p>
          <a:p>
            <a:pPr algn="just"/>
            <a:r>
              <a:rPr lang="en-US" sz="1400" i="1" dirty="0" smtClean="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p:txBody>
      </p:sp>
      <p:pic>
        <p:nvPicPr>
          <p:cNvPr id="62" name="Picture 4" descr="https://lh4.googleusercontent.com/xR8s9kLaADV3IxZ8qM9S41_pqpuVDkpp7bOAlMh8Ooh8QAuv0UcOxpOZoleykZYdca8sDp8WAThgLdlGJ6otV7QrGLD0P2a3jjzt7qa-8Imlc_mayxCQPdqnasWATz_tWWWzNSgO4G0"/>
          <p:cNvPicPr>
            <a:picLocks noChangeAspect="1" noChangeArrowheads="1"/>
          </p:cNvPicPr>
          <p:nvPr/>
        </p:nvPicPr>
        <p:blipFill rotWithShape="1">
          <a:blip r:embed="rId6">
            <a:extLst>
              <a:ext uri="{28A0092B-C50C-407E-A947-70E740481C1C}">
                <a14:useLocalDpi xmlns:a14="http://schemas.microsoft.com/office/drawing/2010/main" val="0"/>
              </a:ext>
            </a:extLst>
          </a:blip>
          <a:srcRect l="5607" r="1620" b="10513"/>
          <a:stretch/>
        </p:blipFill>
        <p:spPr bwMode="auto">
          <a:xfrm>
            <a:off x="5992323" y="670587"/>
            <a:ext cx="6199677" cy="218634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556730" y="2616860"/>
            <a:ext cx="5372926" cy="1323486"/>
            <a:chOff x="5829932" y="2650746"/>
            <a:chExt cx="5372926" cy="1323486"/>
          </a:xfrm>
        </p:grpSpPr>
        <mc:AlternateContent xmlns:mc="http://schemas.openxmlformats.org/markup-compatibility/2006" xmlns:a14="http://schemas.microsoft.com/office/drawing/2010/main">
          <mc:Choice Requires="a14">
            <p:sp>
              <p:nvSpPr>
                <p:cNvPr id="7" name="TextBox 6"/>
                <p:cNvSpPr txBox="1"/>
                <p:nvPr/>
              </p:nvSpPr>
              <p:spPr>
                <a:xfrm>
                  <a:off x="5829932" y="3026400"/>
                  <a:ext cx="3669081" cy="5225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Ψ</m:t>
                        </m:r>
                        <m:d>
                          <m:dPr>
                            <m:ctrlPr>
                              <a:rPr lang="en-GB" b="0" i="1" smtClean="0">
                                <a:latin typeface="Cambria Math" panose="02040503050406030204" pitchFamily="18" charset="0"/>
                              </a:rPr>
                            </m:ctrlPr>
                          </m:dPr>
                          <m:e>
                            <m:r>
                              <a:rPr lang="en-GB" i="1">
                                <a:latin typeface="Cambria Math" panose="02040503050406030204" pitchFamily="18" charset="0"/>
                              </a:rPr>
                              <m:t>±</m:t>
                            </m:r>
                          </m:e>
                        </m:d>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i="1">
                                        <a:latin typeface="Cambria Math" panose="02040503050406030204" pitchFamily="18" charset="0"/>
                                      </a:rPr>
                                      <m:t>𝑖</m:t>
                                    </m:r>
                                    <m:r>
                                      <a:rPr lang="en-GB" i="1">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𝑥</m:t>
                                    </m:r>
                                  </m:num>
                                  <m:den>
                                    <m:r>
                                      <a:rPr lang="en-GB" b="0" i="1" smtClean="0">
                                        <a:latin typeface="Cambria Math" panose="02040503050406030204" pitchFamily="18" charset="0"/>
                                      </a:rPr>
                                      <m:t>𝑎</m:t>
                                    </m:r>
                                  </m:den>
                                </m:f>
                              </m:e>
                            </m:d>
                          </m:e>
                        </m:func>
                        <m:r>
                          <a:rPr lang="en-GB" i="1" smtClean="0">
                            <a:latin typeface="Cambria Math" panose="02040503050406030204" pitchFamily="18" charset="0"/>
                          </a:rPr>
                          <m:t>±</m:t>
                        </m:r>
                        <m:func>
                          <m:funcPr>
                            <m:ctrlPr>
                              <a:rPr lang="en-GB" i="1" smtClean="0">
                                <a:latin typeface="Cambria Math" panose="02040503050406030204" pitchFamily="18" charset="0"/>
                              </a:rPr>
                            </m:ctrlPr>
                          </m:funcPr>
                          <m:fName>
                            <m:r>
                              <m:rPr>
                                <m:sty m:val="p"/>
                              </m:rPr>
                              <a:rPr lang="en-GB">
                                <a:latin typeface="Cambria Math" panose="02040503050406030204" pitchFamily="18" charset="0"/>
                              </a:rPr>
                              <m:t>exp</m:t>
                            </m:r>
                          </m:fName>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𝑥</m:t>
                                    </m:r>
                                  </m:num>
                                  <m:den>
                                    <m:r>
                                      <a:rPr lang="en-GB" i="1">
                                        <a:latin typeface="Cambria Math" panose="02040503050406030204" pitchFamily="18" charset="0"/>
                                      </a:rPr>
                                      <m:t>𝑎</m:t>
                                    </m:r>
                                  </m:den>
                                </m:f>
                              </m:e>
                            </m:d>
                            <m:r>
                              <a:rPr lang="en-GB" b="0" i="1" smtClean="0">
                                <a:latin typeface="Cambria Math" panose="02040503050406030204" pitchFamily="18" charset="0"/>
                              </a:rPr>
                              <m:t>=⁡</m:t>
                            </m:r>
                          </m:e>
                        </m:func>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5829932" y="3026400"/>
                  <a:ext cx="3669081" cy="522579"/>
                </a:xfrm>
                <a:prstGeom prst="rect">
                  <a:avLst/>
                </a:prstGeom>
                <a:blipFill>
                  <a:blip r:embed="rId7"/>
                  <a:stretch>
                    <a:fillRect/>
                  </a:stretch>
                </a:blipFill>
              </p:spPr>
              <p:txBody>
                <a:bodyPr/>
                <a:lstStyle/>
                <a:p>
                  <a:r>
                    <a:rPr lang="en-GB">
                      <a:noFill/>
                    </a:rPr>
                    <a:t> </a:t>
                  </a:r>
                </a:p>
              </p:txBody>
            </p:sp>
          </mc:Fallback>
        </mc:AlternateContent>
        <p:sp>
          <p:nvSpPr>
            <p:cNvPr id="9" name="Left Brace 8"/>
            <p:cNvSpPr/>
            <p:nvPr/>
          </p:nvSpPr>
          <p:spPr>
            <a:xfrm>
              <a:off x="9435142" y="2993557"/>
              <a:ext cx="432486" cy="5882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Rectangle 9"/>
                <p:cNvSpPr/>
                <p:nvPr/>
              </p:nvSpPr>
              <p:spPr>
                <a:xfrm>
                  <a:off x="9803758" y="2650746"/>
                  <a:ext cx="1341265" cy="566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 </m:t>
                        </m:r>
                        <m:r>
                          <a:rPr lang="en-GB" b="0" i="1" smtClean="0">
                            <a:latin typeface="Cambria Math" panose="02040503050406030204" pitchFamily="18" charset="0"/>
                          </a:rPr>
                          <m:t>2 </m:t>
                        </m:r>
                        <m:r>
                          <a:rPr lang="en-GB" b="0" i="1" smtClean="0">
                            <a:latin typeface="Cambria Math" panose="02040503050406030204" pitchFamily="18" charset="0"/>
                          </a:rPr>
                          <m:t>𝑐𝑜𝑠</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𝑥</m:t>
                                </m:r>
                              </m:num>
                              <m:den>
                                <m:r>
                                  <a:rPr lang="en-GB" i="1">
                                    <a:latin typeface="Cambria Math" panose="02040503050406030204" pitchFamily="18" charset="0"/>
                                  </a:rPr>
                                  <m:t>𝑎</m:t>
                                </m:r>
                              </m:den>
                            </m:f>
                          </m:e>
                        </m:d>
                      </m:oMath>
                    </m:oMathPara>
                  </a14:m>
                  <a:endParaRPr lang="en-GB" dirty="0"/>
                </a:p>
              </p:txBody>
            </p:sp>
          </mc:Choice>
          <mc:Fallback xmlns="">
            <p:sp>
              <p:nvSpPr>
                <p:cNvPr id="10" name="Rectangle 9"/>
                <p:cNvSpPr>
                  <a:spLocks noRot="1" noChangeAspect="1" noMove="1" noResize="1" noEditPoints="1" noAdjustHandles="1" noChangeArrowheads="1" noChangeShapeType="1" noTextEdit="1"/>
                </p:cNvSpPr>
                <p:nvPr/>
              </p:nvSpPr>
              <p:spPr>
                <a:xfrm>
                  <a:off x="9803758" y="2650746"/>
                  <a:ext cx="1341265" cy="566694"/>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9803757" y="3407538"/>
                  <a:ext cx="1399101" cy="566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𝑖</m:t>
                        </m:r>
                        <m:r>
                          <a:rPr lang="en-GB" b="0" i="1" smtClean="0">
                            <a:latin typeface="Cambria Math" panose="02040503050406030204" pitchFamily="18" charset="0"/>
                          </a:rPr>
                          <m:t> </m:t>
                        </m:r>
                        <m:r>
                          <a:rPr lang="en-GB" b="0" i="1" smtClean="0">
                            <a:latin typeface="Cambria Math" panose="02040503050406030204" pitchFamily="18" charset="0"/>
                          </a:rPr>
                          <m:t>𝑠𝑖𝑛</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𝑥</m:t>
                                </m:r>
                              </m:num>
                              <m:den>
                                <m:r>
                                  <a:rPr lang="en-GB" i="1">
                                    <a:latin typeface="Cambria Math" panose="02040503050406030204" pitchFamily="18" charset="0"/>
                                  </a:rPr>
                                  <m:t>𝑎</m:t>
                                </m:r>
                              </m:den>
                            </m:f>
                          </m:e>
                        </m:d>
                      </m:oMath>
                    </m:oMathPara>
                  </a14:m>
                  <a:endParaRPr lang="en-GB" dirty="0"/>
                </a:p>
              </p:txBody>
            </p:sp>
          </mc:Choice>
          <mc:Fallback xmlns="">
            <p:sp>
              <p:nvSpPr>
                <p:cNvPr id="64" name="Rectangle 63"/>
                <p:cNvSpPr>
                  <a:spLocks noRot="1" noChangeAspect="1" noMove="1" noResize="1" noEditPoints="1" noAdjustHandles="1" noChangeArrowheads="1" noChangeShapeType="1" noTextEdit="1"/>
                </p:cNvSpPr>
                <p:nvPr/>
              </p:nvSpPr>
              <p:spPr>
                <a:xfrm>
                  <a:off x="9803757" y="3407538"/>
                  <a:ext cx="1399101" cy="566694"/>
                </a:xfrm>
                <a:prstGeom prst="rect">
                  <a:avLst/>
                </a:prstGeom>
                <a:blipFill>
                  <a:blip r:embed="rId9"/>
                  <a:stretch>
                    <a:fillRect/>
                  </a:stretch>
                </a:blipFill>
              </p:spPr>
              <p:txBody>
                <a:bodyPr/>
                <a:lstStyle/>
                <a:p>
                  <a:r>
                    <a:rPr lang="en-GB">
                      <a:noFill/>
                    </a:rPr>
                    <a:t> </a:t>
                  </a:r>
                </a:p>
              </p:txBody>
            </p:sp>
          </mc:Fallback>
        </mc:AlternateContent>
      </p:grpSp>
      <p:sp>
        <p:nvSpPr>
          <p:cNvPr id="65" name="Down Arrow 64"/>
          <p:cNvSpPr/>
          <p:nvPr/>
        </p:nvSpPr>
        <p:spPr>
          <a:xfrm>
            <a:off x="8565393" y="3680932"/>
            <a:ext cx="526768" cy="541539"/>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6649413" y="4281608"/>
                <a:ext cx="3765774" cy="375616"/>
              </a:xfrm>
              <a:prstGeom prst="rect">
                <a:avLst/>
              </a:prstGeom>
              <a:noFill/>
            </p:spPr>
            <p:txBody>
              <a:bodyPr wrap="none" lIns="0" tIns="0" rIns="0" bIns="0" rtlCol="0">
                <a:spAutoFit/>
              </a:bodyPr>
              <a:lstStyle/>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𝑔</m:t>
                        </m:r>
                      </m:sub>
                    </m:sSub>
                    <m:r>
                      <a:rPr lang="en-GB" b="0" i="1" smtClean="0">
                        <a:latin typeface="Cambria Math" panose="02040503050406030204" pitchFamily="18" charset="0"/>
                      </a:rPr>
                      <m:t>= </m:t>
                    </m:r>
                    <m:nary>
                      <m:naryPr>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0</m:t>
                        </m:r>
                      </m:sub>
                      <m:sup>
                        <m:r>
                          <a:rPr lang="en-GB" b="0" i="1" smtClean="0">
                            <a:latin typeface="Cambria Math" panose="02040503050406030204" pitchFamily="18" charset="0"/>
                          </a:rPr>
                          <m:t>1</m:t>
                        </m:r>
                      </m:sup>
                      <m:e>
                        <m:r>
                          <a:rPr lang="en-GB" b="0" i="1" smtClean="0">
                            <a:latin typeface="Cambria Math" panose="02040503050406030204" pitchFamily="18" charset="0"/>
                          </a:rPr>
                          <m:t>𝑈</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m:rPr>
                                    <m:sty m:val="p"/>
                                  </m:rPr>
                                  <a:rPr lang="el-GR" b="0" i="0" smtClean="0">
                                    <a:latin typeface="Cambria Math" panose="02040503050406030204" pitchFamily="18" charset="0"/>
                                  </a:rPr>
                                  <m:t>Ψ</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 −</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m:rPr>
                                    <m:sty m:val="p"/>
                                  </m:rPr>
                                  <a:rPr lang="el-GR">
                                    <a:latin typeface="Cambria Math" panose="02040503050406030204" pitchFamily="18" charset="0"/>
                                  </a:rPr>
                                  <m:t>Ψ</m:t>
                                </m:r>
                                <m:d>
                                  <m:dPr>
                                    <m:ctrlPr>
                                      <a:rPr lang="en-GB" i="1">
                                        <a:latin typeface="Cambria Math" panose="02040503050406030204" pitchFamily="18" charset="0"/>
                                      </a:rPr>
                                    </m:ctrlPr>
                                  </m:dPr>
                                  <m:e>
                                    <m:r>
                                      <a:rPr lang="en-GB" b="0" i="1" smtClean="0">
                                        <a:latin typeface="Cambria Math" panose="02040503050406030204" pitchFamily="18" charset="0"/>
                                      </a:rPr>
                                      <m:t>−</m:t>
                                    </m:r>
                                  </m:e>
                                </m:d>
                              </m:e>
                            </m:d>
                          </m:e>
                          <m:sup>
                            <m:r>
                              <a:rPr lang="en-GB" i="1">
                                <a:latin typeface="Cambria Math" panose="02040503050406030204" pitchFamily="18" charset="0"/>
                              </a:rPr>
                              <m:t>2</m:t>
                            </m:r>
                          </m:sup>
                        </m:sSup>
                        <m:r>
                          <a:rPr lang="en-GB" b="0" i="1" smtClean="0">
                            <a:latin typeface="Cambria Math" panose="02040503050406030204" pitchFamily="18" charset="0"/>
                          </a:rPr>
                          <m:t>]</m:t>
                        </m:r>
                      </m:e>
                    </m:nary>
                  </m:oMath>
                </a14:m>
                <a:r>
                  <a:rPr lang="en-GB" dirty="0" smtClean="0"/>
                  <a:t> dx</a:t>
                </a:r>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6649413" y="4281608"/>
                <a:ext cx="3765774" cy="375616"/>
              </a:xfrm>
              <a:prstGeom prst="rect">
                <a:avLst/>
              </a:prstGeom>
              <a:blipFill>
                <a:blip r:embed="rId10"/>
                <a:stretch>
                  <a:fillRect l="-2265" t="-141935" r="-2751" b="-2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556730" y="4789567"/>
                <a:ext cx="5636287"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𝑔</m:t>
                          </m:r>
                        </m:sub>
                      </m:sSub>
                      <m:r>
                        <a:rPr lang="en-GB" b="0" i="1" smtClean="0">
                          <a:latin typeface="Cambria Math" panose="02040503050406030204" pitchFamily="18" charset="0"/>
                        </a:rPr>
                        <m:t>=2</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𝑈</m:t>
                          </m:r>
                          <m:r>
                            <a:rPr lang="en-GB" b="0" i="1" smtClean="0">
                              <a:latin typeface="Cambria Math" panose="02040503050406030204" pitchFamily="18" charset="0"/>
                            </a:rPr>
                            <m:t> </m:t>
                          </m:r>
                          <m:r>
                            <a:rPr lang="en-GB" i="1">
                              <a:latin typeface="Cambria Math" panose="02040503050406030204" pitchFamily="18" charset="0"/>
                            </a:rPr>
                            <m:t>𝑐𝑜𝑠</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b="0" i="1" smtClean="0">
                                      <a:latin typeface="Cambria Math" panose="02040503050406030204" pitchFamily="18" charset="0"/>
                                    </a:rPr>
                                    <m:t>2</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𝑥</m:t>
                                  </m:r>
                                </m:num>
                                <m:den>
                                  <m:r>
                                    <a:rPr lang="en-GB" i="1">
                                      <a:latin typeface="Cambria Math" panose="02040503050406030204" pitchFamily="18" charset="0"/>
                                    </a:rPr>
                                    <m:t>𝑎</m:t>
                                  </m:r>
                                </m:den>
                              </m:f>
                            </m:e>
                          </m:d>
                          <m:r>
                            <a:rPr lang="en-GB" b="0" i="1" smtClean="0">
                              <a:latin typeface="Cambria Math" panose="02040503050406030204" pitchFamily="18" charset="0"/>
                            </a:rPr>
                            <m:t> </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𝑐𝑜𝑠</m:t>
                                  </m:r>
                                </m:e>
                                <m:sup>
                                  <m:r>
                                    <a:rPr lang="en-GB" b="0" i="1" smtClean="0">
                                      <a:latin typeface="Cambria Math" panose="02040503050406030204" pitchFamily="18" charset="0"/>
                                    </a:rPr>
                                    <m:t>2</m:t>
                                  </m:r>
                                </m:sup>
                              </m:sSup>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𝑥</m:t>
                                      </m:r>
                                    </m:num>
                                    <m:den>
                                      <m:r>
                                        <a:rPr lang="en-GB" i="1">
                                          <a:latin typeface="Cambria Math" panose="02040503050406030204" pitchFamily="18" charset="0"/>
                                        </a:rPr>
                                        <m:t>𝑎</m:t>
                                      </m:r>
                                    </m:den>
                                  </m:f>
                                </m:e>
                              </m:d>
                              <m:r>
                                <a:rPr lang="en-GB" b="0" i="1" smtClean="0">
                                  <a:latin typeface="Cambria Math" panose="02040503050406030204" pitchFamily="18" charset="0"/>
                                </a:rPr>
                                <m:t> −</m:t>
                              </m:r>
                              <m:sSup>
                                <m:sSupPr>
                                  <m:ctrlPr>
                                    <a:rPr lang="en-GB" i="1">
                                      <a:latin typeface="Cambria Math" panose="02040503050406030204" pitchFamily="18" charset="0"/>
                                    </a:rPr>
                                  </m:ctrlPr>
                                </m:sSupPr>
                                <m:e>
                                  <m:r>
                                    <a:rPr lang="en-GB" b="0" i="1" smtClean="0">
                                      <a:latin typeface="Cambria Math" panose="02040503050406030204" pitchFamily="18" charset="0"/>
                                    </a:rPr>
                                    <m:t>𝑠𝑖𝑛</m:t>
                                  </m:r>
                                </m:e>
                                <m:sup>
                                  <m:r>
                                    <a:rPr lang="en-GB" i="1">
                                      <a:latin typeface="Cambria Math" panose="02040503050406030204" pitchFamily="18" charset="0"/>
                                    </a:rPr>
                                    <m:t>2</m:t>
                                  </m:r>
                                </m:sup>
                              </m:sSup>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𝑥</m:t>
                                      </m:r>
                                    </m:num>
                                    <m:den>
                                      <m:r>
                                        <a:rPr lang="en-GB" i="1">
                                          <a:latin typeface="Cambria Math" panose="02040503050406030204" pitchFamily="18" charset="0"/>
                                        </a:rPr>
                                        <m:t>𝑎</m:t>
                                      </m:r>
                                    </m:den>
                                  </m:f>
                                </m:e>
                              </m:d>
                            </m:e>
                          </m:d>
                          <m:r>
                            <a:rPr lang="en-GB" b="0" i="1" smtClean="0">
                              <a:latin typeface="Cambria Math" panose="02040503050406030204" pitchFamily="18" charset="0"/>
                            </a:rPr>
                            <m:t>𝑑𝑥</m:t>
                          </m:r>
                        </m:e>
                      </m:nary>
                      <m:r>
                        <a:rPr lang="en-GB" b="0" i="1" smtClean="0">
                          <a:latin typeface="Cambria Math" panose="02040503050406030204" pitchFamily="18" charset="0"/>
                        </a:rPr>
                        <m:t>=</m:t>
                      </m:r>
                      <m:r>
                        <a:rPr lang="en-GB" b="0" i="1" smtClean="0">
                          <a:latin typeface="Cambria Math" panose="02040503050406030204" pitchFamily="18" charset="0"/>
                        </a:rPr>
                        <m:t>𝑈</m:t>
                      </m:r>
                    </m:oMath>
                  </m:oMathPara>
                </a14:m>
                <a:endParaRPr lang="en-GB" dirty="0"/>
              </a:p>
            </p:txBody>
          </p:sp>
        </mc:Choice>
        <mc:Fallback xmlns="">
          <p:sp>
            <p:nvSpPr>
              <p:cNvPr id="66" name="TextBox 65"/>
              <p:cNvSpPr txBox="1">
                <a:spLocks noRot="1" noChangeAspect="1" noMove="1" noResize="1" noEditPoints="1" noAdjustHandles="1" noChangeArrowheads="1" noChangeShapeType="1" noTextEdit="1"/>
              </p:cNvSpPr>
              <p:nvPr/>
            </p:nvSpPr>
            <p:spPr>
              <a:xfrm>
                <a:off x="6556730" y="4789567"/>
                <a:ext cx="5636287" cy="726546"/>
              </a:xfrm>
              <a:prstGeom prst="rect">
                <a:avLst/>
              </a:prstGeom>
              <a:blipFill>
                <a:blip r:embed="rId11"/>
                <a:stretch>
                  <a:fillRect/>
                </a:stretch>
              </a:blipFill>
            </p:spPr>
            <p:txBody>
              <a:bodyPr/>
              <a:lstStyle/>
              <a:p>
                <a:r>
                  <a:rPr lang="en-GB">
                    <a:noFill/>
                  </a:rPr>
                  <a:t> </a:t>
                </a:r>
              </a:p>
            </p:txBody>
          </p:sp>
        </mc:Fallback>
      </mc:AlternateContent>
      <p:sp>
        <p:nvSpPr>
          <p:cNvPr id="67" name="TextBox 66"/>
          <p:cNvSpPr txBox="1"/>
          <p:nvPr/>
        </p:nvSpPr>
        <p:spPr>
          <a:xfrm>
            <a:off x="135920" y="5774962"/>
            <a:ext cx="5856403" cy="923330"/>
          </a:xfrm>
          <a:prstGeom prst="rect">
            <a:avLst/>
          </a:prstGeom>
          <a:solidFill>
            <a:schemeClr val="bg1">
              <a:lumMod val="85000"/>
            </a:schemeClr>
          </a:solidFill>
          <a:ln>
            <a:solidFill>
              <a:schemeClr val="tx1"/>
            </a:solidFill>
          </a:ln>
        </p:spPr>
        <p:txBody>
          <a:bodyPr wrap="square" rtlCol="0">
            <a:spAutoFit/>
          </a:bodyPr>
          <a:lstStyle/>
          <a:p>
            <a:pPr algn="just"/>
            <a:r>
              <a:rPr lang="en-GB" b="1" dirty="0" smtClean="0">
                <a:latin typeface="Times New Roman" panose="02020603050405020304" pitchFamily="18" charset="0"/>
                <a:cs typeface="Times New Roman" panose="02020603050405020304" pitchFamily="18" charset="0"/>
              </a:rPr>
              <a:t>For ionic solids, the band gap (crystal potential, U) is directly proportional to the polarizability (</a:t>
            </a:r>
            <a:r>
              <a:rPr lang="el-GR" b="1" dirty="0" smtClean="0">
                <a:latin typeface="Times New Roman" panose="02020603050405020304" pitchFamily="18" charset="0"/>
                <a:cs typeface="Times New Roman" panose="02020603050405020304" pitchFamily="18" charset="0"/>
              </a:rPr>
              <a:t>α</a:t>
            </a:r>
            <a:r>
              <a:rPr lang="en-GB" b="1" dirty="0" smtClean="0">
                <a:latin typeface="Times New Roman" panose="02020603050405020304" pitchFamily="18" charset="0"/>
                <a:cs typeface="Times New Roman" panose="02020603050405020304" pitchFamily="18" charset="0"/>
              </a:rPr>
              <a:t>) and inversely proportional to the ionisation energy (IE)</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9" name="TextBox 68"/>
              <p:cNvSpPr txBox="1"/>
              <p:nvPr/>
            </p:nvSpPr>
            <p:spPr>
              <a:xfrm>
                <a:off x="1086841" y="4169770"/>
                <a:ext cx="2685268" cy="581698"/>
              </a:xfrm>
              <a:prstGeom prst="rect">
                <a:avLst/>
              </a:prstGeom>
              <a:noFill/>
            </p:spPr>
            <p:txBody>
              <a:bodyPr wrap="square" lIns="0" tIns="0" rIns="0" bIns="0" rtlCol="0">
                <a:spAutoFit/>
              </a:bodyPr>
              <a:lstStyle/>
              <a:p>
                <a14:m>
                  <m:oMath xmlns:m="http://schemas.openxmlformats.org/officeDocument/2006/math">
                    <m:f>
                      <m:fPr>
                        <m:ctrlPr>
                          <a:rPr lang="en-GB" sz="2300" i="1">
                            <a:latin typeface="Cambria Math" panose="02040503050406030204" pitchFamily="18" charset="0"/>
                          </a:rPr>
                        </m:ctrlPr>
                      </m:fPr>
                      <m:num>
                        <m:r>
                          <a:rPr lang="en-GB" sz="2300" i="1">
                            <a:latin typeface="Cambria Math" panose="02040503050406030204" pitchFamily="18" charset="0"/>
                          </a:rPr>
                          <m:t>1</m:t>
                        </m:r>
                      </m:num>
                      <m:den>
                        <m:sSub>
                          <m:sSubPr>
                            <m:ctrlPr>
                              <a:rPr lang="en-GB" sz="2300" i="1">
                                <a:latin typeface="Cambria Math" panose="02040503050406030204" pitchFamily="18" charset="0"/>
                              </a:rPr>
                            </m:ctrlPr>
                          </m:sSubPr>
                          <m:e>
                            <m:r>
                              <a:rPr lang="en-GB" sz="2300" i="1">
                                <a:latin typeface="Cambria Math" panose="02040503050406030204" pitchFamily="18" charset="0"/>
                              </a:rPr>
                              <m:t>𝐸</m:t>
                            </m:r>
                          </m:e>
                          <m:sub>
                            <m:r>
                              <a:rPr lang="en-GB" sz="2300" i="1">
                                <a:latin typeface="Cambria Math" panose="02040503050406030204" pitchFamily="18" charset="0"/>
                              </a:rPr>
                              <m:t>𝑔</m:t>
                            </m:r>
                          </m:sub>
                        </m:sSub>
                      </m:den>
                    </m:f>
                    <m:r>
                      <a:rPr lang="en-GB" sz="2300">
                        <a:latin typeface="Cambria Math" panose="02040503050406030204" pitchFamily="18" charset="0"/>
                      </a:rPr>
                      <m:t>∝ </m:t>
                    </m:r>
                    <m:r>
                      <m:rPr>
                        <m:sty m:val="p"/>
                      </m:rPr>
                      <a:rPr lang="el-GR" sz="2300" i="1">
                        <a:latin typeface="Cambria Math" panose="02040503050406030204" pitchFamily="18" charset="0"/>
                      </a:rPr>
                      <m:t>ε</m:t>
                    </m:r>
                    <m:r>
                      <a:rPr lang="en-GB" sz="2300">
                        <a:latin typeface="Cambria Math" panose="02040503050406030204" pitchFamily="18" charset="0"/>
                      </a:rPr>
                      <m:t>∝</m:t>
                    </m:r>
                  </m:oMath>
                </a14:m>
                <a:r>
                  <a:rPr lang="en-GB" sz="2300" dirty="0" smtClean="0">
                    <a:latin typeface="Times New Roman" panose="02020603050405020304" pitchFamily="18" charset="0"/>
                    <a:cs typeface="Times New Roman" panose="02020603050405020304" pitchFamily="18" charset="0"/>
                  </a:rPr>
                  <a:t> </a:t>
                </a:r>
                <a:r>
                  <a:rPr lang="el-GR" sz="2300" dirty="0" smtClean="0">
                    <a:latin typeface="Times New Roman" panose="02020603050405020304" pitchFamily="18" charset="0"/>
                    <a:cs typeface="Times New Roman" panose="02020603050405020304" pitchFamily="18" charset="0"/>
                  </a:rPr>
                  <a:t>α</a:t>
                </a:r>
                <a:r>
                  <a:rPr lang="en-GB" sz="2300" dirty="0" smtClean="0">
                    <a:latin typeface="Times New Roman" panose="02020603050405020304" pitchFamily="18" charset="0"/>
                    <a:cs typeface="Times New Roman" panose="02020603050405020304" pitchFamily="18" charset="0"/>
                  </a:rPr>
                  <a:t> </a:t>
                </a:r>
                <a14:m>
                  <m:oMath xmlns:m="http://schemas.openxmlformats.org/officeDocument/2006/math">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i="1">
                            <a:latin typeface="Cambria Math" panose="02040503050406030204" pitchFamily="18" charset="0"/>
                          </a:rPr>
                          <m:t>1</m:t>
                        </m:r>
                      </m:num>
                      <m:den>
                        <m:r>
                          <a:rPr lang="en-GB" sz="2300" b="0" i="1" smtClean="0">
                            <a:latin typeface="Cambria Math" panose="02040503050406030204" pitchFamily="18" charset="0"/>
                          </a:rPr>
                          <m:t>𝐼𝐸</m:t>
                        </m:r>
                      </m:den>
                    </m:f>
                  </m:oMath>
                </a14:m>
                <a:endParaRPr lang="en-GB" sz="2300" dirty="0">
                  <a:latin typeface="Times New Roman" panose="02020603050405020304" pitchFamily="18" charset="0"/>
                  <a:cs typeface="Times New Roman" panose="02020603050405020304" pitchFamily="18"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1086841" y="4169770"/>
                <a:ext cx="2685268" cy="581698"/>
              </a:xfrm>
              <a:prstGeom prst="rect">
                <a:avLst/>
              </a:prstGeom>
              <a:blipFill>
                <a:blip r:embed="rId12"/>
                <a:stretch>
                  <a:fillRect t="-5263" b="-3158"/>
                </a:stretch>
              </a:blipFill>
            </p:spPr>
            <p:txBody>
              <a:bodyPr/>
              <a:lstStyle/>
              <a:p>
                <a:r>
                  <a:rPr lang="en-GB">
                    <a:noFill/>
                  </a:rPr>
                  <a:t> </a:t>
                </a:r>
              </a:p>
            </p:txBody>
          </p:sp>
        </mc:Fallback>
      </mc:AlternateContent>
      <p:sp>
        <p:nvSpPr>
          <p:cNvPr id="70" name="Rectangle 69"/>
          <p:cNvSpPr/>
          <p:nvPr/>
        </p:nvSpPr>
        <p:spPr>
          <a:xfrm>
            <a:off x="965575" y="4090067"/>
            <a:ext cx="2144765" cy="699500"/>
          </a:xfrm>
          <a:prstGeom prst="rect">
            <a:avLst/>
          </a:prstGeom>
          <a:noFill/>
          <a:ln w="38100"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1" name="Down Arrow 70"/>
          <p:cNvSpPr/>
          <p:nvPr/>
        </p:nvSpPr>
        <p:spPr>
          <a:xfrm>
            <a:off x="1774573" y="4969481"/>
            <a:ext cx="526768" cy="653456"/>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72" name="Rectangle 71"/>
          <p:cNvSpPr/>
          <p:nvPr/>
        </p:nvSpPr>
        <p:spPr>
          <a:xfrm>
            <a:off x="2444137" y="3162008"/>
            <a:ext cx="2777363" cy="369332"/>
          </a:xfrm>
          <a:prstGeom prst="rect">
            <a:avLst/>
          </a:prstGeom>
        </p:spPr>
        <p:txBody>
          <a:bodyPr wrap="none">
            <a:spAutoFit/>
          </a:bodyPr>
          <a:lstStyle/>
          <a:p>
            <a:r>
              <a:rPr lang="en-GB" b="1" dirty="0" err="1">
                <a:latin typeface="Times New Roman" panose="02020603050405020304" pitchFamily="18" charset="0"/>
                <a:cs typeface="Times New Roman" panose="02020603050405020304" pitchFamily="18" charset="0"/>
              </a:rPr>
              <a:t>Clausius-Mossotti</a:t>
            </a:r>
            <a:r>
              <a:rPr lang="en-GB" b="1" dirty="0">
                <a:latin typeface="Times New Roman" panose="02020603050405020304" pitchFamily="18" charset="0"/>
                <a:cs typeface="Times New Roman" panose="02020603050405020304" pitchFamily="18" charset="0"/>
              </a:rPr>
              <a:t> relation</a:t>
            </a:r>
          </a:p>
        </p:txBody>
      </p:sp>
      <mc:AlternateContent xmlns:mc="http://schemas.openxmlformats.org/markup-compatibility/2006" xmlns:a14="http://schemas.microsoft.com/office/drawing/2010/main">
        <mc:Choice Requires="a14">
          <p:sp>
            <p:nvSpPr>
              <p:cNvPr id="73" name="TextBox 72"/>
              <p:cNvSpPr txBox="1"/>
              <p:nvPr/>
            </p:nvSpPr>
            <p:spPr>
              <a:xfrm>
                <a:off x="6556730" y="5430380"/>
                <a:ext cx="1658980" cy="832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𝑔</m:t>
                          </m:r>
                        </m:sub>
                      </m:sSub>
                      <m:r>
                        <a:rPr lang="en-GB" b="0" i="1" smtClean="0">
                          <a:latin typeface="Cambria Math" panose="02040503050406030204" pitchFamily="18" charset="0"/>
                        </a:rPr>
                        <m:t>=</m:t>
                      </m:r>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2</m:t>
                              </m:r>
                            </m:sup>
                          </m:sSup>
                        </m:num>
                        <m:den>
                          <m:r>
                            <a:rPr lang="en-GB" i="1">
                              <a:latin typeface="Cambria Math" panose="02040503050406030204" pitchFamily="18" charset="0"/>
                            </a:rPr>
                            <m:t>4</m:t>
                          </m:r>
                          <m:r>
                            <m:rPr>
                              <m:sty m:val="p"/>
                            </m:rPr>
                            <a:rPr lang="el-GR" i="1">
                              <a:latin typeface="Cambria Math" panose="02040503050406030204" pitchFamily="18" charset="0"/>
                            </a:rPr>
                            <m:t>πε</m:t>
                          </m:r>
                          <m:r>
                            <a:rPr lang="en-GB" i="1">
                              <a:latin typeface="Cambria Math" panose="02040503050406030204" pitchFamily="18" charset="0"/>
                            </a:rPr>
                            <m:t>𝑟</m:t>
                          </m:r>
                        </m:den>
                      </m:f>
                      <m:r>
                        <a:rPr lang="en-GB" i="1">
                          <a:latin typeface="Cambria Math" panose="02040503050406030204" pitchFamily="18" charset="0"/>
                        </a:rPr>
                        <m:t> </m:t>
                      </m:r>
                    </m:oMath>
                  </m:oMathPara>
                </a14:m>
                <a:endParaRPr lang="en-GB" dirty="0">
                  <a:latin typeface="Times New Roman" panose="02020603050405020304" pitchFamily="18" charset="0"/>
                  <a:cs typeface="Times New Roman" panose="02020603050405020304" pitchFamily="18" charset="0"/>
                </a:endParaRPr>
              </a:p>
              <a:p>
                <a:endParaRPr lang="en-GB" dirty="0"/>
              </a:p>
            </p:txBody>
          </p:sp>
        </mc:Choice>
        <mc:Fallback xmlns="">
          <p:sp>
            <p:nvSpPr>
              <p:cNvPr id="73" name="TextBox 72"/>
              <p:cNvSpPr txBox="1">
                <a:spLocks noRot="1" noChangeAspect="1" noMove="1" noResize="1" noEditPoints="1" noAdjustHandles="1" noChangeArrowheads="1" noChangeShapeType="1" noTextEdit="1"/>
              </p:cNvSpPr>
              <p:nvPr/>
            </p:nvSpPr>
            <p:spPr>
              <a:xfrm>
                <a:off x="6556730" y="5430380"/>
                <a:ext cx="1658980" cy="832857"/>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10060056" y="2720696"/>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74" name="Rectangle 73"/>
              <p:cNvSpPr>
                <a:spLocks noRot="1" noChangeAspect="1" noMove="1" noResize="1" noEditPoints="1" noAdjustHandles="1" noChangeArrowheads="1" noChangeShapeType="1" noTextEdit="1"/>
              </p:cNvSpPr>
              <p:nvPr/>
            </p:nvSpPr>
            <p:spPr>
              <a:xfrm>
                <a:off x="10060056" y="2720696"/>
                <a:ext cx="410689" cy="369332"/>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10068924" y="3476126"/>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75" name="Rectangle 74"/>
              <p:cNvSpPr>
                <a:spLocks noRot="1" noChangeAspect="1" noMove="1" noResize="1" noEditPoints="1" noAdjustHandles="1" noChangeArrowheads="1" noChangeShapeType="1" noTextEdit="1"/>
              </p:cNvSpPr>
              <p:nvPr/>
            </p:nvSpPr>
            <p:spPr>
              <a:xfrm>
                <a:off x="10068924" y="3476126"/>
                <a:ext cx="410689" cy="369332"/>
              </a:xfrm>
              <a:prstGeom prst="rect">
                <a:avLst/>
              </a:prstGeom>
              <a:blipFill>
                <a:blip r:embed="rId1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28174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444955" y="734382"/>
            <a:ext cx="3018581" cy="3484376"/>
            <a:chOff x="8008219" y="1097280"/>
            <a:chExt cx="4516768" cy="4670651"/>
          </a:xfrm>
        </p:grpSpPr>
        <p:cxnSp>
          <p:nvCxnSpPr>
            <p:cNvPr id="7" name="Straight Arrow Connector 6"/>
            <p:cNvCxnSpPr/>
            <p:nvPr/>
          </p:nvCxnSpPr>
          <p:spPr>
            <a:xfrm flipV="1">
              <a:off x="8566483" y="1328287"/>
              <a:ext cx="67378" cy="43313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p:cNvCxnSpPr/>
            <p:nvPr/>
          </p:nvCxnSpPr>
          <p:spPr>
            <a:xfrm>
              <a:off x="8008219" y="1751798"/>
              <a:ext cx="359984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p:nvCxnSpPr>
          <p:spPr>
            <a:xfrm flipV="1">
              <a:off x="8566484" y="4177364"/>
              <a:ext cx="2868329" cy="2887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566484" y="5438275"/>
              <a:ext cx="2887579" cy="3850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566483" y="4827069"/>
              <a:ext cx="2868329" cy="2887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0922000" y="1751798"/>
              <a:ext cx="30480" cy="3075271"/>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13" name="Straight Arrow Connector 12"/>
            <p:cNvCxnSpPr/>
            <p:nvPr/>
          </p:nvCxnSpPr>
          <p:spPr>
            <a:xfrm flipH="1">
              <a:off x="9408160" y="1734420"/>
              <a:ext cx="50800" cy="372310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p:cNvCxnSpPr/>
            <p:nvPr/>
          </p:nvCxnSpPr>
          <p:spPr>
            <a:xfrm flipH="1">
              <a:off x="10233259" y="1751798"/>
              <a:ext cx="15240" cy="2440004"/>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15" name="TextBox 14"/>
            <p:cNvSpPr txBox="1"/>
            <p:nvPr/>
          </p:nvSpPr>
          <p:spPr>
            <a:xfrm>
              <a:off x="8239760" y="1734420"/>
              <a:ext cx="449019" cy="49507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633861" y="1097280"/>
              <a:ext cx="487397" cy="49507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10972800" y="3262782"/>
                  <a:ext cx="1552187" cy="49507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𝐸𝑁</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𝜒</m:t>
                      </m:r>
                    </m:oMath>
                  </a14:m>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0972800" y="3262782"/>
                  <a:ext cx="1552187" cy="495073"/>
                </a:xfrm>
                <a:prstGeom prst="rect">
                  <a:avLst/>
                </a:prstGeom>
                <a:blipFill>
                  <a:blip r:embed="rId2"/>
                  <a:stretch>
                    <a:fillRect t="-8197" r="-4706" b="-24590"/>
                  </a:stretch>
                </a:blipFill>
              </p:spPr>
              <p:txBody>
                <a:bodyPr/>
                <a:lstStyle/>
                <a:p>
                  <a:r>
                    <a:rPr lang="en-GB">
                      <a:noFill/>
                    </a:rPr>
                    <a:t> </a:t>
                  </a:r>
                </a:p>
              </p:txBody>
            </p:sp>
          </mc:Fallback>
        </mc:AlternateContent>
        <p:sp>
          <p:nvSpPr>
            <p:cNvPr id="18" name="TextBox 17"/>
            <p:cNvSpPr txBox="1"/>
            <p:nvPr/>
          </p:nvSpPr>
          <p:spPr>
            <a:xfrm>
              <a:off x="10248499" y="2865120"/>
              <a:ext cx="698474" cy="495073"/>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EA</a:t>
              </a:r>
              <a:endParaRPr lang="en-US" i="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9458959" y="3632114"/>
              <a:ext cx="602530" cy="495073"/>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IE</a:t>
              </a:r>
              <a:endParaRPr lang="en-US" i="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1421071" y="3889493"/>
              <a:ext cx="640907" cy="495073"/>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E</a:t>
              </a:r>
              <a:r>
                <a:rPr lang="en-US" i="1" baseline="-25000" dirty="0" smtClean="0">
                  <a:latin typeface="Times New Roman" panose="02020603050405020304" pitchFamily="18" charset="0"/>
                  <a:cs typeface="Times New Roman" panose="02020603050405020304" pitchFamily="18" charset="0"/>
                </a:rPr>
                <a:t>C</a:t>
              </a:r>
              <a:endParaRPr lang="en-US" i="1"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1401699" y="5272858"/>
              <a:ext cx="628916" cy="495073"/>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E</a:t>
              </a:r>
              <a:r>
                <a:rPr lang="en-US" i="1" baseline="-25000" dirty="0" smtClean="0">
                  <a:latin typeface="Times New Roman" panose="02020603050405020304" pitchFamily="18" charset="0"/>
                  <a:cs typeface="Times New Roman" panose="02020603050405020304" pitchFamily="18" charset="0"/>
                </a:rPr>
                <a:t>V</a:t>
              </a:r>
              <a:endParaRPr lang="en-US" i="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1421071" y="4671279"/>
              <a:ext cx="628916" cy="495073"/>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E</a:t>
              </a:r>
              <a:r>
                <a:rPr lang="en-US" i="1" baseline="-25000" dirty="0" smtClean="0">
                  <a:latin typeface="Times New Roman" panose="02020603050405020304" pitchFamily="18" charset="0"/>
                  <a:cs typeface="Times New Roman" panose="02020603050405020304" pitchFamily="18" charset="0"/>
                </a:rPr>
                <a:t>F</a:t>
              </a:r>
              <a:endParaRPr lang="en-US" i="1" baseline="-25000" dirty="0">
                <a:latin typeface="Times New Roman" panose="02020603050405020304" pitchFamily="18" charset="0"/>
                <a:cs typeface="Times New Roman" panose="02020603050405020304" pitchFamily="18" charset="0"/>
              </a:endParaRPr>
            </a:p>
          </p:txBody>
        </p:sp>
      </p:grpSp>
      <p:pic>
        <p:nvPicPr>
          <p:cNvPr id="23" name="Picture 22"/>
          <p:cNvPicPr>
            <a:picLocks noChangeAspect="1"/>
          </p:cNvPicPr>
          <p:nvPr/>
        </p:nvPicPr>
        <p:blipFill>
          <a:blip r:embed="rId3"/>
          <a:stretch>
            <a:fillRect/>
          </a:stretch>
        </p:blipFill>
        <p:spPr>
          <a:xfrm>
            <a:off x="183536" y="737750"/>
            <a:ext cx="4257738" cy="3111675"/>
          </a:xfrm>
          <a:prstGeom prst="rect">
            <a:avLst/>
          </a:prstGeom>
        </p:spPr>
      </p:pic>
      <p:sp>
        <p:nvSpPr>
          <p:cNvPr id="37" name="Rectangle 36"/>
          <p:cNvSpPr/>
          <p:nvPr/>
        </p:nvSpPr>
        <p:spPr>
          <a:xfrm>
            <a:off x="183536" y="4027061"/>
            <a:ext cx="4296677" cy="523220"/>
          </a:xfrm>
          <a:prstGeom prst="rect">
            <a:avLst/>
          </a:prstGeom>
        </p:spPr>
        <p:txBody>
          <a:bodyPr wrap="square">
            <a:spAutoFit/>
          </a:bodyPr>
          <a:lstStyle/>
          <a:p>
            <a:pPr algn="just"/>
            <a:r>
              <a:rPr lang="en-US" sz="1400" dirty="0" smtClean="0">
                <a:latin typeface="Times New Roman" panose="02020603050405020304" pitchFamily="18" charset="0"/>
                <a:cs typeface="Times New Roman" panose="02020603050405020304" pitchFamily="18" charset="0"/>
              </a:rPr>
              <a:t>6. </a:t>
            </a:r>
            <a:r>
              <a:rPr lang="en-US" sz="1400" dirty="0" err="1" smtClean="0">
                <a:latin typeface="Times New Roman" panose="02020603050405020304" pitchFamily="18" charset="0"/>
                <a:cs typeface="Times New Roman" panose="02020603050405020304" pitchFamily="18" charset="0"/>
              </a:rPr>
              <a:t>Zeier</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W.G </a:t>
            </a:r>
            <a:r>
              <a:rPr lang="en-US" sz="1400" i="1" dirty="0">
                <a:latin typeface="Times New Roman" panose="02020603050405020304" pitchFamily="18" charset="0"/>
                <a:cs typeface="Times New Roman" panose="02020603050405020304" pitchFamily="18" charset="0"/>
              </a:rPr>
              <a:t>et. a</a:t>
            </a:r>
            <a:r>
              <a:rPr lang="en-US" sz="1400" i="1" dirty="0" smtClean="0">
                <a:latin typeface="Times New Roman" panose="02020603050405020304" pitchFamily="18" charset="0"/>
                <a:cs typeface="Times New Roman" panose="02020603050405020304" pitchFamily="18" charset="0"/>
              </a:rPr>
              <a:t>l. </a:t>
            </a:r>
            <a:r>
              <a:rPr lang="en-US" sz="1400" dirty="0" err="1" smtClean="0">
                <a:latin typeface="Times New Roman" panose="02020603050405020304" pitchFamily="18" charset="0"/>
                <a:cs typeface="Times New Roman" panose="02020603050405020304" pitchFamily="18" charset="0"/>
              </a:rPr>
              <a:t>Angewandte</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Chemie</a:t>
            </a:r>
            <a:r>
              <a:rPr lang="en-US" sz="1400" dirty="0">
                <a:latin typeface="Times New Roman" panose="02020603050405020304" pitchFamily="18" charset="0"/>
                <a:cs typeface="Times New Roman" panose="02020603050405020304" pitchFamily="18" charset="0"/>
              </a:rPr>
              <a:t> International Edition, </a:t>
            </a:r>
            <a:r>
              <a:rPr lang="en-US" sz="1400" b="1" dirty="0">
                <a:latin typeface="Times New Roman" panose="02020603050405020304" pitchFamily="18" charset="0"/>
                <a:cs typeface="Times New Roman" panose="02020603050405020304" pitchFamily="18" charset="0"/>
              </a:rPr>
              <a:t>55</a:t>
            </a:r>
            <a:r>
              <a:rPr lang="en-US" sz="1400" dirty="0">
                <a:latin typeface="Times New Roman" panose="02020603050405020304" pitchFamily="18" charset="0"/>
                <a:cs typeface="Times New Roman" panose="02020603050405020304" pitchFamily="18" charset="0"/>
              </a:rPr>
              <a:t>(24), pp.6826-6841</a:t>
            </a:r>
            <a:endParaRPr lang="en-GB" sz="14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77097" y="4918927"/>
            <a:ext cx="5655214" cy="646331"/>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We can use IE as metric, but we can also use EN (which will give additional information regarding the bonding)</a:t>
            </a:r>
            <a:endParaRPr lang="en-GB" dirty="0">
              <a:latin typeface="Times New Roman" panose="02020603050405020304" pitchFamily="18" charset="0"/>
              <a:cs typeface="Times New Roman" panose="02020603050405020304" pitchFamily="18" charset="0"/>
            </a:endParaRPr>
          </a:p>
        </p:txBody>
      </p:sp>
      <p:sp>
        <p:nvSpPr>
          <p:cNvPr id="41" name="Rectangle 2"/>
          <p:cNvSpPr txBox="1">
            <a:spLocks noChangeArrowheads="1"/>
          </p:cNvSpPr>
          <p:nvPr/>
        </p:nvSpPr>
        <p:spPr>
          <a:xfrm>
            <a:off x="2343667" y="8611"/>
            <a:ext cx="6598508" cy="72719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GB" altLang="en-US" sz="4000" dirty="0" smtClean="0">
                <a:solidFill>
                  <a:srgbClr val="005C84"/>
                </a:solidFill>
                <a:latin typeface="Times New Roman" panose="02020603050405020304" pitchFamily="18" charset="0"/>
                <a:cs typeface="Times New Roman" panose="02020603050405020304" pitchFamily="18" charset="0"/>
              </a:rPr>
              <a:t>Band gap: correlation with electronegativity</a:t>
            </a:r>
            <a:endParaRPr lang="en-US" altLang="en-US" sz="4000" dirty="0">
              <a:solidFill>
                <a:srgbClr val="005C84"/>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p:cNvSpPr txBox="1"/>
              <p:nvPr/>
            </p:nvSpPr>
            <p:spPr>
              <a:xfrm>
                <a:off x="8508565" y="4997104"/>
                <a:ext cx="3798255" cy="581698"/>
              </a:xfrm>
              <a:prstGeom prst="rect">
                <a:avLst/>
              </a:prstGeom>
              <a:noFill/>
            </p:spPr>
            <p:txBody>
              <a:bodyPr wrap="square" lIns="0" tIns="0" rIns="0" bIns="0" rtlCol="0">
                <a:spAutoFit/>
              </a:bodyPr>
              <a:lstStyle/>
              <a:p>
                <a14:m>
                  <m:oMath xmlns:m="http://schemas.openxmlformats.org/officeDocument/2006/math">
                    <m:f>
                      <m:fPr>
                        <m:ctrlPr>
                          <a:rPr lang="en-GB" sz="2300" b="0" i="1" smtClean="0">
                            <a:latin typeface="Cambria Math" panose="02040503050406030204" pitchFamily="18" charset="0"/>
                          </a:rPr>
                        </m:ctrlPr>
                      </m:fPr>
                      <m:num>
                        <m:r>
                          <a:rPr lang="en-GB" sz="2300" b="0" i="1" smtClean="0">
                            <a:latin typeface="Cambria Math" panose="02040503050406030204" pitchFamily="18" charset="0"/>
                          </a:rPr>
                          <m:t>1</m:t>
                        </m:r>
                      </m:num>
                      <m:den>
                        <m:sSub>
                          <m:sSubPr>
                            <m:ctrlPr>
                              <a:rPr lang="en-GB" sz="2300" i="1">
                                <a:latin typeface="Cambria Math" panose="02040503050406030204" pitchFamily="18" charset="0"/>
                              </a:rPr>
                            </m:ctrlPr>
                          </m:sSubPr>
                          <m:e>
                            <m:r>
                              <a:rPr lang="en-GB" sz="2300" i="1">
                                <a:latin typeface="Cambria Math" panose="02040503050406030204" pitchFamily="18" charset="0"/>
                              </a:rPr>
                              <m:t>𝐸</m:t>
                            </m:r>
                          </m:e>
                          <m:sub>
                            <m:r>
                              <a:rPr lang="en-GB" sz="2300" i="1">
                                <a:latin typeface="Cambria Math" panose="02040503050406030204" pitchFamily="18" charset="0"/>
                              </a:rPr>
                              <m:t>𝑔</m:t>
                            </m:r>
                          </m:sub>
                        </m:sSub>
                      </m:den>
                    </m:f>
                    <m:r>
                      <a:rPr lang="en-GB" sz="2300">
                        <a:latin typeface="Cambria Math" panose="02040503050406030204" pitchFamily="18" charset="0"/>
                      </a:rPr>
                      <m:t>∝</m:t>
                    </m:r>
                    <m:r>
                      <a:rPr lang="en-GB" sz="2300" b="0" i="0" smtClean="0">
                        <a:latin typeface="Cambria Math" panose="02040503050406030204" pitchFamily="18" charset="0"/>
                      </a:rPr>
                      <m:t> </m:t>
                    </m:r>
                    <m:r>
                      <m:rPr>
                        <m:sty m:val="p"/>
                      </m:rPr>
                      <a:rPr lang="el-GR" sz="2300" b="0" i="1" smtClean="0">
                        <a:latin typeface="Cambria Math" panose="02040503050406030204" pitchFamily="18" charset="0"/>
                      </a:rPr>
                      <m:t>ε</m:t>
                    </m:r>
                    <m:r>
                      <a:rPr lang="en-GB" sz="2300">
                        <a:latin typeface="Cambria Math" panose="02040503050406030204" pitchFamily="18" charset="0"/>
                      </a:rPr>
                      <m:t>∝</m:t>
                    </m:r>
                  </m:oMath>
                </a14:m>
                <a:r>
                  <a:rPr lang="en-GB" sz="2300" dirty="0" smtClean="0">
                    <a:latin typeface="Times New Roman" panose="02020603050405020304" pitchFamily="18" charset="0"/>
                    <a:cs typeface="Times New Roman" panose="02020603050405020304" pitchFamily="18" charset="0"/>
                  </a:rPr>
                  <a:t> </a:t>
                </a:r>
                <a:r>
                  <a:rPr lang="el-GR" sz="2300" dirty="0" smtClean="0">
                    <a:latin typeface="Times New Roman" panose="02020603050405020304" pitchFamily="18" charset="0"/>
                    <a:cs typeface="Times New Roman" panose="02020603050405020304" pitchFamily="18" charset="0"/>
                  </a:rPr>
                  <a:t>α</a:t>
                </a:r>
                <a:r>
                  <a:rPr lang="en-GB" sz="2300" dirty="0" smtClean="0">
                    <a:latin typeface="Times New Roman" panose="02020603050405020304" pitchFamily="18" charset="0"/>
                    <a:cs typeface="Times New Roman" panose="02020603050405020304" pitchFamily="18" charset="0"/>
                  </a:rPr>
                  <a:t> </a:t>
                </a:r>
                <a14:m>
                  <m:oMath xmlns:m="http://schemas.openxmlformats.org/officeDocument/2006/math">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i="1">
                            <a:latin typeface="Cambria Math" panose="02040503050406030204" pitchFamily="18" charset="0"/>
                          </a:rPr>
                          <m:t>1</m:t>
                        </m:r>
                      </m:num>
                      <m:den>
                        <m:r>
                          <a:rPr lang="en-GB" sz="2300" b="0" i="1" smtClean="0">
                            <a:latin typeface="Cambria Math" panose="02040503050406030204" pitchFamily="18" charset="0"/>
                          </a:rPr>
                          <m:t>𝐼𝐸</m:t>
                        </m:r>
                      </m:den>
                    </m:f>
                  </m:oMath>
                </a14:m>
                <a:r>
                  <a:rPr lang="en-GB" sz="2300" dirty="0" smtClean="0">
                    <a:latin typeface="Times New Roman" panose="02020603050405020304" pitchFamily="18" charset="0"/>
                    <a:cs typeface="Times New Roman" panose="02020603050405020304" pitchFamily="18" charset="0"/>
                  </a:rPr>
                  <a:t> </a:t>
                </a:r>
                <a14:m>
                  <m:oMath xmlns:m="http://schemas.openxmlformats.org/officeDocument/2006/math">
                    <m:r>
                      <a:rPr lang="en-GB" sz="2300">
                        <a:latin typeface="Cambria Math" panose="02040503050406030204" pitchFamily="18" charset="0"/>
                      </a:rPr>
                      <m:t>∝</m:t>
                    </m:r>
                  </m:oMath>
                </a14:m>
                <a:r>
                  <a:rPr lang="en-GB" sz="23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GB" sz="2300" i="1">
                            <a:latin typeface="Cambria Math" panose="02040503050406030204" pitchFamily="18" charset="0"/>
                          </a:rPr>
                        </m:ctrlPr>
                      </m:fPr>
                      <m:num>
                        <m:r>
                          <a:rPr lang="en-GB" sz="2300" i="1">
                            <a:latin typeface="Cambria Math" panose="02040503050406030204" pitchFamily="18" charset="0"/>
                          </a:rPr>
                          <m:t>1</m:t>
                        </m:r>
                      </m:num>
                      <m:den>
                        <m:r>
                          <a:rPr lang="en-GB" sz="2300" b="0" i="1" smtClean="0">
                            <a:latin typeface="Cambria Math" panose="02040503050406030204" pitchFamily="18" charset="0"/>
                          </a:rPr>
                          <m:t>𝐸𝑁</m:t>
                        </m:r>
                      </m:den>
                    </m:f>
                  </m:oMath>
                </a14:m>
                <a:endParaRPr lang="en-GB" sz="23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8508565" y="4997104"/>
                <a:ext cx="3798255" cy="581698"/>
              </a:xfrm>
              <a:prstGeom prst="rect">
                <a:avLst/>
              </a:prstGeom>
              <a:blipFill>
                <a:blip r:embed="rId4"/>
                <a:stretch>
                  <a:fillRect l="-161" t="-5263" b="-2105"/>
                </a:stretch>
              </a:blipFill>
            </p:spPr>
            <p:txBody>
              <a:bodyPr/>
              <a:lstStyle/>
              <a:p>
                <a:r>
                  <a:rPr lang="en-GB">
                    <a:noFill/>
                  </a:rPr>
                  <a:t> </a:t>
                </a:r>
              </a:p>
            </p:txBody>
          </p:sp>
        </mc:Fallback>
      </mc:AlternateContent>
      <p:sp>
        <p:nvSpPr>
          <p:cNvPr id="43" name="Rectangle 42"/>
          <p:cNvSpPr/>
          <p:nvPr/>
        </p:nvSpPr>
        <p:spPr>
          <a:xfrm>
            <a:off x="8376085" y="4918927"/>
            <a:ext cx="2885705" cy="699500"/>
          </a:xfrm>
          <a:prstGeom prst="rect">
            <a:avLst/>
          </a:prstGeom>
          <a:noFill/>
          <a:ln w="38100"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TextBox 43"/>
          <p:cNvSpPr txBox="1"/>
          <p:nvPr/>
        </p:nvSpPr>
        <p:spPr>
          <a:xfrm>
            <a:off x="10211247" y="6567913"/>
            <a:ext cx="1800493" cy="323165"/>
          </a:xfrm>
          <a:prstGeom prst="rect">
            <a:avLst/>
          </a:prstGeom>
          <a:noFill/>
        </p:spPr>
        <p:txBody>
          <a:bodyPr wrap="none" rtlCol="0">
            <a:spAutoFit/>
          </a:bodyPr>
          <a:lstStyle/>
          <a:p>
            <a:r>
              <a:rPr lang="en-GB" sz="1500" dirty="0" smtClean="0">
                <a:latin typeface="Times New Roman" panose="02020603050405020304" pitchFamily="18" charset="0"/>
                <a:cs typeface="Times New Roman" panose="02020603050405020304" pitchFamily="18" charset="0"/>
              </a:rPr>
              <a:t>*EN in Pauling scale</a:t>
            </a:r>
            <a:endParaRPr lang="en-GB" sz="15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183536" y="6265427"/>
            <a:ext cx="5005269" cy="369332"/>
          </a:xfrm>
          <a:prstGeom prst="rect">
            <a:avLst/>
          </a:prstGeom>
          <a:solidFill>
            <a:schemeClr val="bg1">
              <a:lumMod val="85000"/>
            </a:schemeClr>
          </a:solidFill>
          <a:ln>
            <a:solidFill>
              <a:schemeClr val="tx1"/>
            </a:solidFill>
          </a:ln>
        </p:spPr>
        <p:txBody>
          <a:bodyPr wrap="square" rtlCol="0">
            <a:spAutoFit/>
          </a:bodyPr>
          <a:lstStyle/>
          <a:p>
            <a:r>
              <a:rPr lang="en-GB" b="1" dirty="0" smtClean="0">
                <a:latin typeface="Times New Roman" panose="02020603050405020304" pitchFamily="18" charset="0"/>
                <a:cs typeface="Times New Roman" panose="02020603050405020304" pitchFamily="18" charset="0"/>
              </a:rPr>
              <a:t>Direct correlation between E</a:t>
            </a:r>
            <a:r>
              <a:rPr lang="en-GB" b="1" baseline="-25000" dirty="0" smtClean="0">
                <a:latin typeface="Times New Roman" panose="02020603050405020304" pitchFamily="18" charset="0"/>
                <a:cs typeface="Times New Roman" panose="02020603050405020304" pitchFamily="18" charset="0"/>
              </a:rPr>
              <a:t>g</a:t>
            </a:r>
            <a:r>
              <a:rPr lang="en-GB" b="1" dirty="0" smtClean="0">
                <a:latin typeface="Times New Roman" panose="02020603050405020304" pitchFamily="18" charset="0"/>
                <a:cs typeface="Times New Roman" panose="02020603050405020304" pitchFamily="18" charset="0"/>
              </a:rPr>
              <a:t> and EN is expected</a:t>
            </a:r>
            <a:endParaRPr lang="en-GB"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7586616" y="1651145"/>
            <a:ext cx="4464645" cy="2031325"/>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Electronegativity (EN): </a:t>
            </a:r>
            <a:r>
              <a:rPr lang="en-GB" dirty="0">
                <a:latin typeface="Times New Roman" panose="02020603050405020304" pitchFamily="18" charset="0"/>
                <a:cs typeface="Times New Roman" panose="02020603050405020304" pitchFamily="18" charset="0"/>
              </a:rPr>
              <a:t>the power of an atom in a molecule to attract electrons to itself</a:t>
            </a:r>
          </a:p>
          <a:p>
            <a:pPr algn="just"/>
            <a:endParaRPr lang="en-GB" dirty="0" smtClean="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Ionisation Energy (IE):</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energy required to remove an electron from a neutral atom in its gaseous phase</a:t>
            </a:r>
          </a:p>
        </p:txBody>
      </p:sp>
      <p:sp>
        <p:nvSpPr>
          <p:cNvPr id="47" name="Rectangle 46"/>
          <p:cNvSpPr/>
          <p:nvPr/>
        </p:nvSpPr>
        <p:spPr>
          <a:xfrm>
            <a:off x="7586615" y="2217854"/>
            <a:ext cx="3804247" cy="307777"/>
          </a:xfrm>
          <a:prstGeom prst="rect">
            <a:avLst/>
          </a:prstGeom>
        </p:spPr>
        <p:txBody>
          <a:bodyPr wrap="none">
            <a:spAutoFit/>
          </a:bodyPr>
          <a:lstStyle/>
          <a:p>
            <a:r>
              <a:rPr lang="fr-FR" sz="1400" dirty="0" smtClean="0">
                <a:latin typeface="Times New Roman" panose="02020603050405020304" pitchFamily="18" charset="0"/>
                <a:cs typeface="Times New Roman" panose="02020603050405020304" pitchFamily="18" charset="0"/>
              </a:rPr>
              <a:t>6. Pauling, L.,</a:t>
            </a:r>
            <a:r>
              <a:rPr lang="fr-FR" sz="1400" i="1" dirty="0" smtClean="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J. Chem. Educ., 1992, </a:t>
            </a:r>
            <a:r>
              <a:rPr lang="en-GB" sz="1400" b="1" dirty="0">
                <a:latin typeface="Times New Roman" panose="02020603050405020304" pitchFamily="18" charset="0"/>
                <a:cs typeface="Times New Roman" panose="02020603050405020304" pitchFamily="18" charset="0"/>
              </a:rPr>
              <a:t>69</a:t>
            </a:r>
            <a:r>
              <a:rPr lang="en-GB" sz="1400" dirty="0">
                <a:latin typeface="Times New Roman" panose="02020603050405020304" pitchFamily="18" charset="0"/>
                <a:cs typeface="Times New Roman" panose="02020603050405020304" pitchFamily="18" charset="0"/>
              </a:rPr>
              <a:t> (7), p 519</a:t>
            </a:r>
          </a:p>
        </p:txBody>
      </p:sp>
      <p:sp>
        <p:nvSpPr>
          <p:cNvPr id="48" name="Down Arrow 47"/>
          <p:cNvSpPr/>
          <p:nvPr/>
        </p:nvSpPr>
        <p:spPr>
          <a:xfrm>
            <a:off x="9555554" y="3882464"/>
            <a:ext cx="526768" cy="75685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8396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0882" y="2817767"/>
            <a:ext cx="10907486" cy="1569660"/>
          </a:xfrm>
          <a:prstGeom prst="rect">
            <a:avLst/>
          </a:prstGeom>
          <a:solidFill>
            <a:schemeClr val="bg1">
              <a:lumMod val="85000"/>
            </a:schemeClr>
          </a:solidFill>
          <a:ln>
            <a:solidFill>
              <a:schemeClr val="tx1"/>
            </a:solidFill>
          </a:ln>
        </p:spPr>
        <p:txBody>
          <a:bodyPr wrap="square" rtlCol="0">
            <a:spAutoFit/>
          </a:bodyPr>
          <a:lstStyle/>
          <a:p>
            <a:pPr algn="just"/>
            <a:r>
              <a:rPr lang="en-GB" sz="3200" dirty="0" smtClean="0">
                <a:latin typeface="Times New Roman" panose="02020603050405020304" pitchFamily="18" charset="0"/>
                <a:cs typeface="Times New Roman" panose="02020603050405020304" pitchFamily="18" charset="0"/>
              </a:rPr>
              <a:t>Can we, through a data-driven approach, find materials that have low EN to find narrow E</a:t>
            </a:r>
            <a:r>
              <a:rPr lang="en-GB" sz="3200" baseline="-25000" dirty="0" smtClean="0">
                <a:latin typeface="Times New Roman" panose="02020603050405020304" pitchFamily="18" charset="0"/>
                <a:cs typeface="Times New Roman" panose="02020603050405020304" pitchFamily="18" charset="0"/>
              </a:rPr>
              <a:t>g</a:t>
            </a:r>
            <a:r>
              <a:rPr lang="en-GB" sz="3200" dirty="0" smtClean="0">
                <a:latin typeface="Times New Roman" panose="02020603050405020304" pitchFamily="18" charset="0"/>
                <a:cs typeface="Times New Roman" panose="02020603050405020304" pitchFamily="18" charset="0"/>
              </a:rPr>
              <a:t> materials for near room temperature TE?</a:t>
            </a:r>
            <a:endParaRPr lang="en-GB" sz="32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3590182" y="612260"/>
            <a:ext cx="5190161" cy="1325563"/>
          </a:xfrm>
        </p:spPr>
        <p:txBody>
          <a:bodyPr>
            <a:noAutofit/>
          </a:bodyPr>
          <a:lstStyle/>
          <a:p>
            <a:r>
              <a:rPr lang="en-GB" sz="5000" dirty="0">
                <a:solidFill>
                  <a:srgbClr val="005C84"/>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67395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7149" y="5171234"/>
            <a:ext cx="3614363" cy="1545492"/>
          </a:xfrm>
          <a:prstGeom prst="rect">
            <a:avLst/>
          </a:prstGeom>
          <a:solidFill>
            <a:schemeClr val="bg1">
              <a:lumMod val="85000"/>
            </a:schemeClr>
          </a:solidFill>
          <a:ln>
            <a:solidFill>
              <a:schemeClr val="tx1"/>
            </a:solidFill>
          </a:ln>
        </p:spPr>
        <p:txBody>
          <a:bodyPr wrap="square" rtlCol="0">
            <a:spAutoFit/>
          </a:bodyPr>
          <a:lstStyle/>
          <a:p>
            <a:pPr algn="just"/>
            <a:endParaRPr lang="en-GB" sz="3200" dirty="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2"/>
          <a:stretch>
            <a:fillRect/>
          </a:stretch>
        </p:blipFill>
        <p:spPr>
          <a:xfrm>
            <a:off x="8285322" y="4042731"/>
            <a:ext cx="3562350" cy="2228850"/>
          </a:xfrm>
          <a:prstGeom prst="rect">
            <a:avLst/>
          </a:prstGeom>
        </p:spPr>
      </p:pic>
      <p:pic>
        <p:nvPicPr>
          <p:cNvPr id="3" name="Picture 2"/>
          <p:cNvPicPr>
            <a:picLocks noChangeAspect="1"/>
          </p:cNvPicPr>
          <p:nvPr/>
        </p:nvPicPr>
        <p:blipFill rotWithShape="1">
          <a:blip r:embed="rId3"/>
          <a:srcRect l="7101" t="3455" r="2221"/>
          <a:stretch/>
        </p:blipFill>
        <p:spPr>
          <a:xfrm>
            <a:off x="356426" y="209778"/>
            <a:ext cx="2515493" cy="1692045"/>
          </a:xfrm>
          <a:prstGeom prst="rect">
            <a:avLst/>
          </a:prstGeom>
        </p:spPr>
      </p:pic>
      <p:sp>
        <p:nvSpPr>
          <p:cNvPr id="9" name="Rectangle 2"/>
          <p:cNvSpPr txBox="1">
            <a:spLocks noChangeArrowheads="1"/>
          </p:cNvSpPr>
          <p:nvPr/>
        </p:nvSpPr>
        <p:spPr>
          <a:xfrm>
            <a:off x="3716226" y="123186"/>
            <a:ext cx="3904278" cy="7271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base">
              <a:spcAft>
                <a:spcPct val="0"/>
              </a:spcAft>
            </a:pPr>
            <a:r>
              <a:rPr lang="en-US" altLang="en-US" sz="4000" dirty="0" smtClean="0">
                <a:solidFill>
                  <a:srgbClr val="005C84"/>
                </a:solidFill>
                <a:latin typeface="Times New Roman" panose="02020603050405020304" pitchFamily="18" charset="0"/>
                <a:cs typeface="Times New Roman" panose="02020603050405020304" pitchFamily="18" charset="0"/>
              </a:rPr>
              <a:t>Methodology</a:t>
            </a:r>
            <a:endParaRPr lang="en-US" altLang="en-US" sz="4000" dirty="0">
              <a:solidFill>
                <a:srgbClr val="005C84"/>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637959" y="5062742"/>
            <a:ext cx="3492787" cy="1477328"/>
          </a:xfrm>
          <a:prstGeom prst="rect">
            <a:avLst/>
          </a:prstGeom>
          <a:noFill/>
        </p:spPr>
        <p:txBody>
          <a:bodyPr wrap="square" rtlCol="0">
            <a:spAutoFit/>
          </a:bodyPr>
          <a:lstStyle/>
          <a:p>
            <a:pPr algn="just"/>
            <a:r>
              <a:rPr lang="en-GB" dirty="0" smtClean="0">
                <a:latin typeface="Times New Roman" panose="02020603050405020304" pitchFamily="18" charset="0"/>
                <a:cs typeface="Times New Roman" panose="02020603050405020304" pitchFamily="18" charset="0"/>
              </a:rPr>
              <a:t>Focused on ABX</a:t>
            </a:r>
            <a:r>
              <a:rPr lang="en-GB" baseline="-25000" dirty="0" smtClean="0">
                <a:latin typeface="Times New Roman" panose="02020603050405020304" pitchFamily="18" charset="0"/>
                <a:cs typeface="Times New Roman" panose="02020603050405020304" pitchFamily="18" charset="0"/>
              </a:rPr>
              <a:t>2</a:t>
            </a:r>
            <a:r>
              <a:rPr lang="en-GB" dirty="0" smtClean="0">
                <a:latin typeface="Times New Roman" panose="02020603050405020304" pitchFamily="18" charset="0"/>
                <a:cs typeface="Times New Roman" panose="02020603050405020304" pitchFamily="18" charset="0"/>
              </a:rPr>
              <a:t> chalcogenides</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Historically, good TE materials</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Form a large subset of available data on materialsproject.org</a:t>
            </a:r>
          </a:p>
          <a:p>
            <a:pPr algn="just"/>
            <a:endParaRPr lang="en-GB" dirty="0">
              <a:latin typeface="Times New Roman" panose="02020603050405020304" pitchFamily="18" charset="0"/>
              <a:cs typeface="Times New Roman" panose="02020603050405020304" pitchFamily="18" charset="0"/>
            </a:endParaRPr>
          </a:p>
        </p:txBody>
      </p:sp>
      <p:sp>
        <p:nvSpPr>
          <p:cNvPr id="14" name="Right Arrow 13"/>
          <p:cNvSpPr/>
          <p:nvPr/>
        </p:nvSpPr>
        <p:spPr>
          <a:xfrm rot="10800000">
            <a:off x="3790368" y="5608439"/>
            <a:ext cx="758130" cy="615538"/>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4589637" y="1559592"/>
            <a:ext cx="1919055" cy="615538"/>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rot="5400000">
            <a:off x="9436353" y="3476944"/>
            <a:ext cx="644750" cy="615538"/>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p:cNvGrpSpPr/>
          <p:nvPr/>
        </p:nvGrpSpPr>
        <p:grpSpPr>
          <a:xfrm>
            <a:off x="53076" y="5171235"/>
            <a:ext cx="3826944" cy="1754326"/>
            <a:chOff x="537995" y="4831861"/>
            <a:chExt cx="4832345" cy="1866880"/>
          </a:xfrm>
        </p:grpSpPr>
        <p:sp>
          <p:nvSpPr>
            <p:cNvPr id="19" name="TextBox 18"/>
            <p:cNvSpPr txBox="1"/>
            <p:nvPr/>
          </p:nvSpPr>
          <p:spPr>
            <a:xfrm>
              <a:off x="1737270" y="4831861"/>
              <a:ext cx="3633070" cy="1866880"/>
            </a:xfrm>
            <a:prstGeom prst="rect">
              <a:avLst/>
            </a:prstGeom>
            <a:noFill/>
          </p:spPr>
          <p:txBody>
            <a:bodyPr wrap="square" rtlCol="0">
              <a:spAutoFit/>
            </a:bodyPr>
            <a:lstStyle/>
            <a:p>
              <a:endParaRPr lang="en-GB" b="1" dirty="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58 S based chalcogenides</a:t>
              </a:r>
            </a:p>
            <a:p>
              <a:r>
                <a:rPr lang="en-GB" b="1" dirty="0" smtClean="0">
                  <a:latin typeface="Times New Roman" panose="02020603050405020304" pitchFamily="18" charset="0"/>
                  <a:cs typeface="Times New Roman" panose="02020603050405020304" pitchFamily="18" charset="0"/>
                </a:rPr>
                <a:t>41 Se </a:t>
              </a:r>
              <a:r>
                <a:rPr lang="en-GB" b="1" dirty="0">
                  <a:latin typeface="Times New Roman" panose="02020603050405020304" pitchFamily="18" charset="0"/>
                  <a:cs typeface="Times New Roman" panose="02020603050405020304" pitchFamily="18" charset="0"/>
                </a:rPr>
                <a:t>based </a:t>
              </a:r>
              <a:r>
                <a:rPr lang="en-GB" b="1" dirty="0" smtClean="0">
                  <a:latin typeface="Times New Roman" panose="02020603050405020304" pitchFamily="18" charset="0"/>
                  <a:cs typeface="Times New Roman" panose="02020603050405020304" pitchFamily="18" charset="0"/>
                </a:rPr>
                <a:t>chalcogenides</a:t>
              </a:r>
            </a:p>
            <a:p>
              <a:r>
                <a:rPr lang="en-GB" b="1" dirty="0" smtClean="0">
                  <a:latin typeface="Times New Roman" panose="02020603050405020304" pitchFamily="18" charset="0"/>
                  <a:cs typeface="Times New Roman" panose="02020603050405020304" pitchFamily="18" charset="0"/>
                </a:rPr>
                <a:t>23 </a:t>
              </a:r>
              <a:r>
                <a:rPr lang="en-GB" b="1" dirty="0" err="1" smtClean="0">
                  <a:latin typeface="Times New Roman" panose="02020603050405020304" pitchFamily="18" charset="0"/>
                  <a:cs typeface="Times New Roman" panose="02020603050405020304" pitchFamily="18" charset="0"/>
                </a:rPr>
                <a:t>Te</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based chalcogenides</a:t>
              </a:r>
            </a:p>
            <a:p>
              <a:pPr marL="285750" indent="-285750">
                <a:buFontTx/>
                <a:buChar char="-"/>
              </a:pPr>
              <a:endParaRPr lang="en-GB" b="1" dirty="0">
                <a:latin typeface="Times New Roman" panose="02020603050405020304" pitchFamily="18" charset="0"/>
                <a:cs typeface="Times New Roman" panose="02020603050405020304" pitchFamily="18" charset="0"/>
              </a:endParaRPr>
            </a:p>
            <a:p>
              <a:pPr marL="285750" indent="-285750">
                <a:buFontTx/>
                <a:buChar char="-"/>
              </a:pPr>
              <a:endParaRPr lang="en-GB" b="1" dirty="0">
                <a:latin typeface="Times New Roman" panose="02020603050405020304" pitchFamily="18" charset="0"/>
                <a:cs typeface="Times New Roman" panose="02020603050405020304" pitchFamily="18" charset="0"/>
              </a:endParaRPr>
            </a:p>
          </p:txBody>
        </p:sp>
        <p:sp>
          <p:nvSpPr>
            <p:cNvPr id="8" name="Left Brace 7"/>
            <p:cNvSpPr/>
            <p:nvPr/>
          </p:nvSpPr>
          <p:spPr>
            <a:xfrm>
              <a:off x="1652217" y="5152673"/>
              <a:ext cx="101353" cy="10627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b="1"/>
            </a:p>
          </p:txBody>
        </p:sp>
        <p:sp>
          <p:nvSpPr>
            <p:cNvPr id="2" name="TextBox 1"/>
            <p:cNvSpPr txBox="1"/>
            <p:nvPr/>
          </p:nvSpPr>
          <p:spPr>
            <a:xfrm>
              <a:off x="537995" y="5459200"/>
              <a:ext cx="1201263" cy="393028"/>
            </a:xfrm>
            <a:prstGeom prst="rect">
              <a:avLst/>
            </a:prstGeom>
            <a:noFill/>
          </p:spPr>
          <p:txBody>
            <a:bodyPr wrap="none" rtlCol="0">
              <a:spAutoFit/>
            </a:bodyPr>
            <a:lstStyle/>
            <a:p>
              <a:r>
                <a:rPr lang="en-GB" b="1" dirty="0" smtClean="0">
                  <a:latin typeface="Times New Roman" panose="02020603050405020304" pitchFamily="18" charset="0"/>
                  <a:cs typeface="Times New Roman" panose="02020603050405020304" pitchFamily="18" charset="0"/>
                </a:rPr>
                <a:t>Dataset</a:t>
              </a:r>
              <a:endParaRPr lang="en-GB" b="1"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1337" y="2769051"/>
            <a:ext cx="4934829" cy="2031325"/>
          </a:xfrm>
          <a:prstGeom prst="rect">
            <a:avLst/>
          </a:prstGeom>
          <a:noFill/>
        </p:spPr>
        <p:txBody>
          <a:bodyPr wrap="square" rtlCol="0">
            <a:spAutoFit/>
          </a:bodyPr>
          <a:lstStyle/>
          <a:p>
            <a:pPr marL="285750" indent="-285750" algn="just">
              <a:buFontTx/>
              <a:buChar char="-"/>
            </a:pPr>
            <a:r>
              <a:rPr lang="en-GB" dirty="0" smtClean="0">
                <a:latin typeface="Times New Roman" panose="02020603050405020304" pitchFamily="18" charset="0"/>
                <a:cs typeface="Times New Roman" panose="02020603050405020304" pitchFamily="18" charset="0"/>
              </a:rPr>
              <a:t>Materials Project is an open database whose goal is the democratisation of knowledge by compiling  diverse theoretical data (elasticity, band structures and band gaps …)</a:t>
            </a:r>
          </a:p>
          <a:p>
            <a:pPr marL="285750" indent="-285750" algn="just">
              <a:buFontTx/>
              <a:buChar char="-"/>
            </a:pPr>
            <a:endParaRPr lang="en-GB" dirty="0" smtClean="0">
              <a:latin typeface="Times New Roman" panose="02020603050405020304" pitchFamily="18" charset="0"/>
              <a:cs typeface="Times New Roman" panose="02020603050405020304" pitchFamily="18" charset="0"/>
            </a:endParaRPr>
          </a:p>
          <a:p>
            <a:pPr marL="285750" indent="-285750" algn="just">
              <a:buFontTx/>
              <a:buChar char="-"/>
            </a:pPr>
            <a:endParaRPr lang="en-GB" dirty="0" smtClean="0">
              <a:latin typeface="Times New Roman" panose="02020603050405020304" pitchFamily="18" charset="0"/>
              <a:cs typeface="Times New Roman" panose="02020603050405020304" pitchFamily="18" charset="0"/>
            </a:endParaRPr>
          </a:p>
          <a:p>
            <a:pPr marL="285750" indent="-285750" algn="just">
              <a:buFontTx/>
              <a:buChar char="-"/>
            </a:pPr>
            <a:r>
              <a:rPr lang="en-GB" dirty="0" smtClean="0">
                <a:latin typeface="Times New Roman" panose="02020603050405020304" pitchFamily="18" charset="0"/>
                <a:cs typeface="Times New Roman" panose="02020603050405020304" pitchFamily="18" charset="0"/>
              </a:rPr>
              <a:t>Data mining with </a:t>
            </a:r>
            <a:r>
              <a:rPr lang="en-GB" dirty="0" err="1" smtClean="0">
                <a:latin typeface="Times New Roman" panose="02020603050405020304" pitchFamily="18" charset="0"/>
                <a:cs typeface="Times New Roman" panose="02020603050405020304" pitchFamily="18" charset="0"/>
              </a:rPr>
              <a:t>Matminer</a:t>
            </a:r>
            <a:endParaRPr lang="en-GB" dirty="0">
              <a:latin typeface="Times New Roman" panose="02020603050405020304" pitchFamily="18" charset="0"/>
              <a:cs typeface="Times New Roman" panose="02020603050405020304" pitchFamily="18" charset="0"/>
            </a:endParaRPr>
          </a:p>
        </p:txBody>
      </p:sp>
      <p:sp>
        <p:nvSpPr>
          <p:cNvPr id="12" name="Rectangle 11"/>
          <p:cNvSpPr/>
          <p:nvPr/>
        </p:nvSpPr>
        <p:spPr>
          <a:xfrm>
            <a:off x="356426" y="3943272"/>
            <a:ext cx="3969553" cy="307777"/>
          </a:xfrm>
          <a:prstGeom prst="rect">
            <a:avLst/>
          </a:prstGeom>
        </p:spPr>
        <p:txBody>
          <a:bodyPr wrap="square">
            <a:spAutoFit/>
          </a:bodyPr>
          <a:lstStyle/>
          <a:p>
            <a:r>
              <a:rPr lang="en-GB" sz="1400" dirty="0" smtClean="0">
                <a:solidFill>
                  <a:srgbClr val="000000"/>
                </a:solidFill>
                <a:latin typeface="Times New Roman" panose="02020603050405020304" pitchFamily="18" charset="0"/>
                <a:cs typeface="Times New Roman" panose="02020603050405020304" pitchFamily="18" charset="0"/>
              </a:rPr>
              <a:t>7.A</a:t>
            </a:r>
            <a:r>
              <a:rPr lang="en-GB" sz="1400" dirty="0">
                <a:solidFill>
                  <a:srgbClr val="000000"/>
                </a:solidFill>
                <a:latin typeface="Times New Roman" panose="02020603050405020304" pitchFamily="18" charset="0"/>
                <a:cs typeface="Times New Roman" panose="02020603050405020304" pitchFamily="18" charset="0"/>
              </a:rPr>
              <a:t>. </a:t>
            </a:r>
            <a:r>
              <a:rPr lang="en-GB" sz="1400" dirty="0" smtClean="0">
                <a:solidFill>
                  <a:srgbClr val="000000"/>
                </a:solidFill>
                <a:latin typeface="Times New Roman" panose="02020603050405020304" pitchFamily="18" charset="0"/>
                <a:cs typeface="Times New Roman" panose="02020603050405020304" pitchFamily="18" charset="0"/>
              </a:rPr>
              <a:t>Jain </a:t>
            </a:r>
            <a:r>
              <a:rPr lang="en-GB" sz="1400" i="1" dirty="0" smtClean="0">
                <a:solidFill>
                  <a:srgbClr val="000000"/>
                </a:solidFill>
                <a:latin typeface="Times New Roman" panose="02020603050405020304" pitchFamily="18" charset="0"/>
                <a:cs typeface="Times New Roman" panose="02020603050405020304" pitchFamily="18" charset="0"/>
              </a:rPr>
              <a:t>et. al. </a:t>
            </a:r>
            <a:r>
              <a:rPr lang="en-GB" sz="1400" dirty="0" smtClean="0">
                <a:solidFill>
                  <a:srgbClr val="000000"/>
                </a:solidFill>
                <a:latin typeface="Times New Roman" panose="02020603050405020304" pitchFamily="18" charset="0"/>
                <a:cs typeface="Times New Roman" panose="02020603050405020304" pitchFamily="18" charset="0"/>
              </a:rPr>
              <a:t>APL </a:t>
            </a:r>
            <a:r>
              <a:rPr lang="en-GB" sz="1400" dirty="0">
                <a:solidFill>
                  <a:srgbClr val="000000"/>
                </a:solidFill>
                <a:latin typeface="Times New Roman" panose="02020603050405020304" pitchFamily="18" charset="0"/>
                <a:cs typeface="Times New Roman" panose="02020603050405020304" pitchFamily="18" charset="0"/>
              </a:rPr>
              <a:t>Materials, 2013, </a:t>
            </a:r>
            <a:r>
              <a:rPr lang="en-GB" sz="1400" b="1" dirty="0">
                <a:solidFill>
                  <a:srgbClr val="000000"/>
                </a:solidFill>
                <a:latin typeface="Times New Roman" panose="02020603050405020304" pitchFamily="18" charset="0"/>
                <a:cs typeface="Times New Roman" panose="02020603050405020304" pitchFamily="18" charset="0"/>
              </a:rPr>
              <a:t>1</a:t>
            </a:r>
            <a:r>
              <a:rPr lang="en-GB" sz="1400" dirty="0">
                <a:solidFill>
                  <a:srgbClr val="000000"/>
                </a:solidFill>
                <a:latin typeface="Times New Roman" panose="02020603050405020304" pitchFamily="18" charset="0"/>
                <a:cs typeface="Times New Roman" panose="02020603050405020304" pitchFamily="18" charset="0"/>
              </a:rPr>
              <a:t>(1), 011002.</a:t>
            </a:r>
            <a:endParaRPr lang="en-GB" sz="1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735345" y="965656"/>
            <a:ext cx="3674708" cy="615553"/>
          </a:xfrm>
          <a:prstGeom prst="rect">
            <a:avLst/>
          </a:prstGeom>
          <a:noFill/>
        </p:spPr>
        <p:txBody>
          <a:bodyPr wrap="square" rtlCol="0">
            <a:spAutoFit/>
          </a:bodyPr>
          <a:lstStyle/>
          <a:p>
            <a:pPr algn="just"/>
            <a:r>
              <a:rPr lang="en-GB" sz="1700" dirty="0" smtClean="0">
                <a:latin typeface="Times New Roman" panose="02020603050405020304" pitchFamily="18" charset="0"/>
                <a:cs typeface="Times New Roman" panose="02020603050405020304" pitchFamily="18" charset="0"/>
              </a:rPr>
              <a:t>Due to inaccuracies intrinsic to the dataset, a strict screening criteria is set</a:t>
            </a:r>
          </a:p>
        </p:txBody>
      </p:sp>
      <p:sp>
        <p:nvSpPr>
          <p:cNvPr id="16" name="Rectangle 15"/>
          <p:cNvSpPr/>
          <p:nvPr/>
        </p:nvSpPr>
        <p:spPr>
          <a:xfrm>
            <a:off x="7945396" y="282311"/>
            <a:ext cx="4132288" cy="3170099"/>
          </a:xfrm>
          <a:prstGeom prst="rect">
            <a:avLst/>
          </a:prstGeom>
        </p:spPr>
        <p:txBody>
          <a:bodyPr wrap="square">
            <a:spAutoFit/>
          </a:bodyPr>
          <a:lstStyle/>
          <a:p>
            <a:r>
              <a:rPr lang="en-GB" sz="2000" dirty="0" smtClean="0">
                <a:solidFill>
                  <a:schemeClr val="accent6">
                    <a:lumMod val="75000"/>
                  </a:schemeClr>
                </a:solidFill>
                <a:latin typeface="Times New Roman" panose="02020603050405020304" pitchFamily="18" charset="0"/>
                <a:cs typeface="Times New Roman" panose="02020603050405020304" pitchFamily="18" charset="0"/>
              </a:rPr>
              <a:t>Screening criteria:</a:t>
            </a:r>
          </a:p>
          <a:p>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 0.16 ≥ E</a:t>
            </a:r>
            <a:r>
              <a:rPr lang="en-GB" baseline="-25000" dirty="0" smtClean="0">
                <a:latin typeface="Times New Roman" panose="02020603050405020304" pitchFamily="18" charset="0"/>
                <a:cs typeface="Times New Roman" panose="02020603050405020304" pitchFamily="18" charset="0"/>
              </a:rPr>
              <a:t>g</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4 eV</a:t>
            </a:r>
          </a:p>
          <a:p>
            <a:pPr marL="285750" indent="-285750">
              <a:buFont typeface="Wingdings" panose="05000000000000000000" pitchFamily="2" charset="2"/>
              <a:buChar char="v"/>
            </a:pPr>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E</a:t>
            </a:r>
            <a:r>
              <a:rPr lang="en-GB" baseline="-25000" dirty="0" err="1" smtClean="0">
                <a:latin typeface="Times New Roman" panose="02020603050405020304" pitchFamily="18" charset="0"/>
                <a:cs typeface="Times New Roman" panose="02020603050405020304" pitchFamily="18" charset="0"/>
              </a:rPr>
              <a:t>hull</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0 </a:t>
            </a:r>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 Must contain a chalcogenide (S, Se, </a:t>
            </a:r>
            <a:r>
              <a:rPr lang="en-GB" dirty="0" err="1" smtClean="0">
                <a:latin typeface="Times New Roman" panose="02020603050405020304" pitchFamily="18" charset="0"/>
                <a:cs typeface="Times New Roman" panose="02020603050405020304" pitchFamily="18" charset="0"/>
              </a:rPr>
              <a:t>Te</a:t>
            </a:r>
            <a:r>
              <a:rPr lang="en-GB"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 High symmetry compounds: ≥ 4 symmetry operations</a:t>
            </a:r>
            <a:endParaRPr lang="en-GB" dirty="0">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4"/>
          <a:stretch>
            <a:fillRect/>
          </a:stretch>
        </p:blipFill>
        <p:spPr>
          <a:xfrm>
            <a:off x="188363" y="1928828"/>
            <a:ext cx="3385457" cy="742920"/>
          </a:xfrm>
          <a:prstGeom prst="rect">
            <a:avLst/>
          </a:prstGeom>
        </p:spPr>
      </p:pic>
      <p:sp>
        <p:nvSpPr>
          <p:cNvPr id="25" name="Rectangle 24"/>
          <p:cNvSpPr/>
          <p:nvPr/>
        </p:nvSpPr>
        <p:spPr>
          <a:xfrm>
            <a:off x="356426" y="4761114"/>
            <a:ext cx="4270217" cy="307777"/>
          </a:xfrm>
          <a:prstGeom prst="rect">
            <a:avLst/>
          </a:prstGeom>
        </p:spPr>
        <p:txBody>
          <a:bodyPr wrap="square">
            <a:spAutoFit/>
          </a:bodyPr>
          <a:lstStyle/>
          <a:p>
            <a:r>
              <a:rPr lang="en-GB" sz="1400" dirty="0" smtClean="0">
                <a:latin typeface="Times New Roman" panose="02020603050405020304" pitchFamily="18" charset="0"/>
                <a:cs typeface="Times New Roman" panose="02020603050405020304" pitchFamily="18" charset="0"/>
              </a:rPr>
              <a:t>8. Ward</a:t>
            </a:r>
            <a:r>
              <a:rPr lang="en-GB" sz="1400" dirty="0">
                <a:latin typeface="Times New Roman" panose="02020603050405020304" pitchFamily="18" charset="0"/>
                <a:cs typeface="Times New Roman" panose="02020603050405020304" pitchFamily="18" charset="0"/>
              </a:rPr>
              <a:t>, </a:t>
            </a:r>
            <a:r>
              <a:rPr lang="en-GB" sz="1400" dirty="0" smtClean="0">
                <a:latin typeface="Times New Roman" panose="02020603050405020304" pitchFamily="18" charset="0"/>
                <a:cs typeface="Times New Roman" panose="02020603050405020304" pitchFamily="18" charset="0"/>
              </a:rPr>
              <a:t>L </a:t>
            </a:r>
            <a:r>
              <a:rPr lang="en-GB" sz="1400" i="1" dirty="0" smtClean="0">
                <a:latin typeface="Times New Roman" panose="02020603050405020304" pitchFamily="18" charset="0"/>
                <a:cs typeface="Times New Roman" panose="02020603050405020304" pitchFamily="18" charset="0"/>
              </a:rPr>
              <a:t>et. al.</a:t>
            </a:r>
            <a:r>
              <a:rPr lang="en-GB" sz="1400" dirty="0" smtClean="0">
                <a:latin typeface="Times New Roman" panose="02020603050405020304" pitchFamily="18" charset="0"/>
                <a:cs typeface="Times New Roman" panose="02020603050405020304" pitchFamily="18" charset="0"/>
              </a:rPr>
              <a:t> </a:t>
            </a:r>
            <a:r>
              <a:rPr lang="en-GB" sz="1400" dirty="0" err="1" smtClean="0">
                <a:latin typeface="Times New Roman" panose="02020603050405020304" pitchFamily="18" charset="0"/>
                <a:cs typeface="Times New Roman" panose="02020603050405020304" pitchFamily="18" charset="0"/>
              </a:rPr>
              <a:t>Comput</a:t>
            </a:r>
            <a:r>
              <a:rPr lang="en-GB" sz="1400" dirty="0">
                <a:latin typeface="Times New Roman" panose="02020603050405020304" pitchFamily="18" charset="0"/>
                <a:cs typeface="Times New Roman" panose="02020603050405020304" pitchFamily="18" charset="0"/>
              </a:rPr>
              <a:t>. Mater. Sci. </a:t>
            </a:r>
            <a:r>
              <a:rPr lang="en-GB" sz="1400" b="1" dirty="0">
                <a:latin typeface="Times New Roman" panose="02020603050405020304" pitchFamily="18" charset="0"/>
                <a:cs typeface="Times New Roman" panose="02020603050405020304" pitchFamily="18" charset="0"/>
              </a:rPr>
              <a:t>152</a:t>
            </a:r>
            <a:r>
              <a:rPr lang="en-GB" sz="1400" dirty="0">
                <a:latin typeface="Times New Roman" panose="02020603050405020304" pitchFamily="18" charset="0"/>
                <a:cs typeface="Times New Roman" panose="02020603050405020304" pitchFamily="18" charset="0"/>
              </a:rPr>
              <a:t>, 60-69 (2018).</a:t>
            </a:r>
          </a:p>
        </p:txBody>
      </p:sp>
      <p:sp>
        <p:nvSpPr>
          <p:cNvPr id="26" name="Rectangle 25"/>
          <p:cNvSpPr/>
          <p:nvPr/>
        </p:nvSpPr>
        <p:spPr>
          <a:xfrm>
            <a:off x="9006790" y="6209796"/>
            <a:ext cx="3070530" cy="523220"/>
          </a:xfrm>
          <a:prstGeom prst="rect">
            <a:avLst/>
          </a:prstGeom>
        </p:spPr>
        <p:txBody>
          <a:bodyPr wrap="square">
            <a:spAutoFit/>
          </a:bodyPr>
          <a:lstStyle/>
          <a:p>
            <a:r>
              <a:rPr lang="fr-FR" sz="1400" i="1" dirty="0" err="1" smtClean="0">
                <a:latin typeface="Times New Roman" panose="02020603050405020304" pitchFamily="18" charset="0"/>
                <a:cs typeface="Times New Roman" panose="02020603050405020304" pitchFamily="18" charset="0"/>
              </a:rPr>
              <a:t>Guin</a:t>
            </a:r>
            <a:r>
              <a:rPr lang="fr-FR" sz="1400" i="1" dirty="0" smtClean="0">
                <a:latin typeface="Times New Roman" panose="02020603050405020304" pitchFamily="18" charset="0"/>
                <a:cs typeface="Times New Roman" panose="02020603050405020304" pitchFamily="18" charset="0"/>
              </a:rPr>
              <a:t> et. al </a:t>
            </a:r>
            <a:r>
              <a:rPr lang="fr-FR" sz="1400" dirty="0" err="1" smtClean="0">
                <a:latin typeface="Times New Roman" panose="02020603050405020304" pitchFamily="18" charset="0"/>
                <a:cs typeface="Times New Roman" panose="02020603050405020304" pitchFamily="18" charset="0"/>
              </a:rPr>
              <a:t>Energy</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Environ. </a:t>
            </a:r>
            <a:r>
              <a:rPr lang="fr-FR" sz="1400" dirty="0" err="1">
                <a:latin typeface="Times New Roman" panose="02020603050405020304" pitchFamily="18" charset="0"/>
                <a:cs typeface="Times New Roman" panose="02020603050405020304" pitchFamily="18" charset="0"/>
              </a:rPr>
              <a:t>Sci</a:t>
            </a:r>
            <a:r>
              <a:rPr lang="fr-FR" sz="1400" dirty="0">
                <a:latin typeface="Times New Roman" panose="02020603050405020304" pitchFamily="18" charset="0"/>
                <a:cs typeface="Times New Roman" panose="02020603050405020304" pitchFamily="18" charset="0"/>
              </a:rPr>
              <a:t>., 2013,</a:t>
            </a:r>
            <a:r>
              <a:rPr lang="fr-FR" sz="1400" b="1" dirty="0">
                <a:latin typeface="Times New Roman" panose="02020603050405020304" pitchFamily="18" charset="0"/>
                <a:cs typeface="Times New Roman" panose="02020603050405020304" pitchFamily="18" charset="0"/>
              </a:rPr>
              <a:t>6</a:t>
            </a:r>
            <a:r>
              <a:rPr lang="fr-FR" sz="1400" dirty="0">
                <a:latin typeface="Times New Roman" panose="02020603050405020304" pitchFamily="18" charset="0"/>
                <a:cs typeface="Times New Roman" panose="02020603050405020304" pitchFamily="18" charset="0"/>
              </a:rPr>
              <a:t>, 2603-2608 </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600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txBox="1">
            <a:spLocks noChangeArrowheads="1"/>
          </p:cNvSpPr>
          <p:nvPr/>
        </p:nvSpPr>
        <p:spPr>
          <a:xfrm>
            <a:off x="207566" y="904070"/>
            <a:ext cx="10644837" cy="6401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base">
              <a:spcAft>
                <a:spcPct val="0"/>
              </a:spcAft>
            </a:pPr>
            <a:r>
              <a:rPr lang="en-US" altLang="en-US" sz="3000" dirty="0">
                <a:latin typeface="Times New Roman" panose="02020603050405020304" pitchFamily="18" charset="0"/>
                <a:cs typeface="Times New Roman" panose="02020603050405020304" pitchFamily="18" charset="0"/>
              </a:rPr>
              <a:t/>
            </a:r>
            <a:br>
              <a:rPr lang="en-US" altLang="en-US" sz="3000" dirty="0">
                <a:latin typeface="Times New Roman" panose="02020603050405020304" pitchFamily="18" charset="0"/>
                <a:cs typeface="Times New Roman" panose="02020603050405020304" pitchFamily="18" charset="0"/>
              </a:rPr>
            </a:br>
            <a:r>
              <a:rPr lang="en-GB" altLang="en-US" sz="4000" dirty="0" smtClean="0">
                <a:solidFill>
                  <a:srgbClr val="005C84"/>
                </a:solidFill>
                <a:latin typeface="Times New Roman" panose="02020603050405020304" pitchFamily="18" charset="0"/>
                <a:cs typeface="Times New Roman" panose="02020603050405020304" pitchFamily="18" charset="0"/>
              </a:rPr>
              <a:t> </a:t>
            </a:r>
            <a:endParaRPr lang="en-US" altLang="en-US" sz="4000" dirty="0">
              <a:solidFill>
                <a:srgbClr val="005C84"/>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3376" y="968307"/>
            <a:ext cx="11821121"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We define a new, more meaningful way to express the electronegativity in ABX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ternary chalcogenides, the average range EN: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57396" y="1491274"/>
                <a:ext cx="4936223" cy="6304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𝐴𝑣𝑔</m:t>
                      </m:r>
                      <m:r>
                        <a:rPr lang="en-GB" sz="1700" b="0" i="1" smtClean="0">
                          <a:latin typeface="Cambria Math" panose="02040503050406030204" pitchFamily="18" charset="0"/>
                        </a:rPr>
                        <m:t> </m:t>
                      </m:r>
                      <m:r>
                        <a:rPr lang="en-GB" sz="1700" b="0" i="1" smtClean="0">
                          <a:latin typeface="Cambria Math" panose="02040503050406030204" pitchFamily="18" charset="0"/>
                        </a:rPr>
                        <m:t>𝑟𝑎𝑛𝑔𝑒</m:t>
                      </m:r>
                      <m:r>
                        <a:rPr lang="en-GB" sz="1700" b="0" i="1" smtClean="0">
                          <a:latin typeface="Cambria Math" panose="02040503050406030204" pitchFamily="18" charset="0"/>
                        </a:rPr>
                        <m:t> </m:t>
                      </m:r>
                      <m:r>
                        <a:rPr lang="en-US" sz="1700" b="0" i="1" smtClean="0">
                          <a:latin typeface="Cambria Math" panose="02040503050406030204" pitchFamily="18" charset="0"/>
                        </a:rPr>
                        <m:t>𝐸𝑁</m:t>
                      </m:r>
                      <m:r>
                        <a:rPr lang="en-US" sz="1700" b="0" i="1" smtClean="0">
                          <a:latin typeface="Cambria Math" panose="02040503050406030204" pitchFamily="18" charset="0"/>
                        </a:rPr>
                        <m:t>= </m:t>
                      </m:r>
                      <m:f>
                        <m:fPr>
                          <m:ctrlPr>
                            <a:rPr lang="en-US" sz="1700" b="0" i="1" smtClean="0">
                              <a:latin typeface="Cambria Math" panose="02040503050406030204" pitchFamily="18" charset="0"/>
                            </a:rPr>
                          </m:ctrlPr>
                        </m:fPr>
                        <m:num>
                          <m:d>
                            <m:dPr>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𝜒</m:t>
                              </m:r>
                              <m:d>
                                <m:dPr>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𝑋</m:t>
                                  </m:r>
                                </m:e>
                              </m:d>
                              <m:r>
                                <a:rPr lang="en-US" sz="1700" b="0" i="1" smtClean="0">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𝜒</m:t>
                              </m:r>
                              <m:d>
                                <m:dPr>
                                  <m:ctrlPr>
                                    <a:rPr lang="en-US" sz="1700" i="1">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𝐴</m:t>
                                  </m:r>
                                </m:e>
                              </m:d>
                            </m:e>
                          </m:d>
                          <m:r>
                            <a:rPr lang="en-US" sz="1700" b="0" i="1" smtClean="0">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𝜒</m:t>
                          </m:r>
                          <m:d>
                            <m:dPr>
                              <m:ctrlPr>
                                <a:rPr lang="en-US" sz="1700" i="1">
                                  <a:latin typeface="Cambria Math" panose="02040503050406030204" pitchFamily="18" charset="0"/>
                                  <a:ea typeface="Cambria Math" panose="02040503050406030204" pitchFamily="18" charset="0"/>
                                </a:rPr>
                              </m:ctrlPr>
                            </m:dPr>
                            <m:e>
                              <m:r>
                                <a:rPr lang="en-US" sz="1700" i="1">
                                  <a:latin typeface="Cambria Math" panose="02040503050406030204" pitchFamily="18" charset="0"/>
                                  <a:ea typeface="Cambria Math" panose="02040503050406030204" pitchFamily="18" charset="0"/>
                                </a:rPr>
                                <m:t>𝑋</m:t>
                              </m:r>
                            </m:e>
                          </m:d>
                          <m:r>
                            <a:rPr lang="en-US" sz="1700" b="0" i="1" smtClean="0">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𝜒</m:t>
                          </m:r>
                          <m:d>
                            <m:dPr>
                              <m:ctrlPr>
                                <a:rPr lang="en-US" sz="1700" i="1">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𝐵</m:t>
                              </m:r>
                            </m:e>
                          </m:d>
                          <m:r>
                            <a:rPr lang="en-US" sz="1700" b="0" i="1" smtClean="0">
                              <a:latin typeface="Cambria Math" panose="02040503050406030204" pitchFamily="18" charset="0"/>
                              <a:ea typeface="Cambria Math" panose="02040503050406030204" pitchFamily="18" charset="0"/>
                            </a:rPr>
                            <m:t>)</m:t>
                          </m:r>
                        </m:num>
                        <m:den>
                          <m:r>
                            <a:rPr lang="en-US" sz="1700" b="0" i="1" smtClean="0">
                              <a:latin typeface="Cambria Math" panose="02040503050406030204" pitchFamily="18" charset="0"/>
                            </a:rPr>
                            <m:t>2</m:t>
                          </m:r>
                        </m:den>
                      </m:f>
                    </m:oMath>
                  </m:oMathPara>
                </a14:m>
                <a:endParaRPr lang="en-US" sz="17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57396" y="1491274"/>
                <a:ext cx="4936223" cy="630429"/>
              </a:xfrm>
              <a:prstGeom prst="rect">
                <a:avLst/>
              </a:prstGeom>
              <a:blipFill>
                <a:blip r:embed="rId2"/>
                <a:stretch>
                  <a:fillRect/>
                </a:stretch>
              </a:blipFill>
            </p:spPr>
            <p:txBody>
              <a:bodyPr/>
              <a:lstStyle/>
              <a:p>
                <a:r>
                  <a:rPr lang="en-GB">
                    <a:noFill/>
                  </a:rPr>
                  <a:t> </a:t>
                </a:r>
              </a:p>
            </p:txBody>
          </p:sp>
        </mc:Fallback>
      </mc:AlternateContent>
      <p:grpSp>
        <p:nvGrpSpPr>
          <p:cNvPr id="7" name="Group 6"/>
          <p:cNvGrpSpPr/>
          <p:nvPr/>
        </p:nvGrpSpPr>
        <p:grpSpPr>
          <a:xfrm>
            <a:off x="12357" y="2307013"/>
            <a:ext cx="8412480" cy="3486009"/>
            <a:chOff x="132662" y="3143742"/>
            <a:chExt cx="9123324" cy="3300395"/>
          </a:xfrm>
        </p:grpSpPr>
        <p:grpSp>
          <p:nvGrpSpPr>
            <p:cNvPr id="6" name="Group 5"/>
            <p:cNvGrpSpPr/>
            <p:nvPr/>
          </p:nvGrpSpPr>
          <p:grpSpPr>
            <a:xfrm>
              <a:off x="132662" y="3143742"/>
              <a:ext cx="9123324" cy="3300395"/>
              <a:chOff x="132662" y="3143742"/>
              <a:chExt cx="9123324" cy="3300395"/>
            </a:xfrm>
          </p:grpSpPr>
          <p:pic>
            <p:nvPicPr>
              <p:cNvPr id="2" name="Picture 1"/>
              <p:cNvPicPr>
                <a:picLocks noChangeAspect="1"/>
              </p:cNvPicPr>
              <p:nvPr/>
            </p:nvPicPr>
            <p:blipFill rotWithShape="1">
              <a:blip r:embed="rId3"/>
              <a:srcRect t="3777"/>
              <a:stretch/>
            </p:blipFill>
            <p:spPr>
              <a:xfrm>
                <a:off x="132662" y="3143742"/>
                <a:ext cx="9123324" cy="3300395"/>
              </a:xfrm>
              <a:prstGeom prst="rect">
                <a:avLst/>
              </a:prstGeom>
            </p:spPr>
          </p:pic>
          <p:sp>
            <p:nvSpPr>
              <p:cNvPr id="12" name="Oval 11"/>
              <p:cNvSpPr/>
              <p:nvPr/>
            </p:nvSpPr>
            <p:spPr>
              <a:xfrm>
                <a:off x="3305104" y="4875964"/>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p:cNvSpPr txBox="1"/>
              <p:nvPr/>
            </p:nvSpPr>
            <p:spPr>
              <a:xfrm>
                <a:off x="3427344" y="4616736"/>
                <a:ext cx="922047" cy="369332"/>
              </a:xfrm>
              <a:prstGeom prst="rect">
                <a:avLst/>
              </a:prstGeom>
              <a:noFill/>
            </p:spPr>
            <p:txBody>
              <a:bodyPr wrap="none" rtlCol="0">
                <a:spAutoFit/>
              </a:bodyPr>
              <a:lstStyle/>
              <a:p>
                <a:r>
                  <a:rPr lang="en-US" dirty="0" smtClean="0"/>
                  <a:t>AgBiSe</a:t>
                </a:r>
                <a:r>
                  <a:rPr lang="en-US" baseline="-25000" dirty="0" smtClean="0"/>
                  <a:t>2</a:t>
                </a:r>
                <a:endParaRPr lang="en-US" baseline="-25000" dirty="0"/>
              </a:p>
            </p:txBody>
          </p:sp>
        </p:grpSp>
        <p:sp>
          <p:nvSpPr>
            <p:cNvPr id="15" name="Oval 14"/>
            <p:cNvSpPr/>
            <p:nvPr/>
          </p:nvSpPr>
          <p:spPr>
            <a:xfrm>
              <a:off x="3457504" y="5086114"/>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a:off x="2847269" y="5221828"/>
              <a:ext cx="788999" cy="369332"/>
            </a:xfrm>
            <a:prstGeom prst="rect">
              <a:avLst/>
            </a:prstGeom>
            <a:noFill/>
          </p:spPr>
          <p:txBody>
            <a:bodyPr wrap="none" rtlCol="0">
              <a:spAutoFit/>
            </a:bodyPr>
            <a:lstStyle/>
            <a:p>
              <a:r>
                <a:rPr lang="en-US" dirty="0" smtClean="0"/>
                <a:t>AgBiS</a:t>
              </a:r>
              <a:r>
                <a:rPr lang="en-US" baseline="-25000" dirty="0" smtClean="0"/>
                <a:t>2</a:t>
              </a:r>
              <a:endParaRPr lang="en-US" baseline="-25000" dirty="0"/>
            </a:p>
          </p:txBody>
        </p:sp>
        <p:sp>
          <p:nvSpPr>
            <p:cNvPr id="17" name="TextBox 16"/>
            <p:cNvSpPr txBox="1"/>
            <p:nvPr/>
          </p:nvSpPr>
          <p:spPr>
            <a:xfrm>
              <a:off x="4288714" y="4734456"/>
              <a:ext cx="713657" cy="369332"/>
            </a:xfrm>
            <a:prstGeom prst="rect">
              <a:avLst/>
            </a:prstGeom>
            <a:noFill/>
          </p:spPr>
          <p:txBody>
            <a:bodyPr wrap="none" rtlCol="0">
              <a:spAutoFit/>
            </a:bodyPr>
            <a:lstStyle/>
            <a:p>
              <a:r>
                <a:rPr lang="en-US" dirty="0" smtClean="0"/>
                <a:t>TlInS</a:t>
              </a:r>
              <a:r>
                <a:rPr lang="en-US" baseline="-25000" dirty="0" smtClean="0"/>
                <a:t>2</a:t>
              </a:r>
              <a:endParaRPr lang="en-US" baseline="-25000" dirty="0"/>
            </a:p>
          </p:txBody>
        </p:sp>
        <p:sp>
          <p:nvSpPr>
            <p:cNvPr id="18" name="TextBox 17"/>
            <p:cNvSpPr txBox="1"/>
            <p:nvPr/>
          </p:nvSpPr>
          <p:spPr>
            <a:xfrm>
              <a:off x="4962734" y="4786196"/>
              <a:ext cx="853119" cy="369332"/>
            </a:xfrm>
            <a:prstGeom prst="rect">
              <a:avLst/>
            </a:prstGeom>
            <a:noFill/>
          </p:spPr>
          <p:txBody>
            <a:bodyPr wrap="none" rtlCol="0">
              <a:spAutoFit/>
            </a:bodyPr>
            <a:lstStyle/>
            <a:p>
              <a:r>
                <a:rPr lang="en-US" dirty="0" smtClean="0"/>
                <a:t>ScTlSe</a:t>
              </a:r>
              <a:r>
                <a:rPr lang="en-US" baseline="-25000" dirty="0" smtClean="0"/>
                <a:t>2</a:t>
              </a:r>
              <a:endParaRPr lang="en-US" baseline="-25000" dirty="0"/>
            </a:p>
          </p:txBody>
        </p:sp>
        <p:sp>
          <p:nvSpPr>
            <p:cNvPr id="19" name="TextBox 18"/>
            <p:cNvSpPr txBox="1"/>
            <p:nvPr/>
          </p:nvSpPr>
          <p:spPr>
            <a:xfrm>
              <a:off x="5560149" y="5037775"/>
              <a:ext cx="849207" cy="369332"/>
            </a:xfrm>
            <a:prstGeom prst="rect">
              <a:avLst/>
            </a:prstGeom>
            <a:noFill/>
          </p:spPr>
          <p:txBody>
            <a:bodyPr wrap="none" rtlCol="0">
              <a:spAutoFit/>
            </a:bodyPr>
            <a:lstStyle/>
            <a:p>
              <a:r>
                <a:rPr lang="en-US" dirty="0" smtClean="0"/>
                <a:t>KGdTe</a:t>
              </a:r>
              <a:r>
                <a:rPr lang="en-US" baseline="-25000" dirty="0" smtClean="0"/>
                <a:t>2</a:t>
              </a:r>
              <a:endParaRPr lang="en-US" baseline="-25000" dirty="0"/>
            </a:p>
          </p:txBody>
        </p:sp>
        <p:sp>
          <p:nvSpPr>
            <p:cNvPr id="20" name="TextBox 19"/>
            <p:cNvSpPr txBox="1"/>
            <p:nvPr/>
          </p:nvSpPr>
          <p:spPr>
            <a:xfrm>
              <a:off x="6602755" y="5066141"/>
              <a:ext cx="947695" cy="369332"/>
            </a:xfrm>
            <a:prstGeom prst="rect">
              <a:avLst/>
            </a:prstGeom>
            <a:noFill/>
          </p:spPr>
          <p:txBody>
            <a:bodyPr wrap="none" rtlCol="0">
              <a:spAutoFit/>
            </a:bodyPr>
            <a:lstStyle/>
            <a:p>
              <a:r>
                <a:rPr lang="en-US" dirty="0" smtClean="0"/>
                <a:t>NaCrSe</a:t>
              </a:r>
              <a:r>
                <a:rPr lang="en-US" baseline="-25000" dirty="0" smtClean="0"/>
                <a:t>2</a:t>
              </a:r>
              <a:endParaRPr lang="en-US" baseline="-25000" dirty="0"/>
            </a:p>
          </p:txBody>
        </p:sp>
        <p:sp>
          <p:nvSpPr>
            <p:cNvPr id="21" name="TextBox 20"/>
            <p:cNvSpPr txBox="1"/>
            <p:nvPr/>
          </p:nvSpPr>
          <p:spPr>
            <a:xfrm>
              <a:off x="1285855" y="4875964"/>
              <a:ext cx="813364" cy="369332"/>
            </a:xfrm>
            <a:prstGeom prst="rect">
              <a:avLst/>
            </a:prstGeom>
            <a:noFill/>
          </p:spPr>
          <p:txBody>
            <a:bodyPr wrap="none" rtlCol="0">
              <a:spAutoFit/>
            </a:bodyPr>
            <a:lstStyle/>
            <a:p>
              <a:r>
                <a:rPr lang="en-US" dirty="0" smtClean="0"/>
                <a:t>TlBiTe</a:t>
              </a:r>
              <a:r>
                <a:rPr lang="en-US" baseline="-25000" dirty="0" smtClean="0"/>
                <a:t>2</a:t>
              </a:r>
              <a:endParaRPr lang="en-US" baseline="-25000" dirty="0"/>
            </a:p>
          </p:txBody>
        </p:sp>
        <p:sp>
          <p:nvSpPr>
            <p:cNvPr id="22" name="TextBox 21"/>
            <p:cNvSpPr txBox="1"/>
            <p:nvPr/>
          </p:nvSpPr>
          <p:spPr>
            <a:xfrm>
              <a:off x="2352625" y="4801402"/>
              <a:ext cx="827471" cy="369332"/>
            </a:xfrm>
            <a:prstGeom prst="rect">
              <a:avLst/>
            </a:prstGeom>
            <a:noFill/>
          </p:spPr>
          <p:txBody>
            <a:bodyPr wrap="none" rtlCol="0">
              <a:spAutoFit/>
            </a:bodyPr>
            <a:lstStyle/>
            <a:p>
              <a:r>
                <a:rPr lang="en-US" dirty="0" smtClean="0"/>
                <a:t>CrAuS</a:t>
              </a:r>
              <a:r>
                <a:rPr lang="en-US" baseline="-25000" dirty="0" smtClean="0"/>
                <a:t>2</a:t>
              </a:r>
              <a:endParaRPr lang="en-US" baseline="-25000" dirty="0"/>
            </a:p>
          </p:txBody>
        </p:sp>
        <p:sp>
          <p:nvSpPr>
            <p:cNvPr id="23" name="Oval 22"/>
            <p:cNvSpPr/>
            <p:nvPr/>
          </p:nvSpPr>
          <p:spPr>
            <a:xfrm>
              <a:off x="2820666" y="5048896"/>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Oval 23"/>
            <p:cNvSpPr/>
            <p:nvPr/>
          </p:nvSpPr>
          <p:spPr>
            <a:xfrm>
              <a:off x="1202459" y="5131579"/>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Oval 24"/>
            <p:cNvSpPr/>
            <p:nvPr/>
          </p:nvSpPr>
          <p:spPr>
            <a:xfrm>
              <a:off x="4121741" y="4913245"/>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Oval 26"/>
            <p:cNvSpPr/>
            <p:nvPr/>
          </p:nvSpPr>
          <p:spPr>
            <a:xfrm>
              <a:off x="5111854" y="5017770"/>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Oval 27"/>
            <p:cNvSpPr/>
            <p:nvPr/>
          </p:nvSpPr>
          <p:spPr>
            <a:xfrm>
              <a:off x="3650903" y="5321811"/>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TextBox 28"/>
            <p:cNvSpPr txBox="1"/>
            <p:nvPr/>
          </p:nvSpPr>
          <p:spPr>
            <a:xfrm>
              <a:off x="3754993" y="5457462"/>
              <a:ext cx="827471" cy="369332"/>
            </a:xfrm>
            <a:prstGeom prst="rect">
              <a:avLst/>
            </a:prstGeom>
            <a:noFill/>
          </p:spPr>
          <p:txBody>
            <a:bodyPr wrap="none" rtlCol="0">
              <a:spAutoFit/>
            </a:bodyPr>
            <a:lstStyle/>
            <a:p>
              <a:r>
                <a:rPr lang="en-US" dirty="0" smtClean="0"/>
                <a:t>TlBiSe</a:t>
              </a:r>
              <a:r>
                <a:rPr lang="en-US" baseline="-25000" dirty="0" smtClean="0"/>
                <a:t>2</a:t>
              </a:r>
              <a:endParaRPr lang="en-US" baseline="-25000" dirty="0"/>
            </a:p>
          </p:txBody>
        </p:sp>
        <p:sp>
          <p:nvSpPr>
            <p:cNvPr id="30" name="Oval 29"/>
            <p:cNvSpPr/>
            <p:nvPr/>
          </p:nvSpPr>
          <p:spPr>
            <a:xfrm>
              <a:off x="5732899" y="4882119"/>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Oval 30"/>
            <p:cNvSpPr/>
            <p:nvPr/>
          </p:nvSpPr>
          <p:spPr>
            <a:xfrm>
              <a:off x="6613171" y="4924979"/>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Oval 31"/>
            <p:cNvSpPr/>
            <p:nvPr/>
          </p:nvSpPr>
          <p:spPr>
            <a:xfrm>
              <a:off x="3098855" y="4669883"/>
              <a:ext cx="244480" cy="271302"/>
            </a:xfrm>
            <a:prstGeom prst="ellipse">
              <a:avLst/>
            </a:prstGeom>
            <a:solidFill>
              <a:schemeClr val="accent4">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TextBox 32"/>
            <p:cNvSpPr txBox="1"/>
            <p:nvPr/>
          </p:nvSpPr>
          <p:spPr>
            <a:xfrm>
              <a:off x="2314794" y="4420589"/>
              <a:ext cx="903132" cy="369332"/>
            </a:xfrm>
            <a:prstGeom prst="rect">
              <a:avLst/>
            </a:prstGeom>
            <a:noFill/>
          </p:spPr>
          <p:txBody>
            <a:bodyPr wrap="none" rtlCol="0">
              <a:spAutoFit/>
            </a:bodyPr>
            <a:lstStyle/>
            <a:p>
              <a:r>
                <a:rPr lang="en-US" dirty="0" smtClean="0"/>
                <a:t>GdTlTe</a:t>
              </a:r>
              <a:r>
                <a:rPr lang="en-US" baseline="-25000" dirty="0" smtClean="0"/>
                <a:t>2</a:t>
              </a:r>
              <a:endParaRPr lang="en-US" baseline="-25000" dirty="0"/>
            </a:p>
          </p:txBody>
        </p:sp>
      </p:grpSp>
      <p:sp>
        <p:nvSpPr>
          <p:cNvPr id="8" name="Rectangle 7"/>
          <p:cNvSpPr/>
          <p:nvPr/>
        </p:nvSpPr>
        <p:spPr>
          <a:xfrm>
            <a:off x="715820" y="3982264"/>
            <a:ext cx="7709018" cy="1135323"/>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600415" y="1813174"/>
            <a:ext cx="3513514" cy="3139321"/>
          </a:xfrm>
          <a:prstGeom prst="rect">
            <a:avLst/>
          </a:prstGeom>
          <a:noFill/>
        </p:spPr>
        <p:txBody>
          <a:bodyPr wrap="square" rtlCol="0">
            <a:spAutoFit/>
          </a:bodyPr>
          <a:lstStyle/>
          <a:p>
            <a:pPr algn="just"/>
            <a:r>
              <a:rPr lang="en-GB" dirty="0" smtClean="0">
                <a:latin typeface="Times New Roman" panose="02020603050405020304" pitchFamily="18" charset="0"/>
                <a:cs typeface="Times New Roman" panose="02020603050405020304" pitchFamily="18" charset="0"/>
              </a:rPr>
              <a:t>This metric is an indicator of the nature of bonding in the materials</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Limit of low Avg </a:t>
            </a:r>
            <a:r>
              <a:rPr lang="en-GB" dirty="0">
                <a:latin typeface="Times New Roman" panose="02020603050405020304" pitchFamily="18" charset="0"/>
                <a:cs typeface="Times New Roman" panose="02020603050405020304" pitchFamily="18" charset="0"/>
              </a:rPr>
              <a:t>r</a:t>
            </a:r>
            <a:r>
              <a:rPr lang="en-GB" dirty="0" smtClean="0">
                <a:latin typeface="Times New Roman" panose="02020603050405020304" pitchFamily="18" charset="0"/>
                <a:cs typeface="Times New Roman" panose="02020603050405020304" pitchFamily="18" charset="0"/>
              </a:rPr>
              <a:t>ange EN </a:t>
            </a:r>
            <a:r>
              <a:rPr lang="en-GB" dirty="0" smtClean="0">
                <a:latin typeface="Times New Roman" panose="02020603050405020304" pitchFamily="18" charset="0"/>
                <a:cs typeface="Times New Roman" panose="02020603050405020304" pitchFamily="18" charset="0"/>
                <a:sym typeface="Wingdings" panose="05000000000000000000" pitchFamily="2" charset="2"/>
              </a:rPr>
              <a:t> Covalent bonding</a:t>
            </a:r>
          </a:p>
          <a:p>
            <a:pPr algn="just"/>
            <a:endParaRPr lang="en-GB" dirty="0">
              <a:latin typeface="Times New Roman" panose="02020603050405020304" pitchFamily="18" charset="0"/>
              <a:cs typeface="Times New Roman" panose="02020603050405020304" pitchFamily="18" charset="0"/>
              <a:sym typeface="Wingdings" panose="05000000000000000000" pitchFamily="2" charset="2"/>
            </a:endParaRPr>
          </a:p>
          <a:p>
            <a:pPr algn="just"/>
            <a:r>
              <a:rPr lang="en-GB" dirty="0">
                <a:latin typeface="Times New Roman" panose="02020603050405020304" pitchFamily="18" charset="0"/>
                <a:cs typeface="Times New Roman" panose="02020603050405020304" pitchFamily="18" charset="0"/>
              </a:rPr>
              <a:t>Limit of </a:t>
            </a:r>
            <a:r>
              <a:rPr lang="en-GB" dirty="0" smtClean="0">
                <a:latin typeface="Times New Roman" panose="02020603050405020304" pitchFamily="18" charset="0"/>
                <a:cs typeface="Times New Roman" panose="02020603050405020304" pitchFamily="18" charset="0"/>
              </a:rPr>
              <a:t>high Avg range </a:t>
            </a:r>
            <a:r>
              <a:rPr lang="en-GB" dirty="0">
                <a:latin typeface="Times New Roman" panose="02020603050405020304" pitchFamily="18" charset="0"/>
                <a:cs typeface="Times New Roman" panose="02020603050405020304" pitchFamily="18" charset="0"/>
              </a:rPr>
              <a:t>EN </a:t>
            </a:r>
            <a:r>
              <a:rPr lang="en-GB" dirty="0">
                <a:latin typeface="Times New Roman" panose="02020603050405020304" pitchFamily="18" charset="0"/>
                <a:cs typeface="Times New Roman" panose="02020603050405020304" pitchFamily="18" charset="0"/>
                <a:sym typeface="Wingdings" panose="05000000000000000000" pitchFamily="2" charset="2"/>
              </a:rPr>
              <a:t> </a:t>
            </a:r>
            <a:r>
              <a:rPr lang="en-GB" dirty="0" smtClean="0">
                <a:latin typeface="Times New Roman" panose="02020603050405020304" pitchFamily="18" charset="0"/>
                <a:cs typeface="Times New Roman" panose="02020603050405020304" pitchFamily="18" charset="0"/>
                <a:sym typeface="Wingdings" panose="05000000000000000000" pitchFamily="2" charset="2"/>
              </a:rPr>
              <a:t>Ionic </a:t>
            </a:r>
            <a:r>
              <a:rPr lang="en-GB" dirty="0">
                <a:latin typeface="Times New Roman" panose="02020603050405020304" pitchFamily="18" charset="0"/>
                <a:cs typeface="Times New Roman" panose="02020603050405020304" pitchFamily="18" charset="0"/>
                <a:sym typeface="Wingdings" panose="05000000000000000000" pitchFamily="2" charset="2"/>
              </a:rPr>
              <a:t>bonding</a:t>
            </a:r>
          </a:p>
          <a:p>
            <a:pPr algn="just"/>
            <a:endParaRPr lang="en-GB" dirty="0" smtClean="0">
              <a:latin typeface="Times New Roman" panose="02020603050405020304" pitchFamily="18" charset="0"/>
              <a:cs typeface="Times New Roman" panose="02020603050405020304" pitchFamily="18" charset="0"/>
              <a:sym typeface="Wingdings" panose="05000000000000000000" pitchFamily="2" charset="2"/>
            </a:endParaRPr>
          </a:p>
          <a:p>
            <a:pPr algn="just"/>
            <a:endParaRPr lang="en-GB" dirty="0">
              <a:latin typeface="Times New Roman" panose="02020603050405020304" pitchFamily="18" charset="0"/>
              <a:cs typeface="Times New Roman" panose="02020603050405020304" pitchFamily="18" charset="0"/>
              <a:sym typeface="Wingdings" panose="05000000000000000000" pitchFamily="2" charset="2"/>
            </a:endParaRPr>
          </a:p>
          <a:p>
            <a:pPr algn="just"/>
            <a:endParaRPr lang="en-GB" dirty="0">
              <a:latin typeface="Times New Roman" panose="02020603050405020304" pitchFamily="18" charset="0"/>
              <a:cs typeface="Times New Roman" panose="02020603050405020304" pitchFamily="18" charset="0"/>
            </a:endParaRPr>
          </a:p>
        </p:txBody>
      </p:sp>
      <p:sp>
        <p:nvSpPr>
          <p:cNvPr id="14" name="Freeform 13"/>
          <p:cNvSpPr/>
          <p:nvPr/>
        </p:nvSpPr>
        <p:spPr>
          <a:xfrm>
            <a:off x="715819" y="2379573"/>
            <a:ext cx="7549978" cy="2137719"/>
          </a:xfrm>
          <a:custGeom>
            <a:avLst/>
            <a:gdLst>
              <a:gd name="connsiteX0" fmla="*/ 0 w 7549978"/>
              <a:gd name="connsiteY0" fmla="*/ 2137719 h 2137719"/>
              <a:gd name="connsiteX1" fmla="*/ 1655805 w 7549978"/>
              <a:gd name="connsiteY1" fmla="*/ 2137719 h 2137719"/>
              <a:gd name="connsiteX2" fmla="*/ 3076832 w 7549978"/>
              <a:gd name="connsiteY2" fmla="*/ 2113005 h 2137719"/>
              <a:gd name="connsiteX3" fmla="*/ 3929448 w 7549978"/>
              <a:gd name="connsiteY3" fmla="*/ 2051221 h 2137719"/>
              <a:gd name="connsiteX4" fmla="*/ 4707924 w 7549978"/>
              <a:gd name="connsiteY4" fmla="*/ 1878227 h 2137719"/>
              <a:gd name="connsiteX5" fmla="*/ 5733535 w 7549978"/>
              <a:gd name="connsiteY5" fmla="*/ 1507524 h 2137719"/>
              <a:gd name="connsiteX6" fmla="*/ 6462584 w 7549978"/>
              <a:gd name="connsiteY6" fmla="*/ 914400 h 2137719"/>
              <a:gd name="connsiteX7" fmla="*/ 7549978 w 7549978"/>
              <a:gd name="connsiteY7" fmla="*/ 0 h 213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9978" h="2137719">
                <a:moveTo>
                  <a:pt x="0" y="2137719"/>
                </a:moveTo>
                <a:lnTo>
                  <a:pt x="1655805" y="2137719"/>
                </a:lnTo>
                <a:lnTo>
                  <a:pt x="3076832" y="2113005"/>
                </a:lnTo>
                <a:cubicBezTo>
                  <a:pt x="3455772" y="2098589"/>
                  <a:pt x="3657599" y="2090351"/>
                  <a:pt x="3929448" y="2051221"/>
                </a:cubicBezTo>
                <a:cubicBezTo>
                  <a:pt x="4201297" y="2012091"/>
                  <a:pt x="4407243" y="1968843"/>
                  <a:pt x="4707924" y="1878227"/>
                </a:cubicBezTo>
                <a:cubicBezTo>
                  <a:pt x="5008605" y="1787611"/>
                  <a:pt x="5441092" y="1668162"/>
                  <a:pt x="5733535" y="1507524"/>
                </a:cubicBezTo>
                <a:cubicBezTo>
                  <a:pt x="6025978" y="1346886"/>
                  <a:pt x="6159844" y="1165654"/>
                  <a:pt x="6462584" y="914400"/>
                </a:cubicBezTo>
                <a:cubicBezTo>
                  <a:pt x="6765324" y="663146"/>
                  <a:pt x="7157651" y="331573"/>
                  <a:pt x="7549978" y="0"/>
                </a:cubicBezTo>
              </a:path>
            </a:pathLst>
          </a:cu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470106" y="193866"/>
            <a:ext cx="11498492" cy="553998"/>
          </a:xfrm>
          <a:prstGeom prst="rect">
            <a:avLst/>
          </a:prstGeom>
          <a:noFill/>
        </p:spPr>
        <p:txBody>
          <a:bodyPr wrap="square" rtlCol="0">
            <a:spAutoFit/>
          </a:bodyPr>
          <a:lstStyle/>
          <a:p>
            <a:r>
              <a:rPr lang="en-GB" altLang="en-US" sz="3000" dirty="0">
                <a:solidFill>
                  <a:srgbClr val="005C84"/>
                </a:solidFill>
                <a:latin typeface="Times New Roman" panose="02020603050405020304" pitchFamily="18" charset="0"/>
                <a:cs typeface="Times New Roman" panose="02020603050405020304" pitchFamily="18" charset="0"/>
              </a:rPr>
              <a:t>Results: </a:t>
            </a:r>
            <a:r>
              <a:rPr lang="en-US" sz="3000" dirty="0">
                <a:solidFill>
                  <a:srgbClr val="005C84"/>
                </a:solidFill>
                <a:latin typeface="Times New Roman" panose="02020603050405020304" pitchFamily="18" charset="0"/>
                <a:cs typeface="Times New Roman" panose="02020603050405020304" pitchFamily="18" charset="0"/>
              </a:rPr>
              <a:t>ABX</a:t>
            </a:r>
            <a:r>
              <a:rPr lang="en-US" sz="3000" baseline="-25000" dirty="0">
                <a:solidFill>
                  <a:srgbClr val="005C84"/>
                </a:solidFill>
                <a:latin typeface="Times New Roman" panose="02020603050405020304" pitchFamily="18" charset="0"/>
                <a:cs typeface="Times New Roman" panose="02020603050405020304" pitchFamily="18" charset="0"/>
              </a:rPr>
              <a:t>2</a:t>
            </a:r>
            <a:r>
              <a:rPr lang="en-US" sz="3000" dirty="0">
                <a:solidFill>
                  <a:srgbClr val="005C84"/>
                </a:solidFill>
                <a:latin typeface="Times New Roman" panose="02020603050405020304" pitchFamily="18" charset="0"/>
                <a:cs typeface="Times New Roman" panose="02020603050405020304" pitchFamily="18" charset="0"/>
              </a:rPr>
              <a:t> </a:t>
            </a:r>
            <a:r>
              <a:rPr lang="en-US" sz="3000" dirty="0" smtClean="0">
                <a:solidFill>
                  <a:srgbClr val="005C84"/>
                </a:solidFill>
                <a:latin typeface="Times New Roman" panose="02020603050405020304" pitchFamily="18" charset="0"/>
                <a:cs typeface="Times New Roman" panose="02020603050405020304" pitchFamily="18" charset="0"/>
              </a:rPr>
              <a:t>compounds</a:t>
            </a:r>
            <a:r>
              <a:rPr lang="en-GB" altLang="en-US" sz="3000" dirty="0" smtClean="0">
                <a:solidFill>
                  <a:srgbClr val="005C84"/>
                </a:solidFill>
                <a:latin typeface="Times New Roman" panose="02020603050405020304" pitchFamily="18" charset="0"/>
                <a:cs typeface="Times New Roman" panose="02020603050405020304" pitchFamily="18" charset="0"/>
              </a:rPr>
              <a:t> </a:t>
            </a:r>
            <a:r>
              <a:rPr lang="en-GB" altLang="en-US" sz="3000" dirty="0">
                <a:solidFill>
                  <a:srgbClr val="005C84"/>
                </a:solidFill>
                <a:latin typeface="Times New Roman" panose="02020603050405020304" pitchFamily="18" charset="0"/>
                <a:cs typeface="Times New Roman" panose="02020603050405020304" pitchFamily="18" charset="0"/>
              </a:rPr>
              <a:t>with trigonal structure and space group of 166</a:t>
            </a:r>
            <a:endParaRPr lang="en-GB" sz="3000" dirty="0">
              <a:solidFill>
                <a:srgbClr val="005C84"/>
              </a:solidFill>
              <a:latin typeface="Times New Roman" panose="02020603050405020304" pitchFamily="18" charset="0"/>
              <a:cs typeface="Times New Roman" panose="02020603050405020304" pitchFamily="18" charset="0"/>
            </a:endParaRPr>
          </a:p>
        </p:txBody>
      </p:sp>
      <p:sp>
        <p:nvSpPr>
          <p:cNvPr id="41" name="Down Arrow 40"/>
          <p:cNvSpPr/>
          <p:nvPr/>
        </p:nvSpPr>
        <p:spPr>
          <a:xfrm>
            <a:off x="10037138" y="4143156"/>
            <a:ext cx="526768" cy="1226471"/>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pic>
        <p:nvPicPr>
          <p:cNvPr id="36" name="Picture 35"/>
          <p:cNvPicPr>
            <a:picLocks noChangeAspect="1"/>
          </p:cNvPicPr>
          <p:nvPr/>
        </p:nvPicPr>
        <p:blipFill>
          <a:blip r:embed="rId4"/>
          <a:stretch>
            <a:fillRect/>
          </a:stretch>
        </p:blipFill>
        <p:spPr>
          <a:xfrm>
            <a:off x="7076866" y="5478688"/>
            <a:ext cx="4757559" cy="961246"/>
          </a:xfrm>
          <a:prstGeom prst="rect">
            <a:avLst/>
          </a:prstGeom>
        </p:spPr>
      </p:pic>
      <p:sp>
        <p:nvSpPr>
          <p:cNvPr id="37" name="Rectangle 36"/>
          <p:cNvSpPr/>
          <p:nvPr/>
        </p:nvSpPr>
        <p:spPr>
          <a:xfrm>
            <a:off x="7179277" y="6465504"/>
            <a:ext cx="4567828" cy="307777"/>
          </a:xfrm>
          <a:prstGeom prst="rect">
            <a:avLst/>
          </a:prstGeom>
        </p:spPr>
        <p:txBody>
          <a:bodyPr wrap="square">
            <a:spAutoFit/>
          </a:bodyPr>
          <a:lstStyle/>
          <a:p>
            <a:r>
              <a:rPr lang="en-GB" sz="1400" dirty="0" smtClean="0">
                <a:latin typeface="Times New Roman" panose="02020603050405020304" pitchFamily="18" charset="0"/>
                <a:ea typeface="PMingLiU"/>
              </a:rPr>
              <a:t>From: 9.Snyder</a:t>
            </a:r>
            <a:r>
              <a:rPr lang="en-GB" sz="1400" dirty="0">
                <a:latin typeface="Times New Roman" panose="02020603050405020304" pitchFamily="18" charset="0"/>
                <a:ea typeface="PMingLiU"/>
              </a:rPr>
              <a:t>, G. J</a:t>
            </a:r>
            <a:r>
              <a:rPr lang="en-GB" sz="1400" dirty="0" smtClean="0">
                <a:latin typeface="Times New Roman" panose="02020603050405020304" pitchFamily="18" charset="0"/>
                <a:ea typeface="PMingLiU"/>
              </a:rPr>
              <a:t>. </a:t>
            </a:r>
            <a:r>
              <a:rPr lang="en-GB" sz="1400" i="1" dirty="0" smtClean="0">
                <a:latin typeface="Times New Roman" panose="02020603050405020304" pitchFamily="18" charset="0"/>
                <a:ea typeface="PMingLiU"/>
              </a:rPr>
              <a:t>et. al.</a:t>
            </a:r>
            <a:r>
              <a:rPr lang="en-GB" sz="1400" dirty="0" smtClean="0">
                <a:latin typeface="Times New Roman" panose="02020603050405020304" pitchFamily="18" charset="0"/>
                <a:ea typeface="PMingLiU"/>
              </a:rPr>
              <a:t> Nat</a:t>
            </a:r>
            <a:r>
              <a:rPr lang="en-GB" sz="1400" dirty="0">
                <a:latin typeface="Times New Roman" panose="02020603050405020304" pitchFamily="18" charset="0"/>
                <a:ea typeface="PMingLiU"/>
              </a:rPr>
              <a:t>. Mater. </a:t>
            </a:r>
            <a:r>
              <a:rPr lang="en-GB" sz="1400" b="1" dirty="0">
                <a:latin typeface="Times New Roman" panose="02020603050405020304" pitchFamily="18" charset="0"/>
                <a:ea typeface="PMingLiU"/>
              </a:rPr>
              <a:t>7,</a:t>
            </a:r>
            <a:r>
              <a:rPr lang="en-GB" sz="1400" dirty="0">
                <a:latin typeface="Times New Roman" panose="02020603050405020304" pitchFamily="18" charset="0"/>
                <a:ea typeface="PMingLiU"/>
              </a:rPr>
              <a:t> 105–114 (2008).</a:t>
            </a:r>
            <a:endParaRPr lang="en-GB" sz="1400" dirty="0"/>
          </a:p>
        </p:txBody>
      </p:sp>
      <p:sp>
        <p:nvSpPr>
          <p:cNvPr id="45" name="TextBox 44"/>
          <p:cNvSpPr txBox="1"/>
          <p:nvPr/>
        </p:nvSpPr>
        <p:spPr>
          <a:xfrm>
            <a:off x="253376" y="6321661"/>
            <a:ext cx="6598812" cy="369332"/>
          </a:xfrm>
          <a:prstGeom prst="rect">
            <a:avLst/>
          </a:prstGeom>
          <a:solidFill>
            <a:schemeClr val="bg1">
              <a:lumMod val="85000"/>
            </a:schemeClr>
          </a:solidFill>
          <a:ln>
            <a:solidFill>
              <a:schemeClr val="tx1"/>
            </a:solidFill>
          </a:ln>
        </p:spPr>
        <p:txBody>
          <a:bodyPr wrap="square" rtlCol="0">
            <a:spAutoFit/>
          </a:bodyPr>
          <a:lstStyle/>
          <a:p>
            <a:r>
              <a:rPr lang="en-GB" b="1" dirty="0" smtClean="0">
                <a:latin typeface="Times New Roman" panose="02020603050405020304" pitchFamily="18" charset="0"/>
                <a:cs typeface="Times New Roman" panose="02020603050405020304" pitchFamily="18" charset="0"/>
              </a:rPr>
              <a:t>Compounds with E</a:t>
            </a:r>
            <a:r>
              <a:rPr lang="en-GB" b="1" baseline="-25000" dirty="0" smtClean="0">
                <a:latin typeface="Times New Roman" panose="02020603050405020304" pitchFamily="18" charset="0"/>
                <a:cs typeface="Times New Roman" panose="02020603050405020304" pitchFamily="18" charset="0"/>
              </a:rPr>
              <a:t>g</a:t>
            </a:r>
            <a:r>
              <a:rPr lang="en-GB" b="1" dirty="0" smtClean="0">
                <a:latin typeface="Times New Roman" panose="02020603050405020304" pitchFamily="18" charset="0"/>
                <a:cs typeface="Times New Roman" panose="02020603050405020304" pitchFamily="18" charset="0"/>
              </a:rPr>
              <a:t> &lt; 1 eV will show </a:t>
            </a:r>
            <a:r>
              <a:rPr lang="en-GB" b="1" dirty="0" err="1" smtClean="0">
                <a:latin typeface="Times New Roman" panose="02020603050405020304" pitchFamily="18" charset="0"/>
                <a:cs typeface="Times New Roman" panose="02020603050405020304" pitchFamily="18" charset="0"/>
              </a:rPr>
              <a:t>S</a:t>
            </a:r>
            <a:r>
              <a:rPr lang="en-GB" b="1" baseline="-25000" dirty="0" err="1" smtClean="0">
                <a:latin typeface="Times New Roman" panose="02020603050405020304" pitchFamily="18" charset="0"/>
                <a:cs typeface="Times New Roman" panose="02020603050405020304" pitchFamily="18" charset="0"/>
              </a:rPr>
              <a:t>max</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near room temperature </a:t>
            </a:r>
            <a:endParaRPr lang="en-GB" b="1" dirty="0">
              <a:latin typeface="Times New Roman" panose="02020603050405020304" pitchFamily="18" charset="0"/>
              <a:cs typeface="Times New Roman" panose="02020603050405020304" pitchFamily="18" charset="0"/>
            </a:endParaRPr>
          </a:p>
        </p:txBody>
      </p:sp>
      <p:cxnSp>
        <p:nvCxnSpPr>
          <p:cNvPr id="39" name="Straight Connector 38"/>
          <p:cNvCxnSpPr/>
          <p:nvPr/>
        </p:nvCxnSpPr>
        <p:spPr>
          <a:xfrm>
            <a:off x="8265797" y="6225821"/>
            <a:ext cx="3340623" cy="1984"/>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7119864" y="6465504"/>
            <a:ext cx="43595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1861615" y="3021643"/>
            <a:ext cx="125962" cy="150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898569" y="2570998"/>
            <a:ext cx="3615092"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Expected trend (</a:t>
            </a:r>
            <a:r>
              <a:rPr lang="en-GB" b="1" dirty="0" err="1" smtClean="0">
                <a:latin typeface="Times New Roman" panose="02020603050405020304" pitchFamily="18" charset="0"/>
                <a:cs typeface="Times New Roman" panose="02020603050405020304" pitchFamily="18" charset="0"/>
              </a:rPr>
              <a:t>Clausius-Mossotti</a:t>
            </a:r>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354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4267562" y="2721205"/>
            <a:ext cx="2955600" cy="727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GB" sz="4000" dirty="0" smtClean="0">
                <a:solidFill>
                  <a:srgbClr val="005C84"/>
                </a:solidFill>
                <a:latin typeface="Times New Roman" panose="02020603050405020304" pitchFamily="18" charset="0"/>
                <a:cs typeface="Times New Roman" panose="02020603050405020304" pitchFamily="18" charset="0"/>
              </a:rPr>
              <a:t>Conclusions</a:t>
            </a:r>
            <a:endParaRPr lang="en-US" altLang="en-US" sz="4000" dirty="0">
              <a:solidFill>
                <a:srgbClr val="005C84"/>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93123" y="1212717"/>
            <a:ext cx="10304477" cy="830997"/>
          </a:xfrm>
          <a:prstGeom prst="rect">
            <a:avLst/>
          </a:prstGeom>
          <a:noFill/>
        </p:spPr>
        <p:txBody>
          <a:bodyPr wrap="square" rtlCol="0">
            <a:spAutoFit/>
          </a:bodyPr>
          <a:lstStyle/>
          <a:p>
            <a:pPr algn="just"/>
            <a:r>
              <a:rPr lang="en-GB" sz="2400" dirty="0" smtClean="0">
                <a:latin typeface="Times New Roman" panose="02020603050405020304" pitchFamily="18" charset="0"/>
                <a:cs typeface="Times New Roman" panose="02020603050405020304" pitchFamily="18" charset="0"/>
              </a:rPr>
              <a:t>The lower the electronegativity difference, the narrower the band gap and the more covalent the bonding</a:t>
            </a:r>
            <a:endParaRPr lang="en-GB"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93124" y="3684704"/>
            <a:ext cx="10304478" cy="2308324"/>
          </a:xfrm>
          <a:prstGeom prst="rect">
            <a:avLst/>
          </a:prstGeom>
          <a:noFill/>
        </p:spPr>
        <p:txBody>
          <a:bodyPr wrap="square" rtlCol="0">
            <a:spAutoFit/>
          </a:bodyPr>
          <a:lstStyle/>
          <a:p>
            <a:pPr algn="just"/>
            <a:r>
              <a:rPr lang="en-GB" sz="2400" dirty="0" smtClean="0">
                <a:latin typeface="Times New Roman" panose="02020603050405020304" pitchFamily="18" charset="0"/>
                <a:cs typeface="Times New Roman" panose="02020603050405020304" pitchFamily="18" charset="0"/>
              </a:rPr>
              <a:t>Successful data-driven discovery in the family of ABX</a:t>
            </a:r>
            <a:r>
              <a:rPr lang="en-GB" sz="2400" baseline="-25000" dirty="0" smtClean="0">
                <a:latin typeface="Times New Roman" panose="02020603050405020304" pitchFamily="18" charset="0"/>
                <a:cs typeface="Times New Roman" panose="02020603050405020304" pitchFamily="18" charset="0"/>
              </a:rPr>
              <a:t>2 </a:t>
            </a:r>
            <a:r>
              <a:rPr lang="en-GB" sz="2400" dirty="0" smtClean="0">
                <a:latin typeface="Times New Roman" panose="02020603050405020304" pitchFamily="18" charset="0"/>
                <a:cs typeface="Times New Roman" panose="02020603050405020304" pitchFamily="18" charset="0"/>
              </a:rPr>
              <a:t>(X = S, Se, </a:t>
            </a:r>
            <a:r>
              <a:rPr lang="en-GB" sz="2400" dirty="0" err="1" smtClean="0">
                <a:latin typeface="Times New Roman" panose="02020603050405020304" pitchFamily="18" charset="0"/>
                <a:cs typeface="Times New Roman" panose="02020603050405020304" pitchFamily="18" charset="0"/>
              </a:rPr>
              <a:t>Te</a:t>
            </a:r>
            <a:r>
              <a:rPr lang="en-GB" sz="2400" dirty="0" smtClean="0">
                <a:latin typeface="Times New Roman" panose="02020603050405020304" pitchFamily="18" charset="0"/>
                <a:cs typeface="Times New Roman" panose="02020603050405020304" pitchFamily="18" charset="0"/>
              </a:rPr>
              <a:t>), where preliminary results for a few compounds are available, but other materials within this family remain unexplored</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Our study recommends 10 unexplored compounds as potential candidates for near room temperature thermoelectric applications</a:t>
            </a:r>
            <a:endParaRPr lang="en-GB"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086622" y="442894"/>
            <a:ext cx="5317481" cy="646331"/>
          </a:xfrm>
          <a:prstGeom prst="rect">
            <a:avLst/>
          </a:prstGeom>
        </p:spPr>
        <p:txBody>
          <a:bodyPr wrap="none">
            <a:spAutoFit/>
          </a:bodyPr>
          <a:lstStyle/>
          <a:p>
            <a:pPr fontAlgn="base">
              <a:lnSpc>
                <a:spcPct val="90000"/>
              </a:lnSpc>
              <a:spcBef>
                <a:spcPct val="0"/>
              </a:spcBef>
              <a:spcAft>
                <a:spcPct val="0"/>
              </a:spcAft>
            </a:pPr>
            <a:r>
              <a:rPr lang="en-GB" sz="4000" dirty="0">
                <a:solidFill>
                  <a:srgbClr val="005C84"/>
                </a:solidFill>
                <a:latin typeface="Times New Roman" panose="02020603050405020304" pitchFamily="18" charset="0"/>
                <a:cs typeface="Times New Roman" panose="02020603050405020304" pitchFamily="18" charset="0"/>
              </a:rPr>
              <a:t>Analysis and </a:t>
            </a:r>
            <a:r>
              <a:rPr lang="en-GB" sz="4000" dirty="0" smtClean="0">
                <a:solidFill>
                  <a:srgbClr val="005C84"/>
                </a:solidFill>
                <a:latin typeface="Times New Roman" panose="02020603050405020304" pitchFamily="18" charset="0"/>
                <a:cs typeface="Times New Roman" panose="02020603050405020304" pitchFamily="18" charset="0"/>
              </a:rPr>
              <a:t>hypothesis</a:t>
            </a:r>
            <a:endParaRPr lang="en-GB" sz="4000" dirty="0">
              <a:solidFill>
                <a:srgbClr val="005C8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123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5904</TotalTime>
  <Words>817</Words>
  <Application>Microsoft Office PowerPoint</Application>
  <PresentationFormat>Widescreen</PresentationFormat>
  <Paragraphs>113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PMingLiU</vt:lpstr>
      <vt:lpstr>Arial</vt:lpstr>
      <vt:lpstr>Calibri</vt:lpstr>
      <vt:lpstr>Calibri Light</vt:lpstr>
      <vt:lpstr>Cambria Math</vt:lpstr>
      <vt:lpstr>Times New Roman</vt:lpstr>
      <vt:lpstr>Wingdings</vt:lpstr>
      <vt:lpstr>Office Theme</vt:lpstr>
      <vt:lpstr>PowerPoint Presentation</vt:lpstr>
      <vt:lpstr>Motivation</vt:lpstr>
      <vt:lpstr>PowerPoint Presentation</vt:lpstr>
      <vt:lpstr>PowerPoint Presentation</vt:lpstr>
      <vt:lpstr>Problem Statement</vt:lpstr>
      <vt:lpstr>PowerPoint Presentation</vt:lpstr>
      <vt:lpstr>PowerPoint Presentation</vt:lpstr>
      <vt:lpstr>PowerPoint Presentation</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Determination of underlying relationships in materials by leveraging upon data driven science</dc:title>
  <dc:creator>Recatala J.</dc:creator>
  <cp:lastModifiedBy>Recatala J.</cp:lastModifiedBy>
  <cp:revision>405</cp:revision>
  <dcterms:created xsi:type="dcterms:W3CDTF">2018-12-06T13:54:43Z</dcterms:created>
  <dcterms:modified xsi:type="dcterms:W3CDTF">2019-02-28T09:49:26Z</dcterms:modified>
</cp:coreProperties>
</file>