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628" r:id="rId5"/>
    <p:sldId id="629" r:id="rId6"/>
    <p:sldId id="646" r:id="rId7"/>
    <p:sldId id="630" r:id="rId8"/>
    <p:sldId id="631" r:id="rId9"/>
    <p:sldId id="633" r:id="rId10"/>
    <p:sldId id="647" r:id="rId11"/>
    <p:sldId id="634" r:id="rId12"/>
    <p:sldId id="635" r:id="rId13"/>
    <p:sldId id="636" r:id="rId14"/>
    <p:sldId id="637" r:id="rId15"/>
    <p:sldId id="638" r:id="rId16"/>
    <p:sldId id="639" r:id="rId17"/>
    <p:sldId id="640" r:id="rId18"/>
    <p:sldId id="641" r:id="rId19"/>
    <p:sldId id="642" r:id="rId20"/>
    <p:sldId id="643" r:id="rId21"/>
    <p:sldId id="644" r:id="rId22"/>
    <p:sldId id="648" r:id="rId23"/>
    <p:sldId id="645" r:id="rId24"/>
    <p:sldId id="649" r:id="rId25"/>
    <p:sldId id="655" r:id="rId26"/>
    <p:sldId id="650" r:id="rId27"/>
    <p:sldId id="651" r:id="rId28"/>
    <p:sldId id="657" r:id="rId29"/>
    <p:sldId id="658" r:id="rId30"/>
    <p:sldId id="659" r:id="rId31"/>
    <p:sldId id="656" r:id="rId32"/>
    <p:sldId id="652" r:id="rId33"/>
    <p:sldId id="653" r:id="rId34"/>
    <p:sldId id="654" r:id="rId35"/>
    <p:sldId id="660" r:id="rId36"/>
    <p:sldId id="661" r:id="rId37"/>
    <p:sldId id="662" r:id="rId38"/>
    <p:sldId id="663" r:id="rId39"/>
    <p:sldId id="664" r:id="rId40"/>
    <p:sldId id="66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61" autoAdjust="0"/>
  </p:normalViewPr>
  <p:slideViewPr>
    <p:cSldViewPr snapToGrid="0">
      <p:cViewPr varScale="1">
        <p:scale>
          <a:sx n="73" d="100"/>
          <a:sy n="73" d="100"/>
        </p:scale>
        <p:origin x="8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909FC-22F8-4F75-AFA6-90946D73C371}" type="datetimeFigureOut">
              <a:rPr lang="en-GB" smtClean="0"/>
              <a:t>26/07/2019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F3094-C8A2-4546-94D5-D39D76D10649}" type="slidenum">
              <a:rPr lang="en-GB" smtClean="0"/>
              <a:t>‹#›</a:t>
            </a:fld>
            <a:endParaRPr lang="en-GB"/>
          </a:p>
        </p:txBody>
      </p:sp>
    </p:spTree>
    <p:extLst>
      <p:ext uri="{BB962C8B-B14F-4D97-AF65-F5344CB8AC3E}">
        <p14:creationId xmlns:p14="http://schemas.microsoft.com/office/powerpoint/2010/main" val="34746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The typical architecture of an angular application is made up of these five building blocks</a:t>
            </a:r>
          </a:p>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8</a:t>
            </a:fld>
            <a:endParaRPr lang="en-GB"/>
          </a:p>
        </p:txBody>
      </p:sp>
    </p:spTree>
    <p:extLst>
      <p:ext uri="{BB962C8B-B14F-4D97-AF65-F5344CB8AC3E}">
        <p14:creationId xmlns:p14="http://schemas.microsoft.com/office/powerpoint/2010/main" val="313256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Now</a:t>
            </a:r>
            <a:r>
              <a:rPr lang="en-GB" baseline="0" noProof="0" dirty="0"/>
              <a:t> on the tree we can see a pink component, this is just a normal component but we might want to change the child component based on the URL. For example, for the URL /inbox we might want to render the left component and for /service the right component, this routing component will decide which children needs to be call and in this way, we are able to render dynamic components.</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18</a:t>
            </a:fld>
            <a:endParaRPr lang="en-GB"/>
          </a:p>
        </p:txBody>
      </p:sp>
    </p:spTree>
    <p:extLst>
      <p:ext uri="{BB962C8B-B14F-4D97-AF65-F5344CB8AC3E}">
        <p14:creationId xmlns:p14="http://schemas.microsoft.com/office/powerpoint/2010/main" val="4292441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20</a:t>
            </a:fld>
            <a:endParaRPr lang="en-GB"/>
          </a:p>
        </p:txBody>
      </p:sp>
    </p:spTree>
    <p:extLst>
      <p:ext uri="{BB962C8B-B14F-4D97-AF65-F5344CB8AC3E}">
        <p14:creationId xmlns:p14="http://schemas.microsoft.com/office/powerpoint/2010/main" val="14574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npm</a:t>
            </a:r>
            <a:r>
              <a:rPr lang="en-GB" dirty="0"/>
              <a:t> install –g typescript</a:t>
            </a:r>
          </a:p>
          <a:p>
            <a:r>
              <a:rPr lang="en-GB" dirty="0" err="1"/>
              <a:t>npm</a:t>
            </a:r>
            <a:r>
              <a:rPr lang="en-GB" dirty="0"/>
              <a:t> install –g @angular/cli</a:t>
            </a:r>
          </a:p>
        </p:txBody>
      </p:sp>
      <p:sp>
        <p:nvSpPr>
          <p:cNvPr id="4" name="Slide Number Placeholder 3"/>
          <p:cNvSpPr>
            <a:spLocks noGrp="1"/>
          </p:cNvSpPr>
          <p:nvPr>
            <p:ph type="sldNum" sz="quarter" idx="5"/>
          </p:nvPr>
        </p:nvSpPr>
        <p:spPr/>
        <p:txBody>
          <a:bodyPr/>
          <a:lstStyle/>
          <a:p>
            <a:fld id="{6FFF3094-C8A2-4546-94D5-D39D76D10649}" type="slidenum">
              <a:rPr lang="en-GB" smtClean="0"/>
              <a:t>21</a:t>
            </a:fld>
            <a:endParaRPr lang="en-GB"/>
          </a:p>
        </p:txBody>
      </p:sp>
    </p:spTree>
    <p:extLst>
      <p:ext uri="{BB962C8B-B14F-4D97-AF65-F5344CB8AC3E}">
        <p14:creationId xmlns:p14="http://schemas.microsoft.com/office/powerpoint/2010/main" val="2958510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npm</a:t>
            </a:r>
            <a:r>
              <a:rPr lang="en-GB" dirty="0"/>
              <a:t> install –g node-sass</a:t>
            </a:r>
          </a:p>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22</a:t>
            </a:fld>
            <a:endParaRPr lang="en-GB"/>
          </a:p>
        </p:txBody>
      </p:sp>
    </p:spTree>
    <p:extLst>
      <p:ext uri="{BB962C8B-B14F-4D97-AF65-F5344CB8AC3E}">
        <p14:creationId xmlns:p14="http://schemas.microsoft.com/office/powerpoint/2010/main" val="173510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23</a:t>
            </a:fld>
            <a:endParaRPr lang="en-GB"/>
          </a:p>
        </p:txBody>
      </p:sp>
    </p:spTree>
    <p:extLst>
      <p:ext uri="{BB962C8B-B14F-4D97-AF65-F5344CB8AC3E}">
        <p14:creationId xmlns:p14="http://schemas.microsoft.com/office/powerpoint/2010/main" val="1538329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24</a:t>
            </a:fld>
            <a:endParaRPr lang="en-GB"/>
          </a:p>
        </p:txBody>
      </p:sp>
    </p:spTree>
    <p:extLst>
      <p:ext uri="{BB962C8B-B14F-4D97-AF65-F5344CB8AC3E}">
        <p14:creationId xmlns:p14="http://schemas.microsoft.com/office/powerpoint/2010/main" val="3678050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Declarations: declare</a:t>
            </a:r>
            <a:r>
              <a:rPr lang="en-GB" baseline="0" dirty="0" smtClean="0"/>
              <a:t> components, pipes and directives</a:t>
            </a:r>
          </a:p>
          <a:p>
            <a:r>
              <a:rPr lang="en-GB" baseline="0" dirty="0" smtClean="0"/>
              <a:t>Imports: Import other modules</a:t>
            </a:r>
          </a:p>
          <a:p>
            <a:r>
              <a:rPr lang="en-GB" dirty="0" smtClean="0"/>
              <a:t>Providers:</a:t>
            </a:r>
            <a:r>
              <a:rPr lang="en-GB" baseline="0" dirty="0" smtClean="0"/>
              <a:t> declare services</a:t>
            </a:r>
          </a:p>
          <a:p>
            <a:r>
              <a:rPr lang="en-GB" baseline="0" dirty="0" smtClean="0"/>
              <a:t>Bootstrap: unique, main component</a:t>
            </a:r>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25</a:t>
            </a:fld>
            <a:endParaRPr lang="en-GB"/>
          </a:p>
        </p:txBody>
      </p:sp>
    </p:spTree>
    <p:extLst>
      <p:ext uri="{BB962C8B-B14F-4D97-AF65-F5344CB8AC3E}">
        <p14:creationId xmlns:p14="http://schemas.microsoft.com/office/powerpoint/2010/main" val="3931609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@Component</a:t>
            </a:r>
            <a:r>
              <a:rPr lang="en-GB" baseline="0" dirty="0" smtClean="0"/>
              <a:t>: declaration of Component</a:t>
            </a:r>
          </a:p>
          <a:p>
            <a:r>
              <a:rPr lang="en-GB" baseline="0" dirty="0" smtClean="0"/>
              <a:t>Selector: </a:t>
            </a:r>
            <a:r>
              <a:rPr lang="en-GB" sz="1200" b="0" i="0" kern="1200" dirty="0" smtClean="0">
                <a:solidFill>
                  <a:schemeClr val="tx1"/>
                </a:solidFill>
                <a:effectLst/>
                <a:latin typeface="+mn-lt"/>
                <a:ea typeface="+mn-ea"/>
                <a:cs typeface="+mn-cs"/>
              </a:rPr>
              <a:t>selector that identifies this directive in a template</a:t>
            </a:r>
          </a:p>
          <a:p>
            <a:r>
              <a:rPr lang="en-GB" sz="1200" b="0" i="0" kern="1200" dirty="0" err="1" smtClean="0">
                <a:solidFill>
                  <a:schemeClr val="tx1"/>
                </a:solidFill>
                <a:effectLst/>
                <a:latin typeface="+mn-lt"/>
                <a:ea typeface="+mn-ea"/>
                <a:cs typeface="+mn-cs"/>
              </a:rPr>
              <a:t>templateUrl</a:t>
            </a:r>
            <a:r>
              <a:rPr lang="en-GB" sz="1200" b="0" i="0" kern="1200" dirty="0" smtClean="0">
                <a:solidFill>
                  <a:schemeClr val="tx1"/>
                </a:solidFill>
                <a:effectLst/>
                <a:latin typeface="+mn-lt"/>
                <a:ea typeface="+mn-ea"/>
                <a:cs typeface="+mn-cs"/>
              </a:rPr>
              <a:t>:</a:t>
            </a:r>
            <a:r>
              <a:rPr lang="en-GB" sz="1200" b="0" i="0" kern="1200" baseline="0" dirty="0" smtClean="0">
                <a:solidFill>
                  <a:schemeClr val="tx1"/>
                </a:solidFill>
                <a:effectLst/>
                <a:latin typeface="+mn-lt"/>
                <a:ea typeface="+mn-ea"/>
                <a:cs typeface="+mn-cs"/>
              </a:rPr>
              <a:t> html </a:t>
            </a:r>
            <a:r>
              <a:rPr lang="en-GB" sz="1200" b="0" i="0" kern="1200" baseline="0" dirty="0" err="1" smtClean="0">
                <a:solidFill>
                  <a:schemeClr val="tx1"/>
                </a:solidFill>
                <a:effectLst/>
                <a:latin typeface="+mn-lt"/>
                <a:ea typeface="+mn-ea"/>
                <a:cs typeface="+mn-cs"/>
              </a:rPr>
              <a:t>url</a:t>
            </a:r>
            <a:r>
              <a:rPr lang="en-GB" sz="1200" b="0" i="0" kern="1200" baseline="0" dirty="0" smtClean="0">
                <a:solidFill>
                  <a:schemeClr val="tx1"/>
                </a:solidFill>
                <a:effectLst/>
                <a:latin typeface="+mn-lt"/>
                <a:ea typeface="+mn-ea"/>
                <a:cs typeface="+mn-cs"/>
              </a:rPr>
              <a:t> relative</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err="1" smtClean="0">
                <a:solidFill>
                  <a:schemeClr val="tx1"/>
                </a:solidFill>
                <a:effectLst/>
                <a:latin typeface="+mn-lt"/>
                <a:ea typeface="+mn-ea"/>
                <a:cs typeface="+mn-cs"/>
              </a:rPr>
              <a:t>styleUrls</a:t>
            </a:r>
            <a:r>
              <a:rPr lang="en-GB" sz="1200" b="0" i="0" kern="1200" dirty="0" smtClean="0">
                <a:solidFill>
                  <a:schemeClr val="tx1"/>
                </a:solidFill>
                <a:effectLst/>
                <a:latin typeface="+mn-lt"/>
                <a:ea typeface="+mn-ea"/>
                <a:cs typeface="+mn-cs"/>
              </a:rPr>
              <a:t>:</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scss</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url</a:t>
            </a:r>
            <a:r>
              <a:rPr lang="en-GB" sz="1200" b="0" i="0" kern="1200" baseline="0" dirty="0" smtClean="0">
                <a:solidFill>
                  <a:schemeClr val="tx1"/>
                </a:solidFill>
                <a:effectLst/>
                <a:latin typeface="+mn-lt"/>
                <a:ea typeface="+mn-ea"/>
                <a:cs typeface="+mn-cs"/>
              </a:rPr>
              <a:t> relative</a:t>
            </a:r>
            <a:endParaRPr lang="en-GB" dirty="0" smtClean="0"/>
          </a:p>
        </p:txBody>
      </p:sp>
      <p:sp>
        <p:nvSpPr>
          <p:cNvPr id="4" name="Slide Number Placeholder 3"/>
          <p:cNvSpPr>
            <a:spLocks noGrp="1"/>
          </p:cNvSpPr>
          <p:nvPr>
            <p:ph type="sldNum" sz="quarter" idx="5"/>
          </p:nvPr>
        </p:nvSpPr>
        <p:spPr/>
        <p:txBody>
          <a:bodyPr/>
          <a:lstStyle/>
          <a:p>
            <a:fld id="{6FFF3094-C8A2-4546-94D5-D39D76D10649}" type="slidenum">
              <a:rPr lang="en-GB" smtClean="0"/>
              <a:t>26</a:t>
            </a:fld>
            <a:endParaRPr lang="en-GB"/>
          </a:p>
        </p:txBody>
      </p:sp>
    </p:spTree>
    <p:extLst>
      <p:ext uri="{BB962C8B-B14F-4D97-AF65-F5344CB8AC3E}">
        <p14:creationId xmlns:p14="http://schemas.microsoft.com/office/powerpoint/2010/main" val="1402389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27</a:t>
            </a:fld>
            <a:endParaRPr lang="en-GB"/>
          </a:p>
        </p:txBody>
      </p:sp>
    </p:spTree>
    <p:extLst>
      <p:ext uri="{BB962C8B-B14F-4D97-AF65-F5344CB8AC3E}">
        <p14:creationId xmlns:p14="http://schemas.microsoft.com/office/powerpoint/2010/main" val="3370938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noProof="0" dirty="0" smtClean="0"/>
              <a:t>We can see 3 example here:</a:t>
            </a:r>
          </a:p>
          <a:p>
            <a:endParaRPr lang="en-GB" baseline="0" noProof="0" dirty="0" smtClean="0"/>
          </a:p>
          <a:p>
            <a:pPr marL="171450" indent="-171450">
              <a:buFontTx/>
              <a:buChar char="-"/>
            </a:pPr>
            <a:r>
              <a:rPr lang="en-GB" baseline="0" noProof="0" dirty="0" smtClean="0"/>
              <a:t>Concatenate two string and display the result</a:t>
            </a:r>
          </a:p>
          <a:p>
            <a:pPr marL="171450" indent="-171450">
              <a:buFontTx/>
              <a:buChar char="-"/>
            </a:pPr>
            <a:r>
              <a:rPr lang="en-GB" baseline="0" noProof="0" dirty="0" smtClean="0"/>
              <a:t>Sum of 2 numbers (Math expression)</a:t>
            </a:r>
          </a:p>
          <a:p>
            <a:pPr marL="171450" indent="-171450">
              <a:buFontTx/>
              <a:buChar char="-"/>
            </a:pPr>
            <a:r>
              <a:rPr lang="en-GB" baseline="0" noProof="0" dirty="0" smtClean="0"/>
              <a:t>A ternary operator expression</a:t>
            </a:r>
          </a:p>
          <a:p>
            <a:pPr marL="0" indent="0">
              <a:buFontTx/>
              <a:buNone/>
            </a:pPr>
            <a:endParaRPr lang="en-GB" baseline="0" noProof="0" dirty="0" smtClean="0"/>
          </a:p>
          <a:p>
            <a:pPr marL="0" indent="0">
              <a:buFontTx/>
              <a:buNone/>
            </a:pPr>
            <a:r>
              <a:rPr lang="en-GB" baseline="0" noProof="0" dirty="0" smtClean="0"/>
              <a:t>We can see the result at the right</a:t>
            </a:r>
          </a:p>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29</a:t>
            </a:fld>
            <a:endParaRPr lang="en-GB"/>
          </a:p>
        </p:txBody>
      </p:sp>
    </p:spTree>
    <p:extLst>
      <p:ext uri="{BB962C8B-B14F-4D97-AF65-F5344CB8AC3E}">
        <p14:creationId xmlns:p14="http://schemas.microsoft.com/office/powerpoint/2010/main" val="207428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 module is a main building block of an angular application so we can have multiple modules, we can have a single module, we can have modules that deepens on other modules. Therefore, a module is a building block that can contain specific components like featured components, a service to call a backend or a route to know where to navigate on a specific path. </a:t>
            </a:r>
          </a:p>
        </p:txBody>
      </p:sp>
      <p:sp>
        <p:nvSpPr>
          <p:cNvPr id="4" name="Slide Number Placeholder 3"/>
          <p:cNvSpPr>
            <a:spLocks noGrp="1"/>
          </p:cNvSpPr>
          <p:nvPr>
            <p:ph type="sldNum" sz="quarter" idx="5"/>
          </p:nvPr>
        </p:nvSpPr>
        <p:spPr/>
        <p:txBody>
          <a:bodyPr/>
          <a:lstStyle/>
          <a:p>
            <a:fld id="{6FFF3094-C8A2-4546-94D5-D39D76D10649}" type="slidenum">
              <a:rPr lang="en-GB" smtClean="0"/>
              <a:t>9</a:t>
            </a:fld>
            <a:endParaRPr lang="en-GB"/>
          </a:p>
        </p:txBody>
      </p:sp>
    </p:spTree>
    <p:extLst>
      <p:ext uri="{BB962C8B-B14F-4D97-AF65-F5344CB8AC3E}">
        <p14:creationId xmlns:p14="http://schemas.microsoft.com/office/powerpoint/2010/main" val="85748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Property binding is how we can pass data from a component class into a template by binding it to a particular element.</a:t>
            </a:r>
          </a:p>
          <a:p>
            <a:r>
              <a:rPr lang="en-GB" noProof="0" dirty="0" smtClean="0"/>
              <a:t>The curly braces are something called sugar syntax. It is an easier way to do something</a:t>
            </a:r>
            <a:r>
              <a:rPr lang="en-GB" baseline="0" noProof="0" dirty="0" smtClean="0"/>
              <a:t> that looks cleaner.</a:t>
            </a:r>
          </a:p>
          <a:p>
            <a:r>
              <a:rPr lang="en-GB" baseline="0" noProof="0" dirty="0" smtClean="0"/>
              <a:t>Let’s wrap the title with an h1 tag. Sugar syntax will automatically take the value an put it inside the h1. What is really doing is set the </a:t>
            </a:r>
            <a:r>
              <a:rPr lang="en-GB" baseline="0" noProof="0" dirty="0" err="1" smtClean="0"/>
              <a:t>innerHTML</a:t>
            </a:r>
            <a:r>
              <a:rPr lang="en-GB" baseline="0" noProof="0" dirty="0" smtClean="0"/>
              <a:t> of the element to the value we pass in.</a:t>
            </a:r>
          </a:p>
          <a:p>
            <a:r>
              <a:rPr lang="en-GB" baseline="0" noProof="0" dirty="0" smtClean="0"/>
              <a:t>The equivalent would be something similar to what we have here. Please note that we use brackets notation [] wrapping the </a:t>
            </a:r>
            <a:r>
              <a:rPr lang="en-GB" baseline="0" noProof="0" dirty="0" err="1" smtClean="0"/>
              <a:t>innerHTML</a:t>
            </a:r>
            <a:r>
              <a:rPr lang="en-GB" baseline="0" noProof="0" dirty="0" smtClean="0"/>
              <a:t> attribute, that’s the way we can bind an attribute of an element with a variable inside the class. That’s what we call one-way data flow syntax. The data goes from the class to the template and is displayed.</a:t>
            </a:r>
          </a:p>
        </p:txBody>
      </p:sp>
      <p:sp>
        <p:nvSpPr>
          <p:cNvPr id="4" name="Slide Number Placeholder 3"/>
          <p:cNvSpPr>
            <a:spLocks noGrp="1"/>
          </p:cNvSpPr>
          <p:nvPr>
            <p:ph type="sldNum" sz="quarter" idx="5"/>
          </p:nvPr>
        </p:nvSpPr>
        <p:spPr/>
        <p:txBody>
          <a:bodyPr/>
          <a:lstStyle/>
          <a:p>
            <a:fld id="{6FFF3094-C8A2-4546-94D5-D39D76D10649}" type="slidenum">
              <a:rPr lang="en-GB" smtClean="0"/>
              <a:t>30</a:t>
            </a:fld>
            <a:endParaRPr lang="en-GB"/>
          </a:p>
        </p:txBody>
      </p:sp>
    </p:spTree>
    <p:extLst>
      <p:ext uri="{BB962C8B-B14F-4D97-AF65-F5344CB8AC3E}">
        <p14:creationId xmlns:p14="http://schemas.microsoft.com/office/powerpoint/2010/main" val="46982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31</a:t>
            </a:fld>
            <a:endParaRPr lang="en-GB"/>
          </a:p>
        </p:txBody>
      </p:sp>
    </p:spTree>
    <p:extLst>
      <p:ext uri="{BB962C8B-B14F-4D97-AF65-F5344CB8AC3E}">
        <p14:creationId xmlns:p14="http://schemas.microsoft.com/office/powerpoint/2010/main" val="1571375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32</a:t>
            </a:fld>
            <a:endParaRPr lang="en-GB"/>
          </a:p>
        </p:txBody>
      </p:sp>
    </p:spTree>
    <p:extLst>
      <p:ext uri="{BB962C8B-B14F-4D97-AF65-F5344CB8AC3E}">
        <p14:creationId xmlns:p14="http://schemas.microsoft.com/office/powerpoint/2010/main" val="3706198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33</a:t>
            </a:fld>
            <a:endParaRPr lang="en-GB"/>
          </a:p>
        </p:txBody>
      </p:sp>
    </p:spTree>
    <p:extLst>
      <p:ext uri="{BB962C8B-B14F-4D97-AF65-F5344CB8AC3E}">
        <p14:creationId xmlns:p14="http://schemas.microsoft.com/office/powerpoint/2010/main" val="3403175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34</a:t>
            </a:fld>
            <a:endParaRPr lang="en-GB"/>
          </a:p>
        </p:txBody>
      </p:sp>
    </p:spTree>
    <p:extLst>
      <p:ext uri="{BB962C8B-B14F-4D97-AF65-F5344CB8AC3E}">
        <p14:creationId xmlns:p14="http://schemas.microsoft.com/office/powerpoint/2010/main" val="4047830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35</a:t>
            </a:fld>
            <a:endParaRPr lang="en-GB"/>
          </a:p>
        </p:txBody>
      </p:sp>
    </p:spTree>
    <p:extLst>
      <p:ext uri="{BB962C8B-B14F-4D97-AF65-F5344CB8AC3E}">
        <p14:creationId xmlns:p14="http://schemas.microsoft.com/office/powerpoint/2010/main" val="4115374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36</a:t>
            </a:fld>
            <a:endParaRPr lang="en-GB"/>
          </a:p>
        </p:txBody>
      </p:sp>
    </p:spTree>
    <p:extLst>
      <p:ext uri="{BB962C8B-B14F-4D97-AF65-F5344CB8AC3E}">
        <p14:creationId xmlns:p14="http://schemas.microsoft.com/office/powerpoint/2010/main" val="2044414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37</a:t>
            </a:fld>
            <a:endParaRPr lang="en-GB"/>
          </a:p>
        </p:txBody>
      </p:sp>
    </p:spTree>
    <p:extLst>
      <p:ext uri="{BB962C8B-B14F-4D97-AF65-F5344CB8AC3E}">
        <p14:creationId xmlns:p14="http://schemas.microsoft.com/office/powerpoint/2010/main" val="595879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Each of these can be a module that contain specific components and services for a purpose.</a:t>
            </a:r>
          </a:p>
        </p:txBody>
      </p:sp>
      <p:sp>
        <p:nvSpPr>
          <p:cNvPr id="4" name="Slide Number Placeholder 3"/>
          <p:cNvSpPr>
            <a:spLocks noGrp="1"/>
          </p:cNvSpPr>
          <p:nvPr>
            <p:ph type="sldNum" sz="quarter" idx="5"/>
          </p:nvPr>
        </p:nvSpPr>
        <p:spPr/>
        <p:txBody>
          <a:bodyPr/>
          <a:lstStyle/>
          <a:p>
            <a:fld id="{6FFF3094-C8A2-4546-94D5-D39D76D10649}" type="slidenum">
              <a:rPr lang="en-GB" smtClean="0"/>
              <a:t>10</a:t>
            </a:fld>
            <a:endParaRPr lang="en-GB"/>
          </a:p>
        </p:txBody>
      </p:sp>
    </p:spTree>
    <p:extLst>
      <p:ext uri="{BB962C8B-B14F-4D97-AF65-F5344CB8AC3E}">
        <p14:creationId xmlns:p14="http://schemas.microsoft.com/office/powerpoint/2010/main" val="1498903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A component</a:t>
            </a:r>
            <a:r>
              <a:rPr lang="en-GB" baseline="0" noProof="0" dirty="0"/>
              <a:t> is a high level DOM tree node which will then create subtree nodes. These is an example of how our node tree would look like. Each component then can run html code inside and the logic to manage data bindings on it. This is what we know as “Component Architecture”</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12</a:t>
            </a:fld>
            <a:endParaRPr lang="en-GB"/>
          </a:p>
        </p:txBody>
      </p:sp>
    </p:spTree>
    <p:extLst>
      <p:ext uri="{BB962C8B-B14F-4D97-AF65-F5344CB8AC3E}">
        <p14:creationId xmlns:p14="http://schemas.microsoft.com/office/powerpoint/2010/main" val="409667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A directive is something we can bind to an existing DOM element</a:t>
            </a:r>
            <a:r>
              <a:rPr lang="en-GB" baseline="0" noProof="0" dirty="0"/>
              <a:t> or just use it in a template on its own, which will extend or transform a particular element on its children.</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13</a:t>
            </a:fld>
            <a:endParaRPr lang="en-GB"/>
          </a:p>
        </p:txBody>
      </p:sp>
    </p:spTree>
    <p:extLst>
      <p:ext uri="{BB962C8B-B14F-4D97-AF65-F5344CB8AC3E}">
        <p14:creationId xmlns:p14="http://schemas.microsoft.com/office/powerpoint/2010/main" val="231276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Now</a:t>
            </a:r>
            <a:r>
              <a:rPr lang="en-GB" baseline="0" noProof="0" dirty="0"/>
              <a:t> on the tree we can see a directive bound to a component. For example, this could be a search component and we could want to attach a directive to listen some particular event in order to perform an action over the element. Angular also provides several built-in directives that we will ease the development of applications.</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14</a:t>
            </a:fld>
            <a:endParaRPr lang="en-GB"/>
          </a:p>
        </p:txBody>
      </p:sp>
    </p:spTree>
    <p:extLst>
      <p:ext uri="{BB962C8B-B14F-4D97-AF65-F5344CB8AC3E}">
        <p14:creationId xmlns:p14="http://schemas.microsoft.com/office/powerpoint/2010/main" val="1220163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A service is basically</a:t>
            </a:r>
            <a:r>
              <a:rPr lang="en-GB" baseline="0" noProof="0" dirty="0"/>
              <a:t> our data layer. How do we get data into a component? A service will be the way to get and format the data in order to pass it in to a component. We can also use them to perform some particular logic non-component related or even listening internal events on the app, so we can then catch the message, format it and send it to the component.</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15</a:t>
            </a:fld>
            <a:endParaRPr lang="en-GB"/>
          </a:p>
        </p:txBody>
      </p:sp>
    </p:spTree>
    <p:extLst>
      <p:ext uri="{BB962C8B-B14F-4D97-AF65-F5344CB8AC3E}">
        <p14:creationId xmlns:p14="http://schemas.microsoft.com/office/powerpoint/2010/main" val="378049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Now</a:t>
            </a:r>
            <a:r>
              <a:rPr lang="en-GB" baseline="0" noProof="0" dirty="0"/>
              <a:t> on the tree we can see a service that it’s bound to a component.</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16</a:t>
            </a:fld>
            <a:endParaRPr lang="en-GB"/>
          </a:p>
        </p:txBody>
      </p:sp>
    </p:spTree>
    <p:extLst>
      <p:ext uri="{BB962C8B-B14F-4D97-AF65-F5344CB8AC3E}">
        <p14:creationId xmlns:p14="http://schemas.microsoft.com/office/powerpoint/2010/main" val="3897540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Routing drives</a:t>
            </a:r>
            <a:r>
              <a:rPr lang="en-GB" baseline="0" noProof="0" dirty="0"/>
              <a:t> the navigation for our application. </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17</a:t>
            </a:fld>
            <a:endParaRPr lang="en-GB"/>
          </a:p>
        </p:txBody>
      </p:sp>
    </p:spTree>
    <p:extLst>
      <p:ext uri="{BB962C8B-B14F-4D97-AF65-F5344CB8AC3E}">
        <p14:creationId xmlns:p14="http://schemas.microsoft.com/office/powerpoint/2010/main" val="2278094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7445B9-E9D9-472A-8376-699289D94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AEF5BF8E-58EA-48A6-A8F2-8728EC3A2A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EF6FB2E2-40EB-4C72-B8C1-F0DF716B490A}"/>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5" name="Footer Placeholder 4">
            <a:extLst>
              <a:ext uri="{FF2B5EF4-FFF2-40B4-BE49-F238E27FC236}">
                <a16:creationId xmlns="" xmlns:a16="http://schemas.microsoft.com/office/drawing/2014/main" id="{8EFAB49A-36A0-47B0-939E-DA075C2439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98CF22AD-0DA2-4690-B64A-82733B02A49B}"/>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143401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2F026B-B6F7-444E-8E91-774ADB1B7EA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E1C26E6D-425D-43AB-A1B5-3631452864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5505086C-B974-4E2B-A234-ADF76CE82FDE}"/>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5" name="Footer Placeholder 4">
            <a:extLst>
              <a:ext uri="{FF2B5EF4-FFF2-40B4-BE49-F238E27FC236}">
                <a16:creationId xmlns="" xmlns:a16="http://schemas.microsoft.com/office/drawing/2014/main" id="{52B48396-FD71-4AE0-A97A-83E5084536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62D964A5-2BF3-4094-BAE1-E3E2479EB9F8}"/>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196527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A2C67BD-A5F3-47F9-8485-826D1524CC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8C912F55-7CBC-40C5-A4BF-B5B44BF97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F617FDA0-A9FD-430E-9BFD-7255F7088DAE}"/>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5" name="Footer Placeholder 4">
            <a:extLst>
              <a:ext uri="{FF2B5EF4-FFF2-40B4-BE49-F238E27FC236}">
                <a16:creationId xmlns="" xmlns:a16="http://schemas.microsoft.com/office/drawing/2014/main" id="{D6C37161-FA62-4FCE-8EDA-18CE7132AE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ADEB9A72-2C66-410A-911C-9356D7FE265E}"/>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21443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14BADF-F7C3-4F6C-B324-C977E30529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E4A69203-070F-4BCE-96FA-E8D88416C5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7A227FDF-93A4-49BF-987E-18BBB44559EF}"/>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5" name="Footer Placeholder 4">
            <a:extLst>
              <a:ext uri="{FF2B5EF4-FFF2-40B4-BE49-F238E27FC236}">
                <a16:creationId xmlns="" xmlns:a16="http://schemas.microsoft.com/office/drawing/2014/main" id="{20EAA1D2-08F3-41B4-9479-31F03CF80E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3E1924CB-AB11-4554-B5F0-F2D84B69391B}"/>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135828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C39B6-1293-4F80-A910-D4D20D6B6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0A9F4D7A-07AD-485E-8700-3A64CF14C1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5181CF9-CF0B-469A-AA65-6AA21AED85B6}"/>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5" name="Footer Placeholder 4">
            <a:extLst>
              <a:ext uri="{FF2B5EF4-FFF2-40B4-BE49-F238E27FC236}">
                <a16:creationId xmlns="" xmlns:a16="http://schemas.microsoft.com/office/drawing/2014/main" id="{6E56C96A-1890-4A16-BBD8-D2CF5DA174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6494B404-7A3C-4BBA-8359-81B1A566A4BC}"/>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237092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D56FC-3CA9-487E-891C-B2190EC0BD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F471B06E-A2E0-498B-8F23-81E6BBF82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CC5C5DF4-7F15-4C6A-B53F-BA03940A3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8C98458F-187A-40C2-A37B-13B2C8B5F29D}"/>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6" name="Footer Placeholder 5">
            <a:extLst>
              <a:ext uri="{FF2B5EF4-FFF2-40B4-BE49-F238E27FC236}">
                <a16:creationId xmlns="" xmlns:a16="http://schemas.microsoft.com/office/drawing/2014/main" id="{8952D866-4E0B-40D8-9C3A-C20EE2A010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DB084765-30AE-426E-ACEE-DEAE568B1210}"/>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309013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771D10-E830-479E-9BC0-7B8ACCEB3C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19029199-CE2C-420A-89F3-AC26B5DFA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0FB6898-09D5-4FA6-B4B5-F9AC29A4A4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2E088173-68BB-4292-A3B4-07756C26A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B52BC6D-6245-4EFF-BE26-7FD33787F3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E2EB4FB0-6325-4D34-8304-AE2EC853A325}"/>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8" name="Footer Placeholder 7">
            <a:extLst>
              <a:ext uri="{FF2B5EF4-FFF2-40B4-BE49-F238E27FC236}">
                <a16:creationId xmlns="" xmlns:a16="http://schemas.microsoft.com/office/drawing/2014/main" id="{6CA05AC5-D20F-41D2-A0E0-A628E4A461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85055D32-D31A-41B9-AEF9-92101AA59BA3}"/>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195620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8C148D-DB1F-445F-9A4B-249E6436DCC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38D30E84-CA70-4E51-9D0C-04A031C4F958}"/>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4" name="Footer Placeholder 3">
            <a:extLst>
              <a:ext uri="{FF2B5EF4-FFF2-40B4-BE49-F238E27FC236}">
                <a16:creationId xmlns="" xmlns:a16="http://schemas.microsoft.com/office/drawing/2014/main" id="{5DD4B21F-F8BE-4098-9BAE-FDBD7D2736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D9104633-1524-4855-96B8-0416957AA73D}"/>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242856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6C06414-8DE5-4AED-A995-B405167A5304}"/>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3" name="Footer Placeholder 2">
            <a:extLst>
              <a:ext uri="{FF2B5EF4-FFF2-40B4-BE49-F238E27FC236}">
                <a16:creationId xmlns="" xmlns:a16="http://schemas.microsoft.com/office/drawing/2014/main" id="{0AEE818F-71EB-4AAF-BF68-CC851F7DEF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898B8E77-A02F-4150-A891-CC449F48A1F2}"/>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364524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652A13-8D50-4534-8683-847F4BF09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1896865B-7AF5-40A6-9AEF-A67102E01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40FEAE1F-630E-461C-8E19-071ED231E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891FCB6-3389-489B-9F57-9A8765B7F380}"/>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6" name="Footer Placeholder 5">
            <a:extLst>
              <a:ext uri="{FF2B5EF4-FFF2-40B4-BE49-F238E27FC236}">
                <a16:creationId xmlns="" xmlns:a16="http://schemas.microsoft.com/office/drawing/2014/main" id="{FE793171-EFFC-400D-AB15-99F571EA42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BAC2A6C8-756C-4497-A4B5-E0DEB50A9D69}"/>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88367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C67D8E-E599-4ECB-BD2E-8E68DE3B5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4C13419F-65AB-421B-BD05-44D8BD570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095A9DEC-CFA6-4041-A69D-4C0E696BF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3DA88C0-2719-4897-84C2-B086D59EAC2B}"/>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6" name="Footer Placeholder 5">
            <a:extLst>
              <a:ext uri="{FF2B5EF4-FFF2-40B4-BE49-F238E27FC236}">
                <a16:creationId xmlns="" xmlns:a16="http://schemas.microsoft.com/office/drawing/2014/main" id="{2232960E-F615-443B-B720-C4D9FF235B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214BD274-08BF-4041-B72E-9E7A7B4B9324}"/>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410013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E11F29D-0C12-42AE-A460-DD689EE38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9DFC08EE-1454-453D-B10C-FBAD15162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E1498ED-19F9-4412-BD3A-4FCCAD153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81924-9A47-4066-BD57-F9A4C2867BD3}" type="datetimeFigureOut">
              <a:rPr lang="en-GB" smtClean="0"/>
              <a:t>26/07/2019</a:t>
            </a:fld>
            <a:endParaRPr lang="en-GB"/>
          </a:p>
        </p:txBody>
      </p:sp>
      <p:sp>
        <p:nvSpPr>
          <p:cNvPr id="5" name="Footer Placeholder 4">
            <a:extLst>
              <a:ext uri="{FF2B5EF4-FFF2-40B4-BE49-F238E27FC236}">
                <a16:creationId xmlns="" xmlns:a16="http://schemas.microsoft.com/office/drawing/2014/main" id="{7C8FA8F9-3C88-4114-A0B9-7A42EA85F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3261D56F-CD52-417D-BCF5-218288D80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ECE73-CB73-4791-99E7-3C2EF9FBF86A}" type="slidenum">
              <a:rPr lang="en-GB" smtClean="0"/>
              <a:t>‹#›</a:t>
            </a:fld>
            <a:endParaRPr lang="en-GB"/>
          </a:p>
        </p:txBody>
      </p:sp>
    </p:spTree>
    <p:extLst>
      <p:ext uri="{BB962C8B-B14F-4D97-AF65-F5344CB8AC3E}">
        <p14:creationId xmlns:p14="http://schemas.microsoft.com/office/powerpoint/2010/main" val="315437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hyperlink" Target="https://marketplace.visualstudio.com/items?itemName=natewallace.angular2-inline" TargetMode="External"/><Relationship Id="rId3" Type="http://schemas.openxmlformats.org/officeDocument/2006/relationships/hyperlink" Target="https://www.linkedin.com/in/jordi-serra-gonzalez/" TargetMode="External"/><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hyperlink" Target="https://github.com/robertohuertasm/vscode-icon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hape 72">
            <a:extLst>
              <a:ext uri="{FF2B5EF4-FFF2-40B4-BE49-F238E27FC236}">
                <a16:creationId xmlns="" xmlns:a16="http://schemas.microsoft.com/office/drawing/2014/main" id="{C48B8E0A-0E25-6B49-AB2D-FBB6B3232A03}"/>
              </a:ext>
            </a:extLst>
          </p:cNvPr>
          <p:cNvSpPr txBox="1"/>
          <p:nvPr/>
        </p:nvSpPr>
        <p:spPr>
          <a:xfrm>
            <a:off x="1716379" y="2803485"/>
            <a:ext cx="8952878" cy="15234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a:spAutoFit/>
          </a:bodyPr>
          <a:lstStyle>
            <a:lvl1pPr>
              <a:defRPr sz="3200" b="1">
                <a:solidFill>
                  <a:srgbClr val="1A1A1A"/>
                </a:solidFill>
                <a:latin typeface="Avenir Next"/>
                <a:ea typeface="Avenir Next"/>
                <a:cs typeface="Avenir Next"/>
                <a:sym typeface="Avenir Next"/>
              </a:defRPr>
            </a:lvl1pPr>
          </a:lstStyle>
          <a:p>
            <a:pPr algn="ctr"/>
            <a:r>
              <a:rPr lang="es-ES" sz="6000" dirty="0"/>
              <a:t>Angular</a:t>
            </a:r>
          </a:p>
          <a:p>
            <a:pPr algn="ctr"/>
            <a:r>
              <a:rPr lang="es-ES" sz="3600" b="0" dirty="0" err="1"/>
              <a:t>Basics</a:t>
            </a:r>
            <a:r>
              <a:rPr lang="es-ES" sz="3600" b="0" dirty="0"/>
              <a:t> </a:t>
            </a:r>
            <a:r>
              <a:rPr lang="es-ES" sz="3600" b="0" dirty="0" err="1"/>
              <a:t>concepts</a:t>
            </a:r>
            <a:endParaRPr lang="es-ES" sz="3600" b="0" dirty="0"/>
          </a:p>
        </p:txBody>
      </p:sp>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026" name="Picture 2" descr="Editar foto">
            <a:extLst>
              <a:ext uri="{FF2B5EF4-FFF2-40B4-BE49-F238E27FC236}">
                <a16:creationId xmlns="" xmlns:a16="http://schemas.microsoft.com/office/drawing/2014/main" id="{FBC1AFFA-7CA3-4BC5-B6E2-F4C4010C8F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963" y="5034066"/>
            <a:ext cx="1283934" cy="12839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8" name="Picture 4" descr="Resultat d'imatges de Angular">
            <a:extLst>
              <a:ext uri="{FF2B5EF4-FFF2-40B4-BE49-F238E27FC236}">
                <a16:creationId xmlns="" xmlns:a16="http://schemas.microsoft.com/office/drawing/2014/main" id="{A5118565-1332-4318-B9A8-8DB0A45C5F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397493"/>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095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26E4135F-1B90-429C-9D0B-93538F8A97AF}"/>
              </a:ext>
            </a:extLst>
          </p:cNvPr>
          <p:cNvSpPr/>
          <p:nvPr/>
        </p:nvSpPr>
        <p:spPr>
          <a:xfrm>
            <a:off x="608100" y="1228464"/>
            <a:ext cx="10975800" cy="62833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Search</a:t>
            </a:r>
          </a:p>
        </p:txBody>
      </p:sp>
      <p:sp>
        <p:nvSpPr>
          <p:cNvPr id="15" name="Rounded Rectangle 11">
            <a:extLst>
              <a:ext uri="{FF2B5EF4-FFF2-40B4-BE49-F238E27FC236}">
                <a16:creationId xmlns="" xmlns:a16="http://schemas.microsoft.com/office/drawing/2014/main" id="{7CD775D4-D91A-4F6F-9233-8758AE7C57FF}"/>
              </a:ext>
            </a:extLst>
          </p:cNvPr>
          <p:cNvSpPr/>
          <p:nvPr/>
        </p:nvSpPr>
        <p:spPr>
          <a:xfrm>
            <a:off x="608100" y="2158043"/>
            <a:ext cx="2457451" cy="347149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Chat</a:t>
            </a:r>
          </a:p>
        </p:txBody>
      </p:sp>
      <p:sp>
        <p:nvSpPr>
          <p:cNvPr id="16" name="Rounded Rectangle 12">
            <a:extLst>
              <a:ext uri="{FF2B5EF4-FFF2-40B4-BE49-F238E27FC236}">
                <a16:creationId xmlns="" xmlns:a16="http://schemas.microsoft.com/office/drawing/2014/main" id="{F606E287-ED7E-44B4-8D9A-319308CE46DC}"/>
              </a:ext>
            </a:extLst>
          </p:cNvPr>
          <p:cNvSpPr/>
          <p:nvPr/>
        </p:nvSpPr>
        <p:spPr>
          <a:xfrm>
            <a:off x="3375112" y="2158043"/>
            <a:ext cx="8208788" cy="347149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Inbox</a:t>
            </a:r>
          </a:p>
        </p:txBody>
      </p:sp>
    </p:spTree>
    <p:extLst>
      <p:ext uri="{BB962C8B-B14F-4D97-AF65-F5344CB8AC3E}">
        <p14:creationId xmlns:p14="http://schemas.microsoft.com/office/powerpoint/2010/main" val="3473354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1D88BA04-37F8-4190-B9AC-4509E00F37C4}"/>
              </a:ext>
            </a:extLst>
          </p:cNvPr>
          <p:cNvSpPr/>
          <p:nvPr/>
        </p:nvSpPr>
        <p:spPr>
          <a:xfrm>
            <a:off x="959642" y="3186506"/>
            <a:ext cx="1178975" cy="12003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4800" dirty="0"/>
              <a:t>&lt;&gt;</a:t>
            </a:r>
          </a:p>
        </p:txBody>
      </p:sp>
      <p:sp>
        <p:nvSpPr>
          <p:cNvPr id="15" name="TextBox 2">
            <a:extLst>
              <a:ext uri="{FF2B5EF4-FFF2-40B4-BE49-F238E27FC236}">
                <a16:creationId xmlns="" xmlns:a16="http://schemas.microsoft.com/office/drawing/2014/main" id="{93DB2D34-D0CD-4F15-9295-87DEFFA09350}"/>
              </a:ext>
            </a:extLst>
          </p:cNvPr>
          <p:cNvSpPr txBox="1"/>
          <p:nvPr/>
        </p:nvSpPr>
        <p:spPr>
          <a:xfrm>
            <a:off x="902490" y="2471164"/>
            <a:ext cx="31003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Components</a:t>
            </a:r>
          </a:p>
        </p:txBody>
      </p:sp>
      <p:sp>
        <p:nvSpPr>
          <p:cNvPr id="16" name="TextBox 3">
            <a:extLst>
              <a:ext uri="{FF2B5EF4-FFF2-40B4-BE49-F238E27FC236}">
                <a16:creationId xmlns="" xmlns:a16="http://schemas.microsoft.com/office/drawing/2014/main" id="{D7B8F078-23D8-432B-8A62-D14FDCD14F4C}"/>
              </a:ext>
            </a:extLst>
          </p:cNvPr>
          <p:cNvSpPr txBox="1"/>
          <p:nvPr/>
        </p:nvSpPr>
        <p:spPr>
          <a:xfrm>
            <a:off x="2416971" y="3186507"/>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Contains a template, data and logic, forming part of a DOM tree.</a:t>
            </a:r>
          </a:p>
        </p:txBody>
      </p:sp>
    </p:spTree>
    <p:extLst>
      <p:ext uri="{BB962C8B-B14F-4D97-AF65-F5344CB8AC3E}">
        <p14:creationId xmlns:p14="http://schemas.microsoft.com/office/powerpoint/2010/main" val="1136838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cxnSp>
        <p:nvCxnSpPr>
          <p:cNvPr id="14" name="Straight Connector 13">
            <a:extLst>
              <a:ext uri="{FF2B5EF4-FFF2-40B4-BE49-F238E27FC236}">
                <a16:creationId xmlns="" xmlns:a16="http://schemas.microsoft.com/office/drawing/2014/main" id="{4E8B1B49-3896-4907-9DCD-0A4C110A3FFF}"/>
              </a:ext>
            </a:extLst>
          </p:cNvPr>
          <p:cNvCxnSpPr/>
          <p:nvPr/>
        </p:nvCxnSpPr>
        <p:spPr>
          <a:xfrm>
            <a:off x="8162566" y="3858535"/>
            <a:ext cx="1071563" cy="7145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AD34DBE1-6205-438E-BC36-53A0A0D2CB47}"/>
              </a:ext>
            </a:extLst>
          </p:cNvPr>
          <p:cNvCxnSpPr/>
          <p:nvPr/>
        </p:nvCxnSpPr>
        <p:spPr>
          <a:xfrm flipH="1">
            <a:off x="6784415" y="3714582"/>
            <a:ext cx="1123645" cy="106853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7A2F3CF1-9D2B-4E4A-993E-1AEEEB4881BE}"/>
              </a:ext>
            </a:extLst>
          </p:cNvPr>
          <p:cNvCxnSpPr/>
          <p:nvPr/>
        </p:nvCxnSpPr>
        <p:spPr>
          <a:xfrm>
            <a:off x="4132490" y="3714583"/>
            <a:ext cx="1343198" cy="109848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DCADD901-5B8F-4418-9DA3-F6DB565CEC39}"/>
              </a:ext>
            </a:extLst>
          </p:cNvPr>
          <p:cNvCxnSpPr/>
          <p:nvPr/>
        </p:nvCxnSpPr>
        <p:spPr>
          <a:xfrm flipH="1">
            <a:off x="2708653" y="3703912"/>
            <a:ext cx="1423552" cy="110915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A6014BE3-4DE9-445F-A334-EBDB8E74ACD9}"/>
              </a:ext>
            </a:extLst>
          </p:cNvPr>
          <p:cNvCxnSpPr/>
          <p:nvPr/>
        </p:nvCxnSpPr>
        <p:spPr>
          <a:xfrm>
            <a:off x="6227788" y="2290778"/>
            <a:ext cx="1725997" cy="112843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BC77E601-CCF1-4133-85CC-4FAEB31DFD58}"/>
              </a:ext>
            </a:extLst>
          </p:cNvPr>
          <p:cNvCxnSpPr/>
          <p:nvPr/>
        </p:nvCxnSpPr>
        <p:spPr>
          <a:xfrm flipH="1">
            <a:off x="4185462" y="2219338"/>
            <a:ext cx="1819676" cy="13387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
            <a:extLst>
              <a:ext uri="{FF2B5EF4-FFF2-40B4-BE49-F238E27FC236}">
                <a16:creationId xmlns="" xmlns:a16="http://schemas.microsoft.com/office/drawing/2014/main" id="{E635C123-07AE-4804-87F4-39DD1B1A6A7F}"/>
              </a:ext>
            </a:extLst>
          </p:cNvPr>
          <p:cNvSpPr/>
          <p:nvPr/>
        </p:nvSpPr>
        <p:spPr>
          <a:xfrm>
            <a:off x="5671162" y="165199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1" name="Rounded Rectangle 13">
            <a:extLst>
              <a:ext uri="{FF2B5EF4-FFF2-40B4-BE49-F238E27FC236}">
                <a16:creationId xmlns="" xmlns:a16="http://schemas.microsoft.com/office/drawing/2014/main" id="{518A2B50-3664-45F9-912E-0FEB28797BA3}"/>
              </a:ext>
            </a:extLst>
          </p:cNvPr>
          <p:cNvSpPr/>
          <p:nvPr/>
        </p:nvSpPr>
        <p:spPr>
          <a:xfrm>
            <a:off x="3740161"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2" name="Rounded Rectangle 15">
            <a:extLst>
              <a:ext uri="{FF2B5EF4-FFF2-40B4-BE49-F238E27FC236}">
                <a16:creationId xmlns="" xmlns:a16="http://schemas.microsoft.com/office/drawing/2014/main" id="{E3B28630-C861-445F-A586-E81D978B2E82}"/>
              </a:ext>
            </a:extLst>
          </p:cNvPr>
          <p:cNvSpPr/>
          <p:nvPr/>
        </p:nvSpPr>
        <p:spPr>
          <a:xfrm>
            <a:off x="7579136"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3" name="Rounded Rectangle 16">
            <a:extLst>
              <a:ext uri="{FF2B5EF4-FFF2-40B4-BE49-F238E27FC236}">
                <a16:creationId xmlns="" xmlns:a16="http://schemas.microsoft.com/office/drawing/2014/main" id="{7FA0EED2-22C4-433E-9B10-D92A760D4DDD}"/>
              </a:ext>
            </a:extLst>
          </p:cNvPr>
          <p:cNvSpPr/>
          <p:nvPr/>
        </p:nvSpPr>
        <p:spPr>
          <a:xfrm>
            <a:off x="2403846" y="435024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4" name="Rounded Rectangle 17">
            <a:extLst>
              <a:ext uri="{FF2B5EF4-FFF2-40B4-BE49-F238E27FC236}">
                <a16:creationId xmlns="" xmlns:a16="http://schemas.microsoft.com/office/drawing/2014/main" id="{E3F0C7C4-02A7-49DD-B9DD-FCEC47A09A2B}"/>
              </a:ext>
            </a:extLst>
          </p:cNvPr>
          <p:cNvSpPr/>
          <p:nvPr/>
        </p:nvSpPr>
        <p:spPr>
          <a:xfrm>
            <a:off x="5030387"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5" name="Rounded Rectangle 18">
            <a:extLst>
              <a:ext uri="{FF2B5EF4-FFF2-40B4-BE49-F238E27FC236}">
                <a16:creationId xmlns="" xmlns:a16="http://schemas.microsoft.com/office/drawing/2014/main" id="{72A2719F-0401-4214-A1AD-C98A7B78FB87}"/>
              </a:ext>
            </a:extLst>
          </p:cNvPr>
          <p:cNvSpPr/>
          <p:nvPr/>
        </p:nvSpPr>
        <p:spPr>
          <a:xfrm>
            <a:off x="6282473"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6" name="Rounded Rectangle 19">
            <a:extLst>
              <a:ext uri="{FF2B5EF4-FFF2-40B4-BE49-F238E27FC236}">
                <a16:creationId xmlns="" xmlns:a16="http://schemas.microsoft.com/office/drawing/2014/main" id="{C6DFBF8E-C119-4764-945C-1D56679FFFAB}"/>
              </a:ext>
            </a:extLst>
          </p:cNvPr>
          <p:cNvSpPr/>
          <p:nvPr/>
        </p:nvSpPr>
        <p:spPr>
          <a:xfrm>
            <a:off x="8897550" y="4360224"/>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Tree>
    <p:extLst>
      <p:ext uri="{BB962C8B-B14F-4D97-AF65-F5344CB8AC3E}">
        <p14:creationId xmlns:p14="http://schemas.microsoft.com/office/powerpoint/2010/main" val="244895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CA407BFD-D8F6-43F8-A1FD-A53E30DCDD4B}"/>
              </a:ext>
            </a:extLst>
          </p:cNvPr>
          <p:cNvSpPr/>
          <p:nvPr/>
        </p:nvSpPr>
        <p:spPr>
          <a:xfrm>
            <a:off x="959642" y="3186506"/>
            <a:ext cx="1178975" cy="1200329"/>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4800" dirty="0"/>
              <a:t>&lt;&gt;</a:t>
            </a:r>
          </a:p>
        </p:txBody>
      </p:sp>
      <p:sp>
        <p:nvSpPr>
          <p:cNvPr id="15" name="TextBox 2">
            <a:extLst>
              <a:ext uri="{FF2B5EF4-FFF2-40B4-BE49-F238E27FC236}">
                <a16:creationId xmlns="" xmlns:a16="http://schemas.microsoft.com/office/drawing/2014/main" id="{0E24590E-DC50-45F6-81F5-78D3FD2C74F9}"/>
              </a:ext>
            </a:extLst>
          </p:cNvPr>
          <p:cNvSpPr txBox="1"/>
          <p:nvPr/>
        </p:nvSpPr>
        <p:spPr>
          <a:xfrm>
            <a:off x="902490" y="2471164"/>
            <a:ext cx="31003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Directive</a:t>
            </a:r>
          </a:p>
        </p:txBody>
      </p:sp>
      <p:sp>
        <p:nvSpPr>
          <p:cNvPr id="16" name="TextBox 3">
            <a:extLst>
              <a:ext uri="{FF2B5EF4-FFF2-40B4-BE49-F238E27FC236}">
                <a16:creationId xmlns="" xmlns:a16="http://schemas.microsoft.com/office/drawing/2014/main" id="{7F08571D-F6E1-4E35-800B-56C89BB0741D}"/>
              </a:ext>
            </a:extLst>
          </p:cNvPr>
          <p:cNvSpPr txBox="1"/>
          <p:nvPr/>
        </p:nvSpPr>
        <p:spPr>
          <a:xfrm>
            <a:off x="2416971" y="3186507"/>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Attach behaviour, extend or transform a particular element and its children.</a:t>
            </a:r>
          </a:p>
        </p:txBody>
      </p:sp>
    </p:spTree>
    <p:extLst>
      <p:ext uri="{BB962C8B-B14F-4D97-AF65-F5344CB8AC3E}">
        <p14:creationId xmlns:p14="http://schemas.microsoft.com/office/powerpoint/2010/main" val="3311424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cxnSp>
        <p:nvCxnSpPr>
          <p:cNvPr id="14" name="Straight Connector 13">
            <a:extLst>
              <a:ext uri="{FF2B5EF4-FFF2-40B4-BE49-F238E27FC236}">
                <a16:creationId xmlns="" xmlns:a16="http://schemas.microsoft.com/office/drawing/2014/main" id="{FBC3F4B1-795B-47B5-A70E-E62A6AC0B4A7}"/>
              </a:ext>
            </a:extLst>
          </p:cNvPr>
          <p:cNvCxnSpPr/>
          <p:nvPr/>
        </p:nvCxnSpPr>
        <p:spPr>
          <a:xfrm flipV="1">
            <a:off x="8856517" y="4783114"/>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6C2B63C2-1618-4727-B18F-F36B3466FC23}"/>
              </a:ext>
            </a:extLst>
          </p:cNvPr>
          <p:cNvCxnSpPr/>
          <p:nvPr/>
        </p:nvCxnSpPr>
        <p:spPr>
          <a:xfrm>
            <a:off x="7545261" y="3858535"/>
            <a:ext cx="1071563" cy="7145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59E8F5C4-DEDF-4057-90D5-97814337F823}"/>
              </a:ext>
            </a:extLst>
          </p:cNvPr>
          <p:cNvCxnSpPr/>
          <p:nvPr/>
        </p:nvCxnSpPr>
        <p:spPr>
          <a:xfrm flipH="1">
            <a:off x="6167110" y="3714582"/>
            <a:ext cx="1123645" cy="106853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0216345D-512D-4961-BC4F-F7ECC470C7D8}"/>
              </a:ext>
            </a:extLst>
          </p:cNvPr>
          <p:cNvCxnSpPr/>
          <p:nvPr/>
        </p:nvCxnSpPr>
        <p:spPr>
          <a:xfrm>
            <a:off x="3515185" y="3714583"/>
            <a:ext cx="1343198" cy="109848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376499A4-D0BB-40E7-A07B-0A6442A481BE}"/>
              </a:ext>
            </a:extLst>
          </p:cNvPr>
          <p:cNvCxnSpPr/>
          <p:nvPr/>
        </p:nvCxnSpPr>
        <p:spPr>
          <a:xfrm flipH="1">
            <a:off x="2091348" y="3703912"/>
            <a:ext cx="1423552" cy="110915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62DA3706-A807-43AC-9473-D3C076F43FEB}"/>
              </a:ext>
            </a:extLst>
          </p:cNvPr>
          <p:cNvCxnSpPr/>
          <p:nvPr/>
        </p:nvCxnSpPr>
        <p:spPr>
          <a:xfrm>
            <a:off x="5610483" y="2290778"/>
            <a:ext cx="1725997" cy="112843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06F9EE07-2F68-40B3-92B9-D5F656AF985D}"/>
              </a:ext>
            </a:extLst>
          </p:cNvPr>
          <p:cNvCxnSpPr/>
          <p:nvPr/>
        </p:nvCxnSpPr>
        <p:spPr>
          <a:xfrm flipH="1">
            <a:off x="3568157" y="2219338"/>
            <a:ext cx="1819676" cy="13387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1">
            <a:extLst>
              <a:ext uri="{FF2B5EF4-FFF2-40B4-BE49-F238E27FC236}">
                <a16:creationId xmlns="" xmlns:a16="http://schemas.microsoft.com/office/drawing/2014/main" id="{70A0E237-28CD-4775-8CA8-23F385847937}"/>
              </a:ext>
            </a:extLst>
          </p:cNvPr>
          <p:cNvSpPr/>
          <p:nvPr/>
        </p:nvSpPr>
        <p:spPr>
          <a:xfrm>
            <a:off x="5053857" y="165199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2" name="Rounded Rectangle 13">
            <a:extLst>
              <a:ext uri="{FF2B5EF4-FFF2-40B4-BE49-F238E27FC236}">
                <a16:creationId xmlns="" xmlns:a16="http://schemas.microsoft.com/office/drawing/2014/main" id="{575ABDA4-CD1C-482B-A55B-6FF2A64FFE02}"/>
              </a:ext>
            </a:extLst>
          </p:cNvPr>
          <p:cNvSpPr/>
          <p:nvPr/>
        </p:nvSpPr>
        <p:spPr>
          <a:xfrm>
            <a:off x="3122856"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3" name="Rounded Rectangle 15">
            <a:extLst>
              <a:ext uri="{FF2B5EF4-FFF2-40B4-BE49-F238E27FC236}">
                <a16:creationId xmlns="" xmlns:a16="http://schemas.microsoft.com/office/drawing/2014/main" id="{73AC0308-3BB6-4539-9670-38C9FDD32E9E}"/>
              </a:ext>
            </a:extLst>
          </p:cNvPr>
          <p:cNvSpPr/>
          <p:nvPr/>
        </p:nvSpPr>
        <p:spPr>
          <a:xfrm>
            <a:off x="6961831"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4" name="Rounded Rectangle 16">
            <a:extLst>
              <a:ext uri="{FF2B5EF4-FFF2-40B4-BE49-F238E27FC236}">
                <a16:creationId xmlns="" xmlns:a16="http://schemas.microsoft.com/office/drawing/2014/main" id="{0130E578-5FFB-4F99-BD1B-A79091DDB4D5}"/>
              </a:ext>
            </a:extLst>
          </p:cNvPr>
          <p:cNvSpPr/>
          <p:nvPr/>
        </p:nvSpPr>
        <p:spPr>
          <a:xfrm>
            <a:off x="1786541" y="435024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5" name="Rounded Rectangle 17">
            <a:extLst>
              <a:ext uri="{FF2B5EF4-FFF2-40B4-BE49-F238E27FC236}">
                <a16:creationId xmlns="" xmlns:a16="http://schemas.microsoft.com/office/drawing/2014/main" id="{B41035B7-98CE-4ADF-95E4-1522D3F5D3DA}"/>
              </a:ext>
            </a:extLst>
          </p:cNvPr>
          <p:cNvSpPr/>
          <p:nvPr/>
        </p:nvSpPr>
        <p:spPr>
          <a:xfrm>
            <a:off x="4413082"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6" name="Rounded Rectangle 18">
            <a:extLst>
              <a:ext uri="{FF2B5EF4-FFF2-40B4-BE49-F238E27FC236}">
                <a16:creationId xmlns="" xmlns:a16="http://schemas.microsoft.com/office/drawing/2014/main" id="{6A4C3B61-49B5-490C-AD61-40503DCDF4CF}"/>
              </a:ext>
            </a:extLst>
          </p:cNvPr>
          <p:cNvSpPr/>
          <p:nvPr/>
        </p:nvSpPr>
        <p:spPr>
          <a:xfrm>
            <a:off x="5665168"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7" name="Rounded Rectangle 19">
            <a:extLst>
              <a:ext uri="{FF2B5EF4-FFF2-40B4-BE49-F238E27FC236}">
                <a16:creationId xmlns="" xmlns:a16="http://schemas.microsoft.com/office/drawing/2014/main" id="{ECCC2D82-B2BE-481E-98B1-7547F0FB2937}"/>
              </a:ext>
            </a:extLst>
          </p:cNvPr>
          <p:cNvSpPr/>
          <p:nvPr/>
        </p:nvSpPr>
        <p:spPr>
          <a:xfrm>
            <a:off x="8280245" y="4360224"/>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8" name="Rounded Rectangle 24">
            <a:extLst>
              <a:ext uri="{FF2B5EF4-FFF2-40B4-BE49-F238E27FC236}">
                <a16:creationId xmlns="" xmlns:a16="http://schemas.microsoft.com/office/drawing/2014/main" id="{D0FF0A10-3560-40CC-9240-203D3EDFD268}"/>
              </a:ext>
            </a:extLst>
          </p:cNvPr>
          <p:cNvSpPr/>
          <p:nvPr/>
        </p:nvSpPr>
        <p:spPr>
          <a:xfrm>
            <a:off x="9514855" y="4360224"/>
            <a:ext cx="890603" cy="845779"/>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Tree>
    <p:extLst>
      <p:ext uri="{BB962C8B-B14F-4D97-AF65-F5344CB8AC3E}">
        <p14:creationId xmlns:p14="http://schemas.microsoft.com/office/powerpoint/2010/main" val="1268750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65B06B80-F167-4771-AC3E-61F3425A4EFB}"/>
              </a:ext>
            </a:extLst>
          </p:cNvPr>
          <p:cNvSpPr/>
          <p:nvPr/>
        </p:nvSpPr>
        <p:spPr>
          <a:xfrm>
            <a:off x="959642" y="3186506"/>
            <a:ext cx="1178975" cy="1200329"/>
          </a:xfrm>
          <a:prstGeom prst="roundRect">
            <a:avLst/>
          </a:prstGeom>
          <a:solidFill>
            <a:srgbClr val="FFB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15" name="TextBox 2">
            <a:extLst>
              <a:ext uri="{FF2B5EF4-FFF2-40B4-BE49-F238E27FC236}">
                <a16:creationId xmlns="" xmlns:a16="http://schemas.microsoft.com/office/drawing/2014/main" id="{D69BAC0C-7A7B-4D8F-A253-084F381C9ED7}"/>
              </a:ext>
            </a:extLst>
          </p:cNvPr>
          <p:cNvSpPr txBox="1"/>
          <p:nvPr/>
        </p:nvSpPr>
        <p:spPr>
          <a:xfrm>
            <a:off x="902490" y="2471164"/>
            <a:ext cx="31003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Services</a:t>
            </a:r>
          </a:p>
        </p:txBody>
      </p:sp>
      <p:sp>
        <p:nvSpPr>
          <p:cNvPr id="16" name="TextBox 3">
            <a:extLst>
              <a:ext uri="{FF2B5EF4-FFF2-40B4-BE49-F238E27FC236}">
                <a16:creationId xmlns="" xmlns:a16="http://schemas.microsoft.com/office/drawing/2014/main" id="{0BE380C1-86FB-49D9-95C6-D474C2F2975F}"/>
              </a:ext>
            </a:extLst>
          </p:cNvPr>
          <p:cNvSpPr txBox="1"/>
          <p:nvPr/>
        </p:nvSpPr>
        <p:spPr>
          <a:xfrm>
            <a:off x="2416971" y="3186507"/>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Data layer, logic that is not component related, such as API requests.</a:t>
            </a:r>
          </a:p>
        </p:txBody>
      </p:sp>
    </p:spTree>
    <p:extLst>
      <p:ext uri="{BB962C8B-B14F-4D97-AF65-F5344CB8AC3E}">
        <p14:creationId xmlns:p14="http://schemas.microsoft.com/office/powerpoint/2010/main" val="3776900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cxnSp>
        <p:nvCxnSpPr>
          <p:cNvPr id="14" name="Straight Connector 13">
            <a:extLst>
              <a:ext uri="{FF2B5EF4-FFF2-40B4-BE49-F238E27FC236}">
                <a16:creationId xmlns="" xmlns:a16="http://schemas.microsoft.com/office/drawing/2014/main" id="{67C18F51-188E-4FFD-8DA4-2B37BFD2E597}"/>
              </a:ext>
            </a:extLst>
          </p:cNvPr>
          <p:cNvCxnSpPr/>
          <p:nvPr/>
        </p:nvCxnSpPr>
        <p:spPr>
          <a:xfrm flipV="1">
            <a:off x="7584188" y="3638517"/>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25">
            <a:extLst>
              <a:ext uri="{FF2B5EF4-FFF2-40B4-BE49-F238E27FC236}">
                <a16:creationId xmlns="" xmlns:a16="http://schemas.microsoft.com/office/drawing/2014/main" id="{A148753D-83C3-45AE-A51E-8B155CAD8779}"/>
              </a:ext>
            </a:extLst>
          </p:cNvPr>
          <p:cNvSpPr/>
          <p:nvPr/>
        </p:nvSpPr>
        <p:spPr>
          <a:xfrm>
            <a:off x="8242526" y="3215627"/>
            <a:ext cx="890603" cy="84577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cxnSp>
        <p:nvCxnSpPr>
          <p:cNvPr id="16" name="Straight Connector 15">
            <a:extLst>
              <a:ext uri="{FF2B5EF4-FFF2-40B4-BE49-F238E27FC236}">
                <a16:creationId xmlns="" xmlns:a16="http://schemas.microsoft.com/office/drawing/2014/main" id="{7E82F3BD-D9EB-4D33-97D8-AD4E8A09AA0B}"/>
              </a:ext>
            </a:extLst>
          </p:cNvPr>
          <p:cNvCxnSpPr/>
          <p:nvPr/>
        </p:nvCxnSpPr>
        <p:spPr>
          <a:xfrm flipV="1">
            <a:off x="8856517" y="4783114"/>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173F0C5B-D873-48FC-86DC-2137CEDDF09F}"/>
              </a:ext>
            </a:extLst>
          </p:cNvPr>
          <p:cNvCxnSpPr/>
          <p:nvPr/>
        </p:nvCxnSpPr>
        <p:spPr>
          <a:xfrm>
            <a:off x="7545261" y="3858535"/>
            <a:ext cx="1071563" cy="7145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931CDFB0-339F-4F90-BC02-1EF2BE2A0A91}"/>
              </a:ext>
            </a:extLst>
          </p:cNvPr>
          <p:cNvCxnSpPr/>
          <p:nvPr/>
        </p:nvCxnSpPr>
        <p:spPr>
          <a:xfrm flipH="1">
            <a:off x="6167110" y="3714582"/>
            <a:ext cx="1123645" cy="106853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3DAFF210-E738-4185-9016-6FC542ED291F}"/>
              </a:ext>
            </a:extLst>
          </p:cNvPr>
          <p:cNvCxnSpPr/>
          <p:nvPr/>
        </p:nvCxnSpPr>
        <p:spPr>
          <a:xfrm>
            <a:off x="3515185" y="3714583"/>
            <a:ext cx="1343198" cy="109848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5E407978-D43D-4316-B005-AD4691BCE978}"/>
              </a:ext>
            </a:extLst>
          </p:cNvPr>
          <p:cNvCxnSpPr/>
          <p:nvPr/>
        </p:nvCxnSpPr>
        <p:spPr>
          <a:xfrm flipH="1">
            <a:off x="2091348" y="3703912"/>
            <a:ext cx="1423552" cy="110915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C59C43C-A6A4-4334-B937-9003634769C8}"/>
              </a:ext>
            </a:extLst>
          </p:cNvPr>
          <p:cNvCxnSpPr/>
          <p:nvPr/>
        </p:nvCxnSpPr>
        <p:spPr>
          <a:xfrm>
            <a:off x="5610483" y="2290778"/>
            <a:ext cx="1725997" cy="112843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04CE2375-4084-4DBC-8BCF-224E4CC072F8}"/>
              </a:ext>
            </a:extLst>
          </p:cNvPr>
          <p:cNvCxnSpPr/>
          <p:nvPr/>
        </p:nvCxnSpPr>
        <p:spPr>
          <a:xfrm flipH="1">
            <a:off x="3568157" y="2219338"/>
            <a:ext cx="1819676" cy="13387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3" name="Rounded Rectangle 1">
            <a:extLst>
              <a:ext uri="{FF2B5EF4-FFF2-40B4-BE49-F238E27FC236}">
                <a16:creationId xmlns="" xmlns:a16="http://schemas.microsoft.com/office/drawing/2014/main" id="{87396C44-0C26-431B-AA19-D3339B1736E2}"/>
              </a:ext>
            </a:extLst>
          </p:cNvPr>
          <p:cNvSpPr/>
          <p:nvPr/>
        </p:nvSpPr>
        <p:spPr>
          <a:xfrm>
            <a:off x="5053857" y="165199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4" name="Rounded Rectangle 13">
            <a:extLst>
              <a:ext uri="{FF2B5EF4-FFF2-40B4-BE49-F238E27FC236}">
                <a16:creationId xmlns="" xmlns:a16="http://schemas.microsoft.com/office/drawing/2014/main" id="{9598B3AA-3C79-40BE-970A-A3DDD518E952}"/>
              </a:ext>
            </a:extLst>
          </p:cNvPr>
          <p:cNvSpPr/>
          <p:nvPr/>
        </p:nvSpPr>
        <p:spPr>
          <a:xfrm>
            <a:off x="3122856"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5" name="Rounded Rectangle 15">
            <a:extLst>
              <a:ext uri="{FF2B5EF4-FFF2-40B4-BE49-F238E27FC236}">
                <a16:creationId xmlns="" xmlns:a16="http://schemas.microsoft.com/office/drawing/2014/main" id="{4DA81567-5DBD-41E7-AFFB-329297FFD6C0}"/>
              </a:ext>
            </a:extLst>
          </p:cNvPr>
          <p:cNvSpPr/>
          <p:nvPr/>
        </p:nvSpPr>
        <p:spPr>
          <a:xfrm>
            <a:off x="6961831"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6" name="Rounded Rectangle 16">
            <a:extLst>
              <a:ext uri="{FF2B5EF4-FFF2-40B4-BE49-F238E27FC236}">
                <a16:creationId xmlns="" xmlns:a16="http://schemas.microsoft.com/office/drawing/2014/main" id="{6A7493D5-A65E-4A5D-9006-08249A3A4E77}"/>
              </a:ext>
            </a:extLst>
          </p:cNvPr>
          <p:cNvSpPr/>
          <p:nvPr/>
        </p:nvSpPr>
        <p:spPr>
          <a:xfrm>
            <a:off x="1786541" y="435024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7" name="Rounded Rectangle 17">
            <a:extLst>
              <a:ext uri="{FF2B5EF4-FFF2-40B4-BE49-F238E27FC236}">
                <a16:creationId xmlns="" xmlns:a16="http://schemas.microsoft.com/office/drawing/2014/main" id="{5B8C48F1-17C8-4479-BEC2-70815E9BD769}"/>
              </a:ext>
            </a:extLst>
          </p:cNvPr>
          <p:cNvSpPr/>
          <p:nvPr/>
        </p:nvSpPr>
        <p:spPr>
          <a:xfrm>
            <a:off x="4413082"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8" name="Rounded Rectangle 18">
            <a:extLst>
              <a:ext uri="{FF2B5EF4-FFF2-40B4-BE49-F238E27FC236}">
                <a16:creationId xmlns="" xmlns:a16="http://schemas.microsoft.com/office/drawing/2014/main" id="{863B2197-73E7-487E-B028-E8175978F643}"/>
              </a:ext>
            </a:extLst>
          </p:cNvPr>
          <p:cNvSpPr/>
          <p:nvPr/>
        </p:nvSpPr>
        <p:spPr>
          <a:xfrm>
            <a:off x="5665168"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9" name="Rounded Rectangle 19">
            <a:extLst>
              <a:ext uri="{FF2B5EF4-FFF2-40B4-BE49-F238E27FC236}">
                <a16:creationId xmlns="" xmlns:a16="http://schemas.microsoft.com/office/drawing/2014/main" id="{A72002EB-855E-4587-A0F2-52A7A0D157C7}"/>
              </a:ext>
            </a:extLst>
          </p:cNvPr>
          <p:cNvSpPr/>
          <p:nvPr/>
        </p:nvSpPr>
        <p:spPr>
          <a:xfrm>
            <a:off x="8280245" y="4360224"/>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30" name="Rounded Rectangle 24">
            <a:extLst>
              <a:ext uri="{FF2B5EF4-FFF2-40B4-BE49-F238E27FC236}">
                <a16:creationId xmlns="" xmlns:a16="http://schemas.microsoft.com/office/drawing/2014/main" id="{BBF9931C-ADFA-492C-BC6D-54E33D665FE3}"/>
              </a:ext>
            </a:extLst>
          </p:cNvPr>
          <p:cNvSpPr/>
          <p:nvPr/>
        </p:nvSpPr>
        <p:spPr>
          <a:xfrm>
            <a:off x="9514855" y="4360224"/>
            <a:ext cx="890603" cy="845779"/>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Tree>
    <p:extLst>
      <p:ext uri="{BB962C8B-B14F-4D97-AF65-F5344CB8AC3E}">
        <p14:creationId xmlns:p14="http://schemas.microsoft.com/office/powerpoint/2010/main" val="1541334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6E0276BD-DA78-4DD5-8635-C4480B9CECD8}"/>
              </a:ext>
            </a:extLst>
          </p:cNvPr>
          <p:cNvSpPr/>
          <p:nvPr/>
        </p:nvSpPr>
        <p:spPr>
          <a:xfrm>
            <a:off x="959642" y="3186506"/>
            <a:ext cx="1178975" cy="1200329"/>
          </a:xfrm>
          <a:prstGeom prst="roundRect">
            <a:avLst/>
          </a:prstGeom>
          <a:solidFill>
            <a:srgbClr val="EF5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15" name="TextBox 2">
            <a:extLst>
              <a:ext uri="{FF2B5EF4-FFF2-40B4-BE49-F238E27FC236}">
                <a16:creationId xmlns="" xmlns:a16="http://schemas.microsoft.com/office/drawing/2014/main" id="{349161F5-62E3-4B70-BE81-FAA2575DC0F9}"/>
              </a:ext>
            </a:extLst>
          </p:cNvPr>
          <p:cNvSpPr txBox="1"/>
          <p:nvPr/>
        </p:nvSpPr>
        <p:spPr>
          <a:xfrm>
            <a:off x="902490" y="2471164"/>
            <a:ext cx="31003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Routing</a:t>
            </a:r>
          </a:p>
        </p:txBody>
      </p:sp>
      <p:sp>
        <p:nvSpPr>
          <p:cNvPr id="16" name="TextBox 3">
            <a:extLst>
              <a:ext uri="{FF2B5EF4-FFF2-40B4-BE49-F238E27FC236}">
                <a16:creationId xmlns="" xmlns:a16="http://schemas.microsoft.com/office/drawing/2014/main" id="{4E2CAC2C-2135-4CB2-88B8-A43901577760}"/>
              </a:ext>
            </a:extLst>
          </p:cNvPr>
          <p:cNvSpPr txBox="1"/>
          <p:nvPr/>
        </p:nvSpPr>
        <p:spPr>
          <a:xfrm>
            <a:off x="2416971" y="3186507"/>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Renders a component based on the URL state, drives navigation.</a:t>
            </a:r>
          </a:p>
        </p:txBody>
      </p:sp>
    </p:spTree>
    <p:extLst>
      <p:ext uri="{BB962C8B-B14F-4D97-AF65-F5344CB8AC3E}">
        <p14:creationId xmlns:p14="http://schemas.microsoft.com/office/powerpoint/2010/main" val="532731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cxnSp>
        <p:nvCxnSpPr>
          <p:cNvPr id="14" name="Straight Connector 13">
            <a:extLst>
              <a:ext uri="{FF2B5EF4-FFF2-40B4-BE49-F238E27FC236}">
                <a16:creationId xmlns="" xmlns:a16="http://schemas.microsoft.com/office/drawing/2014/main" id="{1666155D-4767-47ED-AFE3-3196099A60BB}"/>
              </a:ext>
            </a:extLst>
          </p:cNvPr>
          <p:cNvCxnSpPr/>
          <p:nvPr/>
        </p:nvCxnSpPr>
        <p:spPr>
          <a:xfrm flipV="1">
            <a:off x="7584188" y="3638517"/>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25">
            <a:extLst>
              <a:ext uri="{FF2B5EF4-FFF2-40B4-BE49-F238E27FC236}">
                <a16:creationId xmlns="" xmlns:a16="http://schemas.microsoft.com/office/drawing/2014/main" id="{1AD9CBEF-25CB-4C43-B63B-4CA6F05D2BF6}"/>
              </a:ext>
            </a:extLst>
          </p:cNvPr>
          <p:cNvSpPr/>
          <p:nvPr/>
        </p:nvSpPr>
        <p:spPr>
          <a:xfrm>
            <a:off x="8242526" y="3215627"/>
            <a:ext cx="890603" cy="84577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cxnSp>
        <p:nvCxnSpPr>
          <p:cNvPr id="16" name="Straight Connector 15">
            <a:extLst>
              <a:ext uri="{FF2B5EF4-FFF2-40B4-BE49-F238E27FC236}">
                <a16:creationId xmlns="" xmlns:a16="http://schemas.microsoft.com/office/drawing/2014/main" id="{C7AC37EA-54BE-4A4B-B206-B12DF93BEEFF}"/>
              </a:ext>
            </a:extLst>
          </p:cNvPr>
          <p:cNvCxnSpPr/>
          <p:nvPr/>
        </p:nvCxnSpPr>
        <p:spPr>
          <a:xfrm flipV="1">
            <a:off x="8856517" y="4783114"/>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5CEB4843-2665-4E3E-BE01-566A601B97FB}"/>
              </a:ext>
            </a:extLst>
          </p:cNvPr>
          <p:cNvCxnSpPr/>
          <p:nvPr/>
        </p:nvCxnSpPr>
        <p:spPr>
          <a:xfrm>
            <a:off x="7545261" y="3858535"/>
            <a:ext cx="1071563" cy="7145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D55750EB-2670-49CD-9128-1AC27065D48F}"/>
              </a:ext>
            </a:extLst>
          </p:cNvPr>
          <p:cNvCxnSpPr/>
          <p:nvPr/>
        </p:nvCxnSpPr>
        <p:spPr>
          <a:xfrm flipH="1">
            <a:off x="6167110" y="3714582"/>
            <a:ext cx="1123645" cy="106853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B66C1CC-ABFB-4FE7-925C-448C32D32B49}"/>
              </a:ext>
            </a:extLst>
          </p:cNvPr>
          <p:cNvCxnSpPr/>
          <p:nvPr/>
        </p:nvCxnSpPr>
        <p:spPr>
          <a:xfrm>
            <a:off x="3515185" y="3714583"/>
            <a:ext cx="1343198" cy="109848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AF39478C-3FB6-4066-92FA-C1E35D0A6CFA}"/>
              </a:ext>
            </a:extLst>
          </p:cNvPr>
          <p:cNvCxnSpPr/>
          <p:nvPr/>
        </p:nvCxnSpPr>
        <p:spPr>
          <a:xfrm flipH="1">
            <a:off x="2091348" y="3703912"/>
            <a:ext cx="1423552" cy="110915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5A8F8CB-FB56-4DDF-A714-4BC8845B8B66}"/>
              </a:ext>
            </a:extLst>
          </p:cNvPr>
          <p:cNvCxnSpPr/>
          <p:nvPr/>
        </p:nvCxnSpPr>
        <p:spPr>
          <a:xfrm>
            <a:off x="5610483" y="2290778"/>
            <a:ext cx="1725997" cy="112843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B1EEFF55-3CB3-469E-9FB1-BC76252FD611}"/>
              </a:ext>
            </a:extLst>
          </p:cNvPr>
          <p:cNvCxnSpPr/>
          <p:nvPr/>
        </p:nvCxnSpPr>
        <p:spPr>
          <a:xfrm flipH="1">
            <a:off x="3568157" y="2219338"/>
            <a:ext cx="1819676" cy="13387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3" name="Rounded Rectangle 1">
            <a:extLst>
              <a:ext uri="{FF2B5EF4-FFF2-40B4-BE49-F238E27FC236}">
                <a16:creationId xmlns="" xmlns:a16="http://schemas.microsoft.com/office/drawing/2014/main" id="{ED715F6F-2F2B-4B8C-986B-ED50CA6525B4}"/>
              </a:ext>
            </a:extLst>
          </p:cNvPr>
          <p:cNvSpPr/>
          <p:nvPr/>
        </p:nvSpPr>
        <p:spPr>
          <a:xfrm>
            <a:off x="5053857" y="165199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4" name="Rounded Rectangle 13">
            <a:extLst>
              <a:ext uri="{FF2B5EF4-FFF2-40B4-BE49-F238E27FC236}">
                <a16:creationId xmlns="" xmlns:a16="http://schemas.microsoft.com/office/drawing/2014/main" id="{75855294-2B89-475B-959C-AF44016D82B6}"/>
              </a:ext>
            </a:extLst>
          </p:cNvPr>
          <p:cNvSpPr/>
          <p:nvPr/>
        </p:nvSpPr>
        <p:spPr>
          <a:xfrm>
            <a:off x="3122856" y="3215627"/>
            <a:ext cx="890603" cy="845779"/>
          </a:xfrm>
          <a:prstGeom prst="roundRect">
            <a:avLst/>
          </a:prstGeom>
          <a:solidFill>
            <a:srgbClr val="EF5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5" name="Rounded Rectangle 15">
            <a:extLst>
              <a:ext uri="{FF2B5EF4-FFF2-40B4-BE49-F238E27FC236}">
                <a16:creationId xmlns="" xmlns:a16="http://schemas.microsoft.com/office/drawing/2014/main" id="{15C32E2F-CAC1-482B-B65B-58033EFB2E1D}"/>
              </a:ext>
            </a:extLst>
          </p:cNvPr>
          <p:cNvSpPr/>
          <p:nvPr/>
        </p:nvSpPr>
        <p:spPr>
          <a:xfrm>
            <a:off x="6961831"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6" name="Rounded Rectangle 16">
            <a:extLst>
              <a:ext uri="{FF2B5EF4-FFF2-40B4-BE49-F238E27FC236}">
                <a16:creationId xmlns="" xmlns:a16="http://schemas.microsoft.com/office/drawing/2014/main" id="{746A6C1F-0C36-420A-9ACD-70C07C2178D1}"/>
              </a:ext>
            </a:extLst>
          </p:cNvPr>
          <p:cNvSpPr/>
          <p:nvPr/>
        </p:nvSpPr>
        <p:spPr>
          <a:xfrm>
            <a:off x="1786541" y="435024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7" name="Rounded Rectangle 17">
            <a:extLst>
              <a:ext uri="{FF2B5EF4-FFF2-40B4-BE49-F238E27FC236}">
                <a16:creationId xmlns="" xmlns:a16="http://schemas.microsoft.com/office/drawing/2014/main" id="{7B24912C-75C0-4853-A76F-DA954CE6AF84}"/>
              </a:ext>
            </a:extLst>
          </p:cNvPr>
          <p:cNvSpPr/>
          <p:nvPr/>
        </p:nvSpPr>
        <p:spPr>
          <a:xfrm>
            <a:off x="4413082"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8" name="Rounded Rectangle 18">
            <a:extLst>
              <a:ext uri="{FF2B5EF4-FFF2-40B4-BE49-F238E27FC236}">
                <a16:creationId xmlns="" xmlns:a16="http://schemas.microsoft.com/office/drawing/2014/main" id="{5813742B-48CE-4C22-ACF2-ADC214F9FAB3}"/>
              </a:ext>
            </a:extLst>
          </p:cNvPr>
          <p:cNvSpPr/>
          <p:nvPr/>
        </p:nvSpPr>
        <p:spPr>
          <a:xfrm>
            <a:off x="5665168"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9" name="Rounded Rectangle 19">
            <a:extLst>
              <a:ext uri="{FF2B5EF4-FFF2-40B4-BE49-F238E27FC236}">
                <a16:creationId xmlns="" xmlns:a16="http://schemas.microsoft.com/office/drawing/2014/main" id="{5600522C-B3C8-410E-B982-2DC5172B8F6F}"/>
              </a:ext>
            </a:extLst>
          </p:cNvPr>
          <p:cNvSpPr/>
          <p:nvPr/>
        </p:nvSpPr>
        <p:spPr>
          <a:xfrm>
            <a:off x="8280245" y="4360224"/>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30" name="Rounded Rectangle 24">
            <a:extLst>
              <a:ext uri="{FF2B5EF4-FFF2-40B4-BE49-F238E27FC236}">
                <a16:creationId xmlns="" xmlns:a16="http://schemas.microsoft.com/office/drawing/2014/main" id="{A97BF3EC-AD32-4701-A9C6-B234E7A2AE43}"/>
              </a:ext>
            </a:extLst>
          </p:cNvPr>
          <p:cNvSpPr/>
          <p:nvPr/>
        </p:nvSpPr>
        <p:spPr>
          <a:xfrm>
            <a:off x="9514855" y="4360224"/>
            <a:ext cx="890603" cy="845779"/>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Tree>
    <p:extLst>
      <p:ext uri="{BB962C8B-B14F-4D97-AF65-F5344CB8AC3E}">
        <p14:creationId xmlns:p14="http://schemas.microsoft.com/office/powerpoint/2010/main" val="2730501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3042596" y="2362837"/>
            <a:ext cx="6424133" cy="1754326"/>
          </a:xfrm>
          <a:prstGeom prst="rect">
            <a:avLst/>
          </a:prstGeom>
          <a:noFill/>
        </p:spPr>
        <p:txBody>
          <a:bodyPr wrap="square" rtlCol="0">
            <a:spAutoFit/>
          </a:bodyPr>
          <a:lstStyle/>
          <a:p>
            <a:pPr algn="ctr"/>
            <a:r>
              <a:rPr lang="en-GB" sz="5400" dirty="0"/>
              <a:t>Create your first Angular Application</a:t>
            </a:r>
          </a:p>
        </p:txBody>
      </p:sp>
    </p:spTree>
    <p:extLst>
      <p:ext uri="{BB962C8B-B14F-4D97-AF65-F5344CB8AC3E}">
        <p14:creationId xmlns:p14="http://schemas.microsoft.com/office/powerpoint/2010/main" val="1154503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250963" y="665825"/>
            <a:ext cx="11618482" cy="3170099"/>
          </a:xfrm>
          <a:prstGeom prst="rect">
            <a:avLst/>
          </a:prstGeom>
          <a:noFill/>
        </p:spPr>
        <p:txBody>
          <a:bodyPr wrap="square" rtlCol="0">
            <a:spAutoFit/>
          </a:bodyPr>
          <a:lstStyle/>
          <a:p>
            <a:pPr marL="342900" indent="-342900">
              <a:buFont typeface="+mj-lt"/>
              <a:buAutoNum type="arabicPeriod"/>
            </a:pPr>
            <a:r>
              <a:rPr lang="en-GB" sz="2000" dirty="0"/>
              <a:t>Introduction</a:t>
            </a:r>
          </a:p>
          <a:p>
            <a:pPr marL="342900" indent="-342900">
              <a:buFont typeface="+mj-lt"/>
              <a:buAutoNum type="arabicPeriod"/>
            </a:pPr>
            <a:r>
              <a:rPr lang="en-GB" sz="2000" dirty="0"/>
              <a:t>Architecture</a:t>
            </a:r>
          </a:p>
          <a:p>
            <a:pPr marL="342900" indent="-342900">
              <a:buFont typeface="+mj-lt"/>
              <a:buAutoNum type="arabicPeriod"/>
            </a:pPr>
            <a:r>
              <a:rPr lang="en-GB" sz="2000" dirty="0"/>
              <a:t>Create your first Angular App</a:t>
            </a:r>
          </a:p>
          <a:p>
            <a:pPr marL="342900" indent="-342900">
              <a:buFont typeface="+mj-lt"/>
              <a:buAutoNum type="arabicPeriod"/>
            </a:pPr>
            <a:r>
              <a:rPr lang="en-GB" sz="2000" dirty="0"/>
              <a:t>Template fundamentals</a:t>
            </a:r>
          </a:p>
          <a:p>
            <a:pPr marL="342900" indent="-342900">
              <a:buFont typeface="+mj-lt"/>
              <a:buAutoNum type="arabicPeriod"/>
            </a:pPr>
            <a:r>
              <a:rPr lang="en-GB" sz="2000" dirty="0"/>
              <a:t>Component architecture</a:t>
            </a:r>
          </a:p>
          <a:p>
            <a:pPr marL="342900" indent="-342900">
              <a:buFont typeface="+mj-lt"/>
              <a:buAutoNum type="arabicPeriod"/>
            </a:pPr>
            <a:r>
              <a:rPr lang="en-GB" sz="2000" dirty="0"/>
              <a:t>Services, http, Observables and Promises</a:t>
            </a:r>
          </a:p>
          <a:p>
            <a:pPr marL="342900" indent="-342900">
              <a:buFont typeface="+mj-lt"/>
              <a:buAutoNum type="arabicPeriod"/>
            </a:pPr>
            <a:r>
              <a:rPr lang="en-GB" sz="2000" dirty="0"/>
              <a:t>Template driven forms – validation</a:t>
            </a:r>
          </a:p>
          <a:p>
            <a:pPr marL="342900" indent="-342900">
              <a:buFont typeface="+mj-lt"/>
              <a:buAutoNum type="arabicPeriod"/>
            </a:pPr>
            <a:r>
              <a:rPr lang="en-GB" sz="2000" dirty="0"/>
              <a:t>Routing</a:t>
            </a:r>
          </a:p>
          <a:p>
            <a:pPr marL="342900" indent="-342900">
              <a:buFont typeface="+mj-lt"/>
              <a:buAutoNum type="arabicPeriod"/>
            </a:pPr>
            <a:endParaRPr lang="en-GB" sz="2000" dirty="0"/>
          </a:p>
          <a:p>
            <a:pPr marL="342900" indent="-342900">
              <a:buFont typeface="+mj-lt"/>
              <a:buAutoNum type="arabicPeriod"/>
            </a:pPr>
            <a:endParaRPr lang="en-GB" sz="2000" dirty="0"/>
          </a:p>
        </p:txBody>
      </p:sp>
    </p:spTree>
    <p:extLst>
      <p:ext uri="{BB962C8B-B14F-4D97-AF65-F5344CB8AC3E}">
        <p14:creationId xmlns:p14="http://schemas.microsoft.com/office/powerpoint/2010/main" val="4256068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19460" name="Picture 4" descr="Logo Node.js">
            <a:extLst>
              <a:ext uri="{FF2B5EF4-FFF2-40B4-BE49-F238E27FC236}">
                <a16:creationId xmlns="" xmlns:a16="http://schemas.microsoft.com/office/drawing/2014/main" id="{A8D13D35-7001-4927-8300-78D94489BD7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3905" y="2458031"/>
            <a:ext cx="2756684" cy="1687048"/>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Resultat d'imatges de visual studio code">
            <a:extLst>
              <a:ext uri="{FF2B5EF4-FFF2-40B4-BE49-F238E27FC236}">
                <a16:creationId xmlns="" xmlns:a16="http://schemas.microsoft.com/office/drawing/2014/main" id="{3F237E9E-7879-4D01-9010-D136C00855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6776" y="2088161"/>
            <a:ext cx="4572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 xmlns:a16="http://schemas.microsoft.com/office/drawing/2014/main" id="{5473F009-9E38-4AA0-87C7-56F3E731FF9E}"/>
              </a:ext>
            </a:extLst>
          </p:cNvPr>
          <p:cNvSpPr/>
          <p:nvPr/>
        </p:nvSpPr>
        <p:spPr>
          <a:xfrm>
            <a:off x="6135616" y="4410161"/>
            <a:ext cx="431316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GB" b="1" i="0" dirty="0">
                <a:solidFill>
                  <a:schemeClr val="bg2">
                    <a:lumMod val="50000"/>
                  </a:schemeClr>
                </a:solidFill>
                <a:effectLst/>
              </a:rPr>
              <a:t>Angular Language features</a:t>
            </a:r>
            <a:r>
              <a:rPr lang="en-GB" b="0" i="0" dirty="0">
                <a:solidFill>
                  <a:schemeClr val="bg2">
                    <a:lumMod val="50000"/>
                  </a:schemeClr>
                </a:solidFill>
                <a:effectLst/>
              </a:rPr>
              <a:t>: </a:t>
            </a:r>
            <a:r>
              <a:rPr lang="en-GB" u="sng" dirty="0">
                <a:solidFill>
                  <a:schemeClr val="bg2">
                    <a:lumMod val="50000"/>
                  </a:schemeClr>
                </a:solidFill>
                <a:hlinkClick r:id="rId8"/>
              </a:rPr>
              <a:t>Link here</a:t>
            </a:r>
            <a:endParaRPr lang="en-GB" b="0" i="0" dirty="0">
              <a:solidFill>
                <a:schemeClr val="bg2">
                  <a:lumMod val="50000"/>
                </a:schemeClr>
              </a:solidFill>
              <a:effectLst/>
            </a:endParaRPr>
          </a:p>
          <a:p>
            <a:pPr lvl="1"/>
            <a:r>
              <a:rPr lang="en-GB" b="1" i="0" dirty="0" err="1">
                <a:solidFill>
                  <a:schemeClr val="bg2">
                    <a:lumMod val="50000"/>
                  </a:schemeClr>
                </a:solidFill>
                <a:effectLst/>
              </a:rPr>
              <a:t>VSCode</a:t>
            </a:r>
            <a:r>
              <a:rPr lang="en-GB" b="1" i="0" dirty="0">
                <a:solidFill>
                  <a:schemeClr val="bg2">
                    <a:lumMod val="50000"/>
                  </a:schemeClr>
                </a:solidFill>
                <a:effectLst/>
              </a:rPr>
              <a:t> Icons</a:t>
            </a:r>
            <a:r>
              <a:rPr lang="en-GB" b="0" i="0" dirty="0">
                <a:solidFill>
                  <a:schemeClr val="bg2">
                    <a:lumMod val="50000"/>
                  </a:schemeClr>
                </a:solidFill>
                <a:effectLst/>
              </a:rPr>
              <a:t>: </a:t>
            </a:r>
            <a:r>
              <a:rPr lang="en-GB" b="0" i="0" u="sng" dirty="0">
                <a:solidFill>
                  <a:schemeClr val="bg2">
                    <a:lumMod val="50000"/>
                  </a:schemeClr>
                </a:solidFill>
                <a:effectLst/>
                <a:hlinkClick r:id="rId9"/>
              </a:rPr>
              <a:t>Link here</a:t>
            </a:r>
            <a:endParaRPr lang="en-GB" b="1" i="0" dirty="0">
              <a:solidFill>
                <a:schemeClr val="bg2">
                  <a:lumMod val="50000"/>
                </a:schemeClr>
              </a:solidFill>
              <a:effectLst/>
            </a:endParaRPr>
          </a:p>
        </p:txBody>
      </p:sp>
    </p:spTree>
    <p:extLst>
      <p:ext uri="{BB962C8B-B14F-4D97-AF65-F5344CB8AC3E}">
        <p14:creationId xmlns:p14="http://schemas.microsoft.com/office/powerpoint/2010/main" val="3916228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5" name="TextBox 14">
            <a:extLst>
              <a:ext uri="{FF2B5EF4-FFF2-40B4-BE49-F238E27FC236}">
                <a16:creationId xmlns="" xmlns:a16="http://schemas.microsoft.com/office/drawing/2014/main" id="{C76BE2F8-D330-45FC-8C7C-1DB92802D000}"/>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4" name="Picture 3">
            <a:extLst>
              <a:ext uri="{FF2B5EF4-FFF2-40B4-BE49-F238E27FC236}">
                <a16:creationId xmlns="" xmlns:a16="http://schemas.microsoft.com/office/drawing/2014/main" id="{D64F43F2-761B-432F-B24B-BEE52D3235DF}"/>
              </a:ext>
            </a:extLst>
          </p:cNvPr>
          <p:cNvPicPr>
            <a:picLocks noChangeAspect="1"/>
          </p:cNvPicPr>
          <p:nvPr/>
        </p:nvPicPr>
        <p:blipFill rotWithShape="1">
          <a:blip r:embed="rId6">
            <a:extLst>
              <a:ext uri="{28A0092B-C50C-407E-A947-70E740481C1C}">
                <a14:useLocalDpi xmlns:a14="http://schemas.microsoft.com/office/drawing/2010/main" val="0"/>
              </a:ext>
            </a:extLst>
          </a:blip>
          <a:srcRect l="-1" r="-3426" b="48399"/>
          <a:stretch/>
        </p:blipFill>
        <p:spPr>
          <a:xfrm>
            <a:off x="1588319" y="1659599"/>
            <a:ext cx="9015362" cy="3538802"/>
          </a:xfrm>
          <a:prstGeom prst="rect">
            <a:avLst/>
          </a:prstGeom>
        </p:spPr>
      </p:pic>
      <p:sp>
        <p:nvSpPr>
          <p:cNvPr id="5" name="Rectangle 4">
            <a:extLst>
              <a:ext uri="{FF2B5EF4-FFF2-40B4-BE49-F238E27FC236}">
                <a16:creationId xmlns="" xmlns:a16="http://schemas.microsoft.com/office/drawing/2014/main" id="{BA486C5A-06CD-4C04-9E72-A09E00710F01}"/>
              </a:ext>
            </a:extLst>
          </p:cNvPr>
          <p:cNvSpPr/>
          <p:nvPr/>
        </p:nvSpPr>
        <p:spPr>
          <a:xfrm>
            <a:off x="3894268" y="1659599"/>
            <a:ext cx="1957892" cy="21223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6" name="Rectangle 15">
            <a:extLst>
              <a:ext uri="{FF2B5EF4-FFF2-40B4-BE49-F238E27FC236}">
                <a16:creationId xmlns="" xmlns:a16="http://schemas.microsoft.com/office/drawing/2014/main" id="{55AD66B5-4969-4E5E-A0AA-085AF606A185}"/>
              </a:ext>
            </a:extLst>
          </p:cNvPr>
          <p:cNvSpPr/>
          <p:nvPr/>
        </p:nvSpPr>
        <p:spPr>
          <a:xfrm>
            <a:off x="3894267" y="2522738"/>
            <a:ext cx="2043953" cy="2375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1212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4" name="Picture 3">
            <a:extLst>
              <a:ext uri="{FF2B5EF4-FFF2-40B4-BE49-F238E27FC236}">
                <a16:creationId xmlns="" xmlns:a16="http://schemas.microsoft.com/office/drawing/2014/main" id="{2A82D7CB-27D5-40C6-8194-4F853BA4DDB4}"/>
              </a:ext>
            </a:extLst>
          </p:cNvPr>
          <p:cNvPicPr>
            <a:picLocks noChangeAspect="1"/>
          </p:cNvPicPr>
          <p:nvPr/>
        </p:nvPicPr>
        <p:blipFill rotWithShape="1">
          <a:blip r:embed="rId6">
            <a:extLst>
              <a:ext uri="{28A0092B-C50C-407E-A947-70E740481C1C}">
                <a14:useLocalDpi xmlns:a14="http://schemas.microsoft.com/office/drawing/2010/main" val="0"/>
              </a:ext>
            </a:extLst>
          </a:blip>
          <a:srcRect l="-5002" t="50000" r="1"/>
          <a:stretch/>
        </p:blipFill>
        <p:spPr>
          <a:xfrm>
            <a:off x="1300436" y="1830055"/>
            <a:ext cx="9152680" cy="3429000"/>
          </a:xfrm>
          <a:prstGeom prst="rect">
            <a:avLst/>
          </a:prstGeom>
        </p:spPr>
      </p:pic>
      <p:sp>
        <p:nvSpPr>
          <p:cNvPr id="15" name="TextBox 14">
            <a:extLst>
              <a:ext uri="{FF2B5EF4-FFF2-40B4-BE49-F238E27FC236}">
                <a16:creationId xmlns="" xmlns:a16="http://schemas.microsoft.com/office/drawing/2014/main" id="{26250C0A-E641-4C2B-9281-A5D17CDF2C1B}"/>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sp>
        <p:nvSpPr>
          <p:cNvPr id="16" name="Rectangle 15">
            <a:extLst>
              <a:ext uri="{FF2B5EF4-FFF2-40B4-BE49-F238E27FC236}">
                <a16:creationId xmlns="" xmlns:a16="http://schemas.microsoft.com/office/drawing/2014/main" id="{DAD8F8FB-9946-4EC9-B630-B4D1A4D7D408}"/>
              </a:ext>
            </a:extLst>
          </p:cNvPr>
          <p:cNvSpPr/>
          <p:nvPr/>
        </p:nvSpPr>
        <p:spPr>
          <a:xfrm>
            <a:off x="4044875" y="1957892"/>
            <a:ext cx="1839558" cy="20439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63521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Rectangle 13">
            <a:extLst>
              <a:ext uri="{FF2B5EF4-FFF2-40B4-BE49-F238E27FC236}">
                <a16:creationId xmlns="" xmlns:a16="http://schemas.microsoft.com/office/drawing/2014/main" id="{64174399-0DA1-4117-8DD4-3DB56A20FF2C}"/>
              </a:ext>
            </a:extLst>
          </p:cNvPr>
          <p:cNvSpPr/>
          <p:nvPr/>
        </p:nvSpPr>
        <p:spPr>
          <a:xfrm>
            <a:off x="1359694" y="2460031"/>
            <a:ext cx="9472612" cy="1937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dirty="0"/>
          </a:p>
          <a:p>
            <a:pPr lvl="1"/>
            <a:r>
              <a:rPr lang="en-GB" dirty="0">
                <a:solidFill>
                  <a:srgbClr val="00B050"/>
                </a:solidFill>
              </a:rPr>
              <a:t>$</a:t>
            </a:r>
            <a:r>
              <a:rPr lang="en-GB" dirty="0"/>
              <a:t> ng new angular-basics-app</a:t>
            </a:r>
          </a:p>
          <a:p>
            <a:pPr lvl="1"/>
            <a:endParaRPr lang="en-GB" dirty="0"/>
          </a:p>
          <a:p>
            <a:pPr lvl="1"/>
            <a:r>
              <a:rPr lang="en-GB" dirty="0">
                <a:solidFill>
                  <a:srgbClr val="00B050"/>
                </a:solidFill>
              </a:rPr>
              <a:t>$</a:t>
            </a:r>
            <a:r>
              <a:rPr lang="en-GB" dirty="0"/>
              <a:t> cd angular-basics-app</a:t>
            </a:r>
          </a:p>
          <a:p>
            <a:pPr lvl="1"/>
            <a:endParaRPr lang="en-GB" dirty="0"/>
          </a:p>
          <a:p>
            <a:pPr lvl="1"/>
            <a:r>
              <a:rPr lang="en-GB" dirty="0">
                <a:solidFill>
                  <a:srgbClr val="00B050"/>
                </a:solidFill>
              </a:rPr>
              <a:t>$</a:t>
            </a:r>
            <a:r>
              <a:rPr lang="en-GB" dirty="0"/>
              <a:t> ng serve</a:t>
            </a:r>
          </a:p>
        </p:txBody>
      </p:sp>
      <p:sp>
        <p:nvSpPr>
          <p:cNvPr id="15" name="TextBox 14">
            <a:extLst>
              <a:ext uri="{FF2B5EF4-FFF2-40B4-BE49-F238E27FC236}">
                <a16:creationId xmlns="" xmlns:a16="http://schemas.microsoft.com/office/drawing/2014/main" id="{6CF3ED2F-2E9E-4319-97D6-06BE6E525547}"/>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spTree>
    <p:extLst>
      <p:ext uri="{BB962C8B-B14F-4D97-AF65-F5344CB8AC3E}">
        <p14:creationId xmlns:p14="http://schemas.microsoft.com/office/powerpoint/2010/main" val="2684899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54245D60-866D-4D1F-9CF6-1E55CAFF8628}"/>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4" name="Picture 3">
            <a:extLst>
              <a:ext uri="{FF2B5EF4-FFF2-40B4-BE49-F238E27FC236}">
                <a16:creationId xmlns="" xmlns:a16="http://schemas.microsoft.com/office/drawing/2014/main" id="{046BEA95-9247-47A7-8F85-B1393DD549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79" y="822317"/>
            <a:ext cx="10309412" cy="5213365"/>
          </a:xfrm>
          <a:prstGeom prst="rect">
            <a:avLst/>
          </a:prstGeom>
        </p:spPr>
      </p:pic>
    </p:spTree>
    <p:extLst>
      <p:ext uri="{BB962C8B-B14F-4D97-AF65-F5344CB8AC3E}">
        <p14:creationId xmlns:p14="http://schemas.microsoft.com/office/powerpoint/2010/main" val="4029370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54245D60-866D-4D1F-9CF6-1E55CAFF8628}"/>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048" y="1967030"/>
            <a:ext cx="4975728" cy="3031939"/>
          </a:xfrm>
          <a:prstGeom prst="rect">
            <a:avLst/>
          </a:prstGeom>
        </p:spPr>
      </p:pic>
      <p:sp>
        <p:nvSpPr>
          <p:cNvPr id="16" name="TextBox 3">
            <a:extLst>
              <a:ext uri="{FF2B5EF4-FFF2-40B4-BE49-F238E27FC236}">
                <a16:creationId xmlns="" xmlns:a16="http://schemas.microsoft.com/office/drawing/2014/main" id="{4E2CAC2C-2135-4CB2-88B8-A43901577760}"/>
              </a:ext>
            </a:extLst>
          </p:cNvPr>
          <p:cNvSpPr txBox="1"/>
          <p:nvPr/>
        </p:nvSpPr>
        <p:spPr>
          <a:xfrm flipH="1">
            <a:off x="6233531" y="1884556"/>
            <a:ext cx="545248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smtClean="0">
                <a:solidFill>
                  <a:schemeClr val="bg2">
                    <a:lumMod val="50000"/>
                  </a:schemeClr>
                </a:solidFill>
              </a:rPr>
              <a:t>Main @</a:t>
            </a:r>
            <a:r>
              <a:rPr lang="en-GB" sz="3600" dirty="0" err="1" smtClean="0">
                <a:solidFill>
                  <a:schemeClr val="bg2">
                    <a:lumMod val="50000"/>
                  </a:schemeClr>
                </a:solidFill>
              </a:rPr>
              <a:t>ngModule</a:t>
            </a:r>
            <a:endParaRPr lang="en-GB" sz="3600" dirty="0">
              <a:solidFill>
                <a:schemeClr val="bg2">
                  <a:lumMod val="50000"/>
                </a:schemeClr>
              </a:solidFill>
            </a:endParaRPr>
          </a:p>
        </p:txBody>
      </p:sp>
    </p:spTree>
    <p:extLst>
      <p:ext uri="{BB962C8B-B14F-4D97-AF65-F5344CB8AC3E}">
        <p14:creationId xmlns:p14="http://schemas.microsoft.com/office/powerpoint/2010/main" val="1279941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54245D60-866D-4D1F-9CF6-1E55CAFF8628}"/>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301" y="1493537"/>
            <a:ext cx="5546328" cy="3204309"/>
          </a:xfrm>
          <a:prstGeom prst="rect">
            <a:avLst/>
          </a:prstGeom>
        </p:spPr>
      </p:pic>
      <p:sp>
        <p:nvSpPr>
          <p:cNvPr id="15" name="TextBox 3">
            <a:extLst>
              <a:ext uri="{FF2B5EF4-FFF2-40B4-BE49-F238E27FC236}">
                <a16:creationId xmlns="" xmlns:a16="http://schemas.microsoft.com/office/drawing/2014/main" id="{4E2CAC2C-2135-4CB2-88B8-A43901577760}"/>
              </a:ext>
            </a:extLst>
          </p:cNvPr>
          <p:cNvSpPr txBox="1"/>
          <p:nvPr/>
        </p:nvSpPr>
        <p:spPr>
          <a:xfrm flipH="1">
            <a:off x="6523462" y="1621823"/>
            <a:ext cx="5452485"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smtClean="0">
                <a:solidFill>
                  <a:schemeClr val="bg2">
                    <a:lumMod val="50000"/>
                  </a:schemeClr>
                </a:solidFill>
              </a:rPr>
              <a:t>Main @Component</a:t>
            </a:r>
          </a:p>
          <a:p>
            <a:endParaRPr lang="en-GB" sz="3600" dirty="0">
              <a:solidFill>
                <a:schemeClr val="bg2">
                  <a:lumMod val="50000"/>
                </a:schemeClr>
              </a:solidFill>
            </a:endParaRPr>
          </a:p>
          <a:p>
            <a:r>
              <a:rPr lang="en-GB" sz="3600" dirty="0" smtClean="0">
                <a:solidFill>
                  <a:schemeClr val="bg2">
                    <a:lumMod val="50000"/>
                  </a:schemeClr>
                </a:solidFill>
              </a:rPr>
              <a:t>This component it’s used in the bootstrap option in @</a:t>
            </a:r>
            <a:r>
              <a:rPr lang="en-GB" sz="3600" dirty="0" err="1" smtClean="0">
                <a:solidFill>
                  <a:schemeClr val="bg2">
                    <a:lumMod val="50000"/>
                  </a:schemeClr>
                </a:solidFill>
              </a:rPr>
              <a:t>ngModule</a:t>
            </a:r>
            <a:endParaRPr lang="en-GB" sz="3600" dirty="0" smtClean="0">
              <a:solidFill>
                <a:schemeClr val="bg2">
                  <a:lumMod val="50000"/>
                </a:schemeClr>
              </a:solidFill>
            </a:endParaRPr>
          </a:p>
        </p:txBody>
      </p:sp>
    </p:spTree>
    <p:extLst>
      <p:ext uri="{BB962C8B-B14F-4D97-AF65-F5344CB8AC3E}">
        <p14:creationId xmlns:p14="http://schemas.microsoft.com/office/powerpoint/2010/main" val="188688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54245D60-866D-4D1F-9CF6-1E55CAFF8628}"/>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752" y="857000"/>
            <a:ext cx="3086367" cy="5319221"/>
          </a:xfrm>
          <a:prstGeom prst="rect">
            <a:avLst/>
          </a:prstGeom>
        </p:spPr>
      </p:pic>
      <p:sp>
        <p:nvSpPr>
          <p:cNvPr id="15" name="TextBox 3">
            <a:extLst>
              <a:ext uri="{FF2B5EF4-FFF2-40B4-BE49-F238E27FC236}">
                <a16:creationId xmlns="" xmlns:a16="http://schemas.microsoft.com/office/drawing/2014/main" id="{4E2CAC2C-2135-4CB2-88B8-A43901577760}"/>
              </a:ext>
            </a:extLst>
          </p:cNvPr>
          <p:cNvSpPr txBox="1"/>
          <p:nvPr/>
        </p:nvSpPr>
        <p:spPr>
          <a:xfrm flipH="1">
            <a:off x="3925228" y="1531759"/>
            <a:ext cx="7582830"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sz="2800" dirty="0" smtClean="0">
                <a:solidFill>
                  <a:schemeClr val="bg2">
                    <a:lumMod val="50000"/>
                  </a:schemeClr>
                </a:solidFill>
              </a:rPr>
              <a:t>App folder contains all components of the project.</a:t>
            </a:r>
          </a:p>
          <a:p>
            <a:pPr algn="just"/>
            <a:endParaRPr lang="en-GB" sz="2800" dirty="0" smtClean="0">
              <a:solidFill>
                <a:schemeClr val="bg2">
                  <a:lumMod val="50000"/>
                </a:schemeClr>
              </a:solidFill>
            </a:endParaRPr>
          </a:p>
          <a:p>
            <a:pPr algn="just"/>
            <a:r>
              <a:rPr lang="en-GB" sz="2800" dirty="0" smtClean="0">
                <a:solidFill>
                  <a:schemeClr val="bg2">
                    <a:lumMod val="50000"/>
                  </a:schemeClr>
                </a:solidFill>
              </a:rPr>
              <a:t>Assets contains images and </a:t>
            </a:r>
            <a:r>
              <a:rPr lang="en-GB" sz="2800" dirty="0" err="1" smtClean="0">
                <a:solidFill>
                  <a:schemeClr val="bg2">
                    <a:lumMod val="50000"/>
                  </a:schemeClr>
                </a:solidFill>
              </a:rPr>
              <a:t>json</a:t>
            </a:r>
            <a:r>
              <a:rPr lang="en-GB" sz="2800" dirty="0" smtClean="0">
                <a:solidFill>
                  <a:schemeClr val="bg2">
                    <a:lumMod val="50000"/>
                  </a:schemeClr>
                </a:solidFill>
              </a:rPr>
              <a:t> statics.</a:t>
            </a:r>
          </a:p>
          <a:p>
            <a:pPr algn="just"/>
            <a:endParaRPr lang="en-GB" sz="2800" dirty="0" smtClean="0">
              <a:solidFill>
                <a:schemeClr val="bg2">
                  <a:lumMod val="50000"/>
                </a:schemeClr>
              </a:solidFill>
            </a:endParaRPr>
          </a:p>
          <a:p>
            <a:pPr algn="just"/>
            <a:r>
              <a:rPr lang="en-GB" sz="2800" dirty="0" smtClean="0">
                <a:solidFill>
                  <a:schemeClr val="bg2">
                    <a:lumMod val="50000"/>
                  </a:schemeClr>
                </a:solidFill>
              </a:rPr>
              <a:t>Environments contains configuration for each different environment</a:t>
            </a:r>
          </a:p>
        </p:txBody>
      </p:sp>
    </p:spTree>
    <p:extLst>
      <p:ext uri="{BB962C8B-B14F-4D97-AF65-F5344CB8AC3E}">
        <p14:creationId xmlns:p14="http://schemas.microsoft.com/office/powerpoint/2010/main" val="1695904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3042596" y="2362837"/>
            <a:ext cx="6424133" cy="2585323"/>
          </a:xfrm>
          <a:prstGeom prst="rect">
            <a:avLst/>
          </a:prstGeom>
          <a:noFill/>
        </p:spPr>
        <p:txBody>
          <a:bodyPr wrap="square" rtlCol="0">
            <a:spAutoFit/>
          </a:bodyPr>
          <a:lstStyle/>
          <a:p>
            <a:pPr algn="ctr"/>
            <a:r>
              <a:rPr lang="en-GB" sz="5400" dirty="0"/>
              <a:t>Template fundamentals</a:t>
            </a:r>
          </a:p>
          <a:p>
            <a:pPr algn="ctr"/>
            <a:endParaRPr lang="en-GB" sz="5400" dirty="0"/>
          </a:p>
        </p:txBody>
      </p:sp>
    </p:spTree>
    <p:extLst>
      <p:ext uri="{BB962C8B-B14F-4D97-AF65-F5344CB8AC3E}">
        <p14:creationId xmlns:p14="http://schemas.microsoft.com/office/powerpoint/2010/main" val="806638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613" y="807110"/>
            <a:ext cx="4425713" cy="5198350"/>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2390" y="1757565"/>
            <a:ext cx="4480845" cy="2964870"/>
          </a:xfrm>
          <a:prstGeom prst="rect">
            <a:avLst/>
          </a:prstGeom>
        </p:spPr>
      </p:pic>
    </p:spTree>
    <p:extLst>
      <p:ext uri="{BB962C8B-B14F-4D97-AF65-F5344CB8AC3E}">
        <p14:creationId xmlns:p14="http://schemas.microsoft.com/office/powerpoint/2010/main" val="1045068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4225938" y="2778335"/>
            <a:ext cx="3740124" cy="923330"/>
          </a:xfrm>
          <a:prstGeom prst="rect">
            <a:avLst/>
          </a:prstGeom>
          <a:noFill/>
        </p:spPr>
        <p:txBody>
          <a:bodyPr wrap="square" rtlCol="0">
            <a:spAutoFit/>
          </a:bodyPr>
          <a:lstStyle/>
          <a:p>
            <a:r>
              <a:rPr lang="en-GB" sz="5400" dirty="0"/>
              <a:t>Introduction</a:t>
            </a:r>
          </a:p>
        </p:txBody>
      </p:sp>
    </p:spTree>
    <p:extLst>
      <p:ext uri="{BB962C8B-B14F-4D97-AF65-F5344CB8AC3E}">
        <p14:creationId xmlns:p14="http://schemas.microsoft.com/office/powerpoint/2010/main" val="2442802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888" y="857000"/>
            <a:ext cx="4473328" cy="5082980"/>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7131" y="1932961"/>
            <a:ext cx="3810373" cy="2931057"/>
          </a:xfrm>
          <a:prstGeom prst="rect">
            <a:avLst/>
          </a:prstGeom>
        </p:spPr>
      </p:pic>
    </p:spTree>
    <p:extLst>
      <p:ext uri="{BB962C8B-B14F-4D97-AF65-F5344CB8AC3E}">
        <p14:creationId xmlns:p14="http://schemas.microsoft.com/office/powerpoint/2010/main" val="2210948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8920" y="1257110"/>
            <a:ext cx="3863675" cy="4008467"/>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3641" y="1421829"/>
            <a:ext cx="3202717" cy="3455896"/>
          </a:xfrm>
          <a:prstGeom prst="rect">
            <a:avLst/>
          </a:prstGeom>
        </p:spPr>
      </p:pic>
    </p:spTree>
    <p:extLst>
      <p:ext uri="{BB962C8B-B14F-4D97-AF65-F5344CB8AC3E}">
        <p14:creationId xmlns:p14="http://schemas.microsoft.com/office/powerpoint/2010/main" val="393257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spTree>
    <p:extLst>
      <p:ext uri="{BB962C8B-B14F-4D97-AF65-F5344CB8AC3E}">
        <p14:creationId xmlns:p14="http://schemas.microsoft.com/office/powerpoint/2010/main" val="470598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spTree>
    <p:extLst>
      <p:ext uri="{BB962C8B-B14F-4D97-AF65-F5344CB8AC3E}">
        <p14:creationId xmlns:p14="http://schemas.microsoft.com/office/powerpoint/2010/main" val="2728898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spTree>
    <p:extLst>
      <p:ext uri="{BB962C8B-B14F-4D97-AF65-F5344CB8AC3E}">
        <p14:creationId xmlns:p14="http://schemas.microsoft.com/office/powerpoint/2010/main" val="3361481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spTree>
    <p:extLst>
      <p:ext uri="{BB962C8B-B14F-4D97-AF65-F5344CB8AC3E}">
        <p14:creationId xmlns:p14="http://schemas.microsoft.com/office/powerpoint/2010/main" val="2358438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spTree>
    <p:extLst>
      <p:ext uri="{BB962C8B-B14F-4D97-AF65-F5344CB8AC3E}">
        <p14:creationId xmlns:p14="http://schemas.microsoft.com/office/powerpoint/2010/main" val="1980624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spTree>
    <p:extLst>
      <p:ext uri="{BB962C8B-B14F-4D97-AF65-F5344CB8AC3E}">
        <p14:creationId xmlns:p14="http://schemas.microsoft.com/office/powerpoint/2010/main" val="271182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pPr marL="342900" indent="-342900">
              <a:buFont typeface="+mj-lt"/>
              <a:buAutoNum type="arabicPeriod"/>
            </a:pPr>
            <a:r>
              <a:rPr lang="en-GB" sz="2800" dirty="0">
                <a:solidFill>
                  <a:schemeClr val="accent6">
                    <a:lumMod val="60000"/>
                    <a:lumOff val="40000"/>
                  </a:schemeClr>
                </a:solidFill>
              </a:rPr>
              <a:t>Introduction</a:t>
            </a:r>
          </a:p>
        </p:txBody>
      </p:sp>
      <p:cxnSp>
        <p:nvCxnSpPr>
          <p:cNvPr id="15" name="Straight Arrow Connector 14">
            <a:extLst>
              <a:ext uri="{FF2B5EF4-FFF2-40B4-BE49-F238E27FC236}">
                <a16:creationId xmlns="" xmlns:a16="http://schemas.microsoft.com/office/drawing/2014/main" id="{9B8729AE-23CC-4524-A582-609F59316DF1}"/>
              </a:ext>
            </a:extLst>
          </p:cNvPr>
          <p:cNvCxnSpPr/>
          <p:nvPr/>
        </p:nvCxnSpPr>
        <p:spPr>
          <a:xfrm flipV="1">
            <a:off x="982372" y="3722997"/>
            <a:ext cx="10800000" cy="0"/>
          </a:xfrm>
          <a:prstGeom prst="straightConnector1">
            <a:avLst/>
          </a:prstGeom>
          <a:ln w="1524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 xmlns:a16="http://schemas.microsoft.com/office/drawing/2014/main" id="{C9F19582-C0BE-4175-90AF-0ADA51412604}"/>
              </a:ext>
            </a:extLst>
          </p:cNvPr>
          <p:cNvSpPr/>
          <p:nvPr/>
        </p:nvSpPr>
        <p:spPr>
          <a:xfrm>
            <a:off x="1154434"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7" name="Oval 16">
            <a:extLst>
              <a:ext uri="{FF2B5EF4-FFF2-40B4-BE49-F238E27FC236}">
                <a16:creationId xmlns="" xmlns:a16="http://schemas.microsoft.com/office/drawing/2014/main" id="{F925264C-805A-4B2B-B312-0B331AA6DD4A}"/>
              </a:ext>
            </a:extLst>
          </p:cNvPr>
          <p:cNvSpPr/>
          <p:nvPr/>
        </p:nvSpPr>
        <p:spPr>
          <a:xfrm>
            <a:off x="2723985"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8" name="Oval 17">
            <a:extLst>
              <a:ext uri="{FF2B5EF4-FFF2-40B4-BE49-F238E27FC236}">
                <a16:creationId xmlns="" xmlns:a16="http://schemas.microsoft.com/office/drawing/2014/main" id="{CE016B6A-F0EC-4DDE-8FAE-F0D244424D4E}"/>
              </a:ext>
            </a:extLst>
          </p:cNvPr>
          <p:cNvSpPr/>
          <p:nvPr/>
        </p:nvSpPr>
        <p:spPr>
          <a:xfrm>
            <a:off x="4293536"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9" name="Oval 18">
            <a:extLst>
              <a:ext uri="{FF2B5EF4-FFF2-40B4-BE49-F238E27FC236}">
                <a16:creationId xmlns="" xmlns:a16="http://schemas.microsoft.com/office/drawing/2014/main" id="{06BECAE0-530D-4A8B-AD1C-DE4DAA36200F}"/>
              </a:ext>
            </a:extLst>
          </p:cNvPr>
          <p:cNvSpPr/>
          <p:nvPr/>
        </p:nvSpPr>
        <p:spPr>
          <a:xfrm>
            <a:off x="5863087"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0" name="Oval 19">
            <a:extLst>
              <a:ext uri="{FF2B5EF4-FFF2-40B4-BE49-F238E27FC236}">
                <a16:creationId xmlns="" xmlns:a16="http://schemas.microsoft.com/office/drawing/2014/main" id="{F3F4FB12-B360-4CAF-8134-2EF84F4889FF}"/>
              </a:ext>
            </a:extLst>
          </p:cNvPr>
          <p:cNvSpPr/>
          <p:nvPr/>
        </p:nvSpPr>
        <p:spPr>
          <a:xfrm>
            <a:off x="7432638"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1" name="Oval 20">
            <a:extLst>
              <a:ext uri="{FF2B5EF4-FFF2-40B4-BE49-F238E27FC236}">
                <a16:creationId xmlns="" xmlns:a16="http://schemas.microsoft.com/office/drawing/2014/main" id="{F4BFADB4-35EB-4F01-872E-1023040B9785}"/>
              </a:ext>
            </a:extLst>
          </p:cNvPr>
          <p:cNvSpPr/>
          <p:nvPr/>
        </p:nvSpPr>
        <p:spPr>
          <a:xfrm>
            <a:off x="9002189"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2" name="Oval 21">
            <a:extLst>
              <a:ext uri="{FF2B5EF4-FFF2-40B4-BE49-F238E27FC236}">
                <a16:creationId xmlns="" xmlns:a16="http://schemas.microsoft.com/office/drawing/2014/main" id="{F41A9621-8787-4EF7-B5B1-EFD4EF271191}"/>
              </a:ext>
            </a:extLst>
          </p:cNvPr>
          <p:cNvSpPr/>
          <p:nvPr/>
        </p:nvSpPr>
        <p:spPr>
          <a:xfrm>
            <a:off x="10588993"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3" name="TextBox 19">
            <a:extLst>
              <a:ext uri="{FF2B5EF4-FFF2-40B4-BE49-F238E27FC236}">
                <a16:creationId xmlns="" xmlns:a16="http://schemas.microsoft.com/office/drawing/2014/main" id="{AB1B12B5-0A5B-44A4-8704-12D81D84E1CB}"/>
              </a:ext>
            </a:extLst>
          </p:cNvPr>
          <p:cNvSpPr txBox="1"/>
          <p:nvPr/>
        </p:nvSpPr>
        <p:spPr>
          <a:xfrm>
            <a:off x="559211" y="4171571"/>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1997</a:t>
            </a:r>
          </a:p>
          <a:p>
            <a:pPr algn="ctr"/>
            <a:r>
              <a:rPr lang="en-GB" sz="1600" b="1" dirty="0" err="1"/>
              <a:t>ECMAScript</a:t>
            </a:r>
            <a:r>
              <a:rPr lang="en-GB" sz="1600" b="1" dirty="0"/>
              <a:t> 1</a:t>
            </a:r>
          </a:p>
        </p:txBody>
      </p:sp>
      <p:sp>
        <p:nvSpPr>
          <p:cNvPr id="24" name="TextBox 20">
            <a:extLst>
              <a:ext uri="{FF2B5EF4-FFF2-40B4-BE49-F238E27FC236}">
                <a16:creationId xmlns="" xmlns:a16="http://schemas.microsoft.com/office/drawing/2014/main" id="{23DF26E7-FBBD-4026-B220-45EE926AA9B2}"/>
              </a:ext>
            </a:extLst>
          </p:cNvPr>
          <p:cNvSpPr txBox="1"/>
          <p:nvPr/>
        </p:nvSpPr>
        <p:spPr>
          <a:xfrm>
            <a:off x="2128762" y="4171570"/>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1998</a:t>
            </a:r>
          </a:p>
          <a:p>
            <a:pPr algn="ctr"/>
            <a:r>
              <a:rPr lang="en-GB" sz="1600" b="1" dirty="0" err="1"/>
              <a:t>ECMAScript</a:t>
            </a:r>
            <a:r>
              <a:rPr lang="en-GB" sz="1600" b="1" dirty="0"/>
              <a:t> 2</a:t>
            </a:r>
          </a:p>
        </p:txBody>
      </p:sp>
      <p:sp>
        <p:nvSpPr>
          <p:cNvPr id="25" name="TextBox 21">
            <a:extLst>
              <a:ext uri="{FF2B5EF4-FFF2-40B4-BE49-F238E27FC236}">
                <a16:creationId xmlns="" xmlns:a16="http://schemas.microsoft.com/office/drawing/2014/main" id="{676A5E07-8DC1-4D7A-A046-98072CCB5519}"/>
              </a:ext>
            </a:extLst>
          </p:cNvPr>
          <p:cNvSpPr txBox="1"/>
          <p:nvPr/>
        </p:nvSpPr>
        <p:spPr>
          <a:xfrm>
            <a:off x="3698313" y="4171569"/>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December 1999</a:t>
            </a:r>
          </a:p>
          <a:p>
            <a:pPr algn="ctr"/>
            <a:r>
              <a:rPr lang="en-GB" sz="1600" b="1" dirty="0" err="1"/>
              <a:t>ECMAScript</a:t>
            </a:r>
            <a:r>
              <a:rPr lang="en-GB" sz="1600" b="1" dirty="0"/>
              <a:t> 3</a:t>
            </a:r>
          </a:p>
        </p:txBody>
      </p:sp>
      <p:sp>
        <p:nvSpPr>
          <p:cNvPr id="26" name="TextBox 22">
            <a:extLst>
              <a:ext uri="{FF2B5EF4-FFF2-40B4-BE49-F238E27FC236}">
                <a16:creationId xmlns="" xmlns:a16="http://schemas.microsoft.com/office/drawing/2014/main" id="{63267B6A-B186-4DDD-AFF9-944A341C3B6C}"/>
              </a:ext>
            </a:extLst>
          </p:cNvPr>
          <p:cNvSpPr txBox="1"/>
          <p:nvPr/>
        </p:nvSpPr>
        <p:spPr>
          <a:xfrm>
            <a:off x="5267864" y="4171568"/>
            <a:ext cx="1639019" cy="11079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December 2009</a:t>
            </a:r>
            <a:endParaRPr lang="en-GB" sz="1600" dirty="0"/>
          </a:p>
          <a:p>
            <a:pPr algn="ctr"/>
            <a:r>
              <a:rPr lang="en-GB" sz="1600" b="1" dirty="0" err="1"/>
              <a:t>ECMAScript</a:t>
            </a:r>
            <a:r>
              <a:rPr lang="en-GB" sz="1600" b="1" dirty="0"/>
              <a:t> 5</a:t>
            </a:r>
          </a:p>
          <a:p>
            <a:pPr algn="ctr"/>
            <a:endParaRPr lang="en-GB" b="1" dirty="0"/>
          </a:p>
          <a:p>
            <a:pPr algn="ctr"/>
            <a:r>
              <a:rPr lang="en-GB" b="1" dirty="0"/>
              <a:t>ES5</a:t>
            </a:r>
          </a:p>
        </p:txBody>
      </p:sp>
      <p:sp>
        <p:nvSpPr>
          <p:cNvPr id="27" name="TextBox 23">
            <a:extLst>
              <a:ext uri="{FF2B5EF4-FFF2-40B4-BE49-F238E27FC236}">
                <a16:creationId xmlns="" xmlns:a16="http://schemas.microsoft.com/office/drawing/2014/main" id="{244964F5-B0C0-4E3B-8AE4-71FC748986DF}"/>
              </a:ext>
            </a:extLst>
          </p:cNvPr>
          <p:cNvSpPr txBox="1"/>
          <p:nvPr/>
        </p:nvSpPr>
        <p:spPr>
          <a:xfrm>
            <a:off x="6837415" y="4171567"/>
            <a:ext cx="1639019" cy="11079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2015</a:t>
            </a:r>
          </a:p>
          <a:p>
            <a:pPr algn="ctr"/>
            <a:r>
              <a:rPr lang="en-GB" sz="1600" b="1" dirty="0" err="1"/>
              <a:t>ECMAScript</a:t>
            </a:r>
            <a:r>
              <a:rPr lang="en-GB" sz="1600" b="1" dirty="0"/>
              <a:t> 6</a:t>
            </a:r>
          </a:p>
          <a:p>
            <a:pPr algn="ctr"/>
            <a:endParaRPr lang="en-GB" b="1" dirty="0"/>
          </a:p>
          <a:p>
            <a:pPr algn="ctr"/>
            <a:r>
              <a:rPr lang="en-GB" b="1" dirty="0"/>
              <a:t>ES6/ES2015</a:t>
            </a:r>
          </a:p>
        </p:txBody>
      </p:sp>
      <p:sp>
        <p:nvSpPr>
          <p:cNvPr id="28" name="TextBox 24">
            <a:extLst>
              <a:ext uri="{FF2B5EF4-FFF2-40B4-BE49-F238E27FC236}">
                <a16:creationId xmlns="" xmlns:a16="http://schemas.microsoft.com/office/drawing/2014/main" id="{AE7E6277-328C-44DC-8031-B13AA9A960DB}"/>
              </a:ext>
            </a:extLst>
          </p:cNvPr>
          <p:cNvSpPr txBox="1"/>
          <p:nvPr/>
        </p:nvSpPr>
        <p:spPr>
          <a:xfrm>
            <a:off x="8406966" y="4171567"/>
            <a:ext cx="1639019" cy="11079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2016</a:t>
            </a:r>
          </a:p>
          <a:p>
            <a:pPr algn="ctr"/>
            <a:r>
              <a:rPr lang="en-GB" sz="1600" b="1" dirty="0" err="1"/>
              <a:t>ECMAScript</a:t>
            </a:r>
            <a:r>
              <a:rPr lang="en-GB" sz="1600" b="1" dirty="0"/>
              <a:t> 7</a:t>
            </a:r>
          </a:p>
          <a:p>
            <a:pPr algn="ctr"/>
            <a:endParaRPr lang="en-GB" b="1" dirty="0"/>
          </a:p>
          <a:p>
            <a:pPr algn="ctr"/>
            <a:r>
              <a:rPr lang="en-GB" b="1" dirty="0"/>
              <a:t>ES7/ES2016</a:t>
            </a:r>
          </a:p>
        </p:txBody>
      </p:sp>
      <p:sp>
        <p:nvSpPr>
          <p:cNvPr id="29" name="TextBox 25">
            <a:extLst>
              <a:ext uri="{FF2B5EF4-FFF2-40B4-BE49-F238E27FC236}">
                <a16:creationId xmlns="" xmlns:a16="http://schemas.microsoft.com/office/drawing/2014/main" id="{7B406868-A2FD-4027-B868-949CA9DF2EEF}"/>
              </a:ext>
            </a:extLst>
          </p:cNvPr>
          <p:cNvSpPr txBox="1"/>
          <p:nvPr/>
        </p:nvSpPr>
        <p:spPr>
          <a:xfrm>
            <a:off x="9993770" y="4171567"/>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2017</a:t>
            </a:r>
          </a:p>
          <a:p>
            <a:pPr algn="ctr"/>
            <a:r>
              <a:rPr lang="en-GB" sz="1600" b="1" dirty="0" err="1"/>
              <a:t>ECMAScript</a:t>
            </a:r>
            <a:r>
              <a:rPr lang="en-GB" sz="1600" b="1" dirty="0"/>
              <a:t> 8</a:t>
            </a:r>
          </a:p>
        </p:txBody>
      </p:sp>
      <p:cxnSp>
        <p:nvCxnSpPr>
          <p:cNvPr id="30" name="Straight Arrow Connector 29">
            <a:extLst>
              <a:ext uri="{FF2B5EF4-FFF2-40B4-BE49-F238E27FC236}">
                <a16:creationId xmlns="" xmlns:a16="http://schemas.microsoft.com/office/drawing/2014/main" id="{F47E0D2A-ABC3-410E-99AF-D35A43278898}"/>
              </a:ext>
            </a:extLst>
          </p:cNvPr>
          <p:cNvCxnSpPr/>
          <p:nvPr/>
        </p:nvCxnSpPr>
        <p:spPr>
          <a:xfrm>
            <a:off x="7656924" y="2108159"/>
            <a:ext cx="0" cy="1080000"/>
          </a:xfrm>
          <a:prstGeom prst="straightConnector1">
            <a:avLst/>
          </a:prstGeom>
          <a:ln w="215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27">
            <a:extLst>
              <a:ext uri="{FF2B5EF4-FFF2-40B4-BE49-F238E27FC236}">
                <a16:creationId xmlns="" xmlns:a16="http://schemas.microsoft.com/office/drawing/2014/main" id="{0C280B6B-5F85-4186-BAD6-6B8A39A3DD7D}"/>
              </a:ext>
            </a:extLst>
          </p:cNvPr>
          <p:cNvSpPr txBox="1"/>
          <p:nvPr/>
        </p:nvSpPr>
        <p:spPr>
          <a:xfrm>
            <a:off x="6801080" y="1578436"/>
            <a:ext cx="163901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t>New syntax</a:t>
            </a:r>
            <a:endParaRPr lang="en-GB" sz="2000" b="1" dirty="0"/>
          </a:p>
        </p:txBody>
      </p:sp>
    </p:spTree>
    <p:extLst>
      <p:ext uri="{BB962C8B-B14F-4D97-AF65-F5344CB8AC3E}">
        <p14:creationId xmlns:p14="http://schemas.microsoft.com/office/powerpoint/2010/main" val="192323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pPr marL="342900" indent="-342900">
              <a:buFont typeface="+mj-lt"/>
              <a:buAutoNum type="arabicPeriod"/>
            </a:pPr>
            <a:r>
              <a:rPr lang="en-GB" sz="2800" dirty="0">
                <a:solidFill>
                  <a:schemeClr val="accent6">
                    <a:lumMod val="60000"/>
                    <a:lumOff val="40000"/>
                  </a:schemeClr>
                </a:solidFill>
              </a:rPr>
              <a:t>Introduction</a:t>
            </a:r>
          </a:p>
        </p:txBody>
      </p:sp>
      <p:cxnSp>
        <p:nvCxnSpPr>
          <p:cNvPr id="35" name="Straight Arrow Connector 34">
            <a:extLst>
              <a:ext uri="{FF2B5EF4-FFF2-40B4-BE49-F238E27FC236}">
                <a16:creationId xmlns="" xmlns:a16="http://schemas.microsoft.com/office/drawing/2014/main" id="{12E2A5E5-99B0-421B-9D8A-ACA5205EBBFB}"/>
              </a:ext>
            </a:extLst>
          </p:cNvPr>
          <p:cNvCxnSpPr/>
          <p:nvPr/>
        </p:nvCxnSpPr>
        <p:spPr>
          <a:xfrm flipV="1">
            <a:off x="982372" y="4163898"/>
            <a:ext cx="10800000" cy="0"/>
          </a:xfrm>
          <a:prstGeom prst="straightConnector1">
            <a:avLst/>
          </a:prstGeom>
          <a:ln w="1524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 xmlns:a16="http://schemas.microsoft.com/office/drawing/2014/main" id="{E8918A79-33CE-4661-8469-75D5AF9DE2D0}"/>
              </a:ext>
            </a:extLst>
          </p:cNvPr>
          <p:cNvSpPr/>
          <p:nvPr/>
        </p:nvSpPr>
        <p:spPr>
          <a:xfrm>
            <a:off x="1154434" y="3939611"/>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7" name="Oval 36">
            <a:extLst>
              <a:ext uri="{FF2B5EF4-FFF2-40B4-BE49-F238E27FC236}">
                <a16:creationId xmlns="" xmlns:a16="http://schemas.microsoft.com/office/drawing/2014/main" id="{0341BC71-749E-4CB1-82F2-FB1BEBCF0C70}"/>
              </a:ext>
            </a:extLst>
          </p:cNvPr>
          <p:cNvSpPr/>
          <p:nvPr/>
        </p:nvSpPr>
        <p:spPr>
          <a:xfrm>
            <a:off x="2723985" y="3939611"/>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8" name="Oval 37">
            <a:extLst>
              <a:ext uri="{FF2B5EF4-FFF2-40B4-BE49-F238E27FC236}">
                <a16:creationId xmlns="" xmlns:a16="http://schemas.microsoft.com/office/drawing/2014/main" id="{0D9E97F5-9373-498D-9334-FEFC6E99CAF0}"/>
              </a:ext>
            </a:extLst>
          </p:cNvPr>
          <p:cNvSpPr/>
          <p:nvPr/>
        </p:nvSpPr>
        <p:spPr>
          <a:xfrm>
            <a:off x="4293536" y="3939611"/>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9" name="Oval 38">
            <a:extLst>
              <a:ext uri="{FF2B5EF4-FFF2-40B4-BE49-F238E27FC236}">
                <a16:creationId xmlns="" xmlns:a16="http://schemas.microsoft.com/office/drawing/2014/main" id="{B730EB74-E682-4CF5-AA97-CDC942C06DD3}"/>
              </a:ext>
            </a:extLst>
          </p:cNvPr>
          <p:cNvSpPr/>
          <p:nvPr/>
        </p:nvSpPr>
        <p:spPr>
          <a:xfrm>
            <a:off x="5863087" y="3939611"/>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40" name="Oval 39">
            <a:extLst>
              <a:ext uri="{FF2B5EF4-FFF2-40B4-BE49-F238E27FC236}">
                <a16:creationId xmlns="" xmlns:a16="http://schemas.microsoft.com/office/drawing/2014/main" id="{B858FFFD-D25A-4B4B-BC38-8EFD6D2EE9C6}"/>
              </a:ext>
            </a:extLst>
          </p:cNvPr>
          <p:cNvSpPr/>
          <p:nvPr/>
        </p:nvSpPr>
        <p:spPr>
          <a:xfrm>
            <a:off x="7208350" y="3931653"/>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41" name="Oval 40">
            <a:extLst>
              <a:ext uri="{FF2B5EF4-FFF2-40B4-BE49-F238E27FC236}">
                <a16:creationId xmlns="" xmlns:a16="http://schemas.microsoft.com/office/drawing/2014/main" id="{B7C044FE-5D64-48C3-B34B-B10AB8DA7BF0}"/>
              </a:ext>
            </a:extLst>
          </p:cNvPr>
          <p:cNvSpPr/>
          <p:nvPr/>
        </p:nvSpPr>
        <p:spPr>
          <a:xfrm>
            <a:off x="8374747" y="3938985"/>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42" name="Oval 41">
            <a:extLst>
              <a:ext uri="{FF2B5EF4-FFF2-40B4-BE49-F238E27FC236}">
                <a16:creationId xmlns="" xmlns:a16="http://schemas.microsoft.com/office/drawing/2014/main" id="{631A066A-9FCA-4367-BA58-24C6B27DE9E4}"/>
              </a:ext>
            </a:extLst>
          </p:cNvPr>
          <p:cNvSpPr/>
          <p:nvPr/>
        </p:nvSpPr>
        <p:spPr>
          <a:xfrm>
            <a:off x="10539519" y="393982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43" name="TextBox 38">
            <a:extLst>
              <a:ext uri="{FF2B5EF4-FFF2-40B4-BE49-F238E27FC236}">
                <a16:creationId xmlns="" xmlns:a16="http://schemas.microsoft.com/office/drawing/2014/main" id="{3C52B7CC-0719-4D31-B246-D4B9BDE003A7}"/>
              </a:ext>
            </a:extLst>
          </p:cNvPr>
          <p:cNvSpPr txBox="1"/>
          <p:nvPr/>
        </p:nvSpPr>
        <p:spPr>
          <a:xfrm>
            <a:off x="559211" y="4612472"/>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March2005</a:t>
            </a:r>
          </a:p>
          <a:p>
            <a:pPr algn="ctr"/>
            <a:r>
              <a:rPr lang="en-GB" sz="1600" b="1" dirty="0"/>
              <a:t>Dojo</a:t>
            </a:r>
          </a:p>
        </p:txBody>
      </p:sp>
      <p:sp>
        <p:nvSpPr>
          <p:cNvPr id="44" name="TextBox 39">
            <a:extLst>
              <a:ext uri="{FF2B5EF4-FFF2-40B4-BE49-F238E27FC236}">
                <a16:creationId xmlns="" xmlns:a16="http://schemas.microsoft.com/office/drawing/2014/main" id="{B497D703-C191-4112-B732-27409C567886}"/>
              </a:ext>
            </a:extLst>
          </p:cNvPr>
          <p:cNvSpPr txBox="1"/>
          <p:nvPr/>
        </p:nvSpPr>
        <p:spPr>
          <a:xfrm>
            <a:off x="2128762" y="4612471"/>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August 2006</a:t>
            </a:r>
          </a:p>
          <a:p>
            <a:pPr algn="ctr"/>
            <a:r>
              <a:rPr lang="en-GB" sz="1600" b="1" dirty="0"/>
              <a:t>jQuery</a:t>
            </a:r>
          </a:p>
        </p:txBody>
      </p:sp>
      <p:sp>
        <p:nvSpPr>
          <p:cNvPr id="45" name="TextBox 40">
            <a:extLst>
              <a:ext uri="{FF2B5EF4-FFF2-40B4-BE49-F238E27FC236}">
                <a16:creationId xmlns="" xmlns:a16="http://schemas.microsoft.com/office/drawing/2014/main" id="{82229B38-9769-4598-AC83-FB7A3D439D34}"/>
              </a:ext>
            </a:extLst>
          </p:cNvPr>
          <p:cNvSpPr txBox="1"/>
          <p:nvPr/>
        </p:nvSpPr>
        <p:spPr>
          <a:xfrm>
            <a:off x="3698313" y="4612470"/>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March 2007</a:t>
            </a:r>
          </a:p>
          <a:p>
            <a:pPr algn="ctr"/>
            <a:r>
              <a:rPr lang="en-GB" sz="1600" b="1" dirty="0" err="1"/>
              <a:t>Mootools</a:t>
            </a:r>
            <a:endParaRPr lang="en-GB" sz="1600" b="1" dirty="0"/>
          </a:p>
        </p:txBody>
      </p:sp>
      <p:sp>
        <p:nvSpPr>
          <p:cNvPr id="46" name="TextBox 41">
            <a:extLst>
              <a:ext uri="{FF2B5EF4-FFF2-40B4-BE49-F238E27FC236}">
                <a16:creationId xmlns="" xmlns:a16="http://schemas.microsoft.com/office/drawing/2014/main" id="{F4A95EDD-6CBF-42F3-931F-AA76789A929E}"/>
              </a:ext>
            </a:extLst>
          </p:cNvPr>
          <p:cNvSpPr txBox="1"/>
          <p:nvPr/>
        </p:nvSpPr>
        <p:spPr>
          <a:xfrm>
            <a:off x="5267864" y="4612469"/>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October 2010</a:t>
            </a:r>
          </a:p>
          <a:p>
            <a:pPr algn="ctr"/>
            <a:r>
              <a:rPr lang="en-GB" sz="1600" b="1" dirty="0" err="1"/>
              <a:t>BackboneJS</a:t>
            </a:r>
            <a:endParaRPr lang="en-GB" sz="1600" b="1" dirty="0"/>
          </a:p>
        </p:txBody>
      </p:sp>
      <p:sp>
        <p:nvSpPr>
          <p:cNvPr id="47" name="TextBox 42">
            <a:extLst>
              <a:ext uri="{FF2B5EF4-FFF2-40B4-BE49-F238E27FC236}">
                <a16:creationId xmlns="" xmlns:a16="http://schemas.microsoft.com/office/drawing/2014/main" id="{7452A866-7491-4416-8DA0-78B2F29C3187}"/>
              </a:ext>
            </a:extLst>
          </p:cNvPr>
          <p:cNvSpPr txBox="1"/>
          <p:nvPr/>
        </p:nvSpPr>
        <p:spPr>
          <a:xfrm>
            <a:off x="6609272" y="4629241"/>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October 2010</a:t>
            </a:r>
          </a:p>
          <a:p>
            <a:pPr algn="ctr"/>
            <a:r>
              <a:rPr lang="en-GB" sz="1600" b="1" dirty="0" err="1"/>
              <a:t>AngularJS</a:t>
            </a:r>
            <a:endParaRPr lang="en-GB" sz="1600" b="1" dirty="0"/>
          </a:p>
        </p:txBody>
      </p:sp>
      <p:sp>
        <p:nvSpPr>
          <p:cNvPr id="48" name="TextBox 43">
            <a:extLst>
              <a:ext uri="{FF2B5EF4-FFF2-40B4-BE49-F238E27FC236}">
                <a16:creationId xmlns="" xmlns:a16="http://schemas.microsoft.com/office/drawing/2014/main" id="{90C30506-76BD-4F26-97B4-A18E988C39B8}"/>
              </a:ext>
            </a:extLst>
          </p:cNvPr>
          <p:cNvSpPr txBox="1"/>
          <p:nvPr/>
        </p:nvSpPr>
        <p:spPr>
          <a:xfrm>
            <a:off x="7779623" y="4605476"/>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March 2013</a:t>
            </a:r>
          </a:p>
          <a:p>
            <a:pPr algn="ctr"/>
            <a:r>
              <a:rPr lang="en-GB" sz="1600" b="1" dirty="0" err="1"/>
              <a:t>ReactJS</a:t>
            </a:r>
            <a:endParaRPr lang="en-GB" sz="1600" b="1" dirty="0"/>
          </a:p>
        </p:txBody>
      </p:sp>
      <p:sp>
        <p:nvSpPr>
          <p:cNvPr id="49" name="TextBox 44">
            <a:extLst>
              <a:ext uri="{FF2B5EF4-FFF2-40B4-BE49-F238E27FC236}">
                <a16:creationId xmlns="" xmlns:a16="http://schemas.microsoft.com/office/drawing/2014/main" id="{C61C754A-3EBF-4CD9-9DBE-0C8F9A4DC32A}"/>
              </a:ext>
            </a:extLst>
          </p:cNvPr>
          <p:cNvSpPr txBox="1"/>
          <p:nvPr/>
        </p:nvSpPr>
        <p:spPr>
          <a:xfrm>
            <a:off x="9993770" y="4612468"/>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September 2016</a:t>
            </a:r>
          </a:p>
          <a:p>
            <a:pPr algn="ctr"/>
            <a:r>
              <a:rPr lang="en-GB" sz="1600" b="1" dirty="0"/>
              <a:t>Angular</a:t>
            </a:r>
          </a:p>
        </p:txBody>
      </p:sp>
      <p:cxnSp>
        <p:nvCxnSpPr>
          <p:cNvPr id="50" name="Straight Arrow Connector 49">
            <a:extLst>
              <a:ext uri="{FF2B5EF4-FFF2-40B4-BE49-F238E27FC236}">
                <a16:creationId xmlns="" xmlns:a16="http://schemas.microsoft.com/office/drawing/2014/main" id="{CA6A1F2F-C53B-42D3-A3B0-FB7E9F6F1628}"/>
              </a:ext>
            </a:extLst>
          </p:cNvPr>
          <p:cNvCxnSpPr/>
          <p:nvPr/>
        </p:nvCxnSpPr>
        <p:spPr>
          <a:xfrm>
            <a:off x="8028518" y="2660279"/>
            <a:ext cx="0" cy="1080000"/>
          </a:xfrm>
          <a:prstGeom prst="straightConnector1">
            <a:avLst/>
          </a:prstGeom>
          <a:ln w="215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46">
            <a:extLst>
              <a:ext uri="{FF2B5EF4-FFF2-40B4-BE49-F238E27FC236}">
                <a16:creationId xmlns="" xmlns:a16="http://schemas.microsoft.com/office/drawing/2014/main" id="{53F31973-CC6D-4EE2-8E99-6740DCD1D693}"/>
              </a:ext>
            </a:extLst>
          </p:cNvPr>
          <p:cNvSpPr txBox="1"/>
          <p:nvPr/>
        </p:nvSpPr>
        <p:spPr>
          <a:xfrm>
            <a:off x="7082095" y="1698526"/>
            <a:ext cx="1892845" cy="6771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t>October 2012</a:t>
            </a:r>
          </a:p>
          <a:p>
            <a:pPr algn="ctr"/>
            <a:r>
              <a:rPr lang="en-GB" sz="2000" b="1" dirty="0" err="1"/>
              <a:t>TypeScript</a:t>
            </a:r>
            <a:endParaRPr lang="en-GB" sz="2000" b="1" dirty="0"/>
          </a:p>
        </p:txBody>
      </p:sp>
      <p:sp>
        <p:nvSpPr>
          <p:cNvPr id="52" name="Oval 51">
            <a:extLst>
              <a:ext uri="{FF2B5EF4-FFF2-40B4-BE49-F238E27FC236}">
                <a16:creationId xmlns="" xmlns:a16="http://schemas.microsoft.com/office/drawing/2014/main" id="{9C3D4382-01FB-4D8B-BE74-88D5CB66FF5E}"/>
              </a:ext>
            </a:extLst>
          </p:cNvPr>
          <p:cNvSpPr/>
          <p:nvPr/>
        </p:nvSpPr>
        <p:spPr>
          <a:xfrm>
            <a:off x="9418543" y="3949053"/>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53" name="TextBox 43">
            <a:extLst>
              <a:ext uri="{FF2B5EF4-FFF2-40B4-BE49-F238E27FC236}">
                <a16:creationId xmlns="" xmlns:a16="http://schemas.microsoft.com/office/drawing/2014/main" id="{E7A87315-99F3-4761-98BE-A0FC86209080}"/>
              </a:ext>
            </a:extLst>
          </p:cNvPr>
          <p:cNvSpPr txBox="1"/>
          <p:nvPr/>
        </p:nvSpPr>
        <p:spPr>
          <a:xfrm>
            <a:off x="8823321" y="4623870"/>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October 2015</a:t>
            </a:r>
          </a:p>
          <a:p>
            <a:pPr algn="ctr"/>
            <a:r>
              <a:rPr lang="en-GB" sz="1600" b="1" dirty="0" err="1"/>
              <a:t>Vuejs</a:t>
            </a:r>
            <a:endParaRPr lang="en-GB" sz="1600" b="1" dirty="0"/>
          </a:p>
        </p:txBody>
      </p:sp>
    </p:spTree>
    <p:extLst>
      <p:ext uri="{BB962C8B-B14F-4D97-AF65-F5344CB8AC3E}">
        <p14:creationId xmlns:p14="http://schemas.microsoft.com/office/powerpoint/2010/main" val="1886154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pPr marL="342900" indent="-342900">
              <a:buFont typeface="+mj-lt"/>
              <a:buAutoNum type="arabicPeriod"/>
            </a:pPr>
            <a:r>
              <a:rPr lang="en-GB" sz="2800" dirty="0">
                <a:solidFill>
                  <a:schemeClr val="accent6">
                    <a:lumMod val="60000"/>
                    <a:lumOff val="40000"/>
                  </a:schemeClr>
                </a:solidFill>
              </a:rPr>
              <a:t>Introduction</a:t>
            </a:r>
          </a:p>
        </p:txBody>
      </p:sp>
      <p:pic>
        <p:nvPicPr>
          <p:cNvPr id="8194" name="Picture 2" descr="https://iotvnaw69daj.i.optimole.com/w:692/h:414/q:auto/https:/mk0codeinwp10tp0961a.kinstacdn.com/wp-content/uploads/2018/12/img-1.png">
            <a:extLst>
              <a:ext uri="{FF2B5EF4-FFF2-40B4-BE49-F238E27FC236}">
                <a16:creationId xmlns="" xmlns:a16="http://schemas.microsoft.com/office/drawing/2014/main" id="{2FDA0DF3-EA5E-482B-8283-63EED5B64C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4771" y="756158"/>
            <a:ext cx="9081902" cy="543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238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4225938" y="2778335"/>
            <a:ext cx="3740124" cy="923330"/>
          </a:xfrm>
          <a:prstGeom prst="rect">
            <a:avLst/>
          </a:prstGeom>
          <a:noFill/>
        </p:spPr>
        <p:txBody>
          <a:bodyPr wrap="square" rtlCol="0">
            <a:spAutoFit/>
          </a:bodyPr>
          <a:lstStyle/>
          <a:p>
            <a:r>
              <a:rPr lang="en-GB" sz="5400" dirty="0"/>
              <a:t>Architecture</a:t>
            </a:r>
          </a:p>
        </p:txBody>
      </p:sp>
    </p:spTree>
    <p:extLst>
      <p:ext uri="{BB962C8B-B14F-4D97-AF65-F5344CB8AC3E}">
        <p14:creationId xmlns:p14="http://schemas.microsoft.com/office/powerpoint/2010/main" val="2181436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B538FA23-A4DD-4E06-BD81-FCBB779EDBCD}"/>
              </a:ext>
            </a:extLst>
          </p:cNvPr>
          <p:cNvSpPr/>
          <p:nvPr/>
        </p:nvSpPr>
        <p:spPr>
          <a:xfrm>
            <a:off x="1258117" y="2233585"/>
            <a:ext cx="2857500" cy="87153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Modules</a:t>
            </a:r>
          </a:p>
        </p:txBody>
      </p:sp>
      <p:sp>
        <p:nvSpPr>
          <p:cNvPr id="15" name="Rounded Rectangle 24">
            <a:extLst>
              <a:ext uri="{FF2B5EF4-FFF2-40B4-BE49-F238E27FC236}">
                <a16:creationId xmlns="" xmlns:a16="http://schemas.microsoft.com/office/drawing/2014/main" id="{68D28D17-AD46-4F7E-84F5-79912718EAEA}"/>
              </a:ext>
            </a:extLst>
          </p:cNvPr>
          <p:cNvSpPr/>
          <p:nvPr/>
        </p:nvSpPr>
        <p:spPr>
          <a:xfrm>
            <a:off x="4631739" y="2237978"/>
            <a:ext cx="2857500" cy="8715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Components</a:t>
            </a:r>
          </a:p>
        </p:txBody>
      </p:sp>
      <p:sp>
        <p:nvSpPr>
          <p:cNvPr id="16" name="Rounded Rectangle 25">
            <a:extLst>
              <a:ext uri="{FF2B5EF4-FFF2-40B4-BE49-F238E27FC236}">
                <a16:creationId xmlns="" xmlns:a16="http://schemas.microsoft.com/office/drawing/2014/main" id="{230109FF-26FC-44A2-B515-49D20545574D}"/>
              </a:ext>
            </a:extLst>
          </p:cNvPr>
          <p:cNvSpPr/>
          <p:nvPr/>
        </p:nvSpPr>
        <p:spPr>
          <a:xfrm>
            <a:off x="8005362" y="2243977"/>
            <a:ext cx="2857500" cy="871538"/>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Directives</a:t>
            </a:r>
          </a:p>
        </p:txBody>
      </p:sp>
      <p:sp>
        <p:nvSpPr>
          <p:cNvPr id="17" name="Rounded Rectangle 26">
            <a:extLst>
              <a:ext uri="{FF2B5EF4-FFF2-40B4-BE49-F238E27FC236}">
                <a16:creationId xmlns="" xmlns:a16="http://schemas.microsoft.com/office/drawing/2014/main" id="{7E111858-8ED6-4D1F-805E-F7C810B20413}"/>
              </a:ext>
            </a:extLst>
          </p:cNvPr>
          <p:cNvSpPr/>
          <p:nvPr/>
        </p:nvSpPr>
        <p:spPr>
          <a:xfrm>
            <a:off x="1258117" y="3598449"/>
            <a:ext cx="2857500" cy="871538"/>
          </a:xfrm>
          <a:prstGeom prst="roundRect">
            <a:avLst/>
          </a:prstGeom>
          <a:solidFill>
            <a:srgbClr val="EF5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Routing</a:t>
            </a:r>
          </a:p>
        </p:txBody>
      </p:sp>
      <p:sp>
        <p:nvSpPr>
          <p:cNvPr id="18" name="Rounded Rectangle 27">
            <a:extLst>
              <a:ext uri="{FF2B5EF4-FFF2-40B4-BE49-F238E27FC236}">
                <a16:creationId xmlns="" xmlns:a16="http://schemas.microsoft.com/office/drawing/2014/main" id="{2E5D535E-5715-4729-9104-75ABBC8AA9BE}"/>
              </a:ext>
            </a:extLst>
          </p:cNvPr>
          <p:cNvSpPr/>
          <p:nvPr/>
        </p:nvSpPr>
        <p:spPr>
          <a:xfrm>
            <a:off x="4631739" y="3592111"/>
            <a:ext cx="2857500" cy="871538"/>
          </a:xfrm>
          <a:prstGeom prst="roundRect">
            <a:avLst/>
          </a:prstGeom>
          <a:solidFill>
            <a:srgbClr val="FFB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Services</a:t>
            </a:r>
          </a:p>
        </p:txBody>
      </p:sp>
      <p:sp>
        <p:nvSpPr>
          <p:cNvPr id="19" name="Rounded Rectangle 24">
            <a:extLst>
              <a:ext uri="{FF2B5EF4-FFF2-40B4-BE49-F238E27FC236}">
                <a16:creationId xmlns="" xmlns:a16="http://schemas.microsoft.com/office/drawing/2014/main" id="{F4AA9851-3AFE-4275-811A-E0E2C4357043}"/>
              </a:ext>
            </a:extLst>
          </p:cNvPr>
          <p:cNvSpPr/>
          <p:nvPr/>
        </p:nvSpPr>
        <p:spPr>
          <a:xfrm>
            <a:off x="8005362" y="3592111"/>
            <a:ext cx="2857500" cy="871538"/>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Pipes</a:t>
            </a:r>
          </a:p>
        </p:txBody>
      </p:sp>
    </p:spTree>
    <p:extLst>
      <p:ext uri="{BB962C8B-B14F-4D97-AF65-F5344CB8AC3E}">
        <p14:creationId xmlns:p14="http://schemas.microsoft.com/office/powerpoint/2010/main" val="1119627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00ADED67-4120-4554-B255-99A9D329844C}"/>
              </a:ext>
            </a:extLst>
          </p:cNvPr>
          <p:cNvSpPr/>
          <p:nvPr/>
        </p:nvSpPr>
        <p:spPr>
          <a:xfrm>
            <a:off x="1240817" y="2754507"/>
            <a:ext cx="1178975" cy="12003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4800" dirty="0"/>
              <a:t>&lt;&gt;</a:t>
            </a:r>
          </a:p>
        </p:txBody>
      </p:sp>
      <p:sp>
        <p:nvSpPr>
          <p:cNvPr id="15" name="TextBox 2">
            <a:extLst>
              <a:ext uri="{FF2B5EF4-FFF2-40B4-BE49-F238E27FC236}">
                <a16:creationId xmlns="" xmlns:a16="http://schemas.microsoft.com/office/drawing/2014/main" id="{E8C25154-5B56-43AD-9B08-92888C9C6C7E}"/>
              </a:ext>
            </a:extLst>
          </p:cNvPr>
          <p:cNvSpPr txBox="1"/>
          <p:nvPr/>
        </p:nvSpPr>
        <p:spPr>
          <a:xfrm>
            <a:off x="1183665" y="2039165"/>
            <a:ext cx="224313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Modules</a:t>
            </a:r>
          </a:p>
        </p:txBody>
      </p:sp>
      <p:sp>
        <p:nvSpPr>
          <p:cNvPr id="16" name="TextBox 3">
            <a:extLst>
              <a:ext uri="{FF2B5EF4-FFF2-40B4-BE49-F238E27FC236}">
                <a16:creationId xmlns="" xmlns:a16="http://schemas.microsoft.com/office/drawing/2014/main" id="{4D7CAD3F-F148-4D0C-A44A-93E36A140857}"/>
              </a:ext>
            </a:extLst>
          </p:cNvPr>
          <p:cNvSpPr txBox="1"/>
          <p:nvPr/>
        </p:nvSpPr>
        <p:spPr>
          <a:xfrm>
            <a:off x="2654030" y="2650975"/>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Building blocks that contain routes, components, services and more.</a:t>
            </a:r>
          </a:p>
        </p:txBody>
      </p:sp>
    </p:spTree>
    <p:extLst>
      <p:ext uri="{BB962C8B-B14F-4D97-AF65-F5344CB8AC3E}">
        <p14:creationId xmlns:p14="http://schemas.microsoft.com/office/powerpoint/2010/main" val="3352843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6FC1D74E82E074FAC71C69EF23C5A1A" ma:contentTypeVersion="8" ma:contentTypeDescription="Crear nuevo documento." ma:contentTypeScope="" ma:versionID="8cb3043897e1bcaaeb9a628e331ebf5d">
  <xsd:schema xmlns:xsd="http://www.w3.org/2001/XMLSchema" xmlns:xs="http://www.w3.org/2001/XMLSchema" xmlns:p="http://schemas.microsoft.com/office/2006/metadata/properties" xmlns:ns2="754c5659-1677-4310-9181-d1932a598147" targetNamespace="http://schemas.microsoft.com/office/2006/metadata/properties" ma:root="true" ma:fieldsID="c685338f18580912f3b3bc0ab73ee9c1" ns2:_="">
    <xsd:import namespace="754c5659-1677-4310-9181-d1932a59814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4c5659-1677-4310-9181-d1932a5981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D65829-82C7-468B-88F1-F792F84AA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4c5659-1677-4310-9181-d1932a5981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DD9700-CF86-4C1D-B59B-0074B3293407}">
  <ds:schemaRefs>
    <ds:schemaRef ds:uri="http://schemas.microsoft.com/sharepoint/v3/contenttype/forms"/>
  </ds:schemaRefs>
</ds:datastoreItem>
</file>

<file path=customXml/itemProps3.xml><?xml version="1.0" encoding="utf-8"?>
<ds:datastoreItem xmlns:ds="http://schemas.openxmlformats.org/officeDocument/2006/customXml" ds:itemID="{432F232D-F1D6-4987-9603-838962CCBAF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212</TotalTime>
  <Words>1367</Words>
  <Application>Microsoft Office PowerPoint</Application>
  <PresentationFormat>Widescreen</PresentationFormat>
  <Paragraphs>291</Paragraphs>
  <Slides>37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Avenir Next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Jordi Serra</dc:creator>
  <cp:lastModifiedBy>Jordi Serra Gonzalez</cp:lastModifiedBy>
  <cp:revision>18</cp:revision>
  <dcterms:created xsi:type="dcterms:W3CDTF">2019-07-26T01:03:34Z</dcterms:created>
  <dcterms:modified xsi:type="dcterms:W3CDTF">2019-07-26T10:55:48Z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0x010100D6FC1D74E82E074FAC71C69EF23C5A1A</vt:lpwstr>
  </property>
</Properties>
</file>