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6" r:id="rId8"/>
    <p:sldId id="267" r:id="rId9"/>
    <p:sldId id="263" r:id="rId10"/>
    <p:sldId id="264" r:id="rId11"/>
    <p:sldId id="265"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582"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8F0E558-B9D4-4224-89E2-7D7912A0AEBA}" type="datetimeFigureOut">
              <a:rPr lang="en-US" smtClean="0"/>
              <a:t>4/2/2024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7C72E7E5-F231-4D14-BF6B-1A1919ACE709}" type="slidenum">
              <a:rPr lang="en-US" smtClean="0"/>
              <a:t>‹#›</a:t>
            </a:fld>
            <a:endParaRPr lang="en-US"/>
          </a:p>
        </p:txBody>
      </p:sp>
    </p:spTree>
    <p:extLst>
      <p:ext uri="{BB962C8B-B14F-4D97-AF65-F5344CB8AC3E}">
        <p14:creationId xmlns:p14="http://schemas.microsoft.com/office/powerpoint/2010/main" val="2781110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72E7E5-F231-4D14-BF6B-1A1919ACE709}" type="slidenum">
              <a:rPr lang="en-US" smtClean="0"/>
              <a:t>2</a:t>
            </a:fld>
            <a:endParaRPr lang="en-US"/>
          </a:p>
        </p:txBody>
      </p:sp>
    </p:spTree>
    <p:extLst>
      <p:ext uri="{BB962C8B-B14F-4D97-AF65-F5344CB8AC3E}">
        <p14:creationId xmlns:p14="http://schemas.microsoft.com/office/powerpoint/2010/main" val="3350091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72E7E5-F231-4D14-BF6B-1A1919ACE709}" type="slidenum">
              <a:rPr lang="en-US" smtClean="0"/>
              <a:t>5</a:t>
            </a:fld>
            <a:endParaRPr lang="en-US"/>
          </a:p>
        </p:txBody>
      </p:sp>
    </p:spTree>
    <p:extLst>
      <p:ext uri="{BB962C8B-B14F-4D97-AF65-F5344CB8AC3E}">
        <p14:creationId xmlns:p14="http://schemas.microsoft.com/office/powerpoint/2010/main" val="3340325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jsethuramanram/Music-Genre-Classification.git" TargetMode="External"/><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jsethuramanram/Music-Genre-Classification.git" TargetMode="External"/><Relationship Id="rId2" Type="http://schemas.openxmlformats.org/officeDocument/2006/relationships/image" Target="../media/image18.jpeg"/><Relationship Id="rId1" Type="http://schemas.openxmlformats.org/officeDocument/2006/relationships/slideLayout" Target="../slideLayouts/slideLayout5.xml"/><Relationship Id="rId4" Type="http://schemas.openxmlformats.org/officeDocument/2006/relationships/hyperlink" Target="mailto:jsethuraman44@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34262"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1028" name="Picture 4" descr="Music Genre Classification Project Using Machine Learning Techniques">
            <a:extLst>
              <a:ext uri="{FF2B5EF4-FFF2-40B4-BE49-F238E27FC236}">
                <a16:creationId xmlns:a16="http://schemas.microsoft.com/office/drawing/2014/main" id="{3F5FACEC-2330-112F-62A3-DD0D3E8E344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24"/>
                    </a14:imgEffect>
                    <a14:imgEffect>
                      <a14:saturation sat="164000"/>
                    </a14:imgEffect>
                    <a14:imgEffect>
                      <a14:brightnessContrast bright="-4000"/>
                    </a14:imgEffect>
                  </a14:imgLayer>
                </a14:imgProps>
              </a:ext>
              <a:ext uri="{28A0092B-C50C-407E-A947-70E740481C1C}">
                <a14:useLocalDpi xmlns:a14="http://schemas.microsoft.com/office/drawing/2010/main" val="0"/>
              </a:ext>
            </a:extLst>
          </a:blip>
          <a:srcRect/>
          <a:stretch>
            <a:fillRect/>
          </a:stretch>
        </p:blipFill>
        <p:spPr bwMode="auto">
          <a:xfrm>
            <a:off x="228489" y="136526"/>
            <a:ext cx="8229711" cy="4263600"/>
          </a:xfrm>
          <a:prstGeom prst="roundRect">
            <a:avLst>
              <a:gd name="adj" fmla="val 16667"/>
            </a:avLst>
          </a:prstGeom>
          <a:ln>
            <a:noFill/>
          </a:ln>
          <a:effectLst>
            <a:outerShdw blurRad="76200" dist="38100" dir="7800000" algn="tl" rotWithShape="0">
              <a:srgbClr val="000000">
                <a:alpha val="40000"/>
              </a:srgbClr>
            </a:outerShdw>
            <a:softEdge rad="0"/>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50F27755-F880-748D-BCC3-0F66CDDFC8E3}"/>
              </a:ext>
            </a:extLst>
          </p:cNvPr>
          <p:cNvSpPr txBox="1"/>
          <p:nvPr/>
        </p:nvSpPr>
        <p:spPr>
          <a:xfrm>
            <a:off x="2819400" y="2019300"/>
            <a:ext cx="5562600" cy="369332"/>
          </a:xfrm>
          <a:prstGeom prst="rect">
            <a:avLst/>
          </a:prstGeom>
          <a:noFill/>
        </p:spPr>
        <p:txBody>
          <a:bodyPr wrap="square" rtlCol="0">
            <a:spAutoFit/>
          </a:bodyPr>
          <a:lstStyle/>
          <a:p>
            <a:endParaRPr lang="en-US" dirty="0"/>
          </a:p>
        </p:txBody>
      </p:sp>
      <p:sp>
        <p:nvSpPr>
          <p:cNvPr id="26" name="TextBox 25">
            <a:extLst>
              <a:ext uri="{FF2B5EF4-FFF2-40B4-BE49-F238E27FC236}">
                <a16:creationId xmlns:a16="http://schemas.microsoft.com/office/drawing/2014/main" id="{253F463B-06AF-C393-6BCF-54F17621C65D}"/>
              </a:ext>
            </a:extLst>
          </p:cNvPr>
          <p:cNvSpPr txBox="1"/>
          <p:nvPr/>
        </p:nvSpPr>
        <p:spPr>
          <a:xfrm>
            <a:off x="355949" y="2478631"/>
            <a:ext cx="5359051" cy="1077218"/>
          </a:xfrm>
          <a:prstGeom prst="rect">
            <a:avLst/>
          </a:prstGeom>
          <a:noFill/>
        </p:spPr>
        <p:txBody>
          <a:bodyPr wrap="square" rtlCol="0">
            <a:spAutoFit/>
          </a:bodyPr>
          <a:lstStyle/>
          <a:p>
            <a:r>
              <a:rPr lang="en-US" sz="3200" b="1" i="0" dirty="0">
                <a:solidFill>
                  <a:schemeClr val="bg1">
                    <a:lumMod val="95000"/>
                  </a:schemeClr>
                </a:solidFill>
                <a:effectLst/>
                <a:latin typeface="Bodoni MT" panose="02070603080606020203" pitchFamily="18" charset="0"/>
              </a:rPr>
              <a:t>Music Genre Classifier using </a:t>
            </a:r>
            <a:endParaRPr lang="en-US" sz="3200" b="1" dirty="0">
              <a:solidFill>
                <a:schemeClr val="bg1">
                  <a:lumMod val="95000"/>
                </a:schemeClr>
              </a:solidFill>
              <a:latin typeface="Bodoni MT" panose="02070603080606020203" pitchFamily="18" charset="0"/>
            </a:endParaRPr>
          </a:p>
          <a:p>
            <a:r>
              <a:rPr lang="en-US" sz="3200" b="1" i="0" dirty="0">
                <a:solidFill>
                  <a:schemeClr val="bg1">
                    <a:lumMod val="95000"/>
                  </a:schemeClr>
                </a:solidFill>
                <a:effectLst/>
                <a:latin typeface="Bodoni MT" panose="02070603080606020203" pitchFamily="18" charset="0"/>
              </a:rPr>
              <a:t>	Machine Learning</a:t>
            </a:r>
            <a:endParaRPr lang="en-US" sz="3200" dirty="0">
              <a:solidFill>
                <a:schemeClr val="bg1">
                  <a:lumMod val="95000"/>
                </a:schemeClr>
              </a:solidFill>
            </a:endParaRPr>
          </a:p>
        </p:txBody>
      </p:sp>
      <p:sp>
        <p:nvSpPr>
          <p:cNvPr id="29" name="TextBox 28">
            <a:extLst>
              <a:ext uri="{FF2B5EF4-FFF2-40B4-BE49-F238E27FC236}">
                <a16:creationId xmlns:a16="http://schemas.microsoft.com/office/drawing/2014/main" id="{59FD39DD-E081-794A-590B-67150924B0B3}"/>
              </a:ext>
            </a:extLst>
          </p:cNvPr>
          <p:cNvSpPr txBox="1"/>
          <p:nvPr/>
        </p:nvSpPr>
        <p:spPr>
          <a:xfrm>
            <a:off x="353174" y="4924505"/>
            <a:ext cx="6134180" cy="1938992"/>
          </a:xfrm>
          <a:prstGeom prst="rect">
            <a:avLst/>
          </a:prstGeom>
          <a:noFill/>
        </p:spPr>
        <p:txBody>
          <a:bodyPr wrap="none" rtlCol="0">
            <a:spAutoFit/>
          </a:bodyPr>
          <a:lstStyle/>
          <a:p>
            <a:r>
              <a:rPr lang="en-US" sz="2400" b="1" spc="15" dirty="0">
                <a:latin typeface="Bodoni MT" panose="02070603080606020203" pitchFamily="18" charset="0"/>
              </a:rPr>
              <a:t>Presented By</a:t>
            </a:r>
          </a:p>
          <a:p>
            <a:endParaRPr lang="en-US" sz="2400" b="1" spc="15" dirty="0">
              <a:latin typeface="Bodoni MT" panose="02070603080606020203" pitchFamily="18" charset="0"/>
            </a:endParaRPr>
          </a:p>
          <a:p>
            <a:r>
              <a:rPr lang="en-US" sz="2400" b="1" spc="15" dirty="0">
                <a:latin typeface="Bodoni MT" panose="02070603080606020203" pitchFamily="18" charset="0"/>
              </a:rPr>
              <a:t>J Sethuraman</a:t>
            </a:r>
            <a:br>
              <a:rPr lang="en-US" sz="2400" b="1" spc="15" dirty="0">
                <a:latin typeface="Bodoni MT" panose="02070603080606020203" pitchFamily="18" charset="0"/>
              </a:rPr>
            </a:br>
            <a:r>
              <a:rPr lang="en-US" sz="2400" b="1" spc="15" dirty="0" err="1">
                <a:latin typeface="Bodoni MT" panose="02070603080606020203" pitchFamily="18" charset="0"/>
              </a:rPr>
              <a:t>B.Tech</a:t>
            </a:r>
            <a:r>
              <a:rPr lang="en-US" sz="2400" b="1" spc="15" dirty="0">
                <a:latin typeface="Bodoni MT" panose="02070603080606020203" pitchFamily="18" charset="0"/>
              </a:rPr>
              <a:t> Artificial Intelligence and Data science</a:t>
            </a:r>
            <a:br>
              <a:rPr lang="en-US" sz="2400" b="1" spc="15" dirty="0">
                <a:latin typeface="Bodoni MT" panose="02070603080606020203" pitchFamily="18" charset="0"/>
              </a:rPr>
            </a:br>
            <a:r>
              <a:rPr lang="en-US" sz="2400" b="1" spc="15" dirty="0">
                <a:latin typeface="Bodoni MT" panose="02070603080606020203" pitchFamily="18" charset="0"/>
              </a:rPr>
              <a:t>Sir Issac Newton college of Eng &amp; Tech</a:t>
            </a:r>
            <a:endParaRPr lang="en-US"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983127" y="564514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29800" y="98730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987639" y="630506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itle 9">
            <a:extLst>
              <a:ext uri="{FF2B5EF4-FFF2-40B4-BE49-F238E27FC236}">
                <a16:creationId xmlns:a16="http://schemas.microsoft.com/office/drawing/2014/main" id="{9342DDF4-B759-93D0-8600-658FD2B44964}"/>
              </a:ext>
            </a:extLst>
          </p:cNvPr>
          <p:cNvSpPr>
            <a:spLocks noGrp="1"/>
          </p:cNvSpPr>
          <p:nvPr>
            <p:ph type="title"/>
          </p:nvPr>
        </p:nvSpPr>
        <p:spPr>
          <a:xfrm>
            <a:off x="381000" y="271074"/>
            <a:ext cx="10681335" cy="1477328"/>
          </a:xfrm>
        </p:spPr>
        <p:txBody>
          <a:bodyPr/>
          <a:lstStyle/>
          <a:p>
            <a:r>
              <a:rPr lang="en-US" sz="4800" b="1" spc="15" dirty="0">
                <a:latin typeface="Trebuchet MS"/>
                <a:cs typeface="Trebuchet MS"/>
              </a:rPr>
              <a:t>M</a:t>
            </a:r>
            <a:r>
              <a:rPr lang="en-US" sz="4800" b="1" dirty="0">
                <a:latin typeface="Trebuchet MS"/>
                <a:cs typeface="Trebuchet MS"/>
              </a:rPr>
              <a:t>O</a:t>
            </a:r>
            <a:r>
              <a:rPr lang="en-US" sz="4800" b="1" spc="-15" dirty="0">
                <a:latin typeface="Trebuchet MS"/>
                <a:cs typeface="Trebuchet MS"/>
              </a:rPr>
              <a:t>D</a:t>
            </a:r>
            <a:r>
              <a:rPr lang="en-US" sz="4800" b="1" spc="-35" dirty="0">
                <a:latin typeface="Trebuchet MS"/>
                <a:cs typeface="Trebuchet MS"/>
              </a:rPr>
              <a:t>E</a:t>
            </a:r>
            <a:r>
              <a:rPr lang="en-US" sz="4800" b="1" spc="-30" dirty="0">
                <a:latin typeface="Trebuchet MS"/>
                <a:cs typeface="Trebuchet MS"/>
              </a:rPr>
              <a:t>LL</a:t>
            </a:r>
            <a:r>
              <a:rPr lang="en-US" sz="4800" b="1" spc="-5" dirty="0">
                <a:latin typeface="Trebuchet MS"/>
                <a:cs typeface="Trebuchet MS"/>
              </a:rPr>
              <a:t>I</a:t>
            </a:r>
            <a:r>
              <a:rPr lang="en-US" sz="4800" b="1" spc="30" dirty="0">
                <a:latin typeface="Trebuchet MS"/>
                <a:cs typeface="Trebuchet MS"/>
              </a:rPr>
              <a:t>N</a:t>
            </a:r>
            <a:r>
              <a:rPr lang="en-US" sz="4800" b="1" spc="5" dirty="0">
                <a:latin typeface="Trebuchet MS"/>
                <a:cs typeface="Trebuchet MS"/>
              </a:rPr>
              <a:t>G</a:t>
            </a:r>
            <a:br>
              <a:rPr lang="en-US" sz="4800" dirty="0">
                <a:latin typeface="Trebuchet MS"/>
                <a:cs typeface="Trebuchet MS"/>
              </a:rPr>
            </a:br>
            <a:endParaRPr lang="en-US" dirty="0"/>
          </a:p>
        </p:txBody>
      </p:sp>
      <p:sp>
        <p:nvSpPr>
          <p:cNvPr id="11" name="Text Placeholder 10">
            <a:extLst>
              <a:ext uri="{FF2B5EF4-FFF2-40B4-BE49-F238E27FC236}">
                <a16:creationId xmlns:a16="http://schemas.microsoft.com/office/drawing/2014/main" id="{2E02C6CA-1907-77B5-0D83-9F4F9AA13CE1}"/>
              </a:ext>
            </a:extLst>
          </p:cNvPr>
          <p:cNvSpPr>
            <a:spLocks noGrp="1"/>
          </p:cNvSpPr>
          <p:nvPr>
            <p:ph type="body" idx="1"/>
          </p:nvPr>
        </p:nvSpPr>
        <p:spPr>
          <a:xfrm>
            <a:off x="609599" y="1912312"/>
            <a:ext cx="10972800" cy="3877985"/>
          </a:xfrm>
        </p:spPr>
        <p:txBody>
          <a:bodyPr/>
          <a:lstStyle/>
          <a:p>
            <a:pPr algn="l"/>
            <a:r>
              <a:rPr lang="en-US" b="1" i="0" dirty="0">
                <a:solidFill>
                  <a:srgbClr val="0D0D0D"/>
                </a:solidFill>
                <a:effectLst/>
                <a:latin typeface="Söhne"/>
              </a:rPr>
              <a:t>1. Model Selection:</a:t>
            </a:r>
            <a:endParaRPr lang="en-US" b="0" i="0" dirty="0">
              <a:solidFill>
                <a:srgbClr val="0D0D0D"/>
              </a:solidFill>
              <a:effectLst/>
              <a:latin typeface="Söhne"/>
            </a:endParaRPr>
          </a:p>
          <a:p>
            <a:pPr algn="l"/>
            <a:r>
              <a:rPr lang="en-US" dirty="0">
                <a:solidFill>
                  <a:srgbClr val="0D0D0D"/>
                </a:solidFill>
                <a:latin typeface="Söhne"/>
              </a:rPr>
              <a:t>	</a:t>
            </a:r>
            <a:r>
              <a:rPr lang="en-US" b="0" i="0" dirty="0">
                <a:solidFill>
                  <a:srgbClr val="0D0D0D"/>
                </a:solidFill>
                <a:effectLst/>
                <a:latin typeface="Söhne"/>
              </a:rPr>
              <a:t>Random Forest</a:t>
            </a:r>
          </a:p>
          <a:p>
            <a:pPr lvl="2" algn="l"/>
            <a:r>
              <a:rPr lang="en-US" b="0" i="0" dirty="0">
                <a:solidFill>
                  <a:srgbClr val="0D0D0D"/>
                </a:solidFill>
                <a:effectLst/>
                <a:latin typeface="Söhne"/>
              </a:rPr>
              <a:t>Support Vector Machines (SVM)</a:t>
            </a:r>
          </a:p>
          <a:p>
            <a:pPr lvl="1" algn="l">
              <a:buFont typeface="Arial" panose="020B0604020202020204" pitchFamily="34" charset="0"/>
              <a:buChar char="•"/>
            </a:pPr>
            <a:endParaRPr lang="en-US" b="0" i="0" dirty="0">
              <a:solidFill>
                <a:srgbClr val="0D0D0D"/>
              </a:solidFill>
              <a:effectLst/>
              <a:latin typeface="Söhne"/>
            </a:endParaRPr>
          </a:p>
          <a:p>
            <a:r>
              <a:rPr lang="en-US" b="1" i="0" dirty="0">
                <a:solidFill>
                  <a:srgbClr val="0D0D0D"/>
                </a:solidFill>
                <a:effectLst/>
                <a:latin typeface="Söhne"/>
              </a:rPr>
              <a:t>2. Feature Extraction:</a:t>
            </a:r>
          </a:p>
          <a:p>
            <a:pPr algn="l"/>
            <a:r>
              <a:rPr lang="en-US" b="1" dirty="0">
                <a:solidFill>
                  <a:srgbClr val="0D0D0D"/>
                </a:solidFill>
                <a:latin typeface="Söhne"/>
              </a:rPr>
              <a:t>	</a:t>
            </a:r>
            <a:r>
              <a:rPr lang="en-US" b="0" i="0" dirty="0">
                <a:solidFill>
                  <a:srgbClr val="0D0D0D"/>
                </a:solidFill>
                <a:effectLst/>
                <a:latin typeface="Söhne"/>
              </a:rPr>
              <a:t>Mel-Frequency Cepstral Coefficients (MFCCs)</a:t>
            </a:r>
          </a:p>
          <a:p>
            <a:pPr algn="l"/>
            <a:r>
              <a:rPr lang="en-US" b="0" i="0" dirty="0">
                <a:solidFill>
                  <a:srgbClr val="0D0D0D"/>
                </a:solidFill>
                <a:effectLst/>
                <a:latin typeface="Söhne"/>
              </a:rPr>
              <a:t>	Spectrograms</a:t>
            </a:r>
          </a:p>
          <a:p>
            <a:pPr algn="l"/>
            <a:endParaRPr lang="en-US" b="0" i="0" dirty="0">
              <a:solidFill>
                <a:srgbClr val="0D0D0D"/>
              </a:solidFill>
              <a:effectLst/>
              <a:latin typeface="Söhne"/>
            </a:endParaRPr>
          </a:p>
          <a:p>
            <a:r>
              <a:rPr lang="en-US" b="1" i="0" dirty="0">
                <a:solidFill>
                  <a:srgbClr val="0D0D0D"/>
                </a:solidFill>
                <a:effectLst/>
                <a:latin typeface="Söhne"/>
              </a:rPr>
              <a:t>3. Data Splitting:</a:t>
            </a:r>
          </a:p>
          <a:p>
            <a:r>
              <a:rPr lang="en-US" b="1" dirty="0">
                <a:solidFill>
                  <a:srgbClr val="0D0D0D"/>
                </a:solidFill>
                <a:latin typeface="Söhne"/>
              </a:rPr>
              <a:t>	</a:t>
            </a:r>
            <a:r>
              <a:rPr lang="en-US" b="0" i="0" dirty="0">
                <a:solidFill>
                  <a:srgbClr val="0D0D0D"/>
                </a:solidFill>
                <a:effectLst/>
                <a:latin typeface="Söhne"/>
              </a:rPr>
              <a:t>Split the dataset into training, validation, and test sets.</a:t>
            </a:r>
            <a:endParaRPr lang="en-US" b="1" dirty="0">
              <a:solidFill>
                <a:srgbClr val="0D0D0D"/>
              </a:solidFill>
              <a:latin typeface="Söhne"/>
            </a:endParaRPr>
          </a:p>
          <a:p>
            <a:endParaRPr lang="en-US" b="1" dirty="0">
              <a:solidFill>
                <a:srgbClr val="0D0D0D"/>
              </a:solidFill>
              <a:latin typeface="Söhne"/>
            </a:endParaRPr>
          </a:p>
          <a:p>
            <a:r>
              <a:rPr lang="en-US" b="1" i="0" dirty="0">
                <a:solidFill>
                  <a:srgbClr val="0D0D0D"/>
                </a:solidFill>
                <a:effectLst/>
                <a:latin typeface="Söhne"/>
              </a:rPr>
              <a:t>4. Hyperparameter Tuning:</a:t>
            </a:r>
          </a:p>
          <a:p>
            <a:r>
              <a:rPr lang="en-US" b="1" dirty="0">
                <a:solidFill>
                  <a:srgbClr val="0D0D0D"/>
                </a:solidFill>
                <a:latin typeface="Söhne"/>
              </a:rPr>
              <a:t>	</a:t>
            </a:r>
            <a:r>
              <a:rPr lang="en-US" b="0" i="0" dirty="0">
                <a:solidFill>
                  <a:srgbClr val="0D0D0D"/>
                </a:solidFill>
                <a:effectLst/>
                <a:latin typeface="Söhne"/>
              </a:rPr>
              <a:t>Fine-tune the hyperparameters of the selected model(s) using techniques like grid search, random search, 	or Bayesian optimization.</a:t>
            </a:r>
            <a:endParaRPr lang="en-US" dirty="0"/>
          </a:p>
        </p:txBody>
      </p:sp>
      <p:pic>
        <p:nvPicPr>
          <p:cNvPr id="3074" name="Picture 2" descr="Applied Sciences | Free Full-Text | Combined Bidirectional Long Short-Term  Memory with Mel-Frequency Cepstral Coefficients Using Autoencoder for  Speaker Recognition">
            <a:extLst>
              <a:ext uri="{FF2B5EF4-FFF2-40B4-BE49-F238E27FC236}">
                <a16:creationId xmlns:a16="http://schemas.microsoft.com/office/drawing/2014/main" id="{D409EBBE-38EF-0889-6176-9F79FE4E3E4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59921"/>
            <a:ext cx="3840480" cy="3657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2475" y="100171"/>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hlinkClick r:id="rId3"/>
              </a:rPr>
              <a:t>De</a:t>
            </a:r>
            <a:r>
              <a:rPr lang="en-US" sz="2000" u="heavy" spc="20" dirty="0">
                <a:solidFill>
                  <a:srgbClr val="006FC0"/>
                </a:solidFill>
                <a:uFill>
                  <a:solidFill>
                    <a:srgbClr val="006FC0"/>
                  </a:solidFill>
                </a:uFill>
                <a:latin typeface="Trebuchet MS"/>
                <a:cs typeface="Trebuchet MS"/>
                <a:hlinkClick r:id="rId3"/>
              </a:rPr>
              <a:t>mo</a:t>
            </a:r>
            <a:r>
              <a:rPr lang="en-US" sz="2000" u="heavy" spc="-130" dirty="0">
                <a:solidFill>
                  <a:srgbClr val="006FC0"/>
                </a:solidFill>
                <a:uFill>
                  <a:solidFill>
                    <a:srgbClr val="006FC0"/>
                  </a:solidFill>
                </a:uFill>
                <a:latin typeface="Trebuchet MS"/>
                <a:cs typeface="Trebuchet MS"/>
                <a:hlinkClick r:id="rId3"/>
              </a:rPr>
              <a:t> </a:t>
            </a:r>
            <a:r>
              <a:rPr lang="en-US" sz="2000" u="heavy" spc="25"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pic>
        <p:nvPicPr>
          <p:cNvPr id="11" name="Picture 10">
            <a:extLst>
              <a:ext uri="{FF2B5EF4-FFF2-40B4-BE49-F238E27FC236}">
                <a16:creationId xmlns:a16="http://schemas.microsoft.com/office/drawing/2014/main" id="{08332230-74DE-8EDB-E8B5-FB369502FF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1145666"/>
            <a:ext cx="10222104" cy="3937443"/>
          </a:xfrm>
          <a:prstGeom prst="rect">
            <a:avLst/>
          </a:prstGeom>
        </p:spPr>
      </p:pic>
      <p:pic>
        <p:nvPicPr>
          <p:cNvPr id="15" name="Picture 14">
            <a:extLst>
              <a:ext uri="{FF2B5EF4-FFF2-40B4-BE49-F238E27FC236}">
                <a16:creationId xmlns:a16="http://schemas.microsoft.com/office/drawing/2014/main" id="{C5E03A8E-070C-DD25-3B45-7E903221818E}"/>
              </a:ext>
            </a:extLst>
          </p:cNvPr>
          <p:cNvPicPr>
            <a:picLocks noChangeAspect="1"/>
          </p:cNvPicPr>
          <p:nvPr/>
        </p:nvPicPr>
        <p:blipFill rotWithShape="1">
          <a:blip r:embed="rId5">
            <a:extLst>
              <a:ext uri="{28A0092B-C50C-407E-A947-70E740481C1C}">
                <a14:useLocalDpi xmlns:a14="http://schemas.microsoft.com/office/drawing/2010/main" val="0"/>
              </a:ext>
            </a:extLst>
          </a:blip>
          <a:srcRect l="4637" t="18692" r="23894" b="15131"/>
          <a:stretch/>
        </p:blipFill>
        <p:spPr>
          <a:xfrm>
            <a:off x="5715000" y="1145665"/>
            <a:ext cx="5410200" cy="393744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Music Thank You Note Stickers - 35 Results | Zazzle">
            <a:extLst>
              <a:ext uri="{FF2B5EF4-FFF2-40B4-BE49-F238E27FC236}">
                <a16:creationId xmlns:a16="http://schemas.microsoft.com/office/drawing/2014/main" id="{2FAB7CC6-9A26-5030-671D-420D48781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76200"/>
            <a:ext cx="9753600" cy="69342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7">
            <a:extLst>
              <a:ext uri="{FF2B5EF4-FFF2-40B4-BE49-F238E27FC236}">
                <a16:creationId xmlns:a16="http://schemas.microsoft.com/office/drawing/2014/main" id="{DC974B63-A0FA-4A7B-E87D-D1FFDA52F323}"/>
              </a:ext>
            </a:extLst>
          </p:cNvPr>
          <p:cNvSpPr txBox="1">
            <a:spLocks/>
          </p:cNvSpPr>
          <p:nvPr/>
        </p:nvSpPr>
        <p:spPr>
          <a:xfrm>
            <a:off x="1219200" y="804862"/>
            <a:ext cx="10972800" cy="2586038"/>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b="1" kern="0">
                <a:solidFill>
                  <a:sysClr val="windowText" lastClr="000000"/>
                </a:solidFill>
                <a:latin typeface="Bodoni MT" panose="02070603080606020203" pitchFamily="18" charset="0"/>
              </a:rPr>
              <a:t>Reference : </a:t>
            </a:r>
          </a:p>
          <a:p>
            <a:r>
              <a:rPr lang="en-US" b="1" kern="0">
                <a:solidFill>
                  <a:sysClr val="windowText" lastClr="000000"/>
                </a:solidFill>
                <a:latin typeface="Bodoni MT" panose="02070603080606020203" pitchFamily="18" charset="0"/>
              </a:rPr>
              <a:t>	</a:t>
            </a:r>
            <a:r>
              <a:rPr lang="en-US" b="1" kern="0">
                <a:solidFill>
                  <a:sysClr val="windowText" lastClr="000000"/>
                </a:solidFill>
                <a:latin typeface="Bodoni MT" panose="02070603080606020203" pitchFamily="18" charset="0"/>
                <a:hlinkClick r:id="rId3"/>
              </a:rPr>
              <a:t>https://github.com/jsethuramanram/Music-Genre-Classification.git</a:t>
            </a:r>
            <a:endParaRPr lang="en-US" b="1" kern="0">
              <a:solidFill>
                <a:sysClr val="windowText" lastClr="000000"/>
              </a:solidFill>
              <a:latin typeface="Bodoni MT" panose="02070603080606020203" pitchFamily="18" charset="0"/>
            </a:endParaRPr>
          </a:p>
          <a:p>
            <a:endParaRPr lang="en-US" b="1" kern="0">
              <a:solidFill>
                <a:sysClr val="windowText" lastClr="000000"/>
              </a:solidFill>
              <a:latin typeface="Bodoni MT" panose="02070603080606020203" pitchFamily="18" charset="0"/>
            </a:endParaRPr>
          </a:p>
          <a:p>
            <a:r>
              <a:rPr lang="en-US" b="1" kern="0">
                <a:solidFill>
                  <a:sysClr val="windowText" lastClr="000000"/>
                </a:solidFill>
                <a:latin typeface="Bodoni MT" panose="02070603080606020203" pitchFamily="18" charset="0"/>
              </a:rPr>
              <a:t>Contact : </a:t>
            </a:r>
          </a:p>
          <a:p>
            <a:r>
              <a:rPr lang="en-US" b="1" kern="0">
                <a:solidFill>
                  <a:sysClr val="windowText" lastClr="000000"/>
                </a:solidFill>
                <a:latin typeface="Bodoni MT" panose="02070603080606020203" pitchFamily="18" charset="0"/>
              </a:rPr>
              <a:t>	</a:t>
            </a:r>
            <a:r>
              <a:rPr lang="en-US" b="1" kern="0">
                <a:solidFill>
                  <a:sysClr val="windowText" lastClr="000000"/>
                </a:solidFill>
                <a:latin typeface="Bodoni MT" panose="02070603080606020203" pitchFamily="18" charset="0"/>
                <a:hlinkClick r:id="rId4"/>
              </a:rPr>
              <a:t>jsethuraman44@gmail.com</a:t>
            </a:r>
            <a:endParaRPr lang="en-US" b="1" kern="0">
              <a:solidFill>
                <a:sysClr val="windowText" lastClr="000000"/>
              </a:solidFill>
              <a:latin typeface="Bodoni MT" panose="02070603080606020203" pitchFamily="18" charset="0"/>
            </a:endParaRPr>
          </a:p>
          <a:p>
            <a:endParaRPr lang="en-US" b="1" kern="0">
              <a:solidFill>
                <a:sysClr val="windowText" lastClr="000000"/>
              </a:solidFill>
              <a:latin typeface="Bodoni MT" panose="02070603080606020203" pitchFamily="18" charset="0"/>
            </a:endParaRPr>
          </a:p>
          <a:p>
            <a:endParaRPr lang="en-US" sz="2400" b="1" kern="0">
              <a:solidFill>
                <a:sysClr val="windowText" lastClr="000000"/>
              </a:solidFill>
              <a:latin typeface="Bodoni MT" panose="02070603080606020203" pitchFamily="18" charset="0"/>
            </a:endParaRPr>
          </a:p>
          <a:p>
            <a:endParaRPr lang="en-US" b="1" kern="0">
              <a:solidFill>
                <a:sysClr val="windowText" lastClr="000000"/>
              </a:solidFill>
              <a:latin typeface="Bodoni MT" panose="02070603080606020203" pitchFamily="18" charset="0"/>
            </a:endParaRPr>
          </a:p>
          <a:p>
            <a:endParaRPr lang="en-US" kern="0" dirty="0">
              <a:solidFill>
                <a:sysClr val="windowText" lastClr="000000"/>
              </a:solidFill>
            </a:endParaRPr>
          </a:p>
        </p:txBody>
      </p:sp>
    </p:spTree>
    <p:extLst>
      <p:ext uri="{BB962C8B-B14F-4D97-AF65-F5344CB8AC3E}">
        <p14:creationId xmlns:p14="http://schemas.microsoft.com/office/powerpoint/2010/main" val="3843760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634633" y="379305"/>
            <a:ext cx="6009084" cy="591028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3"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4" cstate="print"/>
            <a:stretch>
              <a:fillRect/>
            </a:stretch>
          </p:blipFill>
          <p:spPr>
            <a:xfrm>
              <a:off x="466725" y="6410325"/>
              <a:ext cx="3705225" cy="295275"/>
            </a:xfrm>
            <a:prstGeom prst="rect">
              <a:avLst/>
            </a:prstGeom>
          </p:spPr>
        </p:pic>
        <p:pic>
          <p:nvPicPr>
            <p:cNvPr id="20" name="object 20"/>
            <p:cNvPicPr/>
            <p:nvPr/>
          </p:nvPicPr>
          <p:blipFill>
            <a:blip r:embed="rId5"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D1C21137-7174-4AAA-9CA3-F94586E4B6E1}"/>
              </a:ext>
            </a:extLst>
          </p:cNvPr>
          <p:cNvSpPr>
            <a:spLocks noGrp="1"/>
          </p:cNvSpPr>
          <p:nvPr>
            <p:ph type="body" idx="1"/>
          </p:nvPr>
        </p:nvSpPr>
        <p:spPr>
          <a:xfrm>
            <a:off x="1467098" y="1730574"/>
            <a:ext cx="4448237" cy="3046988"/>
          </a:xfrm>
        </p:spPr>
        <p:txBody>
          <a:bodyPr/>
          <a:lstStyle/>
          <a:p>
            <a:pPr algn="l"/>
            <a:r>
              <a:rPr lang="en-US" sz="2000" b="1" i="0" dirty="0">
                <a:solidFill>
                  <a:srgbClr val="0D0D0D"/>
                </a:solidFill>
                <a:effectLst/>
                <a:latin typeface="Bodoni MT" panose="02070603080606020203" pitchFamily="18" charset="0"/>
              </a:rPr>
              <a:t>1. Introduction</a:t>
            </a:r>
            <a:endParaRPr lang="en-US" sz="2000" b="0" i="0" dirty="0">
              <a:solidFill>
                <a:srgbClr val="0D0D0D"/>
              </a:solidFill>
              <a:effectLst/>
              <a:latin typeface="Bodoni MT" panose="02070603080606020203" pitchFamily="18" charset="0"/>
            </a:endParaRPr>
          </a:p>
          <a:p>
            <a:pPr algn="l"/>
            <a:r>
              <a:rPr lang="en-US" sz="2000" b="1" i="0" dirty="0">
                <a:solidFill>
                  <a:srgbClr val="0D0D0D"/>
                </a:solidFill>
                <a:effectLst/>
                <a:latin typeface="Bodoni MT" panose="02070603080606020203" pitchFamily="18" charset="0"/>
              </a:rPr>
              <a:t>2. Data Collection and Preprocessing</a:t>
            </a:r>
            <a:endParaRPr lang="en-US" sz="2000" b="0" i="0" dirty="0">
              <a:solidFill>
                <a:srgbClr val="0D0D0D"/>
              </a:solidFill>
              <a:effectLst/>
              <a:latin typeface="Bodoni MT" panose="02070603080606020203" pitchFamily="18" charset="0"/>
            </a:endParaRPr>
          </a:p>
          <a:p>
            <a:pPr algn="l"/>
            <a:r>
              <a:rPr lang="en-US" sz="2000" b="1" i="0" dirty="0">
                <a:solidFill>
                  <a:srgbClr val="0D0D0D"/>
                </a:solidFill>
                <a:effectLst/>
                <a:latin typeface="Bodoni MT" panose="02070603080606020203" pitchFamily="18" charset="0"/>
              </a:rPr>
              <a:t>3. Exploratory Data Analysis (EDA)</a:t>
            </a:r>
            <a:endParaRPr lang="en-US" sz="2000" b="0" i="0" dirty="0">
              <a:solidFill>
                <a:srgbClr val="0D0D0D"/>
              </a:solidFill>
              <a:effectLst/>
              <a:latin typeface="Bodoni MT" panose="02070603080606020203" pitchFamily="18" charset="0"/>
            </a:endParaRPr>
          </a:p>
          <a:p>
            <a:pPr algn="l"/>
            <a:r>
              <a:rPr lang="en-US" sz="2000" b="1" i="0" dirty="0">
                <a:solidFill>
                  <a:srgbClr val="0D0D0D"/>
                </a:solidFill>
                <a:effectLst/>
                <a:latin typeface="Bodoni MT" panose="02070603080606020203" pitchFamily="18" charset="0"/>
              </a:rPr>
              <a:t>4. Model Selection</a:t>
            </a:r>
            <a:endParaRPr lang="en-US" sz="2000" b="0" i="0" dirty="0">
              <a:solidFill>
                <a:srgbClr val="0D0D0D"/>
              </a:solidFill>
              <a:effectLst/>
              <a:latin typeface="Bodoni MT" panose="02070603080606020203" pitchFamily="18" charset="0"/>
            </a:endParaRPr>
          </a:p>
          <a:p>
            <a:pPr algn="l"/>
            <a:r>
              <a:rPr lang="en-US" sz="2000" b="1" i="0" dirty="0">
                <a:solidFill>
                  <a:srgbClr val="0D0D0D"/>
                </a:solidFill>
                <a:effectLst/>
                <a:latin typeface="Bodoni MT" panose="02070603080606020203" pitchFamily="18" charset="0"/>
              </a:rPr>
              <a:t>5. Model Training</a:t>
            </a:r>
            <a:endParaRPr lang="en-US" sz="2000" b="0" i="0" dirty="0">
              <a:solidFill>
                <a:srgbClr val="0D0D0D"/>
              </a:solidFill>
              <a:effectLst/>
              <a:latin typeface="Bodoni MT" panose="02070603080606020203" pitchFamily="18" charset="0"/>
            </a:endParaRPr>
          </a:p>
          <a:p>
            <a:pPr algn="l"/>
            <a:r>
              <a:rPr lang="en-US" sz="2000" b="1" i="0" dirty="0">
                <a:solidFill>
                  <a:srgbClr val="0D0D0D"/>
                </a:solidFill>
                <a:effectLst/>
                <a:latin typeface="Bodoni MT" panose="02070603080606020203" pitchFamily="18" charset="0"/>
              </a:rPr>
              <a:t>6. Model Evaluation</a:t>
            </a:r>
            <a:endParaRPr lang="en-US" sz="2000" b="0" i="0" dirty="0">
              <a:solidFill>
                <a:srgbClr val="0D0D0D"/>
              </a:solidFill>
              <a:effectLst/>
              <a:latin typeface="Bodoni MT" panose="02070603080606020203" pitchFamily="18" charset="0"/>
            </a:endParaRPr>
          </a:p>
          <a:p>
            <a:pPr algn="l"/>
            <a:r>
              <a:rPr lang="en-US" sz="2000" b="1" i="0" dirty="0">
                <a:solidFill>
                  <a:srgbClr val="0D0D0D"/>
                </a:solidFill>
                <a:effectLst/>
                <a:latin typeface="Bodoni MT" panose="02070603080606020203" pitchFamily="18" charset="0"/>
              </a:rPr>
              <a:t>7. Improving Model Performance</a:t>
            </a:r>
            <a:endParaRPr lang="en-US" sz="2000" b="0" i="0" dirty="0">
              <a:solidFill>
                <a:srgbClr val="0D0D0D"/>
              </a:solidFill>
              <a:effectLst/>
              <a:latin typeface="Bodoni MT" panose="02070603080606020203" pitchFamily="18" charset="0"/>
            </a:endParaRPr>
          </a:p>
          <a:p>
            <a:pPr algn="l"/>
            <a:r>
              <a:rPr lang="en-US" sz="2000" b="1" i="0" dirty="0">
                <a:solidFill>
                  <a:srgbClr val="0D0D0D"/>
                </a:solidFill>
                <a:effectLst/>
                <a:latin typeface="Bodoni MT" panose="02070603080606020203" pitchFamily="18" charset="0"/>
              </a:rPr>
              <a:t>8. Deployment</a:t>
            </a:r>
            <a:endParaRPr lang="en-US" sz="2000" b="0" i="0" dirty="0">
              <a:solidFill>
                <a:srgbClr val="0D0D0D"/>
              </a:solidFill>
              <a:effectLst/>
              <a:latin typeface="Bodoni MT" panose="02070603080606020203" pitchFamily="18" charset="0"/>
            </a:endParaRPr>
          </a:p>
          <a:p>
            <a:pPr algn="l"/>
            <a:r>
              <a:rPr lang="en-US" sz="2000" b="1" i="0" dirty="0">
                <a:solidFill>
                  <a:srgbClr val="0D0D0D"/>
                </a:solidFill>
                <a:effectLst/>
                <a:latin typeface="Bodoni MT" panose="02070603080606020203" pitchFamily="18" charset="0"/>
              </a:rPr>
              <a:t>9. Conclusion</a:t>
            </a:r>
            <a:endParaRPr lang="en-US" sz="2000" b="0" i="0" dirty="0">
              <a:solidFill>
                <a:srgbClr val="0D0D0D"/>
              </a:solidFill>
              <a:effectLst/>
              <a:latin typeface="Bodoni MT" panose="02070603080606020203" pitchFamily="18" charset="0"/>
            </a:endParaRPr>
          </a:p>
          <a:p>
            <a:endParaRPr lang="en-US"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050" name="Picture 2" descr="Music Genre Classification Project Using Machine Learning, 54% OFF">
            <a:extLst>
              <a:ext uri="{FF2B5EF4-FFF2-40B4-BE49-F238E27FC236}">
                <a16:creationId xmlns:a16="http://schemas.microsoft.com/office/drawing/2014/main" id="{7030DCFA-DA5F-66CA-C885-92880F91991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5981" y="1554309"/>
            <a:ext cx="4193096" cy="4228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796638" y="4267200"/>
            <a:ext cx="2426405" cy="25908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id="{8EC16B46-4DAE-5738-AF41-7819187157EE}"/>
              </a:ext>
            </a:extLst>
          </p:cNvPr>
          <p:cNvSpPr>
            <a:spLocks noGrp="1"/>
          </p:cNvSpPr>
          <p:nvPr>
            <p:ph type="body" idx="1"/>
          </p:nvPr>
        </p:nvSpPr>
        <p:spPr>
          <a:xfrm>
            <a:off x="424039" y="1177230"/>
            <a:ext cx="9372600" cy="3600986"/>
          </a:xfrm>
        </p:spPr>
        <p:txBody>
          <a:bodyPr/>
          <a:lstStyle/>
          <a:p>
            <a:pPr marL="285750" indent="-285750" algn="just">
              <a:buFont typeface="Wingdings" panose="05000000000000000000" pitchFamily="2" charset="2"/>
              <a:buChar char="v"/>
            </a:pPr>
            <a:r>
              <a:rPr lang="en-US" b="0" i="0" dirty="0">
                <a:solidFill>
                  <a:srgbClr val="0D0D0D"/>
                </a:solidFill>
                <a:effectLst/>
                <a:latin typeface="Bodoni MT" panose="02070603080606020203" pitchFamily="18" charset="0"/>
              </a:rPr>
              <a:t>Music is a universal language enjoyed by people across the globe, encompassing a wide range of genres such as rock, pop, classical, jazz, and many more. </a:t>
            </a:r>
          </a:p>
          <a:p>
            <a:pPr marL="285750" indent="-285750" algn="just">
              <a:buFont typeface="Wingdings" panose="05000000000000000000" pitchFamily="2" charset="2"/>
              <a:buChar char="v"/>
            </a:pPr>
            <a:endParaRPr lang="en-US" b="0" i="0" dirty="0">
              <a:solidFill>
                <a:srgbClr val="0D0D0D"/>
              </a:solidFill>
              <a:effectLst/>
              <a:latin typeface="Bodoni MT" panose="02070603080606020203" pitchFamily="18" charset="0"/>
            </a:endParaRPr>
          </a:p>
          <a:p>
            <a:pPr marL="285750" indent="-285750" algn="just">
              <a:buFont typeface="Wingdings" panose="05000000000000000000" pitchFamily="2" charset="2"/>
              <a:buChar char="v"/>
            </a:pPr>
            <a:r>
              <a:rPr lang="en-US" b="0" i="0" dirty="0">
                <a:solidFill>
                  <a:srgbClr val="0D0D0D"/>
                </a:solidFill>
                <a:effectLst/>
                <a:latin typeface="Bodoni MT" panose="02070603080606020203" pitchFamily="18" charset="0"/>
              </a:rPr>
              <a:t>With the rapid growth of digital music platforms and streaming services, there is a growing need for automated methods to organize and categorize music according to its genre. </a:t>
            </a:r>
          </a:p>
          <a:p>
            <a:pPr marL="285750" indent="-285750" algn="just">
              <a:buFont typeface="Wingdings" panose="05000000000000000000" pitchFamily="2" charset="2"/>
              <a:buChar char="v"/>
            </a:pPr>
            <a:endParaRPr lang="en-US" b="0" i="0" dirty="0">
              <a:solidFill>
                <a:srgbClr val="0D0D0D"/>
              </a:solidFill>
              <a:effectLst/>
              <a:latin typeface="Bodoni MT" panose="02070603080606020203" pitchFamily="18" charset="0"/>
            </a:endParaRPr>
          </a:p>
          <a:p>
            <a:pPr marL="285750" indent="-285750" algn="just">
              <a:buFont typeface="Wingdings" panose="05000000000000000000" pitchFamily="2" charset="2"/>
              <a:buChar char="v"/>
            </a:pPr>
            <a:r>
              <a:rPr lang="en-US" b="0" i="0" dirty="0">
                <a:solidFill>
                  <a:srgbClr val="0D0D0D"/>
                </a:solidFill>
                <a:effectLst/>
                <a:latin typeface="Bodoni MT" panose="02070603080606020203" pitchFamily="18" charset="0"/>
              </a:rPr>
              <a:t>A music genre classifier using machine learning can help in categorizing music efficiently, enabling better recommendations, playlist generation, and user experience enhancement.]</a:t>
            </a:r>
          </a:p>
          <a:p>
            <a:pPr marL="285750" indent="-285750" algn="just">
              <a:buFont typeface="Wingdings" panose="05000000000000000000" pitchFamily="2" charset="2"/>
              <a:buChar char="v"/>
            </a:pPr>
            <a:endParaRPr lang="en-US" dirty="0">
              <a:solidFill>
                <a:srgbClr val="0D0D0D"/>
              </a:solidFill>
              <a:latin typeface="Bodoni MT" panose="02070603080606020203" pitchFamily="18" charset="0"/>
            </a:endParaRPr>
          </a:p>
          <a:p>
            <a:pPr marL="285750" indent="-285750" algn="just">
              <a:buFont typeface="Wingdings" panose="05000000000000000000" pitchFamily="2" charset="2"/>
              <a:buChar char="v"/>
            </a:pPr>
            <a:r>
              <a:rPr lang="en-US" b="0" i="0" dirty="0">
                <a:solidFill>
                  <a:srgbClr val="0D0D0D"/>
                </a:solidFill>
                <a:effectLst/>
                <a:latin typeface="Bodoni MT" panose="02070603080606020203" pitchFamily="18" charset="0"/>
              </a:rPr>
              <a:t>The objective of this project is to develop a machine learning model capable of classifying music tracks into predefined genre categories accurately. Given an input audio clip, the model should predict the most suitable genre label(s) for the music.</a:t>
            </a:r>
            <a:endParaRPr lang="en-US" dirty="0">
              <a:latin typeface="Bodoni MT" panose="02070603080606020203" pitchFamily="18" charset="0"/>
            </a:endParaRPr>
          </a:p>
          <a:p>
            <a:pPr marL="285750" indent="-285750" algn="l">
              <a:buFont typeface="Wingdings" panose="05000000000000000000" pitchFamily="2" charset="2"/>
              <a:buChar char="v"/>
            </a:pPr>
            <a:endParaRPr lang="en-US" dirty="0">
              <a:latin typeface="Bodoni MT" panose="02070603080606020203"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4098" name="Picture 2" descr="Investigation on new Mel frequency cepstral coefficients features and  hyper-parameters tuning technique for bee sound recognition | Soft Computing">
            <a:extLst>
              <a:ext uri="{FF2B5EF4-FFF2-40B4-BE49-F238E27FC236}">
                <a16:creationId xmlns:a16="http://schemas.microsoft.com/office/drawing/2014/main" id="{74B5E79D-6293-451C-DD1B-29C7A3666A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3772" y="4643437"/>
            <a:ext cx="6524625" cy="2009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2600" y="3237309"/>
            <a:ext cx="3228975" cy="3600987"/>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1" name="Text Placeholder 10">
            <a:extLst>
              <a:ext uri="{FF2B5EF4-FFF2-40B4-BE49-F238E27FC236}">
                <a16:creationId xmlns:a16="http://schemas.microsoft.com/office/drawing/2014/main" id="{475F6576-CA65-B83E-6927-7EBFF867D9DA}"/>
              </a:ext>
            </a:extLst>
          </p:cNvPr>
          <p:cNvSpPr>
            <a:spLocks noGrp="1"/>
          </p:cNvSpPr>
          <p:nvPr>
            <p:ph type="body" idx="1"/>
          </p:nvPr>
        </p:nvSpPr>
        <p:spPr>
          <a:xfrm>
            <a:off x="304800" y="1332311"/>
            <a:ext cx="9505950" cy="3877985"/>
          </a:xfrm>
        </p:spPr>
        <p:txBody>
          <a:bodyPr/>
          <a:lstStyle/>
          <a:p>
            <a:pPr marL="285750" indent="-285750" algn="just">
              <a:buFont typeface="Wingdings" panose="05000000000000000000" pitchFamily="2" charset="2"/>
              <a:buChar char="q"/>
            </a:pPr>
            <a:r>
              <a:rPr lang="en-US" b="0" i="0" dirty="0">
                <a:solidFill>
                  <a:srgbClr val="0D0D0D"/>
                </a:solidFill>
                <a:effectLst/>
                <a:latin typeface="Bodoni MT" panose="02070603080606020203" pitchFamily="18" charset="0"/>
              </a:rPr>
              <a:t>The project aims to develop a machine learning-based solution for classifying music tracks into different genre categories automatically. </a:t>
            </a:r>
          </a:p>
          <a:p>
            <a:pPr marL="285750" indent="-285750" algn="just">
              <a:buFont typeface="Wingdings" panose="05000000000000000000" pitchFamily="2" charset="2"/>
              <a:buChar char="q"/>
            </a:pPr>
            <a:endParaRPr lang="en-US" dirty="0">
              <a:solidFill>
                <a:srgbClr val="0D0D0D"/>
              </a:solidFill>
              <a:latin typeface="Bodoni MT" panose="02070603080606020203" pitchFamily="18" charset="0"/>
            </a:endParaRPr>
          </a:p>
          <a:p>
            <a:pPr marL="285750" indent="-285750" algn="just">
              <a:buFont typeface="Wingdings" panose="05000000000000000000" pitchFamily="2" charset="2"/>
              <a:buChar char="q"/>
            </a:pPr>
            <a:r>
              <a:rPr lang="en-US" b="0" i="0" dirty="0">
                <a:solidFill>
                  <a:srgbClr val="0D0D0D"/>
                </a:solidFill>
                <a:effectLst/>
                <a:latin typeface="Bodoni MT" panose="02070603080606020203" pitchFamily="18" charset="0"/>
              </a:rPr>
              <a:t>With the proliferation of digital music platforms and the vast diversity of musical styles, there's a growing need for efficient music organization and recommendation systems.</a:t>
            </a:r>
          </a:p>
          <a:p>
            <a:pPr marL="285750" indent="-285750" algn="just">
              <a:buFont typeface="Wingdings" panose="05000000000000000000" pitchFamily="2" charset="2"/>
              <a:buChar char="q"/>
            </a:pPr>
            <a:endParaRPr lang="en-US" dirty="0">
              <a:solidFill>
                <a:srgbClr val="0D0D0D"/>
              </a:solidFill>
              <a:latin typeface="Bodoni MT" panose="02070603080606020203" pitchFamily="18" charset="0"/>
            </a:endParaRPr>
          </a:p>
          <a:p>
            <a:pPr marL="285750" indent="-285750" algn="just">
              <a:buFont typeface="Wingdings" panose="05000000000000000000" pitchFamily="2" charset="2"/>
              <a:buChar char="q"/>
            </a:pPr>
            <a:r>
              <a:rPr lang="en-US" b="0" i="0" dirty="0">
                <a:solidFill>
                  <a:srgbClr val="0D0D0D"/>
                </a:solidFill>
                <a:effectLst/>
                <a:latin typeface="Bodoni MT" panose="02070603080606020203" pitchFamily="18" charset="0"/>
              </a:rPr>
              <a:t>Build a robust machine learning model capable of accurately classifying music tracks into predefined genre categories.</a:t>
            </a:r>
          </a:p>
          <a:p>
            <a:pPr marL="285750" indent="-285750" algn="just">
              <a:buFont typeface="Wingdings" panose="05000000000000000000" pitchFamily="2" charset="2"/>
              <a:buChar char="q"/>
            </a:pPr>
            <a:endParaRPr lang="en-US" dirty="0">
              <a:solidFill>
                <a:srgbClr val="0D0D0D"/>
              </a:solidFill>
              <a:latin typeface="Bodoni MT" panose="02070603080606020203" pitchFamily="18" charset="0"/>
            </a:endParaRPr>
          </a:p>
          <a:p>
            <a:pPr marL="285750" indent="-285750" algn="just">
              <a:buFont typeface="Wingdings" panose="05000000000000000000" pitchFamily="2" charset="2"/>
              <a:buChar char="q"/>
            </a:pPr>
            <a:r>
              <a:rPr lang="en-US" b="0" i="0" dirty="0">
                <a:solidFill>
                  <a:srgbClr val="0D0D0D"/>
                </a:solidFill>
                <a:effectLst/>
                <a:latin typeface="Bodoni MT" panose="02070603080606020203" pitchFamily="18" charset="0"/>
              </a:rPr>
              <a:t>Develop a user-friendly interface for users to interact with the genre classifier, allowing them to submit audio clips and receive genre predictions.</a:t>
            </a:r>
          </a:p>
          <a:p>
            <a:pPr marL="285750" indent="-285750" algn="just">
              <a:buFont typeface="Wingdings" panose="05000000000000000000" pitchFamily="2" charset="2"/>
              <a:buChar char="q"/>
            </a:pPr>
            <a:endParaRPr lang="en-US" dirty="0">
              <a:solidFill>
                <a:srgbClr val="0D0D0D"/>
              </a:solidFill>
              <a:latin typeface="Bodoni MT" panose="02070603080606020203" pitchFamily="18" charset="0"/>
            </a:endParaRPr>
          </a:p>
          <a:p>
            <a:pPr marL="285750" indent="-285750" algn="just">
              <a:buFont typeface="Wingdings" panose="05000000000000000000" pitchFamily="2" charset="2"/>
              <a:buChar char="q"/>
            </a:pPr>
            <a:r>
              <a:rPr lang="en-US" b="0" i="0" dirty="0">
                <a:solidFill>
                  <a:srgbClr val="0D0D0D"/>
                </a:solidFill>
                <a:effectLst/>
                <a:latin typeface="Bodoni MT" panose="02070603080606020203" pitchFamily="18" charset="0"/>
              </a:rPr>
              <a:t>Deploy the trained model as a web application or API, enabling seamless integration with existing music platforms and services.</a:t>
            </a:r>
            <a:endParaRPr lang="en-US" dirty="0">
              <a:latin typeface="Bodoni MT" panose="02070603080606020203"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436667" y="5029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067631" y="574650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9" name="Text Placeholder 8">
            <a:extLst>
              <a:ext uri="{FF2B5EF4-FFF2-40B4-BE49-F238E27FC236}">
                <a16:creationId xmlns:a16="http://schemas.microsoft.com/office/drawing/2014/main" id="{9ED65011-89D1-B90F-0FE2-9626DBAB3D1B}"/>
              </a:ext>
            </a:extLst>
          </p:cNvPr>
          <p:cNvSpPr>
            <a:spLocks noGrp="1"/>
          </p:cNvSpPr>
          <p:nvPr>
            <p:ph type="body" idx="1"/>
          </p:nvPr>
        </p:nvSpPr>
        <p:spPr>
          <a:xfrm>
            <a:off x="372151" y="1035652"/>
            <a:ext cx="10143449" cy="4708981"/>
          </a:xfrm>
        </p:spPr>
        <p:txBody>
          <a:bodyPr/>
          <a:lstStyle/>
          <a:p>
            <a:pPr marL="342900" indent="-342900" algn="just">
              <a:buFont typeface="+mj-lt"/>
              <a:buAutoNum type="arabicPeriod"/>
            </a:pPr>
            <a:r>
              <a:rPr lang="en-US" b="1" i="0" dirty="0">
                <a:solidFill>
                  <a:srgbClr val="0D0D0D"/>
                </a:solidFill>
                <a:effectLst/>
                <a:latin typeface="Bodoni MT" panose="02070603080606020203" pitchFamily="18" charset="0"/>
              </a:rPr>
              <a:t>Music Enthusiasts:</a:t>
            </a:r>
            <a:r>
              <a:rPr lang="en-US" b="0" i="0" dirty="0">
                <a:solidFill>
                  <a:srgbClr val="0D0D0D"/>
                </a:solidFill>
                <a:effectLst/>
                <a:latin typeface="Bodoni MT" panose="02070603080606020203" pitchFamily="18" charset="0"/>
              </a:rPr>
              <a:t> They might use the genre classifier through standalone applications, websites, or mobile apps to discover new music or categorize their existing music libraries.</a:t>
            </a:r>
          </a:p>
          <a:p>
            <a:pPr algn="just"/>
            <a:endParaRPr lang="en-US" b="0" i="0" dirty="0">
              <a:solidFill>
                <a:srgbClr val="0D0D0D"/>
              </a:solidFill>
              <a:effectLst/>
              <a:latin typeface="Bodoni MT" panose="02070603080606020203" pitchFamily="18" charset="0"/>
            </a:endParaRPr>
          </a:p>
          <a:p>
            <a:pPr marL="342900" indent="-342900" algn="just">
              <a:buFont typeface="+mj-lt"/>
              <a:buAutoNum type="arabicPeriod" startAt="2"/>
            </a:pPr>
            <a:r>
              <a:rPr lang="en-US" b="1" i="0" dirty="0">
                <a:solidFill>
                  <a:srgbClr val="0D0D0D"/>
                </a:solidFill>
                <a:effectLst/>
                <a:latin typeface="Bodoni MT" panose="02070603080606020203" pitchFamily="18" charset="0"/>
              </a:rPr>
              <a:t>Music Researchers and Analysts:</a:t>
            </a:r>
            <a:r>
              <a:rPr lang="en-US" b="0" i="0" dirty="0">
                <a:solidFill>
                  <a:srgbClr val="0D0D0D"/>
                </a:solidFill>
                <a:effectLst/>
                <a:latin typeface="Bodoni MT" panose="02070603080606020203" pitchFamily="18" charset="0"/>
              </a:rPr>
              <a:t> Researchers, analysts, and musicologists could utilize the genre classifier for studying music trends, analyzing genre popularity, or conducting academic research in musicology and music psychology. </a:t>
            </a:r>
          </a:p>
          <a:p>
            <a:pPr algn="just"/>
            <a:endParaRPr lang="en-US" b="0" i="0" dirty="0">
              <a:solidFill>
                <a:srgbClr val="0D0D0D"/>
              </a:solidFill>
              <a:effectLst/>
              <a:latin typeface="Bodoni MT" panose="02070603080606020203" pitchFamily="18" charset="0"/>
            </a:endParaRPr>
          </a:p>
          <a:p>
            <a:pPr marL="342900" indent="-342900" algn="just">
              <a:buFont typeface="+mj-lt"/>
              <a:buAutoNum type="arabicPeriod" startAt="3"/>
            </a:pPr>
            <a:r>
              <a:rPr lang="en-US" b="1" i="0" dirty="0">
                <a:solidFill>
                  <a:srgbClr val="0D0D0D"/>
                </a:solidFill>
                <a:effectLst/>
                <a:latin typeface="Bodoni MT" panose="02070603080606020203" pitchFamily="18" charset="0"/>
              </a:rPr>
              <a:t>Radio Stations and DJs:</a:t>
            </a:r>
            <a:r>
              <a:rPr lang="en-US" b="0" i="0" dirty="0">
                <a:solidFill>
                  <a:srgbClr val="0D0D0D"/>
                </a:solidFill>
                <a:effectLst/>
                <a:latin typeface="Bodoni MT" panose="02070603080606020203" pitchFamily="18" charset="0"/>
              </a:rPr>
              <a:t> Radio stations, DJs, and music curators might use the genre classifier to categorize music tracks for programming playlists, creating themed shows, or organizing music libraries. </a:t>
            </a:r>
          </a:p>
          <a:p>
            <a:pPr algn="just"/>
            <a:endParaRPr lang="en-US" b="0" i="0" dirty="0">
              <a:solidFill>
                <a:srgbClr val="0D0D0D"/>
              </a:solidFill>
              <a:effectLst/>
              <a:latin typeface="Bodoni MT" panose="02070603080606020203" pitchFamily="18" charset="0"/>
            </a:endParaRPr>
          </a:p>
          <a:p>
            <a:pPr marL="342900" indent="-342900" algn="just">
              <a:buFont typeface="+mj-lt"/>
              <a:buAutoNum type="arabicPeriod" startAt="4"/>
            </a:pPr>
            <a:r>
              <a:rPr lang="en-US" b="1" i="0" dirty="0">
                <a:solidFill>
                  <a:srgbClr val="0D0D0D"/>
                </a:solidFill>
                <a:effectLst/>
                <a:latin typeface="Bodoni MT" panose="02070603080606020203" pitchFamily="18" charset="0"/>
              </a:rPr>
              <a:t>Music Production and Licensing Companies:</a:t>
            </a:r>
            <a:r>
              <a:rPr lang="en-US" b="0" i="0" dirty="0">
                <a:solidFill>
                  <a:srgbClr val="0D0D0D"/>
                </a:solidFill>
                <a:effectLst/>
                <a:latin typeface="Bodoni MT" panose="02070603080606020203" pitchFamily="18" charset="0"/>
              </a:rPr>
              <a:t> It could assist in identifying suitable tracks for specific projects, such as film soundtracks, commercials, or video games, based on genre classification.</a:t>
            </a:r>
          </a:p>
          <a:p>
            <a:pPr algn="just"/>
            <a:endParaRPr lang="en-US" b="0" i="0" dirty="0">
              <a:solidFill>
                <a:srgbClr val="0D0D0D"/>
              </a:solidFill>
              <a:effectLst/>
              <a:latin typeface="Bodoni MT" panose="02070603080606020203" pitchFamily="18" charset="0"/>
            </a:endParaRPr>
          </a:p>
          <a:p>
            <a:pPr marL="342900" indent="-342900" algn="just">
              <a:buFont typeface="+mj-lt"/>
              <a:buAutoNum type="arabicPeriod" startAt="5"/>
            </a:pPr>
            <a:r>
              <a:rPr lang="en-US" b="1" i="0" dirty="0">
                <a:solidFill>
                  <a:srgbClr val="0D0D0D"/>
                </a:solidFill>
                <a:effectLst/>
                <a:latin typeface="Bodoni MT" panose="02070603080606020203" pitchFamily="18" charset="0"/>
              </a:rPr>
              <a:t>Educational Institutions:</a:t>
            </a:r>
            <a:r>
              <a:rPr lang="en-US" b="0" i="0" dirty="0">
                <a:solidFill>
                  <a:srgbClr val="0D0D0D"/>
                </a:solidFill>
                <a:effectLst/>
                <a:latin typeface="Bodoni MT" panose="02070603080606020203" pitchFamily="18" charset="0"/>
              </a:rPr>
              <a:t> Music educators and students studying music theory, composition, or production could benefit from the genre classifier as a tool for teaching and learning about different musical styles and genres.          </a:t>
            </a:r>
            <a:endParaRPr lang="en-US" dirty="0">
              <a:latin typeface="Bodoni MT" panose="02070603080606020203" pitchFamily="18"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6" name="object 6"/>
          <p:cNvPicPr/>
          <p:nvPr/>
        </p:nvPicPr>
        <p:blipFill>
          <a:blip r:embed="rId3" cstate="print"/>
          <a:stretch>
            <a:fillRect/>
          </a:stretch>
        </p:blipFill>
        <p:spPr>
          <a:xfrm>
            <a:off x="723900" y="6172200"/>
            <a:ext cx="2181225" cy="4857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123" y="5486400"/>
            <a:ext cx="1001677" cy="122986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87471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10" name="Text Placeholder 9">
            <a:extLst>
              <a:ext uri="{FF2B5EF4-FFF2-40B4-BE49-F238E27FC236}">
                <a16:creationId xmlns:a16="http://schemas.microsoft.com/office/drawing/2014/main" id="{649517F0-0C54-5B07-A594-5B1164EF336E}"/>
              </a:ext>
            </a:extLst>
          </p:cNvPr>
          <p:cNvSpPr>
            <a:spLocks noGrp="1"/>
          </p:cNvSpPr>
          <p:nvPr>
            <p:ph type="body" idx="1"/>
          </p:nvPr>
        </p:nvSpPr>
        <p:spPr>
          <a:xfrm>
            <a:off x="380618" y="1227315"/>
            <a:ext cx="11506582" cy="3420885"/>
          </a:xfrm>
        </p:spPr>
        <p:txBody>
          <a:bodyPr/>
          <a:lstStyle/>
          <a:p>
            <a:pPr algn="just"/>
            <a:r>
              <a:rPr lang="en-US" b="0" i="0" dirty="0">
                <a:solidFill>
                  <a:srgbClr val="0D0D0D"/>
                </a:solidFill>
                <a:effectLst/>
                <a:latin typeface="Bodoni MT" panose="02070603080606020203" pitchFamily="18" charset="0"/>
              </a:rPr>
              <a:t>Our solution is a robust machine learning model trained to accurately classify music tracks into predefined genre categories. Leveraging state-of-the-art audio feature extraction techniques and machine learning algorithms, our model can analyze the unique characteristics of each music track and predict its genre with high precision.</a:t>
            </a:r>
          </a:p>
          <a:p>
            <a:pPr algn="just"/>
            <a:endParaRPr lang="en-US" b="0" i="0" dirty="0">
              <a:solidFill>
                <a:srgbClr val="0D0D0D"/>
              </a:solidFill>
              <a:effectLst/>
              <a:latin typeface="Bodoni MT" panose="02070603080606020203" pitchFamily="18" charset="0"/>
            </a:endParaRPr>
          </a:p>
          <a:p>
            <a:pPr algn="just"/>
            <a:r>
              <a:rPr lang="en-US" b="1" i="0" dirty="0">
                <a:solidFill>
                  <a:srgbClr val="0D0D0D"/>
                </a:solidFill>
                <a:effectLst/>
                <a:latin typeface="Bodoni MT" panose="02070603080606020203" pitchFamily="18" charset="0"/>
              </a:rPr>
              <a:t>Enhanced Music Discovery:</a:t>
            </a:r>
            <a:r>
              <a:rPr lang="en-US" b="0" i="0" dirty="0">
                <a:solidFill>
                  <a:srgbClr val="0D0D0D"/>
                </a:solidFill>
                <a:effectLst/>
                <a:latin typeface="Bodoni MT" panose="02070603080606020203" pitchFamily="18" charset="0"/>
              </a:rPr>
              <a:t> Our Music Genre Classifier enables users to discover new music across different genres easily. By accurately categorizing music tracks, users can explore diverse genres and expand their musical horizons.</a:t>
            </a:r>
          </a:p>
          <a:p>
            <a:pPr algn="just">
              <a:buFont typeface="+mj-lt"/>
              <a:buAutoNum type="arabicPeriod"/>
            </a:pPr>
            <a:endParaRPr lang="en-US" b="0" i="0" dirty="0">
              <a:solidFill>
                <a:srgbClr val="0D0D0D"/>
              </a:solidFill>
              <a:effectLst/>
              <a:latin typeface="Bodoni MT" panose="02070603080606020203" pitchFamily="18" charset="0"/>
            </a:endParaRPr>
          </a:p>
          <a:p>
            <a:pPr algn="just"/>
            <a:r>
              <a:rPr lang="en-US" b="1" i="0" dirty="0">
                <a:solidFill>
                  <a:srgbClr val="0D0D0D"/>
                </a:solidFill>
                <a:effectLst/>
                <a:latin typeface="Bodoni MT" panose="02070603080606020203" pitchFamily="18" charset="0"/>
              </a:rPr>
              <a:t>Personalized Recommendations:</a:t>
            </a:r>
            <a:r>
              <a:rPr lang="en-US" b="0" i="0" dirty="0">
                <a:solidFill>
                  <a:srgbClr val="0D0D0D"/>
                </a:solidFill>
                <a:effectLst/>
                <a:latin typeface="Bodoni MT" panose="02070603080606020203" pitchFamily="18" charset="0"/>
              </a:rPr>
              <a:t> Integrated into music streaming platforms and applications, our classifier provides personalized recommendations based on users' music preferences and listening history. By understanding users' genre preferences, the platform can curate tailored playlists and suggest relevant music content, enhancing user engagement and satisfaction.</a:t>
            </a:r>
          </a:p>
          <a:p>
            <a:pPr algn="just">
              <a:buFont typeface="+mj-lt"/>
              <a:buAutoNum type="arabicPeriod"/>
            </a:pPr>
            <a:endParaRPr lang="en-US" b="0" i="0" dirty="0">
              <a:solidFill>
                <a:srgbClr val="0D0D0D"/>
              </a:solidFill>
              <a:effectLst/>
              <a:latin typeface="Bodoni MT" panose="02070603080606020203" pitchFamily="18" charset="0"/>
            </a:endParaRPr>
          </a:p>
          <a:p>
            <a:pPr algn="just"/>
            <a:r>
              <a:rPr lang="en-US" b="1" i="0" dirty="0">
                <a:solidFill>
                  <a:srgbClr val="0D0D0D"/>
                </a:solidFill>
                <a:effectLst/>
                <a:latin typeface="Bodoni MT" panose="02070603080606020203" pitchFamily="18" charset="0"/>
              </a:rPr>
              <a:t>Efficient Music Organization:</a:t>
            </a:r>
            <a:r>
              <a:rPr lang="en-US" b="0" i="0" dirty="0">
                <a:solidFill>
                  <a:srgbClr val="0D0D0D"/>
                </a:solidFill>
                <a:effectLst/>
                <a:latin typeface="Bodoni MT" panose="02070603080606020203" pitchFamily="18" charset="0"/>
              </a:rPr>
              <a:t> For DJs, radio stations, music production companies, and educators, our classifier simplifies the process of organizing and categorizing music libraries. By automating genre classification, users can efficiently manage large volumes of music tracks, streamline playlist creation, and enhance workflow efficiency.</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993DC-E83A-E471-C1B7-0843A8E1F773}"/>
              </a:ext>
            </a:extLst>
          </p:cNvPr>
          <p:cNvSpPr>
            <a:spLocks noGrp="1"/>
          </p:cNvSpPr>
          <p:nvPr>
            <p:ph type="title"/>
          </p:nvPr>
        </p:nvSpPr>
        <p:spPr>
          <a:xfrm>
            <a:off x="755332" y="385444"/>
            <a:ext cx="10681335" cy="553998"/>
          </a:xfrm>
        </p:spPr>
        <p:txBody>
          <a:bodyPr/>
          <a:lstStyle/>
          <a:p>
            <a:r>
              <a:rPr lang="en-US" sz="3600" i="0" dirty="0">
                <a:solidFill>
                  <a:srgbClr val="414141"/>
                </a:solidFill>
                <a:effectLst/>
                <a:latin typeface="Trebuchet MS" panose="020B0603020202020204" pitchFamily="34" charset="0"/>
              </a:rPr>
              <a:t>Algorithms we used</a:t>
            </a:r>
            <a:endParaRPr lang="en-US" sz="3600" dirty="0">
              <a:latin typeface="Trebuchet MS" panose="020B0603020202020204" pitchFamily="34" charset="0"/>
            </a:endParaRPr>
          </a:p>
        </p:txBody>
      </p:sp>
      <p:sp>
        <p:nvSpPr>
          <p:cNvPr id="3" name="Text Placeholder 2">
            <a:extLst>
              <a:ext uri="{FF2B5EF4-FFF2-40B4-BE49-F238E27FC236}">
                <a16:creationId xmlns:a16="http://schemas.microsoft.com/office/drawing/2014/main" id="{89C14258-9DDE-1412-19D4-2CB8EA8AF0AD}"/>
              </a:ext>
            </a:extLst>
          </p:cNvPr>
          <p:cNvSpPr>
            <a:spLocks noGrp="1"/>
          </p:cNvSpPr>
          <p:nvPr>
            <p:ph type="body" idx="1"/>
          </p:nvPr>
        </p:nvSpPr>
        <p:spPr>
          <a:xfrm>
            <a:off x="609600" y="1577340"/>
            <a:ext cx="10972800" cy="3323987"/>
          </a:xfrm>
        </p:spPr>
        <p:txBody>
          <a:bodyPr/>
          <a:lstStyle/>
          <a:p>
            <a:pPr marL="285750" indent="-285750" algn="l" rtl="0">
              <a:buFont typeface="Wingdings" panose="05000000000000000000" pitchFamily="2" charset="2"/>
              <a:buChar char="Ø"/>
            </a:pPr>
            <a:r>
              <a:rPr lang="en-US" sz="1800" b="1" i="0" u="none" strike="noStrike" dirty="0">
                <a:solidFill>
                  <a:srgbClr val="414141"/>
                </a:solidFill>
                <a:effectLst/>
                <a:latin typeface="Bodoni MT" panose="02070603080606020203" pitchFamily="18" charset="0"/>
              </a:rPr>
              <a:t>K-Nearest Neighbor</a:t>
            </a:r>
          </a:p>
          <a:p>
            <a:pPr marL="285750" indent="-285750" algn="l" rtl="0">
              <a:buFont typeface="Wingdings" panose="05000000000000000000" pitchFamily="2" charset="2"/>
              <a:buChar char="Ø"/>
            </a:pPr>
            <a:endParaRPr lang="en-US" sz="1800" b="1" i="0" u="none" strike="noStrike" dirty="0">
              <a:solidFill>
                <a:srgbClr val="414141"/>
              </a:solidFill>
              <a:effectLst/>
              <a:latin typeface="Bodoni MT" panose="02070603080606020203" pitchFamily="18" charset="0"/>
            </a:endParaRPr>
          </a:p>
          <a:p>
            <a:pPr marL="285750" indent="-285750" algn="l" rtl="0">
              <a:buFont typeface="Wingdings" panose="05000000000000000000" pitchFamily="2" charset="2"/>
              <a:buChar char="Ø"/>
            </a:pPr>
            <a:r>
              <a:rPr lang="en-US" sz="1800" b="1" i="0" u="none" strike="noStrike" dirty="0">
                <a:solidFill>
                  <a:srgbClr val="414141"/>
                </a:solidFill>
                <a:effectLst/>
                <a:latin typeface="Bodoni MT" panose="02070603080606020203" pitchFamily="18" charset="0"/>
              </a:rPr>
              <a:t>Naive Bayes</a:t>
            </a:r>
          </a:p>
          <a:p>
            <a:pPr marL="285750" indent="-285750" algn="l" rtl="0">
              <a:buFont typeface="Wingdings" panose="05000000000000000000" pitchFamily="2" charset="2"/>
              <a:buChar char="Ø"/>
            </a:pPr>
            <a:endParaRPr lang="en-US" sz="1800" b="1" i="0" u="none" strike="noStrike" dirty="0">
              <a:solidFill>
                <a:srgbClr val="414141"/>
              </a:solidFill>
              <a:effectLst/>
              <a:latin typeface="Bodoni MT" panose="02070603080606020203" pitchFamily="18" charset="0"/>
            </a:endParaRPr>
          </a:p>
          <a:p>
            <a:pPr marL="285750" indent="-285750" algn="l" rtl="0">
              <a:buFont typeface="Wingdings" panose="05000000000000000000" pitchFamily="2" charset="2"/>
              <a:buChar char="Ø"/>
            </a:pPr>
            <a:r>
              <a:rPr lang="en-US" sz="1800" b="1" i="0" u="none" strike="noStrike" dirty="0">
                <a:solidFill>
                  <a:srgbClr val="414141"/>
                </a:solidFill>
                <a:effectLst/>
                <a:latin typeface="Bodoni MT" panose="02070603080606020203" pitchFamily="18" charset="0"/>
              </a:rPr>
              <a:t>Support Vector Machines</a:t>
            </a:r>
          </a:p>
          <a:p>
            <a:pPr marL="285750" indent="-285750" algn="l" rtl="0">
              <a:buFont typeface="Wingdings" panose="05000000000000000000" pitchFamily="2" charset="2"/>
              <a:buChar char="Ø"/>
            </a:pPr>
            <a:endParaRPr lang="en-US" sz="1800" b="1" i="0" u="none" strike="noStrike" dirty="0">
              <a:solidFill>
                <a:srgbClr val="414141"/>
              </a:solidFill>
              <a:effectLst/>
              <a:latin typeface="Bodoni MT" panose="02070603080606020203" pitchFamily="18" charset="0"/>
            </a:endParaRPr>
          </a:p>
          <a:p>
            <a:pPr marL="285750" indent="-285750" algn="l" rtl="0">
              <a:buFont typeface="Wingdings" panose="05000000000000000000" pitchFamily="2" charset="2"/>
              <a:buChar char="Ø"/>
            </a:pPr>
            <a:r>
              <a:rPr lang="en-US" sz="1800" b="1" i="0" u="none" strike="noStrike" dirty="0">
                <a:solidFill>
                  <a:srgbClr val="414141"/>
                </a:solidFill>
                <a:effectLst/>
                <a:latin typeface="Bodoni MT" panose="02070603080606020203" pitchFamily="18" charset="0"/>
              </a:rPr>
              <a:t>Adaptive Boosting</a:t>
            </a:r>
          </a:p>
          <a:p>
            <a:pPr marL="285750" indent="-285750" algn="l" rtl="0">
              <a:buFont typeface="Wingdings" panose="05000000000000000000" pitchFamily="2" charset="2"/>
              <a:buChar char="Ø"/>
            </a:pPr>
            <a:endParaRPr lang="en-US" sz="1800" b="1" i="0" u="none" strike="noStrike" dirty="0">
              <a:solidFill>
                <a:srgbClr val="414141"/>
              </a:solidFill>
              <a:effectLst/>
              <a:latin typeface="Bodoni MT" panose="02070603080606020203" pitchFamily="18" charset="0"/>
            </a:endParaRPr>
          </a:p>
          <a:p>
            <a:pPr marL="285750" indent="-285750" algn="l" rtl="0">
              <a:buFont typeface="Wingdings" panose="05000000000000000000" pitchFamily="2" charset="2"/>
              <a:buChar char="Ø"/>
            </a:pPr>
            <a:r>
              <a:rPr lang="en-US" sz="1800" b="1" i="0" u="none" strike="noStrike" dirty="0">
                <a:solidFill>
                  <a:srgbClr val="414141"/>
                </a:solidFill>
                <a:effectLst/>
                <a:latin typeface="Bodoni MT" panose="02070603080606020203" pitchFamily="18" charset="0"/>
              </a:rPr>
              <a:t>Classification via Regression</a:t>
            </a:r>
          </a:p>
          <a:p>
            <a:pPr marL="285750" indent="-285750" algn="l" rtl="0">
              <a:buFont typeface="Wingdings" panose="05000000000000000000" pitchFamily="2" charset="2"/>
              <a:buChar char="Ø"/>
            </a:pPr>
            <a:endParaRPr lang="en-US" sz="1800" b="1" i="0" u="none" strike="noStrike" dirty="0">
              <a:solidFill>
                <a:srgbClr val="414141"/>
              </a:solidFill>
              <a:effectLst/>
              <a:latin typeface="Bodoni MT" panose="02070603080606020203" pitchFamily="18" charset="0"/>
            </a:endParaRPr>
          </a:p>
          <a:p>
            <a:pPr marL="285750" indent="-285750" algn="l" rtl="0">
              <a:buFont typeface="Wingdings" panose="05000000000000000000" pitchFamily="2" charset="2"/>
              <a:buChar char="Ø"/>
            </a:pPr>
            <a:r>
              <a:rPr lang="en-US" sz="1800" b="1" i="0" u="none" strike="noStrike" dirty="0">
                <a:solidFill>
                  <a:srgbClr val="414141"/>
                </a:solidFill>
                <a:effectLst/>
                <a:latin typeface="Bodoni MT" panose="02070603080606020203" pitchFamily="18" charset="0"/>
              </a:rPr>
              <a:t>Linear Logistic Regression</a:t>
            </a:r>
          </a:p>
          <a:p>
            <a:pPr marL="285750" indent="-285750">
              <a:buFont typeface="Wingdings" panose="05000000000000000000" pitchFamily="2" charset="2"/>
              <a:buChar char="Ø"/>
            </a:pPr>
            <a:endParaRPr lang="en-US" dirty="0"/>
          </a:p>
        </p:txBody>
      </p:sp>
      <p:pic>
        <p:nvPicPr>
          <p:cNvPr id="4" name="object 2">
            <a:extLst>
              <a:ext uri="{FF2B5EF4-FFF2-40B4-BE49-F238E27FC236}">
                <a16:creationId xmlns:a16="http://schemas.microsoft.com/office/drawing/2014/main" id="{2C625C43-1A3C-A194-1F2A-D0E3A1E2730E}"/>
              </a:ext>
            </a:extLst>
          </p:cNvPr>
          <p:cNvPicPr/>
          <p:nvPr/>
        </p:nvPicPr>
        <p:blipFill>
          <a:blip r:embed="rId2" cstate="print"/>
          <a:stretch>
            <a:fillRect/>
          </a:stretch>
        </p:blipFill>
        <p:spPr>
          <a:xfrm>
            <a:off x="730376" y="5292852"/>
            <a:ext cx="1001677" cy="1229860"/>
          </a:xfrm>
          <a:prstGeom prst="rect">
            <a:avLst/>
          </a:prstGeom>
        </p:spPr>
      </p:pic>
      <p:pic>
        <p:nvPicPr>
          <p:cNvPr id="1026" name="Picture 2" descr="What an Algorithm Is and Implications for Trading">
            <a:extLst>
              <a:ext uri="{FF2B5EF4-FFF2-40B4-BE49-F238E27FC236}">
                <a16:creationId xmlns:a16="http://schemas.microsoft.com/office/drawing/2014/main" id="{F02CB243-A44E-96EF-21D4-BD7C78863B5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369" b="6378"/>
          <a:stretch/>
        </p:blipFill>
        <p:spPr bwMode="auto">
          <a:xfrm>
            <a:off x="4114800" y="1540764"/>
            <a:ext cx="5486400" cy="3566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966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433F-7625-FE1B-E704-3BA30804D2AF}"/>
              </a:ext>
            </a:extLst>
          </p:cNvPr>
          <p:cNvSpPr>
            <a:spLocks noGrp="1"/>
          </p:cNvSpPr>
          <p:nvPr>
            <p:ph type="title"/>
          </p:nvPr>
        </p:nvSpPr>
        <p:spPr/>
        <p:txBody>
          <a:bodyPr/>
          <a:lstStyle/>
          <a:p>
            <a:r>
              <a:rPr lang="en-US" i="0" dirty="0">
                <a:solidFill>
                  <a:srgbClr val="0D0D0D"/>
                </a:solidFill>
                <a:effectLst/>
                <a:latin typeface="Trebuchet MS" panose="020B0603020202020204" pitchFamily="34" charset="0"/>
              </a:rPr>
              <a:t>Improving Model Performance</a:t>
            </a:r>
            <a:endParaRPr lang="en-US" dirty="0">
              <a:latin typeface="Trebuchet MS" panose="020B0603020202020204" pitchFamily="34" charset="0"/>
            </a:endParaRPr>
          </a:p>
        </p:txBody>
      </p:sp>
      <p:sp>
        <p:nvSpPr>
          <p:cNvPr id="4" name="Text Placeholder 3">
            <a:extLst>
              <a:ext uri="{FF2B5EF4-FFF2-40B4-BE49-F238E27FC236}">
                <a16:creationId xmlns:a16="http://schemas.microsoft.com/office/drawing/2014/main" id="{F8483E21-6826-361A-D8E3-C8FD63A63A15}"/>
              </a:ext>
            </a:extLst>
          </p:cNvPr>
          <p:cNvSpPr>
            <a:spLocks noGrp="1"/>
          </p:cNvSpPr>
          <p:nvPr>
            <p:ph type="body" idx="1"/>
          </p:nvPr>
        </p:nvSpPr>
        <p:spPr>
          <a:xfrm>
            <a:off x="609600" y="1577340"/>
            <a:ext cx="9753600" cy="4154984"/>
          </a:xfrm>
        </p:spPr>
        <p:txBody>
          <a:bodyPr/>
          <a:lstStyle/>
          <a:p>
            <a:pPr algn="just"/>
            <a:r>
              <a:rPr lang="en-US" b="1" i="0" dirty="0">
                <a:solidFill>
                  <a:srgbClr val="0D0D0D"/>
                </a:solidFill>
                <a:effectLst/>
                <a:latin typeface="Bodoni MT" panose="02070603080606020203" pitchFamily="18" charset="0"/>
              </a:rPr>
              <a:t>Feature Engineering</a:t>
            </a:r>
            <a:r>
              <a:rPr lang="en-US" b="0" i="0" dirty="0">
                <a:solidFill>
                  <a:srgbClr val="0D0D0D"/>
                </a:solidFill>
                <a:effectLst/>
                <a:latin typeface="Bodoni MT" panose="02070603080606020203" pitchFamily="18" charset="0"/>
              </a:rPr>
              <a:t>: Extracting relevant features from the audio data can significantly impact the performance of your model.</a:t>
            </a:r>
          </a:p>
          <a:p>
            <a:pPr algn="just"/>
            <a:endParaRPr lang="en-US" b="0" i="0" dirty="0">
              <a:solidFill>
                <a:srgbClr val="0D0D0D"/>
              </a:solidFill>
              <a:effectLst/>
              <a:latin typeface="Bodoni MT" panose="02070603080606020203" pitchFamily="18" charset="0"/>
            </a:endParaRPr>
          </a:p>
          <a:p>
            <a:pPr algn="just"/>
            <a:r>
              <a:rPr lang="en-US" b="1" i="0" dirty="0">
                <a:solidFill>
                  <a:srgbClr val="0D0D0D"/>
                </a:solidFill>
                <a:effectLst/>
                <a:latin typeface="Bodoni MT" panose="02070603080606020203" pitchFamily="18" charset="0"/>
              </a:rPr>
              <a:t>Balanced Dataset</a:t>
            </a:r>
            <a:r>
              <a:rPr lang="en-US" b="0" i="0" dirty="0">
                <a:solidFill>
                  <a:srgbClr val="0D0D0D"/>
                </a:solidFill>
                <a:effectLst/>
                <a:latin typeface="Bodoni MT" panose="02070603080606020203" pitchFamily="18" charset="0"/>
              </a:rPr>
              <a:t>: Ensure that your dataset is balanced across different genres to prevent the model from biasing towards over-represented classes.</a:t>
            </a:r>
          </a:p>
          <a:p>
            <a:pPr algn="just"/>
            <a:endParaRPr lang="en-US" dirty="0">
              <a:solidFill>
                <a:srgbClr val="0D0D0D"/>
              </a:solidFill>
              <a:latin typeface="Bodoni MT" panose="02070603080606020203" pitchFamily="18" charset="0"/>
            </a:endParaRPr>
          </a:p>
          <a:p>
            <a:pPr algn="just"/>
            <a:r>
              <a:rPr lang="en-US" b="1" i="0" dirty="0">
                <a:solidFill>
                  <a:srgbClr val="0D0D0D"/>
                </a:solidFill>
                <a:effectLst/>
                <a:latin typeface="Bodoni MT" panose="02070603080606020203" pitchFamily="18" charset="0"/>
              </a:rPr>
              <a:t>Model Architecture</a:t>
            </a:r>
            <a:r>
              <a:rPr lang="en-US" b="0" i="0" dirty="0">
                <a:solidFill>
                  <a:srgbClr val="0D0D0D"/>
                </a:solidFill>
                <a:effectLst/>
                <a:latin typeface="Bodoni MT" panose="02070603080606020203" pitchFamily="18" charset="0"/>
              </a:rPr>
              <a:t>: Experiment with different architectures such as Convolutional Neural Networks (CNNs), Recurrent Neural Networks (RNNs), or hybrid models like Convolutional Recurrent Neural Networks (CRNNs).</a:t>
            </a:r>
          </a:p>
          <a:p>
            <a:pPr algn="just"/>
            <a:endParaRPr lang="en-US" b="0" i="0" dirty="0">
              <a:solidFill>
                <a:srgbClr val="0D0D0D"/>
              </a:solidFill>
              <a:effectLst/>
              <a:latin typeface="Bodoni MT" panose="02070603080606020203" pitchFamily="18" charset="0"/>
            </a:endParaRPr>
          </a:p>
          <a:p>
            <a:pPr algn="just"/>
            <a:r>
              <a:rPr lang="en-US" b="1" i="0" dirty="0">
                <a:solidFill>
                  <a:srgbClr val="0D0D0D"/>
                </a:solidFill>
                <a:effectLst/>
                <a:latin typeface="Bodoni MT" panose="02070603080606020203" pitchFamily="18" charset="0"/>
              </a:rPr>
              <a:t>Regularization</a:t>
            </a:r>
            <a:r>
              <a:rPr lang="en-US" b="0" i="0" dirty="0">
                <a:solidFill>
                  <a:srgbClr val="0D0D0D"/>
                </a:solidFill>
                <a:effectLst/>
                <a:latin typeface="Bodoni MT" panose="02070603080606020203" pitchFamily="18" charset="0"/>
              </a:rPr>
              <a:t>: Apply techniques like dropout or L2 regularization to prevent overfitting, especially if you have a limited amount of training data.</a:t>
            </a:r>
          </a:p>
          <a:p>
            <a:pPr algn="just"/>
            <a:endParaRPr lang="en-US" dirty="0">
              <a:solidFill>
                <a:srgbClr val="0D0D0D"/>
              </a:solidFill>
              <a:latin typeface="Bodoni MT" panose="02070603080606020203" pitchFamily="18" charset="0"/>
            </a:endParaRPr>
          </a:p>
          <a:p>
            <a:pPr algn="just"/>
            <a:r>
              <a:rPr lang="en-US" b="1" i="0" dirty="0">
                <a:solidFill>
                  <a:srgbClr val="0D0D0D"/>
                </a:solidFill>
                <a:effectLst/>
                <a:latin typeface="Bodoni MT" panose="02070603080606020203" pitchFamily="18" charset="0"/>
              </a:rPr>
              <a:t>Domain-Specific Knowledge</a:t>
            </a:r>
            <a:r>
              <a:rPr lang="en-US" b="0" i="0" dirty="0">
                <a:solidFill>
                  <a:srgbClr val="0D0D0D"/>
                </a:solidFill>
                <a:effectLst/>
                <a:latin typeface="Bodoni MT" panose="02070603080606020203" pitchFamily="18" charset="0"/>
              </a:rPr>
              <a:t>: Incorporate domain-specific knowledge about music and genres into your model design and feature engineering process.</a:t>
            </a:r>
            <a:endParaRPr lang="en-US" dirty="0">
              <a:latin typeface="Bodoni MT" panose="02070603080606020203" pitchFamily="18" charset="0"/>
            </a:endParaRPr>
          </a:p>
        </p:txBody>
      </p:sp>
    </p:spTree>
    <p:extLst>
      <p:ext uri="{BB962C8B-B14F-4D97-AF65-F5344CB8AC3E}">
        <p14:creationId xmlns:p14="http://schemas.microsoft.com/office/powerpoint/2010/main" val="98669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76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5181600"/>
            <a:ext cx="1533525" cy="1619248"/>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dirty="0"/>
          </a:p>
        </p:txBody>
      </p:sp>
      <p:sp>
        <p:nvSpPr>
          <p:cNvPr id="9" name="Text Placeholder 8">
            <a:extLst>
              <a:ext uri="{FF2B5EF4-FFF2-40B4-BE49-F238E27FC236}">
                <a16:creationId xmlns:a16="http://schemas.microsoft.com/office/drawing/2014/main" id="{696AEAF4-8BF9-FC29-49D2-ACF9B1986FA1}"/>
              </a:ext>
            </a:extLst>
          </p:cNvPr>
          <p:cNvSpPr>
            <a:spLocks noGrp="1"/>
          </p:cNvSpPr>
          <p:nvPr>
            <p:ph type="body" idx="1"/>
          </p:nvPr>
        </p:nvSpPr>
        <p:spPr>
          <a:xfrm>
            <a:off x="304418" y="1203792"/>
            <a:ext cx="10972800" cy="3877985"/>
          </a:xfrm>
        </p:spPr>
        <p:txBody>
          <a:bodyPr/>
          <a:lstStyle/>
          <a:p>
            <a:pPr algn="just"/>
            <a:r>
              <a:rPr lang="en-US" b="1" i="0" dirty="0">
                <a:solidFill>
                  <a:srgbClr val="0D0D0D"/>
                </a:solidFill>
                <a:effectLst/>
                <a:latin typeface="Bodoni MT" panose="02070603080606020203" pitchFamily="18" charset="0"/>
              </a:rPr>
              <a:t>State-of-the-Art Accuracy:</a:t>
            </a:r>
            <a:r>
              <a:rPr lang="en-US" b="0" i="0" dirty="0">
                <a:solidFill>
                  <a:srgbClr val="0D0D0D"/>
                </a:solidFill>
                <a:effectLst/>
                <a:latin typeface="Bodoni MT" panose="02070603080606020203" pitchFamily="18" charset="0"/>
              </a:rPr>
              <a:t> Our Music Genre Classifier is trained on vast and diverse datasets, utilizing cutting-edge machine learning techniques to achieve remarkable accuracy in genre classification.</a:t>
            </a:r>
          </a:p>
          <a:p>
            <a:pPr algn="just"/>
            <a:endParaRPr lang="en-US" b="0" i="0" dirty="0">
              <a:solidFill>
                <a:srgbClr val="0D0D0D"/>
              </a:solidFill>
              <a:effectLst/>
              <a:latin typeface="Bodoni MT" panose="02070603080606020203" pitchFamily="18" charset="0"/>
            </a:endParaRPr>
          </a:p>
          <a:p>
            <a:pPr algn="just"/>
            <a:r>
              <a:rPr lang="en-US" b="1" i="0" dirty="0">
                <a:solidFill>
                  <a:srgbClr val="0D0D0D"/>
                </a:solidFill>
                <a:effectLst/>
                <a:latin typeface="Bodoni MT" panose="02070603080606020203" pitchFamily="18" charset="0"/>
              </a:rPr>
              <a:t>Real-Time Performance:</a:t>
            </a:r>
            <a:r>
              <a:rPr lang="en-US" b="0" i="0" dirty="0">
                <a:solidFill>
                  <a:srgbClr val="0D0D0D"/>
                </a:solidFill>
                <a:effectLst/>
                <a:latin typeface="Bodoni MT" panose="02070603080606020203" pitchFamily="18" charset="0"/>
              </a:rPr>
              <a:t> Unlike traditional genre classification systems that may suffer from latency issues or processing delays, our solution operates with lightning-fast speed, delivering real-time genre predictions instantaneously.</a:t>
            </a:r>
          </a:p>
          <a:p>
            <a:pPr algn="just"/>
            <a:endParaRPr lang="en-US" b="0" i="0" dirty="0">
              <a:solidFill>
                <a:srgbClr val="0D0D0D"/>
              </a:solidFill>
              <a:effectLst/>
              <a:latin typeface="Bodoni MT" panose="02070603080606020203" pitchFamily="18" charset="0"/>
            </a:endParaRPr>
          </a:p>
          <a:p>
            <a:pPr algn="just"/>
            <a:r>
              <a:rPr lang="en-US" b="1" i="0" dirty="0">
                <a:solidFill>
                  <a:srgbClr val="0D0D0D"/>
                </a:solidFill>
                <a:effectLst/>
                <a:latin typeface="Bodoni MT" panose="02070603080606020203" pitchFamily="18" charset="0"/>
              </a:rPr>
              <a:t>Scalable Deployment:</a:t>
            </a:r>
            <a:r>
              <a:rPr lang="en-US" b="0" i="0" dirty="0">
                <a:solidFill>
                  <a:srgbClr val="0D0D0D"/>
                </a:solidFill>
                <a:effectLst/>
                <a:latin typeface="Bodoni MT" panose="02070603080606020203" pitchFamily="18" charset="0"/>
              </a:rPr>
              <a:t> Built with scalability in mind, our solution is designed to seamlessly scale with user demand, supporting millions of users and processing vast volumes of music data effortlessly.</a:t>
            </a:r>
          </a:p>
          <a:p>
            <a:pPr algn="just"/>
            <a:endParaRPr lang="en-US" dirty="0">
              <a:solidFill>
                <a:srgbClr val="0D0D0D"/>
              </a:solidFill>
              <a:latin typeface="Bodoni MT" panose="02070603080606020203" pitchFamily="18" charset="0"/>
            </a:endParaRPr>
          </a:p>
          <a:p>
            <a:pPr algn="just"/>
            <a:r>
              <a:rPr lang="en-US" b="0" i="0" dirty="0">
                <a:solidFill>
                  <a:srgbClr val="0D0D0D"/>
                </a:solidFill>
                <a:effectLst/>
                <a:latin typeface="Bodoni MT" panose="02070603080606020203" pitchFamily="18" charset="0"/>
              </a:rPr>
              <a:t>With its groundbreaking performance and wide-ranging applications, our solution sets a new standard for automated music genre classification, leaving users awestruck with its transformative impact on the way they discover, explore, and enjoy music.</a:t>
            </a:r>
            <a:endParaRPr lang="en-US" dirty="0">
              <a:solidFill>
                <a:srgbClr val="0D0D0D"/>
              </a:solidFill>
              <a:latin typeface="Bodoni MT" panose="02070603080606020203" pitchFamily="18" charset="0"/>
            </a:endParaRPr>
          </a:p>
          <a:p>
            <a:endParaRPr lang="en-US" dirty="0">
              <a:latin typeface="Bodoni MT" panose="02070603080606020203"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TotalTime>
  <Words>1080</Words>
  <Application>Microsoft Office PowerPoint</Application>
  <PresentationFormat>Widescreen</PresentationFormat>
  <Paragraphs>117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Bodoni MT</vt:lpstr>
      <vt:lpstr>Calibri</vt:lpstr>
      <vt:lpstr>Söhne</vt:lpstr>
      <vt:lpstr>Trebuchet MS</vt:lpstr>
      <vt:lpstr>Wingdings</vt:lpstr>
      <vt:lpstr>Office Theme</vt:lpstr>
      <vt:lpstr>PowerPoint Presentation</vt:lpstr>
      <vt:lpstr>AGENDA</vt:lpstr>
      <vt:lpstr>PROBLEM STATEMENT</vt:lpstr>
      <vt:lpstr>PROJECT OVERVIEW</vt:lpstr>
      <vt:lpstr>WHO ARE THE END USERS?</vt:lpstr>
      <vt:lpstr>YOUR SOLUTION AND ITS VALUE PROPOSITION</vt:lpstr>
      <vt:lpstr>Algorithms we used</vt:lpstr>
      <vt:lpstr>Improving Model Performance</vt:lpstr>
      <vt:lpstr>THE WOW IN YOUR SOLUTION</vt:lpstr>
      <vt:lpstr>MODELLING </vt:lpstr>
      <vt:lpstr>RESULTS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 Sethuraman B.Tech Artificial Intelligence and Data science 821721243050  Sir Issac Newton college of Eng &amp; Tech</dc:title>
  <dc:creator>PC</dc:creator>
  <cp:lastModifiedBy>PC</cp:lastModifiedBy>
  <cp:revision>6</cp:revision>
  <dcterms:created xsi:type="dcterms:W3CDTF">2024-04-01T10:12:58Z</dcterms:created>
  <dcterms:modified xsi:type="dcterms:W3CDTF">2024-04-03T06:40:53Z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2024-04-01T00:00:00Z</vt:filetime>
  </property>
</Properties>
</file>