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Quicksa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icksand-regular.fntdata"/><Relationship Id="rId25" Type="http://schemas.openxmlformats.org/officeDocument/2006/relationships/slide" Target="slides/slide21.xml"/><Relationship Id="rId27" Type="http://schemas.openxmlformats.org/officeDocument/2006/relationships/font" Target="fonts/Quicksa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key color">
    <p:bg>
      <p:bgPr>
        <a:solidFill>
          <a:srgbClr val="39C0BA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319175" y="2876425"/>
            <a:ext cx="6680400" cy="328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39C0BA"/>
                </a:solidFill>
              </a:rPr>
              <a:t>Case Study 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39C0BA"/>
                </a:solidFill>
                <a:latin typeface="Arial"/>
                <a:ea typeface="Arial"/>
                <a:cs typeface="Arial"/>
                <a:sym typeface="Arial"/>
              </a:rPr>
              <a:t>Textual Analysis of Movie Reviews: When Two is Better Than One and Three Is Not a Crowd</a:t>
            </a:r>
            <a:r>
              <a:rPr b="1" lang="en" sz="300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November 15, 2017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Group 1: Claire Danaher, Jonny Friedman, Janvi Kothari, Renee Sweeney, Erin Teeple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Fitting and Optimizing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1530175" y="3710550"/>
            <a:ext cx="6927900" cy="141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GridSearchCV used to tune parameters on different models for further comparison: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K-Nearest Neighbors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Linear Support Vector Classifier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 Performance Summary - K-Nearest Neighbors 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165500" y="4682250"/>
            <a:ext cx="7459800" cy="188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K-nearest neighbors did not perform as well as SVC.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25" y="2044050"/>
            <a:ext cx="59436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Misclassifications: SVC, bigrams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Y_Predicted[11] - positive review, misclassified as negative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Y_Predicted[484] - negative review, misclassified as positive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2892350"/>
            <a:ext cx="8603001" cy="9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00" y="5520308"/>
            <a:ext cx="8603001" cy="94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Visualizations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75" y="1288225"/>
            <a:ext cx="7297774" cy="47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625" y="1114325"/>
            <a:ext cx="6995376" cy="52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Visualizations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875" y="1231075"/>
            <a:ext cx="7569275" cy="26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875" y="4032550"/>
            <a:ext cx="3909375" cy="25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2800" y="4032550"/>
            <a:ext cx="3764350" cy="2560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675" y="866933"/>
            <a:ext cx="6915274" cy="5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Autoencoders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065" y="2520375"/>
            <a:ext cx="3169125" cy="21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5318450" y="4933550"/>
            <a:ext cx="3169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https://deeplearning4j.org/img/deep_autoencoder.png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Natural Language Processing and Business Intelligence</a:t>
            </a:r>
          </a:p>
        </p:txBody>
      </p:sp>
      <p:sp>
        <p:nvSpPr>
          <p:cNvPr id="184" name="Shape 184"/>
          <p:cNvSpPr/>
          <p:nvPr/>
        </p:nvSpPr>
        <p:spPr>
          <a:xfrm>
            <a:off x="3630808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F35B69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Efficient, reproducible quantitative analysis of critical reception</a:t>
            </a:r>
          </a:p>
        </p:txBody>
      </p:sp>
      <p:sp>
        <p:nvSpPr>
          <p:cNvPr id="185" name="Shape 185"/>
          <p:cNvSpPr/>
          <p:nvPr/>
        </p:nvSpPr>
        <p:spPr>
          <a:xfrm>
            <a:off x="1369925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39C0B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Natural Language Processing</a:t>
            </a: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 Unstructured text data analyzed to gauge author sentiment</a:t>
            </a:r>
          </a:p>
        </p:txBody>
      </p:sp>
      <p:sp>
        <p:nvSpPr>
          <p:cNvPr id="186" name="Shape 186"/>
          <p:cNvSpPr/>
          <p:nvPr/>
        </p:nvSpPr>
        <p:spPr>
          <a:xfrm>
            <a:off x="5926743" y="2175900"/>
            <a:ext cx="2506200" cy="25062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Movie Industry Insights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Examine reception relative to profitability, genre, talent, other metrics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4294967295" type="subTitle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E3037"/>
                </a:solidFill>
                <a:highlight>
                  <a:srgbClr val="39C0BA"/>
                </a:highlight>
              </a:rPr>
              <a:t>v2.0 polarity dataset</a:t>
            </a:r>
          </a:p>
        </p:txBody>
      </p:sp>
      <p:sp>
        <p:nvSpPr>
          <p:cNvPr id="67" name="Shape 67"/>
          <p:cNvSpPr txBox="1"/>
          <p:nvPr>
            <p:ph idx="4294967295" type="body"/>
          </p:nvPr>
        </p:nvSpPr>
        <p:spPr>
          <a:xfrm>
            <a:off x="2002275" y="3797025"/>
            <a:ext cx="6671400" cy="11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2000 movie review text files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pre-labelled as positive or negative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52" y="2747384"/>
            <a:ext cx="1271950" cy="136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Conclusions and Future Directions</a:t>
            </a:r>
          </a:p>
        </p:txBody>
      </p:sp>
      <p:cxnSp>
        <p:nvCxnSpPr>
          <p:cNvPr id="192" name="Shape 192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193" name="Shape 193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194" name="Shape 194"/>
          <p:cNvSpPr txBox="1"/>
          <p:nvPr/>
        </p:nvSpPr>
        <p:spPr>
          <a:xfrm>
            <a:off x="2215650" y="3612950"/>
            <a:ext cx="67167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Visualization of our insights in a 2-dimensional figure proved challenging, although some separation could be demonstrated with different methods.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215651" y="5305825"/>
            <a:ext cx="67827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Cross-validation is needed to establish method accuracy for different document types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215650" y="1920075"/>
            <a:ext cx="67167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We were able to achieve relatively high classification accuracy for the task of determining movie review positive or negative sentiment.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7" name="Shape 197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4294967295" type="ctrTitle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2E3037"/>
                </a:solidFill>
              </a:rPr>
              <a:t>Thank You</a:t>
            </a:r>
          </a:p>
        </p:txBody>
      </p:sp>
      <p:sp>
        <p:nvSpPr>
          <p:cNvPr id="203" name="Shape 203"/>
          <p:cNvSpPr txBox="1"/>
          <p:nvPr>
            <p:ph idx="4294967295" type="subTitle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3F3F3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Natural Language Processing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1530175" y="3710550"/>
            <a:ext cx="6927900" cy="10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Objective: Automated interpretation of natural language text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Methods: Computer Science, Artificial Intelligence, Linguistics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Model - Sentiment Analysis of Movie Reviews</a:t>
            </a:r>
            <a:r>
              <a:rPr lang="en"/>
              <a:t> 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165500" y="1600200"/>
            <a:ext cx="7200300" cy="155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Classification report and confusion matrix show that bigrams provide better classification accuracy  than unigrams.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953" y="3206875"/>
            <a:ext cx="7072326" cy="2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Tuning Parameters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30175" y="3710550"/>
            <a:ext cx="6927900" cy="10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Objective: Automated interpretation of natural language text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Methods: Computer Science, Artificial Intelligence, Linguistics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T</a:t>
            </a:r>
            <a:r>
              <a:rPr lang="en"/>
              <a:t>fidVectorizer - transform text documents into TF-IFD matrix 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 terms: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/>
              <a:t>TF-IDF</a:t>
            </a:r>
            <a:r>
              <a:rPr lang="en"/>
              <a:t>: term frequency inverse document frequency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/>
              <a:t>Max_df</a:t>
            </a:r>
            <a:r>
              <a:rPr lang="en"/>
              <a:t>: parameter to exclude high frequency words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/>
              <a:t>Min_df</a:t>
            </a:r>
            <a:r>
              <a:rPr lang="en"/>
              <a:t>: parameter to exclude very low frequency words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/>
              <a:t>N-gram range</a:t>
            </a:r>
            <a:r>
              <a:rPr lang="en"/>
              <a:t>: extracts terms as N-length sets of words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Further</a:t>
            </a:r>
            <a:r>
              <a:rPr lang="en"/>
              <a:t> parameter tuning.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18650"/>
            <a:ext cx="4080750" cy="27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550" y="1518650"/>
            <a:ext cx="4298579" cy="27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" type="body"/>
          </p:nvPr>
        </p:nvSpPr>
        <p:spPr>
          <a:xfrm>
            <a:off x="1165500" y="4474725"/>
            <a:ext cx="6858000" cy="20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 of number of features for varying n-gram ranges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Tuning parameters can be time-intensive.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900" y="1125875"/>
            <a:ext cx="7100150" cy="22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825" y="3670875"/>
            <a:ext cx="7100150" cy="2731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5612575" y="497050"/>
            <a:ext cx="2910900" cy="199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 report following further optimization with GridSearchCV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429" y="2925750"/>
            <a:ext cx="4411201" cy="376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25" y="188650"/>
            <a:ext cx="4794750" cy="36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