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7" r:id="rId4"/>
    <p:sldId id="268" r:id="rId5"/>
    <p:sldId id="266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E453E"/>
    <a:srgbClr val="5B9BD5"/>
    <a:srgbClr val="5F7EB7"/>
    <a:srgbClr val="96AACF"/>
    <a:srgbClr val="6886BB"/>
    <a:srgbClr val="17AAE2"/>
    <a:srgbClr val="FF9100"/>
    <a:srgbClr val="42B7E8"/>
    <a:srgbClr val="234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78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54E44-5CF4-AA46-8AFD-BADD7A8B8C87}" type="datetimeFigureOut">
              <a:rPr lang="es-ES_tradnl" smtClean="0"/>
              <a:t>23/07/2018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24F39-3688-174E-AB08-0A6ABD9175B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5637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C66B-19F8-41CC-BA8B-D06E56F03DAB}" type="datetimeFigureOut">
              <a:rPr lang="es-CO" smtClean="0"/>
              <a:t>23/07/2018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DA0-2727-4CE0-A1AD-2EF5F4A780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697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C66B-19F8-41CC-BA8B-D06E56F03DAB}" type="datetimeFigureOut">
              <a:rPr lang="es-CO" smtClean="0"/>
              <a:t>23/07/2018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DA0-2727-4CE0-A1AD-2EF5F4A780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031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C66B-19F8-41CC-BA8B-D06E56F03DAB}" type="datetimeFigureOut">
              <a:rPr lang="es-CO" smtClean="0"/>
              <a:t>23/07/2018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DA0-2727-4CE0-A1AD-2EF5F4A780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763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C66B-19F8-41CC-BA8B-D06E56F03DAB}" type="datetimeFigureOut">
              <a:rPr lang="es-CO" smtClean="0"/>
              <a:t>23/07/2018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DA0-2727-4CE0-A1AD-2EF5F4A780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403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C66B-19F8-41CC-BA8B-D06E56F03DAB}" type="datetimeFigureOut">
              <a:rPr lang="es-CO" smtClean="0"/>
              <a:t>23/07/2018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DA0-2727-4CE0-A1AD-2EF5F4A780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382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C66B-19F8-41CC-BA8B-D06E56F03DAB}" type="datetimeFigureOut">
              <a:rPr lang="es-CO" smtClean="0"/>
              <a:t>23/07/2018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DA0-2727-4CE0-A1AD-2EF5F4A780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87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C66B-19F8-41CC-BA8B-D06E56F03DAB}" type="datetimeFigureOut">
              <a:rPr lang="es-CO" smtClean="0"/>
              <a:t>23/07/2018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DA0-2727-4CE0-A1AD-2EF5F4A780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036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C66B-19F8-41CC-BA8B-D06E56F03DAB}" type="datetimeFigureOut">
              <a:rPr lang="es-CO" smtClean="0"/>
              <a:t>23/07/2018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DA0-2727-4CE0-A1AD-2EF5F4A780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311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C66B-19F8-41CC-BA8B-D06E56F03DAB}" type="datetimeFigureOut">
              <a:rPr lang="es-CO" smtClean="0"/>
              <a:t>23/07/2018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DA0-2727-4CE0-A1AD-2EF5F4A780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70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C66B-19F8-41CC-BA8B-D06E56F03DAB}" type="datetimeFigureOut">
              <a:rPr lang="es-CO" smtClean="0"/>
              <a:t>23/07/2018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DA0-2727-4CE0-A1AD-2EF5F4A780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027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C66B-19F8-41CC-BA8B-D06E56F03DAB}" type="datetimeFigureOut">
              <a:rPr lang="es-CO" smtClean="0"/>
              <a:t>23/07/2018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DA0-2727-4CE0-A1AD-2EF5F4A780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538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9C66B-19F8-41CC-BA8B-D06E56F03DAB}" type="datetimeFigureOut">
              <a:rPr lang="es-CO" smtClean="0"/>
              <a:t>23/07/2018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ABDA0-2727-4CE0-A1AD-2EF5F4A780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120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>
            <a:spLocks noChangeAspect="1"/>
          </p:cNvSpPr>
          <p:nvPr/>
        </p:nvSpPr>
        <p:spPr>
          <a:xfrm>
            <a:off x="1567543" y="1696921"/>
            <a:ext cx="9056914" cy="36576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4 Subtítulo"/>
          <p:cNvSpPr>
            <a:spLocks noGrp="1"/>
          </p:cNvSpPr>
          <p:nvPr>
            <p:ph type="subTitle" idx="1"/>
          </p:nvPr>
        </p:nvSpPr>
        <p:spPr>
          <a:xfrm>
            <a:off x="3561290" y="5607798"/>
            <a:ext cx="5069420" cy="918755"/>
          </a:xfrm>
        </p:spPr>
        <p:txBody>
          <a:bodyPr>
            <a:noAutofit/>
          </a:bodyPr>
          <a:lstStyle/>
          <a:p>
            <a:r>
              <a:rPr lang="es-CO" b="1" dirty="0" smtClean="0">
                <a:solidFill>
                  <a:schemeClr val="tx2"/>
                </a:solidFill>
              </a:rPr>
              <a:t>Deep </a:t>
            </a:r>
            <a:r>
              <a:rPr lang="es-CO" b="1" dirty="0" err="1" smtClean="0">
                <a:solidFill>
                  <a:schemeClr val="tx2"/>
                </a:solidFill>
              </a:rPr>
              <a:t>Learning</a:t>
            </a:r>
            <a:r>
              <a:rPr lang="es-CO" b="1" dirty="0" smtClean="0">
                <a:solidFill>
                  <a:schemeClr val="tx2"/>
                </a:solidFill>
              </a:rPr>
              <a:t> and Neural Network</a:t>
            </a:r>
          </a:p>
          <a:p>
            <a:pPr>
              <a:lnSpc>
                <a:spcPct val="100000"/>
              </a:lnSpc>
            </a:pPr>
            <a:r>
              <a:rPr lang="es-CO" sz="1800" dirty="0">
                <a:solidFill>
                  <a:schemeClr val="tx2"/>
                </a:solidFill>
              </a:rPr>
              <a:t>Ángela Ordoñez C</a:t>
            </a:r>
            <a:r>
              <a:rPr lang="es-CO" sz="1800" dirty="0" smtClean="0">
                <a:solidFill>
                  <a:schemeClr val="tx2"/>
                </a:solidFill>
              </a:rPr>
              <a:t>. - Juan </a:t>
            </a:r>
            <a:r>
              <a:rPr lang="es-CO" sz="1800" dirty="0">
                <a:solidFill>
                  <a:schemeClr val="tx2"/>
                </a:solidFill>
              </a:rPr>
              <a:t>Sebastián Garcés </a:t>
            </a:r>
            <a:r>
              <a:rPr lang="es-CO" sz="1800" dirty="0" smtClean="0">
                <a:solidFill>
                  <a:schemeClr val="tx2"/>
                </a:solidFill>
              </a:rPr>
              <a:t>C</a:t>
            </a:r>
            <a:r>
              <a:rPr lang="es-CO" sz="1800" dirty="0">
                <a:solidFill>
                  <a:schemeClr val="tx2"/>
                </a:solidFill>
              </a:rPr>
              <a:t>.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028" name="Picture 4" descr="https://www.ebuyer.com/blog/wp-content/uploads/2015/07/neural-map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1087" flipH="1">
            <a:off x="-584915" y="-868321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2707762" y="524889"/>
            <a:ext cx="6776477" cy="142882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CO" sz="5400" b="1" dirty="0" smtClean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Final Project</a:t>
            </a:r>
            <a:endParaRPr lang="es-CO" sz="5400" b="1" dirty="0" smtClean="0">
              <a:solidFill>
                <a:schemeClr val="tx2"/>
              </a:solidFill>
              <a:latin typeface="Calibri" panose="020F0502020204030204" pitchFamily="34" charset="0"/>
              <a:ea typeface="+mj-ea"/>
              <a:cs typeface="+mj-cs"/>
            </a:endParaRPr>
          </a:p>
          <a:p>
            <a:pPr algn="ctr">
              <a:lnSpc>
                <a:spcPct val="90000"/>
              </a:lnSpc>
            </a:pPr>
            <a:r>
              <a:rPr lang="es-CO" sz="4000" dirty="0" err="1" smtClean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Movie</a:t>
            </a:r>
            <a:r>
              <a:rPr lang="es-CO" sz="4000" dirty="0" smtClean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 </a:t>
            </a:r>
            <a:r>
              <a:rPr lang="es-CO" sz="4000" dirty="0" err="1" smtClean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genre</a:t>
            </a:r>
            <a:r>
              <a:rPr lang="es-CO" sz="4000" dirty="0" smtClean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 </a:t>
            </a:r>
            <a:r>
              <a:rPr lang="es-CO" sz="4000" dirty="0" err="1" smtClean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rPr>
              <a:t>classification</a:t>
            </a:r>
            <a:endParaRPr lang="es-CO" sz="4000" dirty="0">
              <a:solidFill>
                <a:schemeClr val="tx2"/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803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8899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s-CO" sz="48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rPr>
              <a:t>Movie</a:t>
            </a:r>
            <a:r>
              <a:rPr lang="es-CO" sz="4800" b="1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rPr>
              <a:t> </a:t>
            </a:r>
            <a:r>
              <a:rPr lang="es-CO" sz="48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rPr>
              <a:t>genre</a:t>
            </a:r>
            <a:r>
              <a:rPr lang="es-CO" sz="4800" b="1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rPr>
              <a:t> </a:t>
            </a:r>
            <a:r>
              <a:rPr lang="es-CO" sz="48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rPr>
              <a:t>classification</a:t>
            </a:r>
            <a:endParaRPr lang="es-CO" sz="4800" b="1" dirty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38" y="3909119"/>
            <a:ext cx="1371600" cy="202996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38" y="1611374"/>
            <a:ext cx="1371600" cy="1828800"/>
          </a:xfrm>
          <a:prstGeom prst="rect">
            <a:avLst/>
          </a:prstGeom>
        </p:spPr>
      </p:pic>
      <p:sp>
        <p:nvSpPr>
          <p:cNvPr id="48" name="Rectángulo redondeado 47"/>
          <p:cNvSpPr/>
          <p:nvPr/>
        </p:nvSpPr>
        <p:spPr>
          <a:xfrm>
            <a:off x="2532750" y="1190912"/>
            <a:ext cx="8971472" cy="52780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s-CO" sz="3200" b="1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Objective</a:t>
            </a:r>
            <a:r>
              <a:rPr lang="es-CO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endParaRPr lang="es-CO" sz="2800" b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endParaRPr lang="es-CO" sz="2800" b="1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Classify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movie genre based on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plots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posters</a:t>
            </a:r>
            <a:r>
              <a:rPr lang="en-US" sz="2800" dirty="0" smtClean="0"/>
              <a:t>.</a:t>
            </a:r>
          </a:p>
          <a:p>
            <a:endParaRPr lang="en-US" sz="2400" dirty="0"/>
          </a:p>
          <a:p>
            <a:r>
              <a:rPr lang="es-CO" altLang="es-CO" sz="2400" b="1" dirty="0" err="1">
                <a:solidFill>
                  <a:schemeClr val="tx2"/>
                </a:solidFill>
                <a:latin typeface="Calibri" panose="020F0502020204030204" pitchFamily="34" charset="0"/>
              </a:rPr>
              <a:t>Methodology</a:t>
            </a:r>
            <a:endParaRPr lang="es-CO" altLang="es-CO" sz="2400" b="1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endParaRPr lang="es-CO" altLang="es-CO" sz="2400" b="1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</a:t>
            </a:r>
            <a:r>
              <a:rPr lang="es-CO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Learning</a:t>
            </a: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CO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algorithm</a:t>
            </a: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both images and text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Deep </a:t>
            </a:r>
            <a:r>
              <a:rPr lang="es-CO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Learning</a:t>
            </a: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CO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algorithm</a:t>
            </a: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using both images and text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Embed results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best model found in images and  the best model found in text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s-CO" sz="2400" dirty="0"/>
          </a:p>
        </p:txBody>
      </p:sp>
      <p:sp>
        <p:nvSpPr>
          <p:cNvPr id="24" name="Rectángulo 23"/>
          <p:cNvSpPr/>
          <p:nvPr/>
        </p:nvSpPr>
        <p:spPr>
          <a:xfrm>
            <a:off x="10380617" y="6126480"/>
            <a:ext cx="1811383" cy="73152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>
            <a:spLocks noChangeAspect="1"/>
          </p:cNvSpPr>
          <p:nvPr/>
        </p:nvSpPr>
        <p:spPr>
          <a:xfrm>
            <a:off x="10380617" y="6126480"/>
            <a:ext cx="1811383" cy="73152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684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8899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s-CO" sz="48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Movie</a:t>
            </a:r>
            <a:r>
              <a:rPr lang="es-CO" sz="48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s-CO" sz="48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genre</a:t>
            </a:r>
            <a:r>
              <a:rPr lang="es-CO" sz="48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s-CO" sz="48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classification</a:t>
            </a:r>
            <a:endParaRPr lang="es-CO" sz="4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0380617" y="6126480"/>
            <a:ext cx="1811383" cy="73152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Rectángulo 62"/>
          <p:cNvSpPr>
            <a:spLocks noChangeAspect="1"/>
          </p:cNvSpPr>
          <p:nvPr/>
        </p:nvSpPr>
        <p:spPr>
          <a:xfrm>
            <a:off x="10380617" y="6126480"/>
            <a:ext cx="1811383" cy="73152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redondeado 16"/>
          <p:cNvSpPr/>
          <p:nvPr/>
        </p:nvSpPr>
        <p:spPr>
          <a:xfrm>
            <a:off x="576360" y="1169647"/>
            <a:ext cx="8971472" cy="646986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s-CO" sz="3200" b="1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Using</a:t>
            </a:r>
            <a:r>
              <a:rPr lang="es-CO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s-CO" sz="3200" b="1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the</a:t>
            </a:r>
            <a:r>
              <a:rPr lang="es-CO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s-CO" sz="3200" b="1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movie</a:t>
            </a:r>
            <a:r>
              <a:rPr lang="es-CO" sz="3200" b="1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s-CO" sz="3200" b="1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plots</a:t>
            </a:r>
            <a:r>
              <a:rPr lang="es-CO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 - Text</a:t>
            </a:r>
            <a:endParaRPr lang="es-CO" sz="2800" b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/>
          <a:srcRect l="4873" t="42706" r="60312" b="49543"/>
          <a:stretch/>
        </p:blipFill>
        <p:spPr>
          <a:xfrm>
            <a:off x="1523998" y="3379982"/>
            <a:ext cx="9144000" cy="114515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183758" y="1960645"/>
            <a:ext cx="9824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function </a:t>
            </a:r>
            <a:r>
              <a:rPr lang="es-CO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TfidfVectorizer</a:t>
            </a: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CO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allows</a:t>
            </a:r>
            <a:r>
              <a:rPr lang="es-C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CO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summarize</a:t>
            </a:r>
            <a:r>
              <a:rPr lang="es-C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CO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es-C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CO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r>
              <a:rPr lang="es-C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to a </a:t>
            </a:r>
            <a:r>
              <a:rPr lang="es-CO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matrix</a:t>
            </a:r>
            <a:r>
              <a:rPr lang="es-C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CO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using</a:t>
            </a:r>
            <a:r>
              <a:rPr lang="es-C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CO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es-C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CO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parameters</a:t>
            </a:r>
            <a:r>
              <a:rPr lang="es-C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 n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gram,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max_features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stemmer:</a:t>
            </a: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83757" y="5044317"/>
            <a:ext cx="9824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 transformation will be use to fit a random forest (Machine Learning) and also to a Neuronal Network (Deep Learning).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50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8899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s-CO" sz="48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Movie</a:t>
            </a:r>
            <a:r>
              <a:rPr lang="es-CO" sz="48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s-CO" sz="48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genre</a:t>
            </a:r>
            <a:r>
              <a:rPr lang="es-CO" sz="48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s-CO" sz="48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classification</a:t>
            </a:r>
            <a:endParaRPr lang="es-CO" sz="4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0380617" y="6126480"/>
            <a:ext cx="1811383" cy="73152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Rectángulo 62"/>
          <p:cNvSpPr>
            <a:spLocks noChangeAspect="1"/>
          </p:cNvSpPr>
          <p:nvPr/>
        </p:nvSpPr>
        <p:spPr>
          <a:xfrm>
            <a:off x="10380617" y="6126480"/>
            <a:ext cx="1811383" cy="73152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redondeado 16"/>
          <p:cNvSpPr/>
          <p:nvPr/>
        </p:nvSpPr>
        <p:spPr>
          <a:xfrm>
            <a:off x="576360" y="1169647"/>
            <a:ext cx="8971472" cy="646986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s-CO" sz="3200" b="1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Using</a:t>
            </a:r>
            <a:r>
              <a:rPr lang="es-CO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s-CO" sz="3200" b="1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the</a:t>
            </a:r>
            <a:r>
              <a:rPr lang="es-CO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s-CO" sz="3200" b="1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movie</a:t>
            </a:r>
            <a:r>
              <a:rPr lang="es-CO" sz="3200" b="1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s-CO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posters - </a:t>
            </a:r>
            <a:r>
              <a:rPr lang="es-CO" sz="3200" b="1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Image</a:t>
            </a:r>
            <a:endParaRPr lang="es-CO" sz="2800" b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183758" y="2035075"/>
            <a:ext cx="98244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PCA </a:t>
            </a:r>
            <a:r>
              <a:rPr lang="es-CO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es-C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80 componentes </a:t>
            </a:r>
            <a:r>
              <a:rPr lang="es-CO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was</a:t>
            </a:r>
            <a:r>
              <a:rPr lang="es-C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CO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applied</a:t>
            </a:r>
            <a:r>
              <a:rPr lang="es-C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to </a:t>
            </a:r>
            <a:r>
              <a:rPr lang="es-CO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es-C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CO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flatten</a:t>
            </a:r>
            <a:r>
              <a:rPr lang="es-C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grey </a:t>
            </a:r>
            <a:r>
              <a:rPr lang="es-CO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scale</a:t>
            </a:r>
            <a:r>
              <a:rPr lang="es-C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color </a:t>
            </a:r>
            <a:r>
              <a:rPr lang="es-CO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images</a:t>
            </a:r>
            <a:r>
              <a:rPr lang="es-C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s-CO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es-C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CO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es-C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80 </a:t>
            </a:r>
            <a:r>
              <a:rPr lang="es-CO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components</a:t>
            </a:r>
            <a:r>
              <a:rPr lang="es-C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CO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fit</a:t>
            </a:r>
            <a:r>
              <a:rPr lang="es-C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es-CO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random</a:t>
            </a:r>
            <a:r>
              <a:rPr lang="es-C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CO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forest</a:t>
            </a:r>
            <a:r>
              <a:rPr lang="es-C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as a Machine </a:t>
            </a:r>
            <a:r>
              <a:rPr lang="es-CO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Learning</a:t>
            </a:r>
            <a:r>
              <a:rPr lang="es-C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CO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</a:t>
            </a:r>
            <a:r>
              <a:rPr lang="es-C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83758" y="3504608"/>
            <a:ext cx="98244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After split Training color images into train and validation, the pre-trained VGG16 model without de top layer was used as input of a neural network (Deep Learning).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s://lh3.googleusercontent.com/-eLKpxOCB1oI/W1ZGRTlfCMI/AAAAAAAAA8k/0MyKtdqtPDkiB699ZdTwperxqyEyx5PlgCL0BGAYYCw/h900/2018-07-2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6" t="36075" r="39842" b="49584"/>
          <a:stretch/>
        </p:blipFill>
        <p:spPr bwMode="auto">
          <a:xfrm>
            <a:off x="2006262" y="5008165"/>
            <a:ext cx="8179474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5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8899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s-CO" sz="48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Movie</a:t>
            </a:r>
            <a:r>
              <a:rPr lang="es-CO" sz="48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s-CO" sz="48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genre</a:t>
            </a:r>
            <a:r>
              <a:rPr lang="es-CO" sz="48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s-CO" sz="48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classification</a:t>
            </a:r>
            <a:endParaRPr lang="es-CO" sz="4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2693243" y="2149094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sz="2000" dirty="0" smtClean="0"/>
              <a:t>Text</a:t>
            </a:r>
            <a:endParaRPr lang="es-CO" sz="2000" dirty="0"/>
          </a:p>
        </p:txBody>
      </p:sp>
      <p:sp>
        <p:nvSpPr>
          <p:cNvPr id="48" name="Elipse 47"/>
          <p:cNvSpPr/>
          <p:nvPr/>
        </p:nvSpPr>
        <p:spPr>
          <a:xfrm>
            <a:off x="5666478" y="1403968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sz="2800" b="1" dirty="0" smtClean="0"/>
              <a:t>0.84</a:t>
            </a:r>
            <a:endParaRPr lang="es-CO" sz="2800" b="1" dirty="0"/>
          </a:p>
        </p:txBody>
      </p:sp>
      <p:sp>
        <p:nvSpPr>
          <p:cNvPr id="49" name="Elipse 48"/>
          <p:cNvSpPr/>
          <p:nvPr/>
        </p:nvSpPr>
        <p:spPr>
          <a:xfrm>
            <a:off x="5666478" y="2750759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800" b="1" dirty="0" smtClean="0"/>
              <a:t>0.88</a:t>
            </a:r>
            <a:endParaRPr lang="es-CO" sz="2800" b="1" dirty="0"/>
          </a:p>
        </p:txBody>
      </p:sp>
      <p:sp>
        <p:nvSpPr>
          <p:cNvPr id="55" name="Elipse 54"/>
          <p:cNvSpPr/>
          <p:nvPr/>
        </p:nvSpPr>
        <p:spPr>
          <a:xfrm>
            <a:off x="5666478" y="543370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800" b="1" dirty="0" smtClean="0"/>
              <a:t>0.5</a:t>
            </a:r>
            <a:endParaRPr lang="es-CO" sz="2800" b="1" dirty="0"/>
          </a:p>
        </p:txBody>
      </p:sp>
      <p:sp>
        <p:nvSpPr>
          <p:cNvPr id="56" name="Elipse 55"/>
          <p:cNvSpPr/>
          <p:nvPr/>
        </p:nvSpPr>
        <p:spPr>
          <a:xfrm>
            <a:off x="2693243" y="4716008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000" dirty="0" err="1" smtClean="0"/>
              <a:t>Image</a:t>
            </a:r>
            <a:endParaRPr lang="es-CO" sz="2000" dirty="0"/>
          </a:p>
        </p:txBody>
      </p:sp>
      <p:cxnSp>
        <p:nvCxnSpPr>
          <p:cNvPr id="24" name="Conector recto de flecha 23"/>
          <p:cNvCxnSpPr>
            <a:stCxn id="3" idx="6"/>
            <a:endCxn id="48" idx="2"/>
          </p:cNvCxnSpPr>
          <p:nvPr/>
        </p:nvCxnSpPr>
        <p:spPr>
          <a:xfrm flipV="1">
            <a:off x="3607643" y="1861168"/>
            <a:ext cx="2058835" cy="74512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stCxn id="3" idx="6"/>
            <a:endCxn id="49" idx="2"/>
          </p:cNvCxnSpPr>
          <p:nvPr/>
        </p:nvCxnSpPr>
        <p:spPr>
          <a:xfrm>
            <a:off x="3607643" y="2606294"/>
            <a:ext cx="2058835" cy="60166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>
            <a:stCxn id="56" idx="6"/>
            <a:endCxn id="67" idx="2"/>
          </p:cNvCxnSpPr>
          <p:nvPr/>
        </p:nvCxnSpPr>
        <p:spPr>
          <a:xfrm flipV="1">
            <a:off x="3607643" y="4544116"/>
            <a:ext cx="2058835" cy="62909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>
            <a:stCxn id="56" idx="6"/>
            <a:endCxn id="55" idx="2"/>
          </p:cNvCxnSpPr>
          <p:nvPr/>
        </p:nvCxnSpPr>
        <p:spPr>
          <a:xfrm>
            <a:off x="3607643" y="5173208"/>
            <a:ext cx="2058835" cy="71769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n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08" y="4487408"/>
            <a:ext cx="924674" cy="13716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7" name="Imagen 36"/>
          <p:cNvPicPr>
            <a:picLocks noChangeAspect="1"/>
          </p:cNvPicPr>
          <p:nvPr/>
        </p:nvPicPr>
        <p:blipFill rotWithShape="1">
          <a:blip r:embed="rId3"/>
          <a:srcRect l="23774" t="7737" r="41840" b="44528"/>
          <a:stretch/>
        </p:blipFill>
        <p:spPr>
          <a:xfrm>
            <a:off x="810387" y="1920494"/>
            <a:ext cx="1756515" cy="13716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2" name="Rectángulo 61"/>
          <p:cNvSpPr/>
          <p:nvPr/>
        </p:nvSpPr>
        <p:spPr>
          <a:xfrm>
            <a:off x="10380617" y="6126480"/>
            <a:ext cx="1811383" cy="73152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Rectángulo 62"/>
          <p:cNvSpPr>
            <a:spLocks noChangeAspect="1"/>
          </p:cNvSpPr>
          <p:nvPr/>
        </p:nvSpPr>
        <p:spPr>
          <a:xfrm>
            <a:off x="10380617" y="6126480"/>
            <a:ext cx="1811383" cy="73152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Elipse 66"/>
          <p:cNvSpPr/>
          <p:nvPr/>
        </p:nvSpPr>
        <p:spPr>
          <a:xfrm>
            <a:off x="5666478" y="408691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800" b="1" dirty="0" smtClean="0"/>
              <a:t>0.58</a:t>
            </a:r>
            <a:endParaRPr lang="es-CO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Elipse 84"/>
              <p:cNvSpPr/>
              <p:nvPr/>
            </p:nvSpPr>
            <p:spPr>
              <a:xfrm>
                <a:off x="9376573" y="2331269"/>
                <a:ext cx="1097280" cy="109728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4400" b="1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s-CO" sz="4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4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s-CO" b="1" dirty="0"/>
              </a:p>
            </p:txBody>
          </p:sp>
        </mc:Choice>
        <mc:Fallback>
          <p:sp>
            <p:nvSpPr>
              <p:cNvPr id="85" name="Elips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573" y="2331269"/>
                <a:ext cx="1097280" cy="109728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Elipse 85"/>
              <p:cNvSpPr/>
              <p:nvPr/>
            </p:nvSpPr>
            <p:spPr>
              <a:xfrm>
                <a:off x="9376573" y="4396522"/>
                <a:ext cx="1097280" cy="109728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4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44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s-CO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CO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54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6" name="Elips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573" y="4396522"/>
                <a:ext cx="1097280" cy="109728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recto de flecha 86"/>
          <p:cNvCxnSpPr>
            <a:stCxn id="48" idx="6"/>
            <a:endCxn id="85" idx="2"/>
          </p:cNvCxnSpPr>
          <p:nvPr/>
        </p:nvCxnSpPr>
        <p:spPr>
          <a:xfrm>
            <a:off x="6580878" y="1861168"/>
            <a:ext cx="2795695" cy="101874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>
            <a:stCxn id="49" idx="6"/>
            <a:endCxn id="85" idx="2"/>
          </p:cNvCxnSpPr>
          <p:nvPr/>
        </p:nvCxnSpPr>
        <p:spPr>
          <a:xfrm flipV="1">
            <a:off x="6580878" y="2879909"/>
            <a:ext cx="2795695" cy="3280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>
            <a:stCxn id="67" idx="6"/>
            <a:endCxn id="85" idx="2"/>
          </p:cNvCxnSpPr>
          <p:nvPr/>
        </p:nvCxnSpPr>
        <p:spPr>
          <a:xfrm flipV="1">
            <a:off x="6580878" y="2879909"/>
            <a:ext cx="2795695" cy="166420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>
            <a:stCxn id="55" idx="6"/>
            <a:endCxn id="85" idx="2"/>
          </p:cNvCxnSpPr>
          <p:nvPr/>
        </p:nvCxnSpPr>
        <p:spPr>
          <a:xfrm flipV="1">
            <a:off x="6580878" y="2879909"/>
            <a:ext cx="2795695" cy="301099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/>
          <p:cNvCxnSpPr>
            <a:stCxn id="48" idx="6"/>
            <a:endCxn id="86" idx="2"/>
          </p:cNvCxnSpPr>
          <p:nvPr/>
        </p:nvCxnSpPr>
        <p:spPr>
          <a:xfrm>
            <a:off x="6580878" y="1861168"/>
            <a:ext cx="2795695" cy="308399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/>
          <p:cNvCxnSpPr>
            <a:stCxn id="49" idx="6"/>
            <a:endCxn id="86" idx="2"/>
          </p:cNvCxnSpPr>
          <p:nvPr/>
        </p:nvCxnSpPr>
        <p:spPr>
          <a:xfrm>
            <a:off x="6580878" y="3207959"/>
            <a:ext cx="2795695" cy="173720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67" idx="6"/>
            <a:endCxn id="86" idx="2"/>
          </p:cNvCxnSpPr>
          <p:nvPr/>
        </p:nvCxnSpPr>
        <p:spPr>
          <a:xfrm>
            <a:off x="6580878" y="4544116"/>
            <a:ext cx="2795695" cy="40104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/>
          <p:cNvCxnSpPr>
            <a:stCxn id="55" idx="6"/>
            <a:endCxn id="86" idx="2"/>
          </p:cNvCxnSpPr>
          <p:nvPr/>
        </p:nvCxnSpPr>
        <p:spPr>
          <a:xfrm flipV="1">
            <a:off x="6580878" y="4945162"/>
            <a:ext cx="2795695" cy="94574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ángulo 111"/>
          <p:cNvSpPr/>
          <p:nvPr/>
        </p:nvSpPr>
        <p:spPr>
          <a:xfrm>
            <a:off x="9400037" y="5501550"/>
            <a:ext cx="1050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Stacking</a:t>
            </a:r>
            <a:endParaRPr lang="es-CO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Rectángulo 112"/>
          <p:cNvSpPr/>
          <p:nvPr/>
        </p:nvSpPr>
        <p:spPr>
          <a:xfrm>
            <a:off x="9412989" y="1927285"/>
            <a:ext cx="10244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Average</a:t>
            </a:r>
            <a:endParaRPr lang="es-CO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Rectángulo 125"/>
          <p:cNvSpPr/>
          <p:nvPr/>
        </p:nvSpPr>
        <p:spPr>
          <a:xfrm>
            <a:off x="5321567" y="1069293"/>
            <a:ext cx="1604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Random</a:t>
            </a:r>
            <a:r>
              <a:rPr lang="es-CO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CO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Forest</a:t>
            </a:r>
            <a:endParaRPr lang="es-CO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Rectángulo 126"/>
          <p:cNvSpPr/>
          <p:nvPr/>
        </p:nvSpPr>
        <p:spPr>
          <a:xfrm>
            <a:off x="5321567" y="3752650"/>
            <a:ext cx="1604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Random</a:t>
            </a:r>
            <a:r>
              <a:rPr lang="es-CO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CO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Forest</a:t>
            </a:r>
            <a:endParaRPr lang="es-CO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Rectángulo 127"/>
          <p:cNvSpPr/>
          <p:nvPr/>
        </p:nvSpPr>
        <p:spPr>
          <a:xfrm>
            <a:off x="5820550" y="2433664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CNN</a:t>
            </a:r>
            <a:endParaRPr lang="es-CO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Rectángulo 128"/>
          <p:cNvSpPr/>
          <p:nvPr/>
        </p:nvSpPr>
        <p:spPr>
          <a:xfrm>
            <a:off x="5223271" y="5088546"/>
            <a:ext cx="180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Transfer </a:t>
            </a:r>
            <a:r>
              <a:rPr lang="es-CO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Learning</a:t>
            </a:r>
            <a:endParaRPr lang="es-CO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Rectángulo redondeado 130"/>
          <p:cNvSpPr/>
          <p:nvPr/>
        </p:nvSpPr>
        <p:spPr>
          <a:xfrm>
            <a:off x="659219" y="930953"/>
            <a:ext cx="2794352" cy="646986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s-CO" sz="3200" b="1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Results</a:t>
            </a:r>
            <a:r>
              <a:rPr lang="es-CO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 - AUC</a:t>
            </a:r>
            <a:endParaRPr lang="es-CO" sz="2800" b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Rectángulo 131"/>
          <p:cNvSpPr/>
          <p:nvPr/>
        </p:nvSpPr>
        <p:spPr>
          <a:xfrm rot="1188529">
            <a:off x="4254048" y="5511350"/>
            <a:ext cx="630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endParaRPr lang="es-CO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3" name="Rectángulo 132"/>
          <p:cNvSpPr/>
          <p:nvPr/>
        </p:nvSpPr>
        <p:spPr>
          <a:xfrm rot="20612028">
            <a:off x="4232925" y="4521908"/>
            <a:ext cx="5782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Grey</a:t>
            </a:r>
            <a:endParaRPr lang="es-CO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Elipse 133"/>
          <p:cNvSpPr/>
          <p:nvPr/>
        </p:nvSpPr>
        <p:spPr>
          <a:xfrm>
            <a:off x="10635884" y="244992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sz="2800" b="1" dirty="0" smtClean="0">
                <a:solidFill>
                  <a:schemeClr val="tx2"/>
                </a:solidFill>
              </a:rPr>
              <a:t>0.56</a:t>
            </a:r>
            <a:endParaRPr lang="es-CO" sz="2800" b="1" dirty="0">
              <a:solidFill>
                <a:schemeClr val="tx2"/>
              </a:solidFill>
            </a:endParaRPr>
          </a:p>
        </p:txBody>
      </p:sp>
      <p:sp>
        <p:nvSpPr>
          <p:cNvPr id="135" name="Elipse 134"/>
          <p:cNvSpPr/>
          <p:nvPr/>
        </p:nvSpPr>
        <p:spPr>
          <a:xfrm>
            <a:off x="10635884" y="4502479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O" sz="2800" b="1" dirty="0" smtClean="0">
                <a:solidFill>
                  <a:schemeClr val="tx2"/>
                </a:solidFill>
              </a:rPr>
              <a:t>0.74</a:t>
            </a:r>
            <a:endParaRPr lang="es-CO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65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8899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s-CO" sz="48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Movie</a:t>
            </a:r>
            <a:r>
              <a:rPr lang="es-CO" sz="48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s-CO" sz="48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genre</a:t>
            </a:r>
            <a:r>
              <a:rPr lang="es-CO" sz="48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s-CO" sz="48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classification</a:t>
            </a:r>
            <a:endParaRPr lang="es-CO" sz="4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0380617" y="6126480"/>
            <a:ext cx="1811383" cy="73152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Rectángulo 62"/>
          <p:cNvSpPr>
            <a:spLocks noChangeAspect="1"/>
          </p:cNvSpPr>
          <p:nvPr/>
        </p:nvSpPr>
        <p:spPr>
          <a:xfrm>
            <a:off x="10380617" y="6126480"/>
            <a:ext cx="1811383" cy="73152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redondeado 37"/>
          <p:cNvSpPr/>
          <p:nvPr/>
        </p:nvSpPr>
        <p:spPr>
          <a:xfrm>
            <a:off x="576360" y="1169647"/>
            <a:ext cx="8971472" cy="646986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s-CO" sz="3200" b="1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Random</a:t>
            </a:r>
            <a:r>
              <a:rPr lang="es-CO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s-CO" sz="3200" b="1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Forest</a:t>
            </a:r>
            <a:r>
              <a:rPr lang="es-CO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 – Text</a:t>
            </a:r>
            <a:endParaRPr lang="es-CO" sz="2800" b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 rotWithShape="1">
          <a:blip r:embed="rId3"/>
          <a:srcRect l="2019" t="26520" r="51777" b="57133"/>
          <a:stretch/>
        </p:blipFill>
        <p:spPr>
          <a:xfrm>
            <a:off x="1066800" y="2141126"/>
            <a:ext cx="10058400" cy="2007045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 rotWithShape="1">
          <a:blip r:embed="rId3"/>
          <a:srcRect l="3212" t="77394" r="51777" b="13174"/>
          <a:stretch/>
        </p:blipFill>
        <p:spPr>
          <a:xfrm>
            <a:off x="1227908" y="4472664"/>
            <a:ext cx="10058400" cy="118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8899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s-CO" sz="48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Movie</a:t>
            </a:r>
            <a:r>
              <a:rPr lang="es-CO" sz="48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s-CO" sz="48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genre</a:t>
            </a:r>
            <a:r>
              <a:rPr lang="es-CO" sz="48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s-CO" sz="48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classification</a:t>
            </a:r>
            <a:endParaRPr lang="es-CO" sz="4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0380617" y="6126480"/>
            <a:ext cx="1811383" cy="73152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Rectángulo 62"/>
          <p:cNvSpPr>
            <a:spLocks noChangeAspect="1"/>
          </p:cNvSpPr>
          <p:nvPr/>
        </p:nvSpPr>
        <p:spPr>
          <a:xfrm>
            <a:off x="10380617" y="6126480"/>
            <a:ext cx="1811383" cy="73152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redondeado 37"/>
          <p:cNvSpPr/>
          <p:nvPr/>
        </p:nvSpPr>
        <p:spPr>
          <a:xfrm>
            <a:off x="576360" y="1169647"/>
            <a:ext cx="8971472" cy="646986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s-CO" sz="3200" b="1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Random</a:t>
            </a:r>
            <a:r>
              <a:rPr lang="es-CO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s-CO" sz="3200" b="1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Forest</a:t>
            </a:r>
            <a:r>
              <a:rPr lang="es-CO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 – </a:t>
            </a:r>
            <a:r>
              <a:rPr lang="es-CO" sz="3200" b="1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Images</a:t>
            </a:r>
            <a:endParaRPr lang="es-CO" sz="2800" b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2752" t="55053" r="52022" b="28492"/>
          <a:stretch/>
        </p:blipFill>
        <p:spPr>
          <a:xfrm>
            <a:off x="1066800" y="2141126"/>
            <a:ext cx="10058400" cy="205858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l="2252" t="76155" r="45580" b="13766"/>
          <a:stretch/>
        </p:blipFill>
        <p:spPr>
          <a:xfrm>
            <a:off x="1066800" y="4703719"/>
            <a:ext cx="10058400" cy="10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9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8899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s-CO" sz="48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Movie</a:t>
            </a:r>
            <a:r>
              <a:rPr lang="es-CO" sz="48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s-CO" sz="48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genre</a:t>
            </a:r>
            <a:r>
              <a:rPr lang="es-CO" sz="48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s-CO" sz="48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classification</a:t>
            </a:r>
            <a:endParaRPr lang="es-CO" sz="4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0380617" y="6126480"/>
            <a:ext cx="1811383" cy="73152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Rectángulo 62"/>
          <p:cNvSpPr>
            <a:spLocks noChangeAspect="1"/>
          </p:cNvSpPr>
          <p:nvPr/>
        </p:nvSpPr>
        <p:spPr>
          <a:xfrm>
            <a:off x="10380617" y="6126480"/>
            <a:ext cx="1811383" cy="73152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redondeado 37"/>
          <p:cNvSpPr/>
          <p:nvPr/>
        </p:nvSpPr>
        <p:spPr>
          <a:xfrm>
            <a:off x="576360" y="1169647"/>
            <a:ext cx="8971472" cy="646986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s-CO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CNN – Text</a:t>
            </a:r>
            <a:endParaRPr lang="es-CO" sz="2800" b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3129" t="27942" r="46379" b="42202"/>
          <a:stretch/>
        </p:blipFill>
        <p:spPr>
          <a:xfrm>
            <a:off x="1066800" y="1816633"/>
            <a:ext cx="10058400" cy="311816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3128" t="85794" r="46576" b="5311"/>
          <a:stretch/>
        </p:blipFill>
        <p:spPr>
          <a:xfrm>
            <a:off x="1066800" y="5193768"/>
            <a:ext cx="10058400" cy="93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7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8899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s-CO" sz="48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Movie</a:t>
            </a:r>
            <a:r>
              <a:rPr lang="es-CO" sz="48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s-CO" sz="48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genre</a:t>
            </a:r>
            <a:r>
              <a:rPr lang="es-CO" sz="48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s-CO" sz="48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classification</a:t>
            </a:r>
            <a:endParaRPr lang="es-CO" sz="4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0380617" y="6126480"/>
            <a:ext cx="1811383" cy="73152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Rectángulo 62"/>
          <p:cNvSpPr>
            <a:spLocks noChangeAspect="1"/>
          </p:cNvSpPr>
          <p:nvPr/>
        </p:nvSpPr>
        <p:spPr>
          <a:xfrm>
            <a:off x="10380617" y="6126480"/>
            <a:ext cx="1811383" cy="73152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redondeado 37"/>
          <p:cNvSpPr/>
          <p:nvPr/>
        </p:nvSpPr>
        <p:spPr>
          <a:xfrm>
            <a:off x="576360" y="1169647"/>
            <a:ext cx="8971472" cy="646986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s-CO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Transfer </a:t>
            </a:r>
            <a:r>
              <a:rPr lang="es-CO" sz="3200" b="1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Learning</a:t>
            </a:r>
            <a:r>
              <a:rPr lang="es-CO" sz="3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 – </a:t>
            </a:r>
            <a:r>
              <a:rPr lang="es-CO" sz="3200" b="1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Images</a:t>
            </a:r>
            <a:endParaRPr lang="es-CO" sz="2800" b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4" descr="https://lh3.googleusercontent.com/-H9bo_LnqYmI/W1ZMKgVva0I/AAAAAAAAA8s/ovpyqTSAfbM1nYh5shJn3DuaPLdfDJWGwCL0BGAYYCw/h900/2018-07-2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5" t="31758" r="24709" b="26009"/>
          <a:stretch/>
        </p:blipFill>
        <p:spPr bwMode="auto">
          <a:xfrm>
            <a:off x="1066800" y="1816633"/>
            <a:ext cx="9225516" cy="353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lh3.googleusercontent.com/-A4j2IKmBVN4/W1ZMQD8iI9I/AAAAAAAAA80/IHf42nZQVkMR9ooDorxq7EuwYv7GrfhBACL0BGAYYCw/h900/2018-07-2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t="55404" r="26538" b="35851"/>
          <a:stretch/>
        </p:blipFill>
        <p:spPr bwMode="auto">
          <a:xfrm>
            <a:off x="1066800" y="5523756"/>
            <a:ext cx="9246781" cy="75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6786</TotalTime>
  <Words>227</Words>
  <Application>Microsoft Office PowerPoint</Application>
  <PresentationFormat>Panorámica</PresentationFormat>
  <Paragraphs>52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Sebastian Garces Carranza</dc:creator>
  <cp:lastModifiedBy>Juan Sebastian Garces Carranza</cp:lastModifiedBy>
  <cp:revision>273</cp:revision>
  <dcterms:created xsi:type="dcterms:W3CDTF">2018-04-19T14:00:03Z</dcterms:created>
  <dcterms:modified xsi:type="dcterms:W3CDTF">2018-07-23T21:59:16Z</dcterms:modified>
</cp:coreProperties>
</file>