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33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1" r:id="rId24"/>
    <p:sldId id="340" r:id="rId25"/>
    <p:sldId id="292" r:id="rId26"/>
    <p:sldId id="293" r:id="rId27"/>
    <p:sldId id="301" r:id="rId28"/>
    <p:sldId id="303" r:id="rId29"/>
    <p:sldId id="305" r:id="rId30"/>
    <p:sldId id="306" r:id="rId31"/>
    <p:sldId id="308" r:id="rId32"/>
    <p:sldId id="310" r:id="rId33"/>
    <p:sldId id="311" r:id="rId34"/>
    <p:sldId id="323" r:id="rId35"/>
    <p:sldId id="337" r:id="rId36"/>
    <p:sldId id="309" r:id="rId37"/>
    <p:sldId id="312" r:id="rId38"/>
    <p:sldId id="313" r:id="rId39"/>
    <p:sldId id="314" r:id="rId40"/>
    <p:sldId id="315" r:id="rId41"/>
    <p:sldId id="316" r:id="rId42"/>
    <p:sldId id="317" r:id="rId43"/>
    <p:sldId id="334" r:id="rId44"/>
    <p:sldId id="319" r:id="rId45"/>
    <p:sldId id="320" r:id="rId46"/>
    <p:sldId id="321" r:id="rId47"/>
    <p:sldId id="325" r:id="rId48"/>
    <p:sldId id="338" r:id="rId49"/>
    <p:sldId id="326" r:id="rId50"/>
    <p:sldId id="302" r:id="rId51"/>
    <p:sldId id="327" r:id="rId52"/>
    <p:sldId id="328" r:id="rId53"/>
    <p:sldId id="329" r:id="rId54"/>
    <p:sldId id="330" r:id="rId55"/>
    <p:sldId id="331" r:id="rId56"/>
    <p:sldId id="298" r:id="rId57"/>
    <p:sldId id="332" r:id="rId58"/>
    <p:sldId id="333" r:id="rId59"/>
    <p:sldId id="299" r:id="rId60"/>
    <p:sldId id="296" r:id="rId6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Lato Light" panose="020F0502020204030203" pitchFamily="34" charset="0"/>
      <p:regular r:id="rId67"/>
      <p:bold r:id="rId68"/>
      <p:italic r:id="rId69"/>
      <p:boldItalic r:id="rId70"/>
    </p:embeddedFont>
    <p:embeddedFont>
      <p:font typeface="Rubik" panose="02000604000000020004" pitchFamily="2" charset="-79"/>
      <p:regular r:id="rId71"/>
      <p:bold r:id="rId72"/>
      <p:italic r:id="rId73"/>
      <p:boldItalic r:id="rId74"/>
    </p:embeddedFont>
    <p:embeddedFont>
      <p:font typeface="Trebuchet MS" panose="020B0603020202020204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9" roundtripDataSignature="AMtx7mjyoU4vhkWF0kvlNuYveoHze2Fe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20853-3323-4694-B9C5-A21BFACB6E1E}" v="3" dt="2023-08-26T15:30:33.998"/>
  </p1510:revLst>
</p1510:revInfo>
</file>

<file path=ppt/tableStyles.xml><?xml version="1.0" encoding="utf-8"?>
<a:tblStyleLst xmlns:a="http://schemas.openxmlformats.org/drawingml/2006/main" def="{8396CB31-569E-4B18-A23F-51447D1BD4F1}">
  <a:tblStyle styleId="{8396CB31-569E-4B18-A23F-51447D1BD4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2CE057E-09E1-4D0D-AC6B-FC80A632336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2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font" Target="fonts/font16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Quiroga" userId="fa1e3511-7065-482c-be69-2fde590d3d44" providerId="ADAL" clId="{1624DF02-A013-4461-8578-97E80ACB34DC}"/>
    <pc:docChg chg="delSld">
      <pc:chgData name="Jesús Quiroga" userId="fa1e3511-7065-482c-be69-2fde590d3d44" providerId="ADAL" clId="{1624DF02-A013-4461-8578-97E80ACB34DC}" dt="2023-08-21T20:02:09.367" v="1" actId="47"/>
      <pc:docMkLst>
        <pc:docMk/>
      </pc:docMkLst>
      <pc:sldChg chg="del">
        <pc:chgData name="Jesús Quiroga" userId="fa1e3511-7065-482c-be69-2fde590d3d44" providerId="ADAL" clId="{1624DF02-A013-4461-8578-97E80ACB34DC}" dt="2023-08-21T20:02:01" v="0" actId="47"/>
        <pc:sldMkLst>
          <pc:docMk/>
          <pc:sldMk cId="1131890958" sldId="304"/>
        </pc:sldMkLst>
      </pc:sldChg>
      <pc:sldChg chg="del">
        <pc:chgData name="Jesús Quiroga" userId="fa1e3511-7065-482c-be69-2fde590d3d44" providerId="ADAL" clId="{1624DF02-A013-4461-8578-97E80ACB34DC}" dt="2023-08-21T20:02:09.367" v="1" actId="47"/>
        <pc:sldMkLst>
          <pc:docMk/>
          <pc:sldMk cId="4120884666" sldId="307"/>
        </pc:sldMkLst>
      </pc:sldChg>
    </pc:docChg>
  </pc:docChgLst>
  <pc:docChgLst>
    <pc:chgData name="Jesús Quiroga" userId="fa1e3511-7065-482c-be69-2fde590d3d44" providerId="ADAL" clId="{58820853-3323-4694-B9C5-A21BFACB6E1E}"/>
    <pc:docChg chg="undo custSel addSld delSld modSld">
      <pc:chgData name="Jesús Quiroga" userId="fa1e3511-7065-482c-be69-2fde590d3d44" providerId="ADAL" clId="{58820853-3323-4694-B9C5-A21BFACB6E1E}" dt="2023-08-26T15:30:47.088" v="62" actId="1076"/>
      <pc:docMkLst>
        <pc:docMk/>
      </pc:docMkLst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0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1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2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3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4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5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6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7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8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9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80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81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82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83"/>
        </pc:sldMkLst>
      </pc:sldChg>
      <pc:sldChg chg="modSp add mod">
        <pc:chgData name="Jesús Quiroga" userId="fa1e3511-7065-482c-be69-2fde590d3d44" providerId="ADAL" clId="{58820853-3323-4694-B9C5-A21BFACB6E1E}" dt="2023-08-26T15:29:24.123" v="34" actId="404"/>
        <pc:sldMkLst>
          <pc:docMk/>
          <pc:sldMk cId="0" sldId="284"/>
        </pc:sldMkLst>
        <pc:spChg chg="mod">
          <ac:chgData name="Jesús Quiroga" userId="fa1e3511-7065-482c-be69-2fde590d3d44" providerId="ADAL" clId="{58820853-3323-4694-B9C5-A21BFACB6E1E}" dt="2023-08-26T15:29:24.123" v="34" actId="404"/>
          <ac:spMkLst>
            <pc:docMk/>
            <pc:sldMk cId="0" sldId="284"/>
            <ac:spMk id="385" creationId="{00000000-0000-0000-0000-000000000000}"/>
          </ac:spMkLst>
        </pc:spChg>
      </pc:sldChg>
      <pc:sldChg chg="modSp add mod">
        <pc:chgData name="Jesús Quiroga" userId="fa1e3511-7065-482c-be69-2fde590d3d44" providerId="ADAL" clId="{58820853-3323-4694-B9C5-A21BFACB6E1E}" dt="2023-08-26T15:29:45.243" v="57" actId="404"/>
        <pc:sldMkLst>
          <pc:docMk/>
          <pc:sldMk cId="0" sldId="285"/>
        </pc:sldMkLst>
        <pc:spChg chg="mod">
          <ac:chgData name="Jesús Quiroga" userId="fa1e3511-7065-482c-be69-2fde590d3d44" providerId="ADAL" clId="{58820853-3323-4694-B9C5-A21BFACB6E1E}" dt="2023-08-26T15:29:45.243" v="57" actId="404"/>
          <ac:spMkLst>
            <pc:docMk/>
            <pc:sldMk cId="0" sldId="285"/>
            <ac:spMk id="394" creationId="{00000000-0000-0000-0000-000000000000}"/>
          </ac:spMkLst>
        </pc:spChg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86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87"/>
        </pc:sldMkLst>
      </pc:sldChg>
      <pc:sldChg chg="addSp delSp modSp add mod">
        <pc:chgData name="Jesús Quiroga" userId="fa1e3511-7065-482c-be69-2fde590d3d44" providerId="ADAL" clId="{58820853-3323-4694-B9C5-A21BFACB6E1E}" dt="2023-08-26T15:30:44.345" v="61" actId="1076"/>
        <pc:sldMkLst>
          <pc:docMk/>
          <pc:sldMk cId="0" sldId="288"/>
        </pc:sldMkLst>
        <pc:spChg chg="add mod">
          <ac:chgData name="Jesús Quiroga" userId="fa1e3511-7065-482c-be69-2fde590d3d44" providerId="ADAL" clId="{58820853-3323-4694-B9C5-A21BFACB6E1E}" dt="2023-08-26T15:30:44.345" v="61" actId="1076"/>
          <ac:spMkLst>
            <pc:docMk/>
            <pc:sldMk cId="0" sldId="288"/>
            <ac:spMk id="2" creationId="{080D8CBF-7143-A2E9-D1B5-A1BCFFDF8BF6}"/>
          </ac:spMkLst>
        </pc:spChg>
        <pc:spChg chg="del mod">
          <ac:chgData name="Jesús Quiroga" userId="fa1e3511-7065-482c-be69-2fde590d3d44" providerId="ADAL" clId="{58820853-3323-4694-B9C5-A21BFACB6E1E}" dt="2023-08-26T15:30:40.090" v="60" actId="478"/>
          <ac:spMkLst>
            <pc:docMk/>
            <pc:sldMk cId="0" sldId="288"/>
            <ac:spMk id="422" creationId="{00000000-0000-0000-0000-000000000000}"/>
          </ac:spMkLst>
        </pc:spChg>
      </pc:sldChg>
      <pc:sldChg chg="delSp add del mod">
        <pc:chgData name="Jesús Quiroga" userId="fa1e3511-7065-482c-be69-2fde590d3d44" providerId="ADAL" clId="{58820853-3323-4694-B9C5-A21BFACB6E1E}" dt="2023-08-26T15:26:34.594" v="4" actId="47"/>
        <pc:sldMkLst>
          <pc:docMk/>
          <pc:sldMk cId="0" sldId="289"/>
        </pc:sldMkLst>
        <pc:spChg chg="del">
          <ac:chgData name="Jesús Quiroga" userId="fa1e3511-7065-482c-be69-2fde590d3d44" providerId="ADAL" clId="{58820853-3323-4694-B9C5-A21BFACB6E1E}" dt="2023-08-26T15:26:33.218" v="3" actId="21"/>
          <ac:spMkLst>
            <pc:docMk/>
            <pc:sldMk cId="0" sldId="289"/>
            <ac:spMk id="427" creationId="{00000000-0000-0000-0000-000000000000}"/>
          </ac:spMkLst>
        </pc:spChg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90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91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92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93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4290789114" sldId="339"/>
        </pc:sldMkLst>
      </pc:sldChg>
      <pc:sldChg chg="delSp modSp add mod">
        <pc:chgData name="Jesús Quiroga" userId="fa1e3511-7065-482c-be69-2fde590d3d44" providerId="ADAL" clId="{58820853-3323-4694-B9C5-A21BFACB6E1E}" dt="2023-08-26T15:30:47.088" v="62" actId="1076"/>
        <pc:sldMkLst>
          <pc:docMk/>
          <pc:sldMk cId="220706288" sldId="340"/>
        </pc:sldMkLst>
        <pc:spChg chg="del">
          <ac:chgData name="Jesús Quiroga" userId="fa1e3511-7065-482c-be69-2fde590d3d44" providerId="ADAL" clId="{58820853-3323-4694-B9C5-A21BFACB6E1E}" dt="2023-08-26T15:30:36.900" v="59" actId="478"/>
          <ac:spMkLst>
            <pc:docMk/>
            <pc:sldMk cId="220706288" sldId="340"/>
            <ac:spMk id="2" creationId="{080D8CBF-7143-A2E9-D1B5-A1BCFFDF8BF6}"/>
          </ac:spMkLst>
        </pc:spChg>
        <pc:spChg chg="mod">
          <ac:chgData name="Jesús Quiroga" userId="fa1e3511-7065-482c-be69-2fde590d3d44" providerId="ADAL" clId="{58820853-3323-4694-B9C5-A21BFACB6E1E}" dt="2023-08-26T15:30:47.088" v="62" actId="1076"/>
          <ac:spMkLst>
            <pc:docMk/>
            <pc:sldMk cId="220706288" sldId="340"/>
            <ac:spMk id="4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550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371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-MX"/>
              <a:t>Acá no faltaría lo de la librería?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226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4754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951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9061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28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071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463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926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553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604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727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316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8817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0683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01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1110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2192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874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4723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1127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8140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208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66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75174b3c_0_40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g7375174b3c_0_40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g7375174b3c_0_40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g7375174b3c_0_40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7375174b3c_0_40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7375174b3c_0_4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75174b3c_0_4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7375174b3c_0_41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g7375174b3c_0_4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g7375174b3c_0_4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g7375174b3c_0_4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75174b3c_0_420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g7375174b3c_0_4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7375174b3c_0_4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7375174b3c_0_4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7375174b3c_0_4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 1">
  <p:cSld name="TITLE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Horizontal">
  <p:cSld name="Tablet Horizontal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/>
          </p:cNvSpPr>
          <p:nvPr>
            <p:ph type="pic" idx="2"/>
          </p:nvPr>
        </p:nvSpPr>
        <p:spPr>
          <a:xfrm>
            <a:off x="2984527" y="2110133"/>
            <a:ext cx="31350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74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7375174b3c_0_367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375174b3c_0_367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7375174b3c_0_367"/>
          <p:cNvSpPr txBox="1">
            <a:spLocks noGrp="1"/>
          </p:cNvSpPr>
          <p:nvPr>
            <p:ph type="dt" idx="10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7375174b3c_0_367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7375174b3c_0_36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 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7375174b3c_0_3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g7375174b3c_0_37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g7375174b3c_0_37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g7375174b3c_0_3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7375174b3c_0_37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7375174b3c_0_3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375174b3c_0_38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g7375174b3c_0_38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g7375174b3c_0_38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7375174b3c_0_38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g7375174b3c_0_38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g7375174b3c_0_3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7375174b3c_0_3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g7375174b3c_0_3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7375174b3c_0_3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7375174b3c_0_39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g7375174b3c_0_39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g7375174b3c_0_39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375174b3c_0_3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g7375174b3c_0_39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g7375174b3c_0_3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375174b3c_0_40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7375174b3c_0_40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7375174b3c_0_40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7375174b3c_0_4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g7375174b3c_0_40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g7375174b3c_0_40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375174b3c_0_362"/>
          <p:cNvSpPr/>
          <p:nvPr/>
        </p:nvSpPr>
        <p:spPr>
          <a:xfrm>
            <a:off x="0" y="4714850"/>
            <a:ext cx="9144000" cy="4287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7375174b3c_0_362"/>
          <p:cNvSpPr txBox="1"/>
          <p:nvPr/>
        </p:nvSpPr>
        <p:spPr>
          <a:xfrm>
            <a:off x="21525" y="4731700"/>
            <a:ext cx="4543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s-MX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Lenguaje R para Análisis de Datos</a:t>
            </a:r>
            <a:endParaRPr sz="1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8;g7375174b3c_0_36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163442" y="4744575"/>
            <a:ext cx="1751968" cy="369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uenosaires.gob.a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ign.gob.ar/" TargetMode="External"/><Relationship Id="rId5" Type="http://schemas.openxmlformats.org/officeDocument/2006/relationships/hyperlink" Target="https://www.gba.gob.ar/datosabiertos" TargetMode="External"/><Relationship Id="rId4" Type="http://schemas.openxmlformats.org/officeDocument/2006/relationships/hyperlink" Target="https://datos.gob.ar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0" y="1378928"/>
            <a:ext cx="91440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Análisis de Datos con Lenguaje R</a:t>
            </a:r>
            <a:endParaRPr sz="48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0" y="3109850"/>
            <a:ext cx="9144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Clase 2</a:t>
            </a:r>
            <a:endParaRPr sz="2400" b="0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Estructura de Datos en R</a:t>
            </a:r>
          </a:p>
        </p:txBody>
      </p:sp>
      <p:grpSp>
        <p:nvGrpSpPr>
          <p:cNvPr id="310" name="Google Shape;310;p40"/>
          <p:cNvGrpSpPr/>
          <p:nvPr/>
        </p:nvGrpSpPr>
        <p:grpSpPr>
          <a:xfrm>
            <a:off x="540000" y="720000"/>
            <a:ext cx="6444344" cy="461665"/>
            <a:chOff x="729345" y="668716"/>
            <a:chExt cx="6444344" cy="461665"/>
          </a:xfrm>
        </p:grpSpPr>
        <p:sp>
          <p:nvSpPr>
            <p:cNvPr id="311" name="Google Shape;311;p40"/>
            <p:cNvSpPr txBox="1"/>
            <p:nvPr/>
          </p:nvSpPr>
          <p:spPr>
            <a:xfrm>
              <a:off x="729345" y="668716"/>
              <a:ext cx="20345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Data.Frames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" name="Google Shape;312;p40"/>
            <p:cNvCxnSpPr/>
            <p:nvPr/>
          </p:nvCxnSpPr>
          <p:spPr>
            <a:xfrm>
              <a:off x="729345" y="1114932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13" name="Google Shape;313;p40"/>
          <p:cNvGrpSpPr/>
          <p:nvPr/>
        </p:nvGrpSpPr>
        <p:grpSpPr>
          <a:xfrm>
            <a:off x="381131" y="1248398"/>
            <a:ext cx="8316685" cy="2099951"/>
            <a:chOff x="0" y="0"/>
            <a:chExt cx="8316685" cy="2099951"/>
          </a:xfrm>
        </p:grpSpPr>
        <p:sp>
          <p:nvSpPr>
            <p:cNvPr id="314" name="Google Shape;314;p40"/>
            <p:cNvSpPr/>
            <p:nvPr/>
          </p:nvSpPr>
          <p:spPr>
            <a:xfrm>
              <a:off x="0" y="0"/>
              <a:ext cx="8316685" cy="2099951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0"/>
            <p:cNvSpPr txBox="1"/>
            <p:nvPr/>
          </p:nvSpPr>
          <p:spPr>
            <a:xfrm>
              <a:off x="102511" y="102511"/>
              <a:ext cx="8111663" cy="18949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 =data.frame(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Id=c(1,2,3,4,5),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Nombre=c(“Juan”,”Clara”,”David”,”María”,”Pedro”),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	Edad=c(20,32,18,26,38)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16" name="Google Shape;316;p40"/>
          <p:cNvGraphicFramePr/>
          <p:nvPr/>
        </p:nvGraphicFramePr>
        <p:xfrm>
          <a:off x="2143350" y="2829515"/>
          <a:ext cx="4510875" cy="17831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0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1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Juan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Clara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32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David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18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4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María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26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5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Pedro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38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Estructura de Datos en R</a:t>
            </a:r>
          </a:p>
        </p:txBody>
      </p:sp>
      <p:grpSp>
        <p:nvGrpSpPr>
          <p:cNvPr id="322" name="Google Shape;322;p41"/>
          <p:cNvGrpSpPr/>
          <p:nvPr/>
        </p:nvGrpSpPr>
        <p:grpSpPr>
          <a:xfrm>
            <a:off x="540000" y="1292009"/>
            <a:ext cx="6444344" cy="829892"/>
            <a:chOff x="0" y="86498"/>
            <a:chExt cx="6444344" cy="829892"/>
          </a:xfrm>
        </p:grpSpPr>
        <p:sp>
          <p:nvSpPr>
            <p:cNvPr id="323" name="Google Shape;323;p41"/>
            <p:cNvSpPr/>
            <p:nvPr/>
          </p:nvSpPr>
          <p:spPr>
            <a:xfrm>
              <a:off x="0" y="86498"/>
              <a:ext cx="6444344" cy="829892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1"/>
            <p:cNvSpPr txBox="1"/>
            <p:nvPr/>
          </p:nvSpPr>
          <p:spPr>
            <a:xfrm>
              <a:off x="40512" y="127010"/>
              <a:ext cx="6363320" cy="748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Lista_1= list(Variable_1, Vector_1,Datos)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Lista_1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41"/>
          <p:cNvGrpSpPr/>
          <p:nvPr/>
        </p:nvGrpSpPr>
        <p:grpSpPr>
          <a:xfrm>
            <a:off x="540000" y="720000"/>
            <a:ext cx="6444344" cy="461665"/>
            <a:chOff x="751116" y="918208"/>
            <a:chExt cx="6444344" cy="461665"/>
          </a:xfrm>
        </p:grpSpPr>
        <p:sp>
          <p:nvSpPr>
            <p:cNvPr id="326" name="Google Shape;326;p41"/>
            <p:cNvSpPr txBox="1"/>
            <p:nvPr/>
          </p:nvSpPr>
          <p:spPr>
            <a:xfrm>
              <a:off x="751116" y="918208"/>
              <a:ext cx="10743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Listas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7" name="Google Shape;327;p41"/>
            <p:cNvCxnSpPr/>
            <p:nvPr/>
          </p:nvCxnSpPr>
          <p:spPr>
            <a:xfrm>
              <a:off x="751116" y="1364424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28" name="Google Shape;328;p41"/>
          <p:cNvGrpSpPr/>
          <p:nvPr/>
        </p:nvGrpSpPr>
        <p:grpSpPr>
          <a:xfrm>
            <a:off x="540000" y="2187766"/>
            <a:ext cx="6444344" cy="2106857"/>
            <a:chOff x="0" y="0"/>
            <a:chExt cx="6444344" cy="2106857"/>
          </a:xfrm>
        </p:grpSpPr>
        <p:sp>
          <p:nvSpPr>
            <p:cNvPr id="329" name="Google Shape;329;p41"/>
            <p:cNvSpPr/>
            <p:nvPr/>
          </p:nvSpPr>
          <p:spPr>
            <a:xfrm>
              <a:off x="0" y="0"/>
              <a:ext cx="6444344" cy="61484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1"/>
            <p:cNvSpPr txBox="1"/>
            <p:nvPr/>
          </p:nvSpPr>
          <p:spPr>
            <a:xfrm>
              <a:off x="30014" y="30014"/>
              <a:ext cx="6384316" cy="554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Lista_1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0" y="617248"/>
              <a:ext cx="6444344" cy="1489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1"/>
            <p:cNvSpPr txBox="1"/>
            <p:nvPr/>
          </p:nvSpPr>
          <p:spPr>
            <a:xfrm>
              <a:off x="0" y="617248"/>
              <a:ext cx="6444344" cy="1489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4600" tIns="30475" rIns="170675" bIns="304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•"/>
              </a:pPr>
              <a:r>
                <a:rPr lang="es-MX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1905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•"/>
              </a:pPr>
              <a:r>
                <a:rPr lang="es-MX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1 2 3 4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7620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•"/>
              </a:pPr>
              <a:r>
                <a:rPr lang="es-MX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5100"/>
                <a:buFont typeface="Arial"/>
                <a:buNone/>
              </a:pPr>
              <a:endParaRPr sz="5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3" name="Google Shape;33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201" y="3755572"/>
            <a:ext cx="1822680" cy="913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A820921-8564-4E6A-AC0F-20298FE1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1" y="1092547"/>
            <a:ext cx="5391149" cy="21032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C3860E-AA18-4D93-A535-3E5228BB1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0" y="1092547"/>
            <a:ext cx="2791476" cy="25253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71E7BE-5C99-4239-A3F4-BEBA9454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887" y="3202742"/>
            <a:ext cx="6539113" cy="15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8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/>
        </p:nvSpPr>
        <p:spPr>
          <a:xfrm>
            <a:off x="4321630" y="1914900"/>
            <a:ext cx="441847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Operaciones básicas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Operadores lógicos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44" name="Google Shape;344;p43"/>
          <p:cNvGrpSpPr/>
          <p:nvPr/>
        </p:nvGrpSpPr>
        <p:grpSpPr>
          <a:xfrm>
            <a:off x="751116" y="1520221"/>
            <a:ext cx="6444344" cy="390574"/>
            <a:chOff x="0" y="409779"/>
            <a:chExt cx="6444344" cy="390574"/>
          </a:xfrm>
        </p:grpSpPr>
        <p:sp>
          <p:nvSpPr>
            <p:cNvPr id="345" name="Google Shape;345;p43"/>
            <p:cNvSpPr/>
            <p:nvPr/>
          </p:nvSpPr>
          <p:spPr>
            <a:xfrm>
              <a:off x="0" y="409779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3"/>
            <p:cNvSpPr txBox="1"/>
            <p:nvPr/>
          </p:nvSpPr>
          <p:spPr>
            <a:xfrm>
              <a:off x="19066" y="428845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Mayor a: &gt;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43"/>
          <p:cNvSpPr txBox="1"/>
          <p:nvPr/>
        </p:nvSpPr>
        <p:spPr>
          <a:xfrm>
            <a:off x="751116" y="918208"/>
            <a:ext cx="70904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Operadores lógicos para trabajar con los datos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43"/>
          <p:cNvCxnSpPr/>
          <p:nvPr/>
        </p:nvCxnSpPr>
        <p:spPr>
          <a:xfrm>
            <a:off x="751116" y="1364424"/>
            <a:ext cx="6954148" cy="1544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49" name="Google Shape;349;p43"/>
          <p:cNvGrpSpPr/>
          <p:nvPr/>
        </p:nvGrpSpPr>
        <p:grpSpPr>
          <a:xfrm>
            <a:off x="751116" y="2013411"/>
            <a:ext cx="6444344" cy="390574"/>
            <a:chOff x="0" y="144654"/>
            <a:chExt cx="6444344" cy="390574"/>
          </a:xfrm>
        </p:grpSpPr>
        <p:sp>
          <p:nvSpPr>
            <p:cNvPr id="350" name="Google Shape;350;p43"/>
            <p:cNvSpPr/>
            <p:nvPr/>
          </p:nvSpPr>
          <p:spPr>
            <a:xfrm>
              <a:off x="0" y="144654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3"/>
            <p:cNvSpPr txBox="1"/>
            <p:nvPr/>
          </p:nvSpPr>
          <p:spPr>
            <a:xfrm>
              <a:off x="19066" y="163720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Mayor o igual a: &gt;=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43"/>
          <p:cNvGrpSpPr/>
          <p:nvPr/>
        </p:nvGrpSpPr>
        <p:grpSpPr>
          <a:xfrm>
            <a:off x="751116" y="3457975"/>
            <a:ext cx="6444344" cy="390574"/>
            <a:chOff x="0" y="144654"/>
            <a:chExt cx="6444344" cy="390574"/>
          </a:xfrm>
        </p:grpSpPr>
        <p:sp>
          <p:nvSpPr>
            <p:cNvPr id="353" name="Google Shape;353;p43"/>
            <p:cNvSpPr/>
            <p:nvPr/>
          </p:nvSpPr>
          <p:spPr>
            <a:xfrm>
              <a:off x="0" y="144654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3"/>
            <p:cNvSpPr txBox="1"/>
            <p:nvPr/>
          </p:nvSpPr>
          <p:spPr>
            <a:xfrm>
              <a:off x="19066" y="163720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Igual a: ==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43"/>
          <p:cNvGrpSpPr/>
          <p:nvPr/>
        </p:nvGrpSpPr>
        <p:grpSpPr>
          <a:xfrm>
            <a:off x="751116" y="3972216"/>
            <a:ext cx="6444344" cy="390574"/>
            <a:chOff x="0" y="144654"/>
            <a:chExt cx="6444344" cy="390574"/>
          </a:xfrm>
        </p:grpSpPr>
        <p:sp>
          <p:nvSpPr>
            <p:cNvPr id="356" name="Google Shape;356;p43"/>
            <p:cNvSpPr/>
            <p:nvPr/>
          </p:nvSpPr>
          <p:spPr>
            <a:xfrm>
              <a:off x="0" y="144654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3"/>
            <p:cNvSpPr txBox="1"/>
            <p:nvPr/>
          </p:nvSpPr>
          <p:spPr>
            <a:xfrm>
              <a:off x="19066" y="163720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Distinto a: !=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43"/>
          <p:cNvGrpSpPr/>
          <p:nvPr/>
        </p:nvGrpSpPr>
        <p:grpSpPr>
          <a:xfrm>
            <a:off x="751116" y="2507336"/>
            <a:ext cx="6444344" cy="390574"/>
            <a:chOff x="0" y="487559"/>
            <a:chExt cx="6444344" cy="390574"/>
          </a:xfrm>
        </p:grpSpPr>
        <p:sp>
          <p:nvSpPr>
            <p:cNvPr id="359" name="Google Shape;359;p43"/>
            <p:cNvSpPr/>
            <p:nvPr/>
          </p:nvSpPr>
          <p:spPr>
            <a:xfrm>
              <a:off x="0" y="487559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3"/>
            <p:cNvSpPr txBox="1"/>
            <p:nvPr/>
          </p:nvSpPr>
          <p:spPr>
            <a:xfrm>
              <a:off x="19066" y="506625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Menor a: &lt;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43"/>
          <p:cNvGrpSpPr/>
          <p:nvPr/>
        </p:nvGrpSpPr>
        <p:grpSpPr>
          <a:xfrm>
            <a:off x="751116" y="2966968"/>
            <a:ext cx="6444344" cy="390574"/>
            <a:chOff x="0" y="144654"/>
            <a:chExt cx="6444344" cy="390574"/>
          </a:xfrm>
        </p:grpSpPr>
        <p:sp>
          <p:nvSpPr>
            <p:cNvPr id="362" name="Google Shape;362;p43"/>
            <p:cNvSpPr/>
            <p:nvPr/>
          </p:nvSpPr>
          <p:spPr>
            <a:xfrm>
              <a:off x="0" y="144654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3"/>
            <p:cNvSpPr txBox="1"/>
            <p:nvPr/>
          </p:nvSpPr>
          <p:spPr>
            <a:xfrm>
              <a:off x="19066" y="163720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Menor o igual a: &lt;=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Funciones básicas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369" name="Google Shape;369;p44"/>
          <p:cNvGraphicFramePr/>
          <p:nvPr/>
        </p:nvGraphicFramePr>
        <p:xfrm>
          <a:off x="1513115" y="1084036"/>
          <a:ext cx="6096000" cy="3340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Función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Descripción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sum()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Suma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min()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Mínimo valor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length() 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Cantidad de registros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sqrt()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Raíz cuadrada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abs()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Valor absoluto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exp()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Exponencial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log10()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Logaritmo en base 10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mean()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Media aritmética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sd()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Desvío estándar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Funciones básicas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75" name="Google Shape;375;p45"/>
          <p:cNvGrpSpPr/>
          <p:nvPr/>
        </p:nvGrpSpPr>
        <p:grpSpPr>
          <a:xfrm>
            <a:off x="396780" y="1237277"/>
            <a:ext cx="6444344" cy="3466924"/>
            <a:chOff x="0" y="3388"/>
            <a:chExt cx="6444344" cy="3466924"/>
          </a:xfrm>
        </p:grpSpPr>
        <p:sp>
          <p:nvSpPr>
            <p:cNvPr id="376" name="Google Shape;376;p45"/>
            <p:cNvSpPr/>
            <p:nvPr/>
          </p:nvSpPr>
          <p:spPr>
            <a:xfrm>
              <a:off x="0" y="3388"/>
              <a:ext cx="6444344" cy="346692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5"/>
            <p:cNvSpPr txBox="1"/>
            <p:nvPr/>
          </p:nvSpPr>
          <p:spPr>
            <a:xfrm>
              <a:off x="169241" y="172629"/>
              <a:ext cx="6105862" cy="3128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176213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sum(Vector_1)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mean(Vector_1)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20.8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max(Vector_1)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length(Vector_1)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45"/>
          <p:cNvGrpSpPr/>
          <p:nvPr/>
        </p:nvGrpSpPr>
        <p:grpSpPr>
          <a:xfrm>
            <a:off x="396780" y="777844"/>
            <a:ext cx="6444344" cy="390574"/>
            <a:chOff x="0" y="409779"/>
            <a:chExt cx="6444344" cy="390574"/>
          </a:xfrm>
        </p:grpSpPr>
        <p:sp>
          <p:nvSpPr>
            <p:cNvPr id="379" name="Google Shape;379;p45"/>
            <p:cNvSpPr/>
            <p:nvPr/>
          </p:nvSpPr>
          <p:spPr>
            <a:xfrm>
              <a:off x="0" y="409779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5"/>
            <p:cNvSpPr txBox="1"/>
            <p:nvPr/>
          </p:nvSpPr>
          <p:spPr>
            <a:xfrm>
              <a:off x="19066" y="428845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Vector_1= c(10,25,3,45,21)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/>
        </p:nvSpPr>
        <p:spPr>
          <a:xfrm>
            <a:off x="256249" y="201916"/>
            <a:ext cx="7823331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2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Funciones en estructura de Datos</a:t>
            </a:r>
          </a:p>
        </p:txBody>
      </p:sp>
      <p:grpSp>
        <p:nvGrpSpPr>
          <p:cNvPr id="386" name="Google Shape;386;p46"/>
          <p:cNvGrpSpPr/>
          <p:nvPr/>
        </p:nvGrpSpPr>
        <p:grpSpPr>
          <a:xfrm>
            <a:off x="381129" y="668716"/>
            <a:ext cx="8316685" cy="2048155"/>
            <a:chOff x="0" y="0"/>
            <a:chExt cx="8316685" cy="2048155"/>
          </a:xfrm>
        </p:grpSpPr>
        <p:sp>
          <p:nvSpPr>
            <p:cNvPr id="387" name="Google Shape;387;p46"/>
            <p:cNvSpPr/>
            <p:nvPr/>
          </p:nvSpPr>
          <p:spPr>
            <a:xfrm>
              <a:off x="0" y="0"/>
              <a:ext cx="8316685" cy="204815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6"/>
            <p:cNvSpPr txBox="1"/>
            <p:nvPr/>
          </p:nvSpPr>
          <p:spPr>
            <a:xfrm>
              <a:off x="99983" y="99983"/>
              <a:ext cx="8116719" cy="1848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 =data.frame(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Id=c(1,2,3,4,5),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Nombre=c(“Juan”,”Clara”,”David”,”María”,”Pedro”),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	Edad=c(20,32,18,26,38)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89" name="Google Shape;389;p46"/>
          <p:cNvGraphicFramePr/>
          <p:nvPr/>
        </p:nvGraphicFramePr>
        <p:xfrm>
          <a:off x="2035756" y="2721166"/>
          <a:ext cx="5007450" cy="17831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6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Id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Nombre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Edad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1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Juan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20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Clara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32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David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18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4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María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26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5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Pedro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38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2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Funciones sobre variables</a:t>
            </a:r>
            <a:endParaRPr sz="2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95" name="Google Shape;395;p47"/>
          <p:cNvGrpSpPr/>
          <p:nvPr/>
        </p:nvGrpSpPr>
        <p:grpSpPr>
          <a:xfrm>
            <a:off x="256254" y="668716"/>
            <a:ext cx="7037175" cy="3873673"/>
            <a:chOff x="0" y="0"/>
            <a:chExt cx="7037175" cy="3873673"/>
          </a:xfrm>
        </p:grpSpPr>
        <p:sp>
          <p:nvSpPr>
            <p:cNvPr id="396" name="Google Shape;396;p47"/>
            <p:cNvSpPr/>
            <p:nvPr/>
          </p:nvSpPr>
          <p:spPr>
            <a:xfrm>
              <a:off x="0" y="0"/>
              <a:ext cx="7037175" cy="3873673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7"/>
            <p:cNvSpPr txBox="1"/>
            <p:nvPr/>
          </p:nvSpPr>
          <p:spPr>
            <a:xfrm>
              <a:off x="189097" y="189097"/>
              <a:ext cx="6658981" cy="3495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“data.frame”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class(Datos$Edad)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“numeric”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“factor”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&gt;Datos$Nombre&lt;-as.character(Datos$Nombre)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“character”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03" name="Google Shape;403;p48"/>
          <p:cNvGrpSpPr/>
          <p:nvPr/>
        </p:nvGrpSpPr>
        <p:grpSpPr>
          <a:xfrm>
            <a:off x="256250" y="668716"/>
            <a:ext cx="7048063" cy="3877459"/>
            <a:chOff x="0" y="0"/>
            <a:chExt cx="7048063" cy="3877459"/>
          </a:xfrm>
        </p:grpSpPr>
        <p:sp>
          <p:nvSpPr>
            <p:cNvPr id="404" name="Google Shape;404;p48"/>
            <p:cNvSpPr/>
            <p:nvPr/>
          </p:nvSpPr>
          <p:spPr>
            <a:xfrm>
              <a:off x="0" y="0"/>
              <a:ext cx="7048063" cy="3877459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8"/>
            <p:cNvSpPr txBox="1"/>
            <p:nvPr/>
          </p:nvSpPr>
          <p:spPr>
            <a:xfrm>
              <a:off x="189282" y="189282"/>
              <a:ext cx="6669499" cy="3498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“data.frame”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class(Datos$Edad)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“numeric”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“factor”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&gt;Datos$Nombre&lt;-as.character(Datos$Nombre)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“character”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6" name="Google Shape;406;p48"/>
          <p:cNvCxnSpPr/>
          <p:nvPr/>
        </p:nvCxnSpPr>
        <p:spPr>
          <a:xfrm>
            <a:off x="2460171" y="1055914"/>
            <a:ext cx="1328058" cy="108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7" name="Google Shape;407;p48"/>
          <p:cNvSpPr txBox="1"/>
          <p:nvPr/>
        </p:nvSpPr>
        <p:spPr>
          <a:xfrm>
            <a:off x="3962514" y="766184"/>
            <a:ext cx="2029636" cy="7386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 “class”: Nos permite saber el tipo de objeto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4321630" y="1914900"/>
            <a:ext cx="441847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Variables y tipos de datos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13" name="Google Shape;413;p49"/>
          <p:cNvGrpSpPr/>
          <p:nvPr/>
        </p:nvGrpSpPr>
        <p:grpSpPr>
          <a:xfrm>
            <a:off x="256250" y="668716"/>
            <a:ext cx="7048063" cy="3877459"/>
            <a:chOff x="0" y="0"/>
            <a:chExt cx="7048063" cy="3877459"/>
          </a:xfrm>
        </p:grpSpPr>
        <p:sp>
          <p:nvSpPr>
            <p:cNvPr id="414" name="Google Shape;414;p49"/>
            <p:cNvSpPr/>
            <p:nvPr/>
          </p:nvSpPr>
          <p:spPr>
            <a:xfrm>
              <a:off x="0" y="0"/>
              <a:ext cx="7048063" cy="3877459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9"/>
            <p:cNvSpPr txBox="1"/>
            <p:nvPr/>
          </p:nvSpPr>
          <p:spPr>
            <a:xfrm>
              <a:off x="189282" y="189282"/>
              <a:ext cx="6669499" cy="3498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“data.frame”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class(Datos$Edad)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“numeric”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“factor”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&gt;Datos$Nombre&lt;-as.character(Datos$Nombre)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“character”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6" name="Google Shape;416;p49"/>
          <p:cNvCxnSpPr/>
          <p:nvPr/>
        </p:nvCxnSpPr>
        <p:spPr>
          <a:xfrm rot="10800000" flipH="1">
            <a:off x="6285950" y="2978673"/>
            <a:ext cx="539393" cy="4503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7" name="Google Shape;417;p49"/>
          <p:cNvSpPr txBox="1"/>
          <p:nvPr/>
        </p:nvSpPr>
        <p:spPr>
          <a:xfrm>
            <a:off x="6975295" y="2609341"/>
            <a:ext cx="2029636" cy="7386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Cambiamos el formato de la columna Nombre del conjundo Datos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7;p51">
            <a:extLst>
              <a:ext uri="{FF2B5EF4-FFF2-40B4-BE49-F238E27FC236}">
                <a16:creationId xmlns:a16="http://schemas.microsoft.com/office/drawing/2014/main" id="{080D8CBF-7143-A2E9-D1B5-A1BCFFDF8BF6}"/>
              </a:ext>
            </a:extLst>
          </p:cNvPr>
          <p:cNvSpPr txBox="1"/>
          <p:nvPr/>
        </p:nvSpPr>
        <p:spPr>
          <a:xfrm>
            <a:off x="3543300" y="1600575"/>
            <a:ext cx="441847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Directorio o entorno de trabajo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Comandos básicos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33" name="Google Shape;433;p52"/>
          <p:cNvGrpSpPr/>
          <p:nvPr/>
        </p:nvGrpSpPr>
        <p:grpSpPr>
          <a:xfrm>
            <a:off x="751116" y="1433771"/>
            <a:ext cx="6444344" cy="875855"/>
            <a:chOff x="0" y="147401"/>
            <a:chExt cx="6444344" cy="875855"/>
          </a:xfrm>
        </p:grpSpPr>
        <p:sp>
          <p:nvSpPr>
            <p:cNvPr id="434" name="Google Shape;434;p52"/>
            <p:cNvSpPr/>
            <p:nvPr/>
          </p:nvSpPr>
          <p:spPr>
            <a:xfrm>
              <a:off x="0" y="147401"/>
              <a:ext cx="6444344" cy="87585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2"/>
            <p:cNvSpPr txBox="1"/>
            <p:nvPr/>
          </p:nvSpPr>
          <p:spPr>
            <a:xfrm>
              <a:off x="42756" y="190157"/>
              <a:ext cx="6358832" cy="790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getwd()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"C:/Program Files"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52"/>
          <p:cNvGrpSpPr/>
          <p:nvPr/>
        </p:nvGrpSpPr>
        <p:grpSpPr>
          <a:xfrm>
            <a:off x="751116" y="918208"/>
            <a:ext cx="6954148" cy="461665"/>
            <a:chOff x="751116" y="918208"/>
            <a:chExt cx="6954148" cy="461665"/>
          </a:xfrm>
        </p:grpSpPr>
        <p:sp>
          <p:nvSpPr>
            <p:cNvPr id="437" name="Google Shape;437;p52"/>
            <p:cNvSpPr txBox="1"/>
            <p:nvPr/>
          </p:nvSpPr>
          <p:spPr>
            <a:xfrm>
              <a:off x="751116" y="918208"/>
              <a:ext cx="69541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Consultar el directorio sobre el cual se trabaja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8" name="Google Shape;438;p52"/>
            <p:cNvCxnSpPr/>
            <p:nvPr/>
          </p:nvCxnSpPr>
          <p:spPr>
            <a:xfrm>
              <a:off x="751116" y="1364424"/>
              <a:ext cx="6954148" cy="1544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39" name="Google Shape;439;p52"/>
          <p:cNvGrpSpPr/>
          <p:nvPr/>
        </p:nvGrpSpPr>
        <p:grpSpPr>
          <a:xfrm>
            <a:off x="751116" y="3119596"/>
            <a:ext cx="6444344" cy="638625"/>
            <a:chOff x="0" y="192315"/>
            <a:chExt cx="6444344" cy="638625"/>
          </a:xfrm>
        </p:grpSpPr>
        <p:sp>
          <p:nvSpPr>
            <p:cNvPr id="440" name="Google Shape;440;p52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2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setwd(“C:/Analisis de datos con R/Clase 1”)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52"/>
          <p:cNvSpPr txBox="1"/>
          <p:nvPr/>
        </p:nvSpPr>
        <p:spPr>
          <a:xfrm>
            <a:off x="751116" y="2551395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el directorio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52"/>
          <p:cNvCxnSpPr/>
          <p:nvPr/>
        </p:nvCxnSpPr>
        <p:spPr>
          <a:xfrm rot="10800000" flipH="1">
            <a:off x="751116" y="3013060"/>
            <a:ext cx="6954148" cy="7724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Comandos básicos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49" name="Google Shape;449;p53"/>
          <p:cNvGrpSpPr/>
          <p:nvPr/>
        </p:nvGrpSpPr>
        <p:grpSpPr>
          <a:xfrm>
            <a:off x="751116" y="1460312"/>
            <a:ext cx="6444344" cy="849314"/>
            <a:chOff x="0" y="173942"/>
            <a:chExt cx="6444344" cy="849314"/>
          </a:xfrm>
        </p:grpSpPr>
        <p:sp>
          <p:nvSpPr>
            <p:cNvPr id="450" name="Google Shape;450;p53"/>
            <p:cNvSpPr/>
            <p:nvPr/>
          </p:nvSpPr>
          <p:spPr>
            <a:xfrm>
              <a:off x="0" y="173942"/>
              <a:ext cx="6444344" cy="84931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 txBox="1"/>
            <p:nvPr/>
          </p:nvSpPr>
          <p:spPr>
            <a:xfrm>
              <a:off x="41460" y="215402"/>
              <a:ext cx="6361424" cy="766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data &lt;- read.table("Ejemplo_datos.csv", header=T, sep=";")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53"/>
          <p:cNvGrpSpPr/>
          <p:nvPr/>
        </p:nvGrpSpPr>
        <p:grpSpPr>
          <a:xfrm>
            <a:off x="751116" y="918208"/>
            <a:ext cx="6954148" cy="461665"/>
            <a:chOff x="751116" y="918208"/>
            <a:chExt cx="6954148" cy="461665"/>
          </a:xfrm>
        </p:grpSpPr>
        <p:sp>
          <p:nvSpPr>
            <p:cNvPr id="453" name="Google Shape;453;p53"/>
            <p:cNvSpPr txBox="1"/>
            <p:nvPr/>
          </p:nvSpPr>
          <p:spPr>
            <a:xfrm>
              <a:off x="751116" y="918208"/>
              <a:ext cx="5429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Importar un conjunto de datos (csv)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53"/>
            <p:cNvCxnSpPr/>
            <p:nvPr/>
          </p:nvCxnSpPr>
          <p:spPr>
            <a:xfrm>
              <a:off x="751116" y="1364424"/>
              <a:ext cx="6954148" cy="1544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55" name="Google Shape;455;p53"/>
          <p:cNvGrpSpPr/>
          <p:nvPr/>
        </p:nvGrpSpPr>
        <p:grpSpPr>
          <a:xfrm>
            <a:off x="751116" y="3119596"/>
            <a:ext cx="6444344" cy="638625"/>
            <a:chOff x="0" y="192315"/>
            <a:chExt cx="6444344" cy="638625"/>
          </a:xfrm>
        </p:grpSpPr>
        <p:sp>
          <p:nvSpPr>
            <p:cNvPr id="456" name="Google Shape;456;p5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head(data,6)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53"/>
          <p:cNvSpPr txBox="1"/>
          <p:nvPr/>
        </p:nvSpPr>
        <p:spPr>
          <a:xfrm>
            <a:off x="751116" y="2551395"/>
            <a:ext cx="52116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 los primeros 6 registros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53"/>
          <p:cNvCxnSpPr/>
          <p:nvPr/>
        </p:nvCxnSpPr>
        <p:spPr>
          <a:xfrm rot="10800000" flipH="1">
            <a:off x="751116" y="3013060"/>
            <a:ext cx="6954148" cy="7724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/>
        </p:nvSpPr>
        <p:spPr>
          <a:xfrm>
            <a:off x="1464130" y="1714875"/>
            <a:ext cx="441847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Data Management y Data </a:t>
            </a:r>
            <a:r>
              <a:rPr lang="es-MX" sz="3600" b="1" i="0" u="none" strike="noStrike" cap="none" dirty="0" err="1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Wrangling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2070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54"/>
          <p:cNvGrpSpPr/>
          <p:nvPr/>
        </p:nvGrpSpPr>
        <p:grpSpPr>
          <a:xfrm>
            <a:off x="1002535" y="1403574"/>
            <a:ext cx="7227065" cy="2001441"/>
            <a:chOff x="0" y="0"/>
            <a:chExt cx="8628245" cy="2972003"/>
          </a:xfrm>
        </p:grpSpPr>
        <p:cxnSp>
          <p:nvCxnSpPr>
            <p:cNvPr id="465" name="Google Shape;465;p54"/>
            <p:cNvCxnSpPr/>
            <p:nvPr/>
          </p:nvCxnSpPr>
          <p:spPr>
            <a:xfrm>
              <a:off x="8614099" y="1567330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66" name="Google Shape;466;p54"/>
            <p:cNvCxnSpPr/>
            <p:nvPr/>
          </p:nvCxnSpPr>
          <p:spPr>
            <a:xfrm>
              <a:off x="4312796" y="0"/>
              <a:ext cx="0" cy="1561141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67" name="Google Shape;467;p54"/>
            <p:cNvCxnSpPr/>
            <p:nvPr/>
          </p:nvCxnSpPr>
          <p:spPr>
            <a:xfrm rot="10800000">
              <a:off x="0" y="1579706"/>
              <a:ext cx="8628245" cy="0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68" name="Google Shape;468;p54"/>
            <p:cNvCxnSpPr/>
            <p:nvPr/>
          </p:nvCxnSpPr>
          <p:spPr>
            <a:xfrm>
              <a:off x="10610" y="1567330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69" name="Google Shape;469;p54"/>
            <p:cNvCxnSpPr/>
            <p:nvPr/>
          </p:nvCxnSpPr>
          <p:spPr>
            <a:xfrm>
              <a:off x="2878734" y="1567330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70" name="Google Shape;470;p54"/>
            <p:cNvCxnSpPr/>
            <p:nvPr/>
          </p:nvCxnSpPr>
          <p:spPr>
            <a:xfrm>
              <a:off x="5745974" y="1567330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471" name="Google Shape;471;p54"/>
          <p:cNvSpPr/>
          <p:nvPr/>
        </p:nvSpPr>
        <p:spPr>
          <a:xfrm>
            <a:off x="3837775" y="574305"/>
            <a:ext cx="1554361" cy="1554956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E4E79"/>
          </a:solidFill>
          <a:ln w="38100" cap="flat" cmpd="sng">
            <a:solidFill>
              <a:srgbClr val="1E4E79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1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Data Wrangling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p54"/>
          <p:cNvGrpSpPr/>
          <p:nvPr/>
        </p:nvGrpSpPr>
        <p:grpSpPr>
          <a:xfrm>
            <a:off x="249979" y="2805535"/>
            <a:ext cx="8729954" cy="1532846"/>
            <a:chOff x="-111678" y="-2"/>
            <a:chExt cx="10592852" cy="2275612"/>
          </a:xfrm>
        </p:grpSpPr>
        <p:sp>
          <p:nvSpPr>
            <p:cNvPr id="473" name="Google Shape;473;p54"/>
            <p:cNvSpPr/>
            <p:nvPr/>
          </p:nvSpPr>
          <p:spPr>
            <a:xfrm>
              <a:off x="-111678" y="137834"/>
              <a:ext cx="1878330" cy="2137776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Arial"/>
                <a:buNone/>
              </a:pPr>
              <a:r>
                <a:rPr lang="es-MX" sz="1575" b="0" i="0" u="none" strike="noStrike" cap="non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Descubrir, importar, estructurar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4"/>
            <p:cNvSpPr/>
            <p:nvPr/>
          </p:nvSpPr>
          <p:spPr>
            <a:xfrm>
              <a:off x="8602844" y="-1"/>
              <a:ext cx="1878330" cy="2137776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rgbClr val="B8D0F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Arial"/>
                <a:buNone/>
              </a:pPr>
              <a:r>
                <a:rPr lang="es-MX" sz="1575" b="0" i="0" u="none" strike="noStrike" cap="non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Enriquecer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4"/>
            <p:cNvSpPr/>
            <p:nvPr/>
          </p:nvSpPr>
          <p:spPr>
            <a:xfrm>
              <a:off x="2867614" y="-2"/>
              <a:ext cx="1878330" cy="2137776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rgbClr val="9CC2E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Arial"/>
                <a:buNone/>
              </a:pPr>
              <a:r>
                <a:rPr lang="es-MX" sz="1575" b="0" i="0" u="none" strike="noStrike" cap="non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Limpieza de los datos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4"/>
            <p:cNvSpPr/>
            <p:nvPr/>
          </p:nvSpPr>
          <p:spPr>
            <a:xfrm>
              <a:off x="5735229" y="-1"/>
              <a:ext cx="1878330" cy="2137776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rgbClr val="BBD6E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Arial"/>
                <a:buNone/>
              </a:pPr>
              <a:r>
                <a:rPr lang="es-MX" sz="1575" b="0" i="0" u="none" strike="noStrike" cap="non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Validación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5"/>
          <p:cNvSpPr/>
          <p:nvPr/>
        </p:nvSpPr>
        <p:spPr>
          <a:xfrm>
            <a:off x="3280382" y="2901088"/>
            <a:ext cx="315516" cy="315516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0" tIns="0" rIns="0" bIns="1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5"/>
          <p:cNvSpPr/>
          <p:nvPr/>
        </p:nvSpPr>
        <p:spPr>
          <a:xfrm>
            <a:off x="994443" y="3527387"/>
            <a:ext cx="314921" cy="315516"/>
          </a:xfrm>
          <a:prstGeom prst="ellips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0" tIns="0" rIns="0" bIns="1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5"/>
          <p:cNvSpPr/>
          <p:nvPr/>
        </p:nvSpPr>
        <p:spPr>
          <a:xfrm>
            <a:off x="5621465" y="3626495"/>
            <a:ext cx="314920" cy="315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0" tIns="0" rIns="0" bIns="1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5"/>
          <p:cNvSpPr/>
          <p:nvPr/>
        </p:nvSpPr>
        <p:spPr>
          <a:xfrm>
            <a:off x="7709296" y="3065737"/>
            <a:ext cx="314921" cy="315516"/>
          </a:xfrm>
          <a:prstGeom prst="ellipse">
            <a:avLst/>
          </a:prstGeom>
          <a:solidFill>
            <a:srgbClr val="B8D0F6"/>
          </a:solidFill>
          <a:ln>
            <a:noFill/>
          </a:ln>
        </p:spPr>
        <p:txBody>
          <a:bodyPr spcFirstLastPara="1" wrap="square" lIns="0" tIns="0" rIns="0" bIns="1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5"/>
          <p:cNvSpPr/>
          <p:nvPr/>
        </p:nvSpPr>
        <p:spPr>
          <a:xfrm>
            <a:off x="1084930" y="2543931"/>
            <a:ext cx="133946" cy="133945"/>
          </a:xfrm>
          <a:prstGeom prst="ellips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0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55"/>
          <p:cNvCxnSpPr>
            <a:stCxn id="482" idx="0"/>
            <a:endCxn id="485" idx="4"/>
          </p:cNvCxnSpPr>
          <p:nvPr/>
        </p:nvCxnSpPr>
        <p:spPr>
          <a:xfrm rot="10800000">
            <a:off x="1151903" y="2677787"/>
            <a:ext cx="0" cy="8496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7" name="Google Shape;487;p55"/>
          <p:cNvSpPr/>
          <p:nvPr/>
        </p:nvSpPr>
        <p:spPr>
          <a:xfrm>
            <a:off x="3372908" y="2436217"/>
            <a:ext cx="134541" cy="133946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0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55"/>
          <p:cNvCxnSpPr>
            <a:endCxn id="487" idx="4"/>
          </p:cNvCxnSpPr>
          <p:nvPr/>
        </p:nvCxnSpPr>
        <p:spPr>
          <a:xfrm rot="10800000">
            <a:off x="3440178" y="2570163"/>
            <a:ext cx="0" cy="3024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9" name="Google Shape;489;p55"/>
          <p:cNvSpPr/>
          <p:nvPr/>
        </p:nvSpPr>
        <p:spPr>
          <a:xfrm>
            <a:off x="5711953" y="2836963"/>
            <a:ext cx="133945" cy="133945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0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5"/>
          <p:cNvSpPr/>
          <p:nvPr/>
        </p:nvSpPr>
        <p:spPr>
          <a:xfrm>
            <a:off x="7799784" y="2339445"/>
            <a:ext cx="133946" cy="134541"/>
          </a:xfrm>
          <a:prstGeom prst="ellipse">
            <a:avLst/>
          </a:prstGeom>
          <a:solidFill>
            <a:srgbClr val="B8D0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0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55"/>
          <p:cNvCxnSpPr>
            <a:stCxn id="483" idx="0"/>
          </p:cNvCxnSpPr>
          <p:nvPr/>
        </p:nvCxnSpPr>
        <p:spPr>
          <a:xfrm rot="10800000">
            <a:off x="5778925" y="3009395"/>
            <a:ext cx="0" cy="6171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2" name="Google Shape;492;p55"/>
          <p:cNvCxnSpPr>
            <a:endCxn id="490" idx="4"/>
          </p:cNvCxnSpPr>
          <p:nvPr/>
        </p:nvCxnSpPr>
        <p:spPr>
          <a:xfrm rot="10800000">
            <a:off x="7866757" y="2473986"/>
            <a:ext cx="0" cy="5376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3" name="Google Shape;493;p55"/>
          <p:cNvSpPr/>
          <p:nvPr/>
        </p:nvSpPr>
        <p:spPr>
          <a:xfrm>
            <a:off x="549698" y="1228650"/>
            <a:ext cx="1256705" cy="1256705"/>
          </a:xfrm>
          <a:prstGeom prst="ellips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5"/>
          <p:cNvSpPr/>
          <p:nvPr/>
        </p:nvSpPr>
        <p:spPr>
          <a:xfrm>
            <a:off x="3004753" y="1558063"/>
            <a:ext cx="840581" cy="840581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5"/>
          <p:cNvSpPr/>
          <p:nvPr/>
        </p:nvSpPr>
        <p:spPr>
          <a:xfrm>
            <a:off x="5221185" y="1663260"/>
            <a:ext cx="1115020" cy="1115021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5"/>
          <p:cNvSpPr/>
          <p:nvPr/>
        </p:nvSpPr>
        <p:spPr>
          <a:xfrm>
            <a:off x="7318772" y="1189301"/>
            <a:ext cx="1095375" cy="1094780"/>
          </a:xfrm>
          <a:prstGeom prst="ellipse">
            <a:avLst/>
          </a:prstGeom>
          <a:solidFill>
            <a:srgbClr val="B8D0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5"/>
          <p:cNvSpPr/>
          <p:nvPr/>
        </p:nvSpPr>
        <p:spPr>
          <a:xfrm>
            <a:off x="5686447" y="636381"/>
            <a:ext cx="356592" cy="341114"/>
          </a:xfrm>
          <a:custGeom>
            <a:avLst/>
            <a:gdLst/>
            <a:ahLst/>
            <a:cxnLst/>
            <a:rect l="l" t="t" r="r" b="b"/>
            <a:pathLst>
              <a:path w="124" h="118" extrusionOk="0">
                <a:moveTo>
                  <a:pt x="122" y="44"/>
                </a:moveTo>
                <a:cubicBezTo>
                  <a:pt x="121" y="41"/>
                  <a:pt x="119" y="39"/>
                  <a:pt x="115" y="38"/>
                </a:cubicBezTo>
                <a:cubicBezTo>
                  <a:pt x="83" y="33"/>
                  <a:pt x="83" y="33"/>
                  <a:pt x="83" y="33"/>
                </a:cubicBezTo>
                <a:cubicBezTo>
                  <a:pt x="70" y="5"/>
                  <a:pt x="70" y="5"/>
                  <a:pt x="70" y="5"/>
                </a:cubicBezTo>
                <a:cubicBezTo>
                  <a:pt x="68" y="1"/>
                  <a:pt x="65" y="0"/>
                  <a:pt x="62" y="0"/>
                </a:cubicBezTo>
                <a:cubicBezTo>
                  <a:pt x="58" y="0"/>
                  <a:pt x="55" y="1"/>
                  <a:pt x="54" y="5"/>
                </a:cubicBezTo>
                <a:cubicBezTo>
                  <a:pt x="40" y="33"/>
                  <a:pt x="40" y="33"/>
                  <a:pt x="40" y="33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9"/>
                  <a:pt x="2" y="41"/>
                  <a:pt x="1" y="44"/>
                </a:cubicBezTo>
                <a:cubicBezTo>
                  <a:pt x="0" y="47"/>
                  <a:pt x="0" y="50"/>
                  <a:pt x="3" y="53"/>
                </a:cubicBezTo>
                <a:cubicBezTo>
                  <a:pt x="26" y="76"/>
                  <a:pt x="26" y="76"/>
                  <a:pt x="26" y="76"/>
                </a:cubicBezTo>
                <a:cubicBezTo>
                  <a:pt x="21" y="108"/>
                  <a:pt x="21" y="108"/>
                  <a:pt x="21" y="108"/>
                </a:cubicBezTo>
                <a:cubicBezTo>
                  <a:pt x="20" y="112"/>
                  <a:pt x="22" y="115"/>
                  <a:pt x="24" y="117"/>
                </a:cubicBezTo>
                <a:cubicBezTo>
                  <a:pt x="26" y="118"/>
                  <a:pt x="28" y="118"/>
                  <a:pt x="29" y="118"/>
                </a:cubicBezTo>
                <a:cubicBezTo>
                  <a:pt x="31" y="118"/>
                  <a:pt x="32" y="118"/>
                  <a:pt x="34" y="117"/>
                </a:cubicBezTo>
                <a:cubicBezTo>
                  <a:pt x="62" y="102"/>
                  <a:pt x="62" y="102"/>
                  <a:pt x="62" y="102"/>
                </a:cubicBezTo>
                <a:cubicBezTo>
                  <a:pt x="89" y="117"/>
                  <a:pt x="89" y="117"/>
                  <a:pt x="89" y="117"/>
                </a:cubicBezTo>
                <a:cubicBezTo>
                  <a:pt x="91" y="118"/>
                  <a:pt x="92" y="118"/>
                  <a:pt x="94" y="118"/>
                </a:cubicBezTo>
                <a:cubicBezTo>
                  <a:pt x="96" y="118"/>
                  <a:pt x="97" y="118"/>
                  <a:pt x="99" y="117"/>
                </a:cubicBezTo>
                <a:cubicBezTo>
                  <a:pt x="102" y="115"/>
                  <a:pt x="103" y="112"/>
                  <a:pt x="102" y="108"/>
                </a:cubicBezTo>
                <a:cubicBezTo>
                  <a:pt x="97" y="76"/>
                  <a:pt x="97" y="76"/>
                  <a:pt x="97" y="76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3" y="50"/>
                  <a:pt x="124" y="47"/>
                  <a:pt x="122" y="44"/>
                </a:cubicBezTo>
                <a:close/>
                <a:moveTo>
                  <a:pt x="91" y="70"/>
                </a:moveTo>
                <a:cubicBezTo>
                  <a:pt x="89" y="72"/>
                  <a:pt x="88" y="75"/>
                  <a:pt x="88" y="77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66" y="95"/>
                  <a:pt x="66" y="95"/>
                  <a:pt x="66" y="95"/>
                </a:cubicBezTo>
                <a:cubicBezTo>
                  <a:pt x="65" y="94"/>
                  <a:pt x="63" y="94"/>
                  <a:pt x="62" y="94"/>
                </a:cubicBezTo>
                <a:cubicBezTo>
                  <a:pt x="60" y="94"/>
                  <a:pt x="59" y="94"/>
                  <a:pt x="57" y="95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35" y="77"/>
                  <a:pt x="35" y="77"/>
                  <a:pt x="35" y="77"/>
                </a:cubicBezTo>
                <a:cubicBezTo>
                  <a:pt x="35" y="75"/>
                  <a:pt x="34" y="72"/>
                  <a:pt x="32" y="70"/>
                </a:cubicBezTo>
                <a:cubicBezTo>
                  <a:pt x="9" y="47"/>
                  <a:pt x="9" y="47"/>
                  <a:pt x="9" y="47"/>
                </a:cubicBezTo>
                <a:cubicBezTo>
                  <a:pt x="41" y="42"/>
                  <a:pt x="41" y="42"/>
                  <a:pt x="41" y="42"/>
                </a:cubicBezTo>
                <a:cubicBezTo>
                  <a:pt x="44" y="41"/>
                  <a:pt x="46" y="40"/>
                  <a:pt x="48" y="37"/>
                </a:cubicBezTo>
                <a:cubicBezTo>
                  <a:pt x="62" y="8"/>
                  <a:pt x="62" y="8"/>
                  <a:pt x="62" y="8"/>
                </a:cubicBezTo>
                <a:cubicBezTo>
                  <a:pt x="75" y="37"/>
                  <a:pt x="75" y="37"/>
                  <a:pt x="75" y="37"/>
                </a:cubicBezTo>
                <a:cubicBezTo>
                  <a:pt x="77" y="40"/>
                  <a:pt x="79" y="41"/>
                  <a:pt x="82" y="42"/>
                </a:cubicBezTo>
                <a:cubicBezTo>
                  <a:pt x="114" y="47"/>
                  <a:pt x="114" y="47"/>
                  <a:pt x="114" y="47"/>
                </a:cubicBezTo>
                <a:lnTo>
                  <a:pt x="91" y="70"/>
                </a:lnTo>
                <a:close/>
                <a:moveTo>
                  <a:pt x="91" y="70"/>
                </a:moveTo>
                <a:cubicBezTo>
                  <a:pt x="91" y="70"/>
                  <a:pt x="91" y="70"/>
                  <a:pt x="91" y="7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Arial"/>
              <a:buNone/>
            </a:pPr>
            <a:endParaRPr sz="52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5"/>
          <p:cNvSpPr/>
          <p:nvPr/>
        </p:nvSpPr>
        <p:spPr>
          <a:xfrm>
            <a:off x="2276804" y="3656926"/>
            <a:ext cx="26997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https://data.buenosaires.gob.ar/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5"/>
          <p:cNvSpPr txBox="1"/>
          <p:nvPr/>
        </p:nvSpPr>
        <p:spPr>
          <a:xfrm>
            <a:off x="271360" y="662902"/>
            <a:ext cx="80666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Algunas páginas para descargar datos libres oficiales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55"/>
          <p:cNvCxnSpPr/>
          <p:nvPr/>
        </p:nvCxnSpPr>
        <p:spPr>
          <a:xfrm>
            <a:off x="271360" y="1109118"/>
            <a:ext cx="8066632" cy="1544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1" name="Google Shape;501;p55"/>
          <p:cNvSpPr/>
          <p:nvPr/>
        </p:nvSpPr>
        <p:spPr>
          <a:xfrm>
            <a:off x="859803" y="1583695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609" h="609" extrusionOk="0">
                <a:moveTo>
                  <a:pt x="587" y="488"/>
                </a:moveTo>
                <a:lnTo>
                  <a:pt x="587" y="488"/>
                </a:lnTo>
                <a:cubicBezTo>
                  <a:pt x="318" y="601"/>
                  <a:pt x="318" y="601"/>
                  <a:pt x="318" y="601"/>
                </a:cubicBezTo>
                <a:cubicBezTo>
                  <a:pt x="311" y="608"/>
                  <a:pt x="311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21" y="488"/>
                  <a:pt x="21" y="488"/>
                  <a:pt x="21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467"/>
                  <a:pt x="608" y="467"/>
                  <a:pt x="608" y="467"/>
                </a:cubicBezTo>
                <a:cubicBezTo>
                  <a:pt x="608" y="474"/>
                  <a:pt x="601" y="488"/>
                  <a:pt x="587" y="488"/>
                </a:cubicBezTo>
                <a:close/>
                <a:moveTo>
                  <a:pt x="276" y="163"/>
                </a:moveTo>
                <a:lnTo>
                  <a:pt x="276" y="163"/>
                </a:ln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cubicBezTo>
                  <a:pt x="276" y="538"/>
                  <a:pt x="276" y="538"/>
                  <a:pt x="276" y="538"/>
                </a:cubicBezTo>
                <a:lnTo>
                  <a:pt x="276" y="163"/>
                </a:lnTo>
                <a:close/>
                <a:moveTo>
                  <a:pt x="551" y="71"/>
                </a:moveTo>
                <a:lnTo>
                  <a:pt x="551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51" y="446"/>
                  <a:pt x="551" y="446"/>
                  <a:pt x="551" y="446"/>
                </a:cubicBezTo>
                <a:lnTo>
                  <a:pt x="551" y="71"/>
                </a:lnTo>
                <a:close/>
                <a:moveTo>
                  <a:pt x="375" y="206"/>
                </a:moveTo>
                <a:lnTo>
                  <a:pt x="375" y="206"/>
                </a:lnTo>
                <a:cubicBezTo>
                  <a:pt x="480" y="156"/>
                  <a:pt x="480" y="156"/>
                  <a:pt x="480" y="156"/>
                </a:cubicBezTo>
                <a:cubicBezTo>
                  <a:pt x="488" y="156"/>
                  <a:pt x="488" y="156"/>
                  <a:pt x="495" y="156"/>
                </a:cubicBezTo>
                <a:cubicBezTo>
                  <a:pt x="509" y="156"/>
                  <a:pt x="523" y="163"/>
                  <a:pt x="523" y="184"/>
                </a:cubicBezTo>
                <a:cubicBezTo>
                  <a:pt x="523" y="191"/>
                  <a:pt x="516" y="206"/>
                  <a:pt x="502" y="206"/>
                </a:cubicBezTo>
                <a:cubicBezTo>
                  <a:pt x="403" y="255"/>
                  <a:pt x="403" y="255"/>
                  <a:pt x="403" y="255"/>
                </a:cubicBezTo>
                <a:cubicBezTo>
                  <a:pt x="396" y="255"/>
                  <a:pt x="396" y="255"/>
                  <a:pt x="389" y="255"/>
                </a:cubicBezTo>
                <a:cubicBezTo>
                  <a:pt x="375" y="255"/>
                  <a:pt x="360" y="248"/>
                  <a:pt x="360" y="227"/>
                </a:cubicBezTo>
                <a:cubicBezTo>
                  <a:pt x="360" y="220"/>
                  <a:pt x="367" y="206"/>
                  <a:pt x="375" y="206"/>
                </a:cubicBezTo>
                <a:close/>
                <a:moveTo>
                  <a:pt x="375" y="304"/>
                </a:moveTo>
                <a:lnTo>
                  <a:pt x="375" y="304"/>
                </a:lnTo>
                <a:cubicBezTo>
                  <a:pt x="480" y="262"/>
                  <a:pt x="480" y="262"/>
                  <a:pt x="480" y="262"/>
                </a:cubicBezTo>
                <a:cubicBezTo>
                  <a:pt x="488" y="255"/>
                  <a:pt x="488" y="255"/>
                  <a:pt x="495" y="255"/>
                </a:cubicBezTo>
                <a:cubicBezTo>
                  <a:pt x="509" y="255"/>
                  <a:pt x="523" y="269"/>
                  <a:pt x="523" y="283"/>
                </a:cubicBezTo>
                <a:cubicBezTo>
                  <a:pt x="523" y="297"/>
                  <a:pt x="516" y="304"/>
                  <a:pt x="502" y="311"/>
                </a:cubicBezTo>
                <a:cubicBezTo>
                  <a:pt x="403" y="361"/>
                  <a:pt x="403" y="361"/>
                  <a:pt x="403" y="361"/>
                </a:cubicBezTo>
                <a:cubicBezTo>
                  <a:pt x="396" y="361"/>
                  <a:pt x="396" y="361"/>
                  <a:pt x="389" y="361"/>
                </a:cubicBezTo>
                <a:cubicBezTo>
                  <a:pt x="375" y="361"/>
                  <a:pt x="360" y="347"/>
                  <a:pt x="360" y="333"/>
                </a:cubicBezTo>
                <a:cubicBezTo>
                  <a:pt x="360" y="319"/>
                  <a:pt x="367" y="311"/>
                  <a:pt x="375" y="304"/>
                </a:cubicBezTo>
                <a:close/>
                <a:moveTo>
                  <a:pt x="375" y="410"/>
                </a:moveTo>
                <a:lnTo>
                  <a:pt x="375" y="410"/>
                </a:lnTo>
                <a:cubicBezTo>
                  <a:pt x="480" y="361"/>
                  <a:pt x="480" y="361"/>
                  <a:pt x="480" y="361"/>
                </a:cubicBezTo>
                <a:cubicBezTo>
                  <a:pt x="488" y="361"/>
                  <a:pt x="488" y="361"/>
                  <a:pt x="495" y="361"/>
                </a:cubicBezTo>
                <a:cubicBezTo>
                  <a:pt x="509" y="361"/>
                  <a:pt x="523" y="375"/>
                  <a:pt x="523" y="389"/>
                </a:cubicBezTo>
                <a:cubicBezTo>
                  <a:pt x="523" y="403"/>
                  <a:pt x="516" y="410"/>
                  <a:pt x="502" y="417"/>
                </a:cubicBezTo>
                <a:cubicBezTo>
                  <a:pt x="403" y="460"/>
                  <a:pt x="403" y="460"/>
                  <a:pt x="403" y="460"/>
                </a:cubicBezTo>
                <a:cubicBezTo>
                  <a:pt x="396" y="467"/>
                  <a:pt x="396" y="467"/>
                  <a:pt x="389" y="467"/>
                </a:cubicBezTo>
                <a:cubicBezTo>
                  <a:pt x="375" y="467"/>
                  <a:pt x="360" y="453"/>
                  <a:pt x="360" y="439"/>
                </a:cubicBezTo>
                <a:cubicBezTo>
                  <a:pt x="360" y="425"/>
                  <a:pt x="367" y="417"/>
                  <a:pt x="375" y="410"/>
                </a:cubicBezTo>
                <a:close/>
                <a:moveTo>
                  <a:pt x="113" y="156"/>
                </a:moveTo>
                <a:lnTo>
                  <a:pt x="113" y="156"/>
                </a:lnTo>
                <a:cubicBezTo>
                  <a:pt x="120" y="156"/>
                  <a:pt x="120" y="156"/>
                  <a:pt x="127" y="156"/>
                </a:cubicBezTo>
                <a:cubicBezTo>
                  <a:pt x="233" y="206"/>
                  <a:pt x="233" y="206"/>
                  <a:pt x="233" y="206"/>
                </a:cubicBezTo>
                <a:cubicBezTo>
                  <a:pt x="240" y="206"/>
                  <a:pt x="247" y="220"/>
                  <a:pt x="247" y="227"/>
                </a:cubicBezTo>
                <a:cubicBezTo>
                  <a:pt x="247" y="248"/>
                  <a:pt x="233" y="255"/>
                  <a:pt x="219" y="255"/>
                </a:cubicBezTo>
                <a:cubicBezTo>
                  <a:pt x="212" y="255"/>
                  <a:pt x="212" y="255"/>
                  <a:pt x="205" y="255"/>
                </a:cubicBezTo>
                <a:cubicBezTo>
                  <a:pt x="106" y="206"/>
                  <a:pt x="106" y="206"/>
                  <a:pt x="106" y="206"/>
                </a:cubicBezTo>
                <a:cubicBezTo>
                  <a:pt x="92" y="206"/>
                  <a:pt x="85" y="191"/>
                  <a:pt x="85" y="184"/>
                </a:cubicBezTo>
                <a:cubicBezTo>
                  <a:pt x="85" y="163"/>
                  <a:pt x="99" y="156"/>
                  <a:pt x="113" y="156"/>
                </a:cubicBezTo>
                <a:close/>
                <a:moveTo>
                  <a:pt x="113" y="255"/>
                </a:moveTo>
                <a:lnTo>
                  <a:pt x="113" y="255"/>
                </a:lnTo>
                <a:cubicBezTo>
                  <a:pt x="120" y="255"/>
                  <a:pt x="120" y="255"/>
                  <a:pt x="127" y="262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0" y="311"/>
                  <a:pt x="247" y="319"/>
                  <a:pt x="247" y="333"/>
                </a:cubicBezTo>
                <a:cubicBezTo>
                  <a:pt x="247" y="347"/>
                  <a:pt x="233" y="361"/>
                  <a:pt x="219" y="361"/>
                </a:cubicBezTo>
                <a:cubicBezTo>
                  <a:pt x="212" y="361"/>
                  <a:pt x="212" y="361"/>
                  <a:pt x="205" y="36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92" y="304"/>
                  <a:pt x="85" y="297"/>
                  <a:pt x="85" y="283"/>
                </a:cubicBezTo>
                <a:cubicBezTo>
                  <a:pt x="85" y="269"/>
                  <a:pt x="99" y="255"/>
                  <a:pt x="113" y="255"/>
                </a:cubicBezTo>
                <a:close/>
                <a:moveTo>
                  <a:pt x="113" y="361"/>
                </a:moveTo>
                <a:lnTo>
                  <a:pt x="113" y="361"/>
                </a:lnTo>
                <a:cubicBezTo>
                  <a:pt x="120" y="361"/>
                  <a:pt x="120" y="361"/>
                  <a:pt x="127" y="361"/>
                </a:cubicBezTo>
                <a:cubicBezTo>
                  <a:pt x="233" y="410"/>
                  <a:pt x="233" y="410"/>
                  <a:pt x="233" y="410"/>
                </a:cubicBezTo>
                <a:cubicBezTo>
                  <a:pt x="240" y="417"/>
                  <a:pt x="247" y="425"/>
                  <a:pt x="247" y="439"/>
                </a:cubicBezTo>
                <a:cubicBezTo>
                  <a:pt x="247" y="453"/>
                  <a:pt x="233" y="467"/>
                  <a:pt x="219" y="467"/>
                </a:cubicBezTo>
                <a:cubicBezTo>
                  <a:pt x="212" y="467"/>
                  <a:pt x="212" y="467"/>
                  <a:pt x="205" y="460"/>
                </a:cubicBezTo>
                <a:cubicBezTo>
                  <a:pt x="106" y="417"/>
                  <a:pt x="106" y="417"/>
                  <a:pt x="106" y="417"/>
                </a:cubicBezTo>
                <a:cubicBezTo>
                  <a:pt x="92" y="410"/>
                  <a:pt x="85" y="403"/>
                  <a:pt x="85" y="389"/>
                </a:cubicBezTo>
                <a:cubicBezTo>
                  <a:pt x="85" y="375"/>
                  <a:pt x="99" y="361"/>
                  <a:pt x="113" y="3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2" name="Google Shape;502;p55"/>
          <p:cNvSpPr/>
          <p:nvPr/>
        </p:nvSpPr>
        <p:spPr>
          <a:xfrm>
            <a:off x="248143" y="4296626"/>
            <a:ext cx="17652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https://datos.gob.ar/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5"/>
          <p:cNvSpPr/>
          <p:nvPr/>
        </p:nvSpPr>
        <p:spPr>
          <a:xfrm>
            <a:off x="3241192" y="1779159"/>
            <a:ext cx="367701" cy="371515"/>
          </a:xfrm>
          <a:custGeom>
            <a:avLst/>
            <a:gdLst/>
            <a:ahLst/>
            <a:cxnLst/>
            <a:rect l="l" t="t" r="r" b="b"/>
            <a:pathLst>
              <a:path w="489" h="453" extrusionOk="0">
                <a:moveTo>
                  <a:pt x="460" y="452"/>
                </a:moveTo>
                <a:lnTo>
                  <a:pt x="460" y="452"/>
                </a:lnTo>
                <a:cubicBezTo>
                  <a:pt x="241" y="452"/>
                  <a:pt x="241" y="452"/>
                  <a:pt x="241" y="452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7" y="452"/>
                  <a:pt x="0" y="438"/>
                  <a:pt x="0" y="424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68"/>
                  <a:pt x="7" y="254"/>
                  <a:pt x="29" y="254"/>
                </a:cubicBezTo>
                <a:cubicBezTo>
                  <a:pt x="43" y="254"/>
                  <a:pt x="57" y="268"/>
                  <a:pt x="57" y="282"/>
                </a:cubicBezTo>
                <a:cubicBezTo>
                  <a:pt x="57" y="396"/>
                  <a:pt x="57" y="396"/>
                  <a:pt x="57" y="396"/>
                </a:cubicBezTo>
                <a:cubicBezTo>
                  <a:pt x="431" y="396"/>
                  <a:pt x="431" y="396"/>
                  <a:pt x="431" y="396"/>
                </a:cubicBezTo>
                <a:cubicBezTo>
                  <a:pt x="431" y="282"/>
                  <a:pt x="431" y="282"/>
                  <a:pt x="431" y="282"/>
                </a:cubicBezTo>
                <a:cubicBezTo>
                  <a:pt x="431" y="268"/>
                  <a:pt x="446" y="254"/>
                  <a:pt x="460" y="254"/>
                </a:cubicBezTo>
                <a:cubicBezTo>
                  <a:pt x="474" y="254"/>
                  <a:pt x="488" y="268"/>
                  <a:pt x="488" y="282"/>
                </a:cubicBezTo>
                <a:cubicBezTo>
                  <a:pt x="488" y="424"/>
                  <a:pt x="488" y="424"/>
                  <a:pt x="488" y="424"/>
                </a:cubicBezTo>
                <a:cubicBezTo>
                  <a:pt x="488" y="438"/>
                  <a:pt x="474" y="452"/>
                  <a:pt x="460" y="452"/>
                </a:cubicBezTo>
                <a:close/>
                <a:moveTo>
                  <a:pt x="347" y="198"/>
                </a:moveTo>
                <a:lnTo>
                  <a:pt x="347" y="198"/>
                </a:lnTo>
                <a:cubicBezTo>
                  <a:pt x="262" y="289"/>
                  <a:pt x="262" y="289"/>
                  <a:pt x="262" y="289"/>
                </a:cubicBezTo>
                <a:cubicBezTo>
                  <a:pt x="262" y="297"/>
                  <a:pt x="255" y="304"/>
                  <a:pt x="241" y="304"/>
                </a:cubicBezTo>
                <a:cubicBezTo>
                  <a:pt x="234" y="304"/>
                  <a:pt x="227" y="297"/>
                  <a:pt x="220" y="289"/>
                </a:cubicBezTo>
                <a:cubicBezTo>
                  <a:pt x="135" y="198"/>
                  <a:pt x="135" y="198"/>
                  <a:pt x="135" y="198"/>
                </a:cubicBezTo>
                <a:cubicBezTo>
                  <a:pt x="135" y="191"/>
                  <a:pt x="127" y="184"/>
                  <a:pt x="127" y="176"/>
                </a:cubicBezTo>
                <a:cubicBezTo>
                  <a:pt x="127" y="162"/>
                  <a:pt x="142" y="148"/>
                  <a:pt x="156" y="148"/>
                </a:cubicBezTo>
                <a:cubicBezTo>
                  <a:pt x="170" y="148"/>
                  <a:pt x="177" y="155"/>
                  <a:pt x="177" y="162"/>
                </a:cubicBezTo>
                <a:cubicBezTo>
                  <a:pt x="212" y="198"/>
                  <a:pt x="212" y="198"/>
                  <a:pt x="212" y="19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2" y="14"/>
                  <a:pt x="227" y="0"/>
                  <a:pt x="241" y="0"/>
                </a:cubicBezTo>
                <a:cubicBezTo>
                  <a:pt x="262" y="0"/>
                  <a:pt x="269" y="14"/>
                  <a:pt x="269" y="28"/>
                </a:cubicBezTo>
                <a:cubicBezTo>
                  <a:pt x="269" y="198"/>
                  <a:pt x="269" y="198"/>
                  <a:pt x="269" y="198"/>
                </a:cubicBezTo>
                <a:cubicBezTo>
                  <a:pt x="304" y="162"/>
                  <a:pt x="304" y="162"/>
                  <a:pt x="304" y="162"/>
                </a:cubicBezTo>
                <a:cubicBezTo>
                  <a:pt x="311" y="155"/>
                  <a:pt x="318" y="148"/>
                  <a:pt x="325" y="148"/>
                </a:cubicBezTo>
                <a:cubicBezTo>
                  <a:pt x="347" y="148"/>
                  <a:pt x="354" y="162"/>
                  <a:pt x="354" y="176"/>
                </a:cubicBezTo>
                <a:cubicBezTo>
                  <a:pt x="354" y="184"/>
                  <a:pt x="354" y="191"/>
                  <a:pt x="347" y="1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4" name="Google Shape;504;p55"/>
          <p:cNvSpPr/>
          <p:nvPr/>
        </p:nvSpPr>
        <p:spPr>
          <a:xfrm>
            <a:off x="4295242" y="4444172"/>
            <a:ext cx="31390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https://www.gba.gob.ar/datosabiertos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5"/>
          <p:cNvSpPr/>
          <p:nvPr/>
        </p:nvSpPr>
        <p:spPr>
          <a:xfrm>
            <a:off x="5569074" y="2006352"/>
            <a:ext cx="439995" cy="421079"/>
          </a:xfrm>
          <a:custGeom>
            <a:avLst/>
            <a:gdLst/>
            <a:ahLst/>
            <a:cxnLst/>
            <a:rect l="l" t="t" r="r" b="b"/>
            <a:pathLst>
              <a:path w="602" h="602" extrusionOk="0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6" name="Google Shape;506;p55"/>
          <p:cNvSpPr/>
          <p:nvPr/>
        </p:nvSpPr>
        <p:spPr>
          <a:xfrm>
            <a:off x="6863918" y="3855132"/>
            <a:ext cx="20056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https://www.ign.gob.ar/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5"/>
          <p:cNvSpPr/>
          <p:nvPr/>
        </p:nvSpPr>
        <p:spPr>
          <a:xfrm>
            <a:off x="7623001" y="1470679"/>
            <a:ext cx="402802" cy="448965"/>
          </a:xfrm>
          <a:custGeom>
            <a:avLst/>
            <a:gdLst/>
            <a:ahLst/>
            <a:cxnLst/>
            <a:rect l="l" t="t" r="r" b="b"/>
            <a:pathLst>
              <a:path w="453" h="609" extrusionOk="0">
                <a:moveTo>
                  <a:pt x="226" y="608"/>
                </a:moveTo>
                <a:lnTo>
                  <a:pt x="226" y="608"/>
                </a:lnTo>
                <a:cubicBezTo>
                  <a:pt x="226" y="608"/>
                  <a:pt x="0" y="354"/>
                  <a:pt x="0" y="226"/>
                </a:cubicBezTo>
                <a:cubicBezTo>
                  <a:pt x="0" y="106"/>
                  <a:pt x="106" y="0"/>
                  <a:pt x="226" y="0"/>
                </a:cubicBezTo>
                <a:cubicBezTo>
                  <a:pt x="354" y="0"/>
                  <a:pt x="452" y="106"/>
                  <a:pt x="452" y="226"/>
                </a:cubicBezTo>
                <a:cubicBezTo>
                  <a:pt x="452" y="354"/>
                  <a:pt x="226" y="608"/>
                  <a:pt x="226" y="608"/>
                </a:cubicBezTo>
                <a:close/>
                <a:moveTo>
                  <a:pt x="226" y="78"/>
                </a:moveTo>
                <a:lnTo>
                  <a:pt x="226" y="78"/>
                </a:lnTo>
                <a:cubicBezTo>
                  <a:pt x="149" y="78"/>
                  <a:pt x="78" y="149"/>
                  <a:pt x="78" y="226"/>
                </a:cubicBezTo>
                <a:cubicBezTo>
                  <a:pt x="78" y="311"/>
                  <a:pt x="149" y="382"/>
                  <a:pt x="226" y="382"/>
                </a:cubicBezTo>
                <a:cubicBezTo>
                  <a:pt x="311" y="382"/>
                  <a:pt x="382" y="311"/>
                  <a:pt x="382" y="226"/>
                </a:cubicBezTo>
                <a:cubicBezTo>
                  <a:pt x="382" y="149"/>
                  <a:pt x="311" y="78"/>
                  <a:pt x="226" y="7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8" name="Google Shape;508;p55"/>
          <p:cNvSpPr txBox="1"/>
          <p:nvPr/>
        </p:nvSpPr>
        <p:spPr>
          <a:xfrm>
            <a:off x="2534316" y="3231510"/>
            <a:ext cx="19127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de datos abiertos del GCBA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5"/>
          <p:cNvSpPr txBox="1"/>
          <p:nvPr/>
        </p:nvSpPr>
        <p:spPr>
          <a:xfrm>
            <a:off x="182405" y="3822119"/>
            <a:ext cx="19127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de datos abiertos del Argentina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5"/>
          <p:cNvSpPr txBox="1"/>
          <p:nvPr/>
        </p:nvSpPr>
        <p:spPr>
          <a:xfrm>
            <a:off x="4840888" y="3993335"/>
            <a:ext cx="19127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de datos abiertos del GBA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5"/>
          <p:cNvSpPr txBox="1"/>
          <p:nvPr/>
        </p:nvSpPr>
        <p:spPr>
          <a:xfrm>
            <a:off x="6910389" y="3396063"/>
            <a:ext cx="19127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Instituto Geográfico Nacional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5"/>
          <p:cNvSpPr txBox="1"/>
          <p:nvPr/>
        </p:nvSpPr>
        <p:spPr>
          <a:xfrm>
            <a:off x="265532" y="169581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Datos abiertos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Importar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295948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Importar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2" y="1315399"/>
            <a:ext cx="7946570" cy="638625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i="0" u="none" strike="noStrike" cap="none" dirty="0">
                  <a:solidFill>
                    <a:schemeClr val="lt1"/>
                  </a:solidFill>
                  <a:sym typeface="Arial"/>
                </a:rPr>
                <a:t>&gt; </a:t>
              </a:r>
              <a:r>
                <a:rPr lang="es-MX" sz="1800" b="1" dirty="0">
                  <a:solidFill>
                    <a:schemeClr val="lt1"/>
                  </a:solidFill>
                </a:rPr>
                <a:t>Datos=read.csv(“ubicación/del/archivo.</a:t>
              </a:r>
              <a:r>
                <a:rPr lang="es-MX" sz="1800" b="1" dirty="0" err="1">
                  <a:solidFill>
                    <a:schemeClr val="lt1"/>
                  </a:solidFill>
                </a:rPr>
                <a:t>csv</a:t>
              </a:r>
              <a:r>
                <a:rPr lang="es-MX" sz="1800" b="1" dirty="0">
                  <a:solidFill>
                    <a:schemeClr val="lt1"/>
                  </a:solidFill>
                </a:rPr>
                <a:t>”,</a:t>
              </a:r>
              <a:r>
                <a:rPr lang="es-MX" sz="1800" b="1" dirty="0" err="1">
                  <a:solidFill>
                    <a:schemeClr val="lt1"/>
                  </a:solidFill>
                </a:rPr>
                <a:t>sep</a:t>
              </a:r>
              <a:r>
                <a:rPr lang="es-MX" sz="1800" b="1" dirty="0">
                  <a:solidFill>
                    <a:schemeClr val="lt1"/>
                  </a:solidFill>
                </a:rPr>
                <a:t>=“;”,</a:t>
              </a:r>
              <a:r>
                <a:rPr lang="es-MX" sz="1800" b="1" dirty="0" err="1">
                  <a:solidFill>
                    <a:schemeClr val="lt1"/>
                  </a:solidFill>
                </a:rPr>
                <a:t>header</a:t>
              </a:r>
              <a:r>
                <a:rPr lang="es-MX" sz="1800" b="1" dirty="0">
                  <a:solidFill>
                    <a:schemeClr val="lt1"/>
                  </a:solidFill>
                </a:rPr>
                <a:t>=TRUE)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3320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Archivos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txt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4" name="Google Shape;194;p13"/>
          <p:cNvGrpSpPr/>
          <p:nvPr/>
        </p:nvGrpSpPr>
        <p:grpSpPr>
          <a:xfrm>
            <a:off x="256250" y="3620339"/>
            <a:ext cx="7946571" cy="638625"/>
            <a:chOff x="0" y="192315"/>
            <a:chExt cx="6444344" cy="638625"/>
          </a:xfrm>
        </p:grpSpPr>
        <p:sp>
          <p:nvSpPr>
            <p:cNvPr id="195" name="Google Shape;195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Datos=read.xlsx (“ubicación/del/archivo.</a:t>
              </a:r>
              <a:r>
                <a:rPr lang="es-MX" sz="1800" b="1" dirty="0" err="1">
                  <a:solidFill>
                    <a:schemeClr val="lt1"/>
                  </a:solidFill>
                </a:rPr>
                <a:t>xlsx</a:t>
              </a:r>
              <a:r>
                <a:rPr lang="es-MX" sz="1800" b="1" dirty="0">
                  <a:solidFill>
                    <a:schemeClr val="lt1"/>
                  </a:solidFill>
                </a:rPr>
                <a:t>”,</a:t>
              </a:r>
              <a:r>
                <a:rPr lang="es-MX" sz="1800" b="1" dirty="0" err="1">
                  <a:solidFill>
                    <a:schemeClr val="lt1"/>
                  </a:solidFill>
                </a:rPr>
                <a:t>NRO_de_Hoja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  <a:endParaRPr sz="1200" dirty="0"/>
            </a:p>
          </p:txBody>
        </p:sp>
      </p:grpSp>
      <p:sp>
        <p:nvSpPr>
          <p:cNvPr id="197" name="Google Shape;197;p13"/>
          <p:cNvSpPr txBox="1"/>
          <p:nvPr/>
        </p:nvSpPr>
        <p:spPr>
          <a:xfrm>
            <a:off x="256250" y="3052138"/>
            <a:ext cx="67273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Archivos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xlsx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(Librería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xlsx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3"/>
          <p:cNvCxnSpPr/>
          <p:nvPr/>
        </p:nvCxnSpPr>
        <p:spPr>
          <a:xfrm flipV="1">
            <a:off x="256251" y="3513762"/>
            <a:ext cx="7908128" cy="7765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Google Shape;189;p13"/>
          <p:cNvGrpSpPr/>
          <p:nvPr/>
        </p:nvGrpSpPr>
        <p:grpSpPr>
          <a:xfrm>
            <a:off x="256252" y="2102849"/>
            <a:ext cx="7946570" cy="638625"/>
            <a:chOff x="0" y="192315"/>
            <a:chExt cx="6444344" cy="638625"/>
          </a:xfrm>
        </p:grpSpPr>
        <p:sp>
          <p:nvSpPr>
            <p:cNvPr id="15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i="0" u="none" strike="noStrike" cap="none" dirty="0">
                  <a:solidFill>
                    <a:schemeClr val="lt1"/>
                  </a:solidFill>
                  <a:sym typeface="Arial"/>
                </a:rPr>
                <a:t>&gt; </a:t>
              </a:r>
              <a:r>
                <a:rPr lang="es-MX" sz="1800" b="1" dirty="0">
                  <a:solidFill>
                    <a:schemeClr val="lt1"/>
                  </a:solidFill>
                </a:rPr>
                <a:t>Datos=</a:t>
              </a:r>
              <a:r>
                <a:rPr lang="es-MX" sz="1800" b="1" dirty="0" err="1">
                  <a:solidFill>
                    <a:schemeClr val="lt1"/>
                  </a:solidFill>
                </a:rPr>
                <a:t>read.table</a:t>
              </a:r>
              <a:r>
                <a:rPr lang="es-MX" sz="1800" b="1" dirty="0">
                  <a:solidFill>
                    <a:schemeClr val="lt1"/>
                  </a:solidFill>
                </a:rPr>
                <a:t>(“ubicación/del/archivo.</a:t>
              </a:r>
              <a:r>
                <a:rPr lang="es-MX" sz="1800" b="1" dirty="0" err="1">
                  <a:solidFill>
                    <a:schemeClr val="lt1"/>
                  </a:solidFill>
                </a:rPr>
                <a:t>txt</a:t>
              </a:r>
              <a:r>
                <a:rPr lang="es-MX" sz="1800" b="1" dirty="0">
                  <a:solidFill>
                    <a:schemeClr val="lt1"/>
                  </a:solidFill>
                </a:rPr>
                <a:t>”,</a:t>
              </a:r>
              <a:r>
                <a:rPr lang="es-MX" sz="1800" b="1" dirty="0" err="1">
                  <a:solidFill>
                    <a:schemeClr val="lt1"/>
                  </a:solidFill>
                </a:rPr>
                <a:t>sep</a:t>
              </a:r>
              <a:r>
                <a:rPr lang="es-MX" sz="1800" b="1" dirty="0">
                  <a:solidFill>
                    <a:schemeClr val="lt1"/>
                  </a:solidFill>
                </a:rPr>
                <a:t>=“;”,</a:t>
              </a:r>
              <a:r>
                <a:rPr lang="es-MX" sz="1800" b="1" dirty="0" err="1">
                  <a:solidFill>
                    <a:schemeClr val="lt1"/>
                  </a:solidFill>
                </a:rPr>
                <a:t>header</a:t>
              </a:r>
              <a:r>
                <a:rPr lang="es-MX" sz="1800" b="1" dirty="0">
                  <a:solidFill>
                    <a:schemeClr val="lt1"/>
                  </a:solidFill>
                </a:rPr>
                <a:t>=TRUE)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0113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Exportar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1167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18" name="Google Shape;218;p33"/>
          <p:cNvGrpSpPr/>
          <p:nvPr/>
        </p:nvGrpSpPr>
        <p:grpSpPr>
          <a:xfrm>
            <a:off x="540523" y="1283091"/>
            <a:ext cx="6444344" cy="370326"/>
            <a:chOff x="0" y="321241"/>
            <a:chExt cx="6444344" cy="370326"/>
          </a:xfrm>
        </p:grpSpPr>
        <p:sp>
          <p:nvSpPr>
            <p:cNvPr id="219" name="Google Shape;219;p33"/>
            <p:cNvSpPr/>
            <p:nvPr/>
          </p:nvSpPr>
          <p:spPr>
            <a:xfrm>
              <a:off x="0" y="321241"/>
              <a:ext cx="6444344" cy="370326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3"/>
            <p:cNvSpPr txBox="1"/>
            <p:nvPr/>
          </p:nvSpPr>
          <p:spPr>
            <a:xfrm>
              <a:off x="18078" y="339319"/>
              <a:ext cx="6408188" cy="334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Numéricos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33"/>
          <p:cNvGrpSpPr/>
          <p:nvPr/>
        </p:nvGrpSpPr>
        <p:grpSpPr>
          <a:xfrm>
            <a:off x="540000" y="720000"/>
            <a:ext cx="6444344" cy="461665"/>
            <a:chOff x="609602" y="754922"/>
            <a:chExt cx="6444344" cy="461665"/>
          </a:xfrm>
        </p:grpSpPr>
        <p:sp>
          <p:nvSpPr>
            <p:cNvPr id="222" name="Google Shape;222;p33"/>
            <p:cNvSpPr txBox="1"/>
            <p:nvPr/>
          </p:nvSpPr>
          <p:spPr>
            <a:xfrm>
              <a:off x="609602" y="754922"/>
              <a:ext cx="23535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Tipos de datos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33"/>
            <p:cNvCxnSpPr/>
            <p:nvPr/>
          </p:nvCxnSpPr>
          <p:spPr>
            <a:xfrm>
              <a:off x="609602" y="1201138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4" name="Google Shape;224;p33"/>
          <p:cNvGrpSpPr/>
          <p:nvPr/>
        </p:nvGrpSpPr>
        <p:grpSpPr>
          <a:xfrm>
            <a:off x="540000" y="2521407"/>
            <a:ext cx="6444344" cy="365090"/>
            <a:chOff x="0" y="575252"/>
            <a:chExt cx="6444344" cy="365090"/>
          </a:xfrm>
        </p:grpSpPr>
        <p:sp>
          <p:nvSpPr>
            <p:cNvPr id="225" name="Google Shape;225;p33"/>
            <p:cNvSpPr/>
            <p:nvPr/>
          </p:nvSpPr>
          <p:spPr>
            <a:xfrm>
              <a:off x="0" y="575252"/>
              <a:ext cx="6444344" cy="365090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3"/>
            <p:cNvSpPr txBox="1"/>
            <p:nvPr/>
          </p:nvSpPr>
          <p:spPr>
            <a:xfrm>
              <a:off x="17822" y="593074"/>
              <a:ext cx="6408700" cy="329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33"/>
          <p:cNvGrpSpPr/>
          <p:nvPr/>
        </p:nvGrpSpPr>
        <p:grpSpPr>
          <a:xfrm>
            <a:off x="540000" y="3756187"/>
            <a:ext cx="6444344" cy="365090"/>
            <a:chOff x="0" y="115930"/>
            <a:chExt cx="6444344" cy="365090"/>
          </a:xfrm>
        </p:grpSpPr>
        <p:sp>
          <p:nvSpPr>
            <p:cNvPr id="228" name="Google Shape;228;p33"/>
            <p:cNvSpPr/>
            <p:nvPr/>
          </p:nvSpPr>
          <p:spPr>
            <a:xfrm>
              <a:off x="0" y="115930"/>
              <a:ext cx="6444344" cy="365090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3"/>
            <p:cNvSpPr txBox="1"/>
            <p:nvPr/>
          </p:nvSpPr>
          <p:spPr>
            <a:xfrm>
              <a:off x="17822" y="133752"/>
              <a:ext cx="6408700" cy="329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Lógicos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33"/>
          <p:cNvSpPr txBox="1"/>
          <p:nvPr/>
        </p:nvSpPr>
        <p:spPr>
          <a:xfrm>
            <a:off x="540523" y="1664089"/>
            <a:ext cx="12939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540000" y="2867596"/>
            <a:ext cx="1430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540000" y="4136300"/>
            <a:ext cx="1191352" cy="4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Exportar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2" y="1315399"/>
            <a:ext cx="8408776" cy="638625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</a:t>
              </a:r>
              <a:r>
                <a:rPr lang="es-MX" sz="1800" b="1" dirty="0" err="1">
                  <a:solidFill>
                    <a:schemeClr val="lt1"/>
                  </a:solidFill>
                </a:rPr>
                <a:t>write.table</a:t>
              </a:r>
              <a:r>
                <a:rPr lang="es-MX" sz="1800" b="1" dirty="0">
                  <a:solidFill>
                    <a:schemeClr val="lt1"/>
                  </a:solidFill>
                </a:rPr>
                <a:t>(DATOS, “ubicación/del/archivo_nuevo.csv”, </a:t>
              </a:r>
              <a:r>
                <a:rPr lang="es-MX" sz="1800" b="1" dirty="0" err="1">
                  <a:solidFill>
                    <a:schemeClr val="lt1"/>
                  </a:solidFill>
                </a:rPr>
                <a:t>sep</a:t>
              </a:r>
              <a:r>
                <a:rPr lang="es-MX" sz="1800" b="1" dirty="0">
                  <a:solidFill>
                    <a:schemeClr val="lt1"/>
                  </a:solidFill>
                </a:rPr>
                <a:t>=“;”,</a:t>
              </a:r>
              <a:r>
                <a:rPr lang="es-MX" sz="1800" b="1" dirty="0" err="1">
                  <a:solidFill>
                    <a:schemeClr val="lt1"/>
                  </a:solidFill>
                </a:rPr>
                <a:t>header</a:t>
              </a:r>
              <a:r>
                <a:rPr lang="es-MX" sz="1800" b="1" dirty="0">
                  <a:solidFill>
                    <a:schemeClr val="lt1"/>
                  </a:solidFill>
                </a:rPr>
                <a:t>=TRUE)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3320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Archivos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txt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4" name="Google Shape;194;p13"/>
          <p:cNvGrpSpPr/>
          <p:nvPr/>
        </p:nvGrpSpPr>
        <p:grpSpPr>
          <a:xfrm>
            <a:off x="256250" y="3620339"/>
            <a:ext cx="8408779" cy="638625"/>
            <a:chOff x="0" y="192315"/>
            <a:chExt cx="6444344" cy="638625"/>
          </a:xfrm>
        </p:grpSpPr>
        <p:sp>
          <p:nvSpPr>
            <p:cNvPr id="195" name="Google Shape;195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&gt;write.xlsx(DATOS_2, “ubicación/del/archivo.xlsx”, </a:t>
              </a:r>
              <a:r>
                <a:rPr lang="es-MX" sz="1800" b="1" dirty="0" err="1">
                  <a:solidFill>
                    <a:schemeClr val="lt1"/>
                  </a:solidFill>
                </a:rPr>
                <a:t>sheetName</a:t>
              </a:r>
              <a:r>
                <a:rPr lang="es-MX" sz="1800" b="1" dirty="0">
                  <a:solidFill>
                    <a:schemeClr val="lt1"/>
                  </a:solidFill>
                </a:rPr>
                <a:t>="Sheet1“)</a:t>
              </a:r>
              <a:endParaRPr sz="1200" dirty="0"/>
            </a:p>
          </p:txBody>
        </p:sp>
      </p:grpSp>
      <p:sp>
        <p:nvSpPr>
          <p:cNvPr id="197" name="Google Shape;197;p13"/>
          <p:cNvSpPr txBox="1"/>
          <p:nvPr/>
        </p:nvSpPr>
        <p:spPr>
          <a:xfrm>
            <a:off x="256250" y="3052138"/>
            <a:ext cx="67273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Archivos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xlsx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(Librería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xlsx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3"/>
          <p:cNvCxnSpPr/>
          <p:nvPr/>
        </p:nvCxnSpPr>
        <p:spPr>
          <a:xfrm flipV="1">
            <a:off x="256251" y="3517645"/>
            <a:ext cx="8368099" cy="3883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Google Shape;189;p13"/>
          <p:cNvGrpSpPr/>
          <p:nvPr/>
        </p:nvGrpSpPr>
        <p:grpSpPr>
          <a:xfrm>
            <a:off x="256251" y="2102849"/>
            <a:ext cx="8408777" cy="638625"/>
            <a:chOff x="0" y="192315"/>
            <a:chExt cx="6444344" cy="638625"/>
          </a:xfrm>
        </p:grpSpPr>
        <p:sp>
          <p:nvSpPr>
            <p:cNvPr id="15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</a:t>
              </a:r>
              <a:r>
                <a:rPr lang="es-MX" sz="1800" b="1" dirty="0" err="1">
                  <a:solidFill>
                    <a:schemeClr val="lt1"/>
                  </a:solidFill>
                </a:rPr>
                <a:t>write.table</a:t>
              </a:r>
              <a:r>
                <a:rPr lang="es-MX" sz="1800" b="1" dirty="0">
                  <a:solidFill>
                    <a:schemeClr val="lt1"/>
                  </a:solidFill>
                </a:rPr>
                <a:t>(DATOS, “ubicación/del/archivo_nuevo.txt”, </a:t>
              </a:r>
              <a:r>
                <a:rPr lang="es-MX" sz="1800" b="1" dirty="0" err="1">
                  <a:solidFill>
                    <a:schemeClr val="lt1"/>
                  </a:solidFill>
                </a:rPr>
                <a:t>sep</a:t>
              </a:r>
              <a:r>
                <a:rPr lang="es-MX" sz="1800" b="1" dirty="0">
                  <a:solidFill>
                    <a:schemeClr val="lt1"/>
                  </a:solidFill>
                </a:rPr>
                <a:t>=“;”,</a:t>
              </a:r>
              <a:r>
                <a:rPr lang="es-MX" sz="1800" b="1" dirty="0" err="1">
                  <a:solidFill>
                    <a:schemeClr val="lt1"/>
                  </a:solidFill>
                </a:rPr>
                <a:t>header</a:t>
              </a:r>
              <a:r>
                <a:rPr lang="es-MX" sz="1800" b="1" dirty="0">
                  <a:solidFill>
                    <a:schemeClr val="lt1"/>
                  </a:solidFill>
                </a:rPr>
                <a:t>=TRUE)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838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212573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24;p24"/>
          <p:cNvGraphicFramePr/>
          <p:nvPr>
            <p:extLst>
              <p:ext uri="{D42A27DB-BD31-4B8C-83A1-F6EECF244321}">
                <p14:modId xmlns:p14="http://schemas.microsoft.com/office/powerpoint/2010/main" val="1397033239"/>
              </p:ext>
            </p:extLst>
          </p:nvPr>
        </p:nvGraphicFramePr>
        <p:xfrm>
          <a:off x="1033006" y="989829"/>
          <a:ext cx="7200000" cy="326909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20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32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18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Martín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8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Jose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Lucas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604718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24;p24"/>
          <p:cNvGraphicFramePr/>
          <p:nvPr/>
        </p:nvGraphicFramePr>
        <p:xfrm>
          <a:off x="1033006" y="989829"/>
          <a:ext cx="7200000" cy="326909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20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32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18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Martín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8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Jose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Lucas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7010400" y="2721429"/>
            <a:ext cx="653143" cy="435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7489371" y="2438400"/>
            <a:ext cx="522515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65;p19"/>
          <p:cNvSpPr txBox="1"/>
          <p:nvPr/>
        </p:nvSpPr>
        <p:spPr>
          <a:xfrm>
            <a:off x="8011887" y="2068286"/>
            <a:ext cx="892628" cy="52318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faltante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796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faltantes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720218" y="1846191"/>
            <a:ext cx="1170426" cy="1995485"/>
            <a:chOff x="5050661" y="3798025"/>
            <a:chExt cx="3120683" cy="5320937"/>
          </a:xfrm>
        </p:grpSpPr>
        <p:cxnSp>
          <p:nvCxnSpPr>
            <p:cNvPr id="15" name="Straight Connector 98"/>
            <p:cNvCxnSpPr/>
            <p:nvPr/>
          </p:nvCxnSpPr>
          <p:spPr>
            <a:xfrm rot="5400000">
              <a:off x="7261044" y="2918206"/>
              <a:ext cx="0" cy="18206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3"/>
            <p:cNvCxnSpPr/>
            <p:nvPr/>
          </p:nvCxnSpPr>
          <p:spPr>
            <a:xfrm flipH="1">
              <a:off x="6350744" y="3798025"/>
              <a:ext cx="61794" cy="527650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99"/>
            <p:cNvCxnSpPr/>
            <p:nvPr/>
          </p:nvCxnSpPr>
          <p:spPr>
            <a:xfrm rot="5400000">
              <a:off x="7261045" y="5598985"/>
              <a:ext cx="0" cy="182059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00"/>
            <p:cNvCxnSpPr/>
            <p:nvPr/>
          </p:nvCxnSpPr>
          <p:spPr>
            <a:xfrm rot="5400000">
              <a:off x="7261044" y="8208662"/>
              <a:ext cx="0" cy="18206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02"/>
            <p:cNvCxnSpPr/>
            <p:nvPr/>
          </p:nvCxnSpPr>
          <p:spPr>
            <a:xfrm flipH="1">
              <a:off x="5050661" y="6509285"/>
              <a:ext cx="136187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35"/>
          <p:cNvSpPr/>
          <p:nvPr/>
        </p:nvSpPr>
        <p:spPr>
          <a:xfrm>
            <a:off x="381000" y="2149799"/>
            <a:ext cx="1342684" cy="1345704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03707" tIns="103204" rIns="103707" bIns="103204" spcCol="1270" anchor="ctr"/>
          <a:lstStyle/>
          <a:p>
            <a:pPr algn="ctr" defTabSz="355591">
              <a:spcAft>
                <a:spcPct val="35000"/>
              </a:spcAft>
              <a:defRPr/>
            </a:pPr>
            <a:r>
              <a:rPr lang="en-US" sz="1688" dirty="0">
                <a:solidFill>
                  <a:srgbClr val="FFFFFF"/>
                </a:solidFill>
                <a:cs typeface="Lato Light"/>
              </a:rPr>
              <a:t>Razones de Valores faltantes</a:t>
            </a:r>
          </a:p>
        </p:txBody>
      </p:sp>
      <p:sp>
        <p:nvSpPr>
          <p:cNvPr id="22" name="Rounded Rectangle 36"/>
          <p:cNvSpPr/>
          <p:nvPr/>
        </p:nvSpPr>
        <p:spPr>
          <a:xfrm>
            <a:off x="2890644" y="1679624"/>
            <a:ext cx="1872112" cy="37385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8075" tIns="18075" rIns="18075" bIns="18075" spcCol="1270" anchor="ctr"/>
          <a:lstStyle/>
          <a:p>
            <a:pPr algn="ctr" defTabSz="35559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200" dirty="0">
                <a:solidFill>
                  <a:srgbClr val="FFFFFF"/>
                </a:solidFill>
                <a:cs typeface="Lato Light"/>
              </a:rPr>
              <a:t>Errores de procedimiento</a:t>
            </a:r>
          </a:p>
        </p:txBody>
      </p:sp>
      <p:sp>
        <p:nvSpPr>
          <p:cNvPr id="23" name="Rounded Rectangle 37"/>
          <p:cNvSpPr/>
          <p:nvPr/>
        </p:nvSpPr>
        <p:spPr>
          <a:xfrm>
            <a:off x="2892430" y="2696295"/>
            <a:ext cx="1872112" cy="37385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8075" tIns="18075" rIns="18075" bIns="18075" spcCol="1270" anchor="ctr"/>
          <a:lstStyle/>
          <a:p>
            <a:pPr algn="ctr" defTabSz="35559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200" dirty="0">
                <a:solidFill>
                  <a:srgbClr val="FFFFFF"/>
                </a:solidFill>
                <a:cs typeface="Lato Light"/>
              </a:rPr>
              <a:t>Negativa a responder</a:t>
            </a:r>
          </a:p>
        </p:txBody>
      </p:sp>
      <p:sp>
        <p:nvSpPr>
          <p:cNvPr id="24" name="Rounded Rectangle 38"/>
          <p:cNvSpPr/>
          <p:nvPr/>
        </p:nvSpPr>
        <p:spPr>
          <a:xfrm>
            <a:off x="2892430" y="3662487"/>
            <a:ext cx="1872112" cy="37326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8075" tIns="18075" rIns="18075" bIns="18075" spcCol="1270" anchor="ctr"/>
          <a:lstStyle/>
          <a:p>
            <a:pPr algn="ctr" defTabSz="35559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200" dirty="0">
                <a:solidFill>
                  <a:srgbClr val="FFFFFF"/>
                </a:solidFill>
                <a:cs typeface="Lato Light"/>
              </a:rPr>
              <a:t>Respuestas no aplicables</a:t>
            </a:r>
          </a:p>
        </p:txBody>
      </p:sp>
      <p:cxnSp>
        <p:nvCxnSpPr>
          <p:cNvPr id="31" name="Straight Connector 76"/>
          <p:cNvCxnSpPr/>
          <p:nvPr/>
        </p:nvCxnSpPr>
        <p:spPr>
          <a:xfrm flipH="1">
            <a:off x="4769304" y="3843462"/>
            <a:ext cx="204192" cy="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ket 77"/>
          <p:cNvSpPr/>
          <p:nvPr/>
        </p:nvSpPr>
        <p:spPr>
          <a:xfrm>
            <a:off x="4911584" y="3552949"/>
            <a:ext cx="61913" cy="581621"/>
          </a:xfrm>
          <a:prstGeom prst="leftBracket">
            <a:avLst>
              <a:gd name="adj" fmla="val 65305"/>
            </a:avLst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663">
              <a:defRPr/>
            </a:pPr>
            <a:endParaRPr lang="en-US" sz="800">
              <a:cs typeface="Lato Light"/>
            </a:endParaRPr>
          </a:p>
        </p:txBody>
      </p:sp>
      <p:cxnSp>
        <p:nvCxnSpPr>
          <p:cNvPr id="33" name="Straight Connector 78"/>
          <p:cNvCxnSpPr/>
          <p:nvPr/>
        </p:nvCxnSpPr>
        <p:spPr>
          <a:xfrm>
            <a:off x="4966948" y="3843462"/>
            <a:ext cx="3657402" cy="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9"/>
          <p:cNvCxnSpPr/>
          <p:nvPr/>
        </p:nvCxnSpPr>
        <p:spPr>
          <a:xfrm>
            <a:off x="4966948" y="3552950"/>
            <a:ext cx="3657402" cy="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80"/>
          <p:cNvCxnSpPr/>
          <p:nvPr/>
        </p:nvCxnSpPr>
        <p:spPr>
          <a:xfrm>
            <a:off x="4966948" y="4134570"/>
            <a:ext cx="3657402" cy="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84"/>
          <p:cNvCxnSpPr/>
          <p:nvPr/>
        </p:nvCxnSpPr>
        <p:spPr>
          <a:xfrm flipH="1">
            <a:off x="4766923" y="2877270"/>
            <a:ext cx="204192" cy="0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ket 85"/>
          <p:cNvSpPr/>
          <p:nvPr/>
        </p:nvSpPr>
        <p:spPr>
          <a:xfrm>
            <a:off x="4909202" y="2586162"/>
            <a:ext cx="61913" cy="581621"/>
          </a:xfrm>
          <a:prstGeom prst="leftBracket">
            <a:avLst>
              <a:gd name="adj" fmla="val 65305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663">
              <a:defRPr/>
            </a:pPr>
            <a:endParaRPr lang="en-US" sz="800">
              <a:cs typeface="Lato Light"/>
            </a:endParaRPr>
          </a:p>
        </p:txBody>
      </p:sp>
      <p:cxnSp>
        <p:nvCxnSpPr>
          <p:cNvPr id="38" name="Straight Connector 86"/>
          <p:cNvCxnSpPr/>
          <p:nvPr/>
        </p:nvCxnSpPr>
        <p:spPr>
          <a:xfrm>
            <a:off x="4964567" y="2877270"/>
            <a:ext cx="3659783" cy="0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87"/>
          <p:cNvCxnSpPr/>
          <p:nvPr/>
        </p:nvCxnSpPr>
        <p:spPr>
          <a:xfrm>
            <a:off x="4964567" y="2586162"/>
            <a:ext cx="3659783" cy="0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88"/>
          <p:cNvCxnSpPr/>
          <p:nvPr/>
        </p:nvCxnSpPr>
        <p:spPr>
          <a:xfrm>
            <a:off x="4964567" y="3167783"/>
            <a:ext cx="3659783" cy="0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92"/>
          <p:cNvCxnSpPr/>
          <p:nvPr/>
        </p:nvCxnSpPr>
        <p:spPr>
          <a:xfrm flipH="1">
            <a:off x="4766923" y="1857622"/>
            <a:ext cx="204192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ket 93"/>
          <p:cNvSpPr/>
          <p:nvPr/>
        </p:nvSpPr>
        <p:spPr>
          <a:xfrm>
            <a:off x="4909202" y="1567109"/>
            <a:ext cx="61913" cy="581621"/>
          </a:xfrm>
          <a:prstGeom prst="leftBracket">
            <a:avLst>
              <a:gd name="adj" fmla="val 65305"/>
            </a:avLst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663">
              <a:defRPr/>
            </a:pPr>
            <a:endParaRPr lang="en-US" sz="800">
              <a:cs typeface="Lato Light"/>
            </a:endParaRPr>
          </a:p>
        </p:txBody>
      </p:sp>
      <p:cxnSp>
        <p:nvCxnSpPr>
          <p:cNvPr id="43" name="Straight Connector 94"/>
          <p:cNvCxnSpPr/>
          <p:nvPr/>
        </p:nvCxnSpPr>
        <p:spPr>
          <a:xfrm>
            <a:off x="4964567" y="1857622"/>
            <a:ext cx="3659783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95"/>
          <p:cNvCxnSpPr/>
          <p:nvPr/>
        </p:nvCxnSpPr>
        <p:spPr>
          <a:xfrm>
            <a:off x="4964567" y="1567110"/>
            <a:ext cx="3659783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96"/>
          <p:cNvCxnSpPr/>
          <p:nvPr/>
        </p:nvCxnSpPr>
        <p:spPr>
          <a:xfrm>
            <a:off x="4964567" y="2148730"/>
            <a:ext cx="3659783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 bwMode="auto">
          <a:xfrm>
            <a:off x="4933440" y="1550507"/>
            <a:ext cx="2822376" cy="29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40000"/>
              </a:lnSpc>
              <a:spcBef>
                <a:spcPts val="750"/>
              </a:spcBef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Errores de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programación</a:t>
            </a:r>
            <a:endParaRPr lang="en-US" alt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Subtitle 2"/>
          <p:cNvSpPr txBox="1">
            <a:spLocks/>
          </p:cNvSpPr>
          <p:nvPr/>
        </p:nvSpPr>
        <p:spPr bwMode="auto">
          <a:xfrm>
            <a:off x="4940158" y="1846191"/>
            <a:ext cx="2822376" cy="29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750"/>
              </a:spcBef>
            </a:pPr>
            <a:r>
              <a:rPr lang="en-US" altLang="es-AR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Formularios</a:t>
            </a:r>
            <a:r>
              <a:rPr lang="en-US" altLang="es-AR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mal </a:t>
            </a:r>
            <a:r>
              <a:rPr lang="en-US" altLang="es-AR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diseñados</a:t>
            </a:r>
            <a:endParaRPr lang="en-US" altLang="es-AR" sz="1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8" name="Subtitle 2"/>
          <p:cNvSpPr txBox="1">
            <a:spLocks/>
          </p:cNvSpPr>
          <p:nvPr/>
        </p:nvSpPr>
        <p:spPr bwMode="auto">
          <a:xfrm>
            <a:off x="4940158" y="2542230"/>
            <a:ext cx="2822376" cy="29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40000"/>
              </a:lnSpc>
              <a:spcBef>
                <a:spcPts val="750"/>
              </a:spcBef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Preguntas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relacionadas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al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ingreso</a:t>
            </a:r>
            <a:endParaRPr lang="en-US" alt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Subtitle 2"/>
          <p:cNvSpPr txBox="1">
            <a:spLocks/>
          </p:cNvSpPr>
          <p:nvPr/>
        </p:nvSpPr>
        <p:spPr bwMode="auto">
          <a:xfrm>
            <a:off x="4960357" y="2822195"/>
            <a:ext cx="2822376" cy="29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40000"/>
              </a:lnSpc>
              <a:spcBef>
                <a:spcPts val="750"/>
              </a:spcBef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Datos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personales</a:t>
            </a:r>
            <a:endParaRPr lang="en-US" alt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Subtitle 2"/>
          <p:cNvSpPr txBox="1">
            <a:spLocks/>
          </p:cNvSpPr>
          <p:nvPr/>
        </p:nvSpPr>
        <p:spPr bwMode="auto">
          <a:xfrm>
            <a:off x="4940286" y="3521349"/>
            <a:ext cx="3389113" cy="29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40000"/>
              </a:lnSpc>
              <a:spcBef>
                <a:spcPts val="750"/>
              </a:spcBef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Por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ejemplo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cuantos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hijos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tiene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. No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tiene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hijos</a:t>
            </a:r>
            <a:endParaRPr lang="en-US" alt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Subtitle 2"/>
          <p:cNvSpPr txBox="1">
            <a:spLocks/>
          </p:cNvSpPr>
          <p:nvPr/>
        </p:nvSpPr>
        <p:spPr bwMode="auto">
          <a:xfrm>
            <a:off x="4909203" y="3823303"/>
            <a:ext cx="3614312" cy="32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40000"/>
              </a:lnSpc>
              <a:spcBef>
                <a:spcPts val="750"/>
              </a:spcBef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Calle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:_ _ _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Numero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:_ _ _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Depto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: (?)</a:t>
            </a:r>
          </a:p>
        </p:txBody>
      </p:sp>
    </p:spTree>
    <p:extLst>
      <p:ext uri="{BB962C8B-B14F-4D97-AF65-F5344CB8AC3E}">
        <p14:creationId xmlns:p14="http://schemas.microsoft.com/office/powerpoint/2010/main" val="1573079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Tratamiento de Valores faltantes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Oval 18"/>
          <p:cNvSpPr/>
          <p:nvPr/>
        </p:nvSpPr>
        <p:spPr>
          <a:xfrm>
            <a:off x="1495766" y="1989333"/>
            <a:ext cx="1691878" cy="1692473"/>
          </a:xfrm>
          <a:prstGeom prst="ellipse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anchor="ctr"/>
          <a:lstStyle/>
          <a:p>
            <a:pPr algn="ctr" defTabSz="685663"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3" name="Oval 19"/>
          <p:cNvSpPr/>
          <p:nvPr/>
        </p:nvSpPr>
        <p:spPr>
          <a:xfrm>
            <a:off x="2926302" y="1989333"/>
            <a:ext cx="1692473" cy="1692473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anchor="ctr"/>
          <a:lstStyle/>
          <a:p>
            <a:pPr algn="ctr" defTabSz="685663"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4" name="Oval 20"/>
          <p:cNvSpPr/>
          <p:nvPr/>
        </p:nvSpPr>
        <p:spPr>
          <a:xfrm>
            <a:off x="5787969" y="1989333"/>
            <a:ext cx="1692474" cy="1692473"/>
          </a:xfrm>
          <a:prstGeom prst="ellipse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anchor="ctr"/>
          <a:lstStyle/>
          <a:p>
            <a:pPr algn="ctr" defTabSz="685663"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" name="Oval 21"/>
          <p:cNvSpPr/>
          <p:nvPr/>
        </p:nvSpPr>
        <p:spPr>
          <a:xfrm>
            <a:off x="4357433" y="1989333"/>
            <a:ext cx="1691878" cy="1692473"/>
          </a:xfrm>
          <a:prstGeom prst="ellips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anchor="ctr"/>
          <a:lstStyle/>
          <a:p>
            <a:pPr algn="ctr" defTabSz="685663"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7" name="Rectangle 24"/>
          <p:cNvSpPr>
            <a:spLocks noChangeArrowheads="1"/>
          </p:cNvSpPr>
          <p:nvPr/>
        </p:nvSpPr>
        <p:spPr bwMode="auto">
          <a:xfrm>
            <a:off x="1632858" y="2849559"/>
            <a:ext cx="1347022" cy="59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es-AR" sz="1200" b="1" dirty="0" err="1">
                <a:solidFill>
                  <a:srgbClr val="FFFFFF"/>
                </a:solidFill>
                <a:latin typeface="+mn-lt"/>
              </a:rPr>
              <a:t>Utilizar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</a:rPr>
              <a:t> solo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</a:rPr>
              <a:t>registros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</a:rPr>
              <a:t>completos</a:t>
            </a:r>
            <a:endParaRPr lang="en-US" altLang="es-AR" sz="12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8" name="Rectangle 33"/>
          <p:cNvSpPr>
            <a:spLocks noChangeArrowheads="1"/>
          </p:cNvSpPr>
          <p:nvPr/>
        </p:nvSpPr>
        <p:spPr bwMode="auto">
          <a:xfrm>
            <a:off x="3147758" y="2835569"/>
            <a:ext cx="1322785" cy="59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Borrar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registros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o variables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seleccionadas</a:t>
            </a:r>
            <a:endParaRPr lang="en-US" altLang="es-AR" sz="1200" b="1" dirty="0">
              <a:solidFill>
                <a:srgbClr val="FFFFFF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4558053" y="2849559"/>
            <a:ext cx="1276350" cy="42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Imputar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</a:t>
            </a:r>
          </a:p>
          <a:p>
            <a:pPr algn="ctr">
              <a:lnSpc>
                <a:spcPct val="95000"/>
              </a:lnSpc>
            </a:pP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datos</a:t>
            </a:r>
            <a:endParaRPr lang="en-US" altLang="es-AR" sz="1200" b="1" dirty="0">
              <a:solidFill>
                <a:srgbClr val="FFFFFF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5944237" y="2761843"/>
            <a:ext cx="1465065" cy="77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Aproximaciones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basadas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en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modelos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estadísticos</a:t>
            </a:r>
            <a:endParaRPr lang="en-US" altLang="es-AR" sz="1200" b="1" dirty="0">
              <a:solidFill>
                <a:srgbClr val="FFFFFF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95" name="Group 58"/>
          <p:cNvGrpSpPr/>
          <p:nvPr/>
        </p:nvGrpSpPr>
        <p:grpSpPr>
          <a:xfrm>
            <a:off x="2131137" y="2309380"/>
            <a:ext cx="391578" cy="367428"/>
            <a:chOff x="6373813" y="2717801"/>
            <a:chExt cx="360363" cy="338138"/>
          </a:xfrm>
          <a:solidFill>
            <a:srgbClr val="FFFFFF"/>
          </a:solidFill>
        </p:grpSpPr>
        <p:sp>
          <p:nvSpPr>
            <p:cNvPr id="96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97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98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99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100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101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102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103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10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</p:grpSp>
      <p:sp>
        <p:nvSpPr>
          <p:cNvPr id="115" name="Freeform 168"/>
          <p:cNvSpPr>
            <a:spLocks noChangeArrowheads="1"/>
          </p:cNvSpPr>
          <p:nvPr/>
        </p:nvSpPr>
        <p:spPr bwMode="auto">
          <a:xfrm>
            <a:off x="6438398" y="2334681"/>
            <a:ext cx="391616" cy="330626"/>
          </a:xfrm>
          <a:custGeom>
            <a:avLst/>
            <a:gdLst>
              <a:gd name="T0" fmla="*/ 20412 w 497"/>
              <a:gd name="T1" fmla="*/ 296998 h 426"/>
              <a:gd name="T2" fmla="*/ 20412 w 497"/>
              <a:gd name="T3" fmla="*/ 296998 h 426"/>
              <a:gd name="T4" fmla="*/ 63637 w 497"/>
              <a:gd name="T5" fmla="*/ 307820 h 426"/>
              <a:gd name="T6" fmla="*/ 96055 w 497"/>
              <a:gd name="T7" fmla="*/ 254914 h 426"/>
              <a:gd name="T8" fmla="*/ 31218 w 497"/>
              <a:gd name="T9" fmla="*/ 244092 h 426"/>
              <a:gd name="T10" fmla="*/ 0 w 497"/>
              <a:gd name="T11" fmla="*/ 265735 h 426"/>
              <a:gd name="T12" fmla="*/ 20412 w 497"/>
              <a:gd name="T13" fmla="*/ 296998 h 426"/>
              <a:gd name="T14" fmla="*/ 552317 w 497"/>
              <a:gd name="T15" fmla="*/ 307820 h 426"/>
              <a:gd name="T16" fmla="*/ 552317 w 497"/>
              <a:gd name="T17" fmla="*/ 307820 h 426"/>
              <a:gd name="T18" fmla="*/ 414238 w 497"/>
              <a:gd name="T19" fmla="*/ 425658 h 426"/>
              <a:gd name="T20" fmla="*/ 265353 w 497"/>
              <a:gd name="T21" fmla="*/ 307820 h 426"/>
              <a:gd name="T22" fmla="*/ 254546 w 497"/>
              <a:gd name="T23" fmla="*/ 296998 h 426"/>
              <a:gd name="T24" fmla="*/ 232934 w 497"/>
              <a:gd name="T25" fmla="*/ 296998 h 426"/>
              <a:gd name="T26" fmla="*/ 201716 w 497"/>
              <a:gd name="T27" fmla="*/ 340286 h 426"/>
              <a:gd name="T28" fmla="*/ 232934 w 497"/>
              <a:gd name="T29" fmla="*/ 351107 h 426"/>
              <a:gd name="T30" fmla="*/ 404633 w 497"/>
              <a:gd name="T31" fmla="*/ 478564 h 426"/>
              <a:gd name="T32" fmla="*/ 414238 w 497"/>
              <a:gd name="T33" fmla="*/ 489386 h 426"/>
              <a:gd name="T34" fmla="*/ 435851 w 497"/>
              <a:gd name="T35" fmla="*/ 478564 h 426"/>
              <a:gd name="T36" fmla="*/ 584736 w 497"/>
              <a:gd name="T37" fmla="*/ 351107 h 426"/>
              <a:gd name="T38" fmla="*/ 584736 w 497"/>
              <a:gd name="T39" fmla="*/ 307820 h 426"/>
              <a:gd name="T40" fmla="*/ 552317 w 497"/>
              <a:gd name="T41" fmla="*/ 307820 h 426"/>
              <a:gd name="T42" fmla="*/ 254546 w 497"/>
              <a:gd name="T43" fmla="*/ 169542 h 426"/>
              <a:gd name="T44" fmla="*/ 254546 w 497"/>
              <a:gd name="T45" fmla="*/ 169542 h 426"/>
              <a:gd name="T46" fmla="*/ 404633 w 497"/>
              <a:gd name="T47" fmla="*/ 265735 h 426"/>
              <a:gd name="T48" fmla="*/ 446657 w 497"/>
              <a:gd name="T49" fmla="*/ 254914 h 426"/>
              <a:gd name="T50" fmla="*/ 595542 w 497"/>
              <a:gd name="T51" fmla="*/ 42085 h 426"/>
              <a:gd name="T52" fmla="*/ 584736 w 497"/>
              <a:gd name="T53" fmla="*/ 10822 h 426"/>
              <a:gd name="T54" fmla="*/ 542712 w 497"/>
              <a:gd name="T55" fmla="*/ 10822 h 426"/>
              <a:gd name="T56" fmla="*/ 414238 w 497"/>
              <a:gd name="T57" fmla="*/ 212829 h 426"/>
              <a:gd name="T58" fmla="*/ 265353 w 497"/>
              <a:gd name="T59" fmla="*/ 116635 h 426"/>
              <a:gd name="T60" fmla="*/ 243740 w 497"/>
              <a:gd name="T61" fmla="*/ 105813 h 426"/>
              <a:gd name="T62" fmla="*/ 223328 w 497"/>
              <a:gd name="T63" fmla="*/ 127457 h 426"/>
              <a:gd name="T64" fmla="*/ 0 w 497"/>
              <a:gd name="T65" fmla="*/ 468945 h 426"/>
              <a:gd name="T66" fmla="*/ 10806 w 497"/>
              <a:gd name="T67" fmla="*/ 511030 h 426"/>
              <a:gd name="T68" fmla="*/ 31218 w 497"/>
              <a:gd name="T69" fmla="*/ 511030 h 426"/>
              <a:gd name="T70" fmla="*/ 52830 w 497"/>
              <a:gd name="T71" fmla="*/ 500208 h 426"/>
              <a:gd name="T72" fmla="*/ 254546 w 497"/>
              <a:gd name="T73" fmla="*/ 169542 h 42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97" h="426">
                <a:moveTo>
                  <a:pt x="17" y="247"/>
                </a:moveTo>
                <a:lnTo>
                  <a:pt x="17" y="247"/>
                </a:lnTo>
                <a:cubicBezTo>
                  <a:pt x="53" y="256"/>
                  <a:pt x="53" y="256"/>
                  <a:pt x="53" y="256"/>
                </a:cubicBezTo>
                <a:cubicBezTo>
                  <a:pt x="80" y="212"/>
                  <a:pt x="80" y="212"/>
                  <a:pt x="80" y="212"/>
                </a:cubicBezTo>
                <a:cubicBezTo>
                  <a:pt x="26" y="203"/>
                  <a:pt x="26" y="203"/>
                  <a:pt x="26" y="203"/>
                </a:cubicBezTo>
                <a:cubicBezTo>
                  <a:pt x="17" y="203"/>
                  <a:pt x="0" y="212"/>
                  <a:pt x="0" y="221"/>
                </a:cubicBezTo>
                <a:cubicBezTo>
                  <a:pt x="0" y="230"/>
                  <a:pt x="9" y="247"/>
                  <a:pt x="17" y="247"/>
                </a:cubicBezTo>
                <a:close/>
                <a:moveTo>
                  <a:pt x="460" y="256"/>
                </a:moveTo>
                <a:lnTo>
                  <a:pt x="460" y="256"/>
                </a:lnTo>
                <a:cubicBezTo>
                  <a:pt x="345" y="354"/>
                  <a:pt x="345" y="354"/>
                  <a:pt x="345" y="354"/>
                </a:cubicBezTo>
                <a:cubicBezTo>
                  <a:pt x="221" y="256"/>
                  <a:pt x="221" y="256"/>
                  <a:pt x="221" y="256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194" y="247"/>
                  <a:pt x="194" y="247"/>
                  <a:pt x="194" y="247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337" y="398"/>
                  <a:pt x="337" y="398"/>
                  <a:pt x="337" y="398"/>
                </a:cubicBezTo>
                <a:cubicBezTo>
                  <a:pt x="337" y="407"/>
                  <a:pt x="345" y="407"/>
                  <a:pt x="345" y="407"/>
                </a:cubicBezTo>
                <a:cubicBezTo>
                  <a:pt x="354" y="407"/>
                  <a:pt x="363" y="407"/>
                  <a:pt x="363" y="398"/>
                </a:cubicBezTo>
                <a:cubicBezTo>
                  <a:pt x="487" y="292"/>
                  <a:pt x="487" y="292"/>
                  <a:pt x="487" y="292"/>
                </a:cubicBezTo>
                <a:cubicBezTo>
                  <a:pt x="496" y="283"/>
                  <a:pt x="496" y="265"/>
                  <a:pt x="487" y="256"/>
                </a:cubicBezTo>
                <a:cubicBezTo>
                  <a:pt x="478" y="247"/>
                  <a:pt x="469" y="247"/>
                  <a:pt x="460" y="256"/>
                </a:cubicBezTo>
                <a:close/>
                <a:moveTo>
                  <a:pt x="212" y="141"/>
                </a:moveTo>
                <a:lnTo>
                  <a:pt x="212" y="141"/>
                </a:lnTo>
                <a:cubicBezTo>
                  <a:pt x="337" y="221"/>
                  <a:pt x="337" y="221"/>
                  <a:pt x="337" y="221"/>
                </a:cubicBezTo>
                <a:cubicBezTo>
                  <a:pt x="345" y="230"/>
                  <a:pt x="363" y="230"/>
                  <a:pt x="372" y="212"/>
                </a:cubicBezTo>
                <a:cubicBezTo>
                  <a:pt x="496" y="35"/>
                  <a:pt x="496" y="35"/>
                  <a:pt x="496" y="35"/>
                </a:cubicBezTo>
                <a:cubicBezTo>
                  <a:pt x="496" y="26"/>
                  <a:pt x="496" y="9"/>
                  <a:pt x="487" y="9"/>
                </a:cubicBezTo>
                <a:cubicBezTo>
                  <a:pt x="478" y="0"/>
                  <a:pt x="460" y="0"/>
                  <a:pt x="452" y="9"/>
                </a:cubicBezTo>
                <a:cubicBezTo>
                  <a:pt x="345" y="177"/>
                  <a:pt x="345" y="177"/>
                  <a:pt x="345" y="177"/>
                </a:cubicBezTo>
                <a:cubicBezTo>
                  <a:pt x="221" y="97"/>
                  <a:pt x="221" y="97"/>
                  <a:pt x="221" y="97"/>
                </a:cubicBezTo>
                <a:cubicBezTo>
                  <a:pt x="212" y="88"/>
                  <a:pt x="212" y="88"/>
                  <a:pt x="203" y="88"/>
                </a:cubicBezTo>
                <a:cubicBezTo>
                  <a:pt x="194" y="97"/>
                  <a:pt x="194" y="97"/>
                  <a:pt x="186" y="106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407"/>
                  <a:pt x="0" y="416"/>
                  <a:pt x="9" y="425"/>
                </a:cubicBezTo>
                <a:cubicBezTo>
                  <a:pt x="17" y="425"/>
                  <a:pt x="17" y="425"/>
                  <a:pt x="26" y="425"/>
                </a:cubicBezTo>
                <a:cubicBezTo>
                  <a:pt x="26" y="425"/>
                  <a:pt x="35" y="425"/>
                  <a:pt x="44" y="416"/>
                </a:cubicBezTo>
                <a:lnTo>
                  <a:pt x="212" y="14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116" name="Freeform 2"/>
          <p:cNvSpPr>
            <a:spLocks noChangeArrowheads="1"/>
          </p:cNvSpPr>
          <p:nvPr/>
        </p:nvSpPr>
        <p:spPr bwMode="auto">
          <a:xfrm>
            <a:off x="3557357" y="2340451"/>
            <a:ext cx="403074" cy="262181"/>
          </a:xfrm>
          <a:custGeom>
            <a:avLst/>
            <a:gdLst>
              <a:gd name="T0" fmla="*/ 2147483647 w 609"/>
              <a:gd name="T1" fmla="*/ 2147483647 h 361"/>
              <a:gd name="T2" fmla="*/ 2147483647 w 609"/>
              <a:gd name="T3" fmla="*/ 2147483647 h 361"/>
              <a:gd name="T4" fmla="*/ 2147483647 w 609"/>
              <a:gd name="T5" fmla="*/ 2147483647 h 361"/>
              <a:gd name="T6" fmla="*/ 2147483647 w 609"/>
              <a:gd name="T7" fmla="*/ 2147483647 h 361"/>
              <a:gd name="T8" fmla="*/ 2147483647 w 609"/>
              <a:gd name="T9" fmla="*/ 2147483647 h 361"/>
              <a:gd name="T10" fmla="*/ 2147483647 w 609"/>
              <a:gd name="T11" fmla="*/ 2147483647 h 361"/>
              <a:gd name="T12" fmla="*/ 2147483647 w 609"/>
              <a:gd name="T13" fmla="*/ 2147483647 h 361"/>
              <a:gd name="T14" fmla="*/ 2147483647 w 609"/>
              <a:gd name="T15" fmla="*/ 2147483647 h 361"/>
              <a:gd name="T16" fmla="*/ 2147483647 w 609"/>
              <a:gd name="T17" fmla="*/ 2147483647 h 361"/>
              <a:gd name="T18" fmla="*/ 2147483647 w 609"/>
              <a:gd name="T19" fmla="*/ 2147483647 h 361"/>
              <a:gd name="T20" fmla="*/ 2147483647 w 609"/>
              <a:gd name="T21" fmla="*/ 2147483647 h 361"/>
              <a:gd name="T22" fmla="*/ 2147483647 w 609"/>
              <a:gd name="T23" fmla="*/ 2147483647 h 361"/>
              <a:gd name="T24" fmla="*/ 2147483647 w 609"/>
              <a:gd name="T25" fmla="*/ 2147483647 h 361"/>
              <a:gd name="T26" fmla="*/ 2147483647 w 609"/>
              <a:gd name="T27" fmla="*/ 2147483647 h 361"/>
              <a:gd name="T28" fmla="*/ 2147483647 w 609"/>
              <a:gd name="T29" fmla="*/ 2147483647 h 361"/>
              <a:gd name="T30" fmla="*/ 2147483647 w 609"/>
              <a:gd name="T31" fmla="*/ 0 h 361"/>
              <a:gd name="T32" fmla="*/ 2147483647 w 609"/>
              <a:gd name="T33" fmla="*/ 0 h 361"/>
              <a:gd name="T34" fmla="*/ 2147483647 w 609"/>
              <a:gd name="T35" fmla="*/ 0 h 361"/>
              <a:gd name="T36" fmla="*/ 2147483647 w 609"/>
              <a:gd name="T37" fmla="*/ 2147483647 h 361"/>
              <a:gd name="T38" fmla="*/ 2147483647 w 609"/>
              <a:gd name="T39" fmla="*/ 2147483647 h 361"/>
              <a:gd name="T40" fmla="*/ 2147483647 w 609"/>
              <a:gd name="T41" fmla="*/ 2147483647 h 361"/>
              <a:gd name="T42" fmla="*/ 2147483647 w 609"/>
              <a:gd name="T43" fmla="*/ 2147483647 h 361"/>
              <a:gd name="T44" fmla="*/ 2147483647 w 609"/>
              <a:gd name="T45" fmla="*/ 2147483647 h 361"/>
              <a:gd name="T46" fmla="*/ 2147483647 w 609"/>
              <a:gd name="T47" fmla="*/ 2147483647 h 361"/>
              <a:gd name="T48" fmla="*/ 0 w 609"/>
              <a:gd name="T49" fmla="*/ 2147483647 h 361"/>
              <a:gd name="T50" fmla="*/ 2147483647 w 609"/>
              <a:gd name="T51" fmla="*/ 2147483647 h 361"/>
              <a:gd name="T52" fmla="*/ 2147483647 w 609"/>
              <a:gd name="T53" fmla="*/ 2147483647 h 361"/>
              <a:gd name="T54" fmla="*/ 2147483647 w 609"/>
              <a:gd name="T55" fmla="*/ 2147483647 h 361"/>
              <a:gd name="T56" fmla="*/ 2147483647 w 609"/>
              <a:gd name="T57" fmla="*/ 2147483647 h 361"/>
              <a:gd name="T58" fmla="*/ 2147483647 w 609"/>
              <a:gd name="T59" fmla="*/ 2147483647 h 361"/>
              <a:gd name="T60" fmla="*/ 2147483647 w 609"/>
              <a:gd name="T61" fmla="*/ 2147483647 h 361"/>
              <a:gd name="T62" fmla="*/ 2147483647 w 609"/>
              <a:gd name="T63" fmla="*/ 2147483647 h 361"/>
              <a:gd name="T64" fmla="*/ 2147483647 w 609"/>
              <a:gd name="T65" fmla="*/ 2147483647 h 361"/>
              <a:gd name="T66" fmla="*/ 2147483647 w 609"/>
              <a:gd name="T67" fmla="*/ 2147483647 h 361"/>
              <a:gd name="T68" fmla="*/ 0 w 609"/>
              <a:gd name="T69" fmla="*/ 2147483647 h 361"/>
              <a:gd name="T70" fmla="*/ 2147483647 w 609"/>
              <a:gd name="T71" fmla="*/ 2147483647 h 361"/>
              <a:gd name="T72" fmla="*/ 2147483647 w 609"/>
              <a:gd name="T73" fmla="*/ 2147483647 h 361"/>
              <a:gd name="T74" fmla="*/ 2147483647 w 609"/>
              <a:gd name="T75" fmla="*/ 2147483647 h 361"/>
              <a:gd name="T76" fmla="*/ 2147483647 w 609"/>
              <a:gd name="T77" fmla="*/ 2147483647 h 361"/>
              <a:gd name="T78" fmla="*/ 2147483647 w 609"/>
              <a:gd name="T79" fmla="*/ 2147483647 h 361"/>
              <a:gd name="T80" fmla="*/ 2147483647 w 609"/>
              <a:gd name="T81" fmla="*/ 2147483647 h 361"/>
              <a:gd name="T82" fmla="*/ 2147483647 w 609"/>
              <a:gd name="T83" fmla="*/ 2147483647 h 361"/>
              <a:gd name="T84" fmla="*/ 2147483647 w 609"/>
              <a:gd name="T85" fmla="*/ 2147483647 h 361"/>
              <a:gd name="T86" fmla="*/ 2147483647 w 609"/>
              <a:gd name="T87" fmla="*/ 2147483647 h 361"/>
              <a:gd name="T88" fmla="*/ 0 w 609"/>
              <a:gd name="T89" fmla="*/ 2147483647 h 361"/>
              <a:gd name="T90" fmla="*/ 2147483647 w 609"/>
              <a:gd name="T91" fmla="*/ 0 h 361"/>
              <a:gd name="T92" fmla="*/ 2147483647 w 609"/>
              <a:gd name="T93" fmla="*/ 0 h 361"/>
              <a:gd name="T94" fmla="*/ 2147483647 w 609"/>
              <a:gd name="T95" fmla="*/ 0 h 361"/>
              <a:gd name="T96" fmla="*/ 2147483647 w 609"/>
              <a:gd name="T97" fmla="*/ 2147483647 h 361"/>
              <a:gd name="T98" fmla="*/ 2147483647 w 609"/>
              <a:gd name="T99" fmla="*/ 2147483647 h 361"/>
              <a:gd name="T100" fmla="*/ 2147483647 w 609"/>
              <a:gd name="T101" fmla="*/ 2147483647 h 361"/>
              <a:gd name="T102" fmla="*/ 2147483647 w 609"/>
              <a:gd name="T103" fmla="*/ 2147483647 h 361"/>
              <a:gd name="T104" fmla="*/ 2147483647 w 609"/>
              <a:gd name="T105" fmla="*/ 2147483647 h 361"/>
              <a:gd name="T106" fmla="*/ 2147483647 w 609"/>
              <a:gd name="T107" fmla="*/ 2147483647 h 361"/>
              <a:gd name="T108" fmla="*/ 2147483647 w 609"/>
              <a:gd name="T109" fmla="*/ 2147483647 h 361"/>
              <a:gd name="T110" fmla="*/ 2147483647 w 609"/>
              <a:gd name="T111" fmla="*/ 2147483647 h 361"/>
              <a:gd name="T112" fmla="*/ 2147483647 w 609"/>
              <a:gd name="T113" fmla="*/ 2147483647 h 361"/>
              <a:gd name="T114" fmla="*/ 2147483647 w 609"/>
              <a:gd name="T115" fmla="*/ 2147483647 h 361"/>
              <a:gd name="T116" fmla="*/ 2147483647 w 609"/>
              <a:gd name="T117" fmla="*/ 2147483647 h 36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09" h="361">
                <a:moveTo>
                  <a:pt x="579" y="205"/>
                </a:moveTo>
                <a:lnTo>
                  <a:pt x="579" y="205"/>
                </a:lnTo>
                <a:cubicBezTo>
                  <a:pt x="198" y="205"/>
                  <a:pt x="198" y="205"/>
                  <a:pt x="198" y="205"/>
                </a:cubicBezTo>
                <a:cubicBezTo>
                  <a:pt x="184" y="205"/>
                  <a:pt x="169" y="198"/>
                  <a:pt x="169" y="176"/>
                </a:cubicBezTo>
                <a:cubicBezTo>
                  <a:pt x="169" y="162"/>
                  <a:pt x="184" y="148"/>
                  <a:pt x="198" y="148"/>
                </a:cubicBezTo>
                <a:cubicBezTo>
                  <a:pt x="579" y="148"/>
                  <a:pt x="579" y="148"/>
                  <a:pt x="579" y="148"/>
                </a:cubicBezTo>
                <a:cubicBezTo>
                  <a:pt x="594" y="148"/>
                  <a:pt x="608" y="162"/>
                  <a:pt x="608" y="176"/>
                </a:cubicBezTo>
                <a:cubicBezTo>
                  <a:pt x="608" y="198"/>
                  <a:pt x="594" y="205"/>
                  <a:pt x="579" y="205"/>
                </a:cubicBezTo>
                <a:close/>
                <a:moveTo>
                  <a:pt x="579" y="56"/>
                </a:moveTo>
                <a:lnTo>
                  <a:pt x="579" y="56"/>
                </a:lnTo>
                <a:cubicBezTo>
                  <a:pt x="198" y="56"/>
                  <a:pt x="198" y="56"/>
                  <a:pt x="198" y="56"/>
                </a:cubicBezTo>
                <a:cubicBezTo>
                  <a:pt x="184" y="56"/>
                  <a:pt x="169" y="42"/>
                  <a:pt x="169" y="28"/>
                </a:cubicBezTo>
                <a:cubicBezTo>
                  <a:pt x="169" y="14"/>
                  <a:pt x="184" y="0"/>
                  <a:pt x="19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42"/>
                  <a:pt x="594" y="56"/>
                  <a:pt x="579" y="56"/>
                </a:cubicBezTo>
                <a:close/>
                <a:moveTo>
                  <a:pt x="85" y="360"/>
                </a:moveTo>
                <a:lnTo>
                  <a:pt x="85" y="360"/>
                </a:lnTo>
                <a:cubicBezTo>
                  <a:pt x="28" y="360"/>
                  <a:pt x="28" y="360"/>
                  <a:pt x="28" y="360"/>
                </a:cubicBezTo>
                <a:cubicBezTo>
                  <a:pt x="14" y="360"/>
                  <a:pt x="0" y="346"/>
                  <a:pt x="0" y="332"/>
                </a:cubicBezTo>
                <a:cubicBezTo>
                  <a:pt x="0" y="311"/>
                  <a:pt x="14" y="304"/>
                  <a:pt x="28" y="304"/>
                </a:cubicBezTo>
                <a:cubicBezTo>
                  <a:pt x="85" y="304"/>
                  <a:pt x="85" y="304"/>
                  <a:pt x="85" y="304"/>
                </a:cubicBezTo>
                <a:cubicBezTo>
                  <a:pt x="106" y="304"/>
                  <a:pt x="113" y="311"/>
                  <a:pt x="113" y="332"/>
                </a:cubicBezTo>
                <a:cubicBezTo>
                  <a:pt x="113" y="346"/>
                  <a:pt x="106" y="360"/>
                  <a:pt x="85" y="360"/>
                </a:cubicBezTo>
                <a:close/>
                <a:moveTo>
                  <a:pt x="85" y="205"/>
                </a:moveTo>
                <a:lnTo>
                  <a:pt x="85" y="205"/>
                </a:lnTo>
                <a:cubicBezTo>
                  <a:pt x="28" y="205"/>
                  <a:pt x="28" y="205"/>
                  <a:pt x="28" y="205"/>
                </a:cubicBezTo>
                <a:cubicBezTo>
                  <a:pt x="14" y="205"/>
                  <a:pt x="0" y="198"/>
                  <a:pt x="0" y="176"/>
                </a:cubicBezTo>
                <a:cubicBezTo>
                  <a:pt x="0" y="162"/>
                  <a:pt x="14" y="148"/>
                  <a:pt x="28" y="148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106" y="148"/>
                  <a:pt x="113" y="162"/>
                  <a:pt x="113" y="176"/>
                </a:cubicBezTo>
                <a:cubicBezTo>
                  <a:pt x="113" y="198"/>
                  <a:pt x="106" y="205"/>
                  <a:pt x="85" y="205"/>
                </a:cubicBezTo>
                <a:close/>
                <a:moveTo>
                  <a:pt x="85" y="56"/>
                </a:moveTo>
                <a:lnTo>
                  <a:pt x="85" y="56"/>
                </a:lnTo>
                <a:cubicBezTo>
                  <a:pt x="28" y="56"/>
                  <a:pt x="28" y="56"/>
                  <a:pt x="28" y="56"/>
                </a:cubicBezTo>
                <a:cubicBezTo>
                  <a:pt x="14" y="56"/>
                  <a:pt x="0" y="42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06" y="0"/>
                  <a:pt x="113" y="14"/>
                  <a:pt x="113" y="28"/>
                </a:cubicBezTo>
                <a:cubicBezTo>
                  <a:pt x="113" y="42"/>
                  <a:pt x="106" y="56"/>
                  <a:pt x="85" y="56"/>
                </a:cubicBezTo>
                <a:close/>
                <a:moveTo>
                  <a:pt x="198" y="360"/>
                </a:moveTo>
                <a:lnTo>
                  <a:pt x="198" y="360"/>
                </a:lnTo>
                <a:cubicBezTo>
                  <a:pt x="184" y="360"/>
                  <a:pt x="169" y="346"/>
                  <a:pt x="169" y="332"/>
                </a:cubicBezTo>
                <a:cubicBezTo>
                  <a:pt x="169" y="311"/>
                  <a:pt x="184" y="304"/>
                  <a:pt x="198" y="304"/>
                </a:cubicBezTo>
                <a:cubicBezTo>
                  <a:pt x="579" y="304"/>
                  <a:pt x="579" y="304"/>
                  <a:pt x="579" y="304"/>
                </a:cubicBezTo>
                <a:cubicBezTo>
                  <a:pt x="594" y="304"/>
                  <a:pt x="608" y="311"/>
                  <a:pt x="608" y="332"/>
                </a:cubicBezTo>
                <a:cubicBezTo>
                  <a:pt x="608" y="346"/>
                  <a:pt x="594" y="360"/>
                  <a:pt x="579" y="360"/>
                </a:cubicBezTo>
                <a:cubicBezTo>
                  <a:pt x="198" y="360"/>
                  <a:pt x="198" y="360"/>
                  <a:pt x="198" y="36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117" name="Freeform 15"/>
          <p:cNvSpPr>
            <a:spLocks noChangeArrowheads="1"/>
          </p:cNvSpPr>
          <p:nvPr/>
        </p:nvSpPr>
        <p:spPr bwMode="auto">
          <a:xfrm>
            <a:off x="4981939" y="2299979"/>
            <a:ext cx="416943" cy="366275"/>
          </a:xfrm>
          <a:custGeom>
            <a:avLst/>
            <a:gdLst>
              <a:gd name="T0" fmla="*/ 2147483647 w 602"/>
              <a:gd name="T1" fmla="*/ 2147483647 h 609"/>
              <a:gd name="T2" fmla="*/ 2147483647 w 602"/>
              <a:gd name="T3" fmla="*/ 2147483647 h 609"/>
              <a:gd name="T4" fmla="*/ 2147483647 w 602"/>
              <a:gd name="T5" fmla="*/ 2147483647 h 609"/>
              <a:gd name="T6" fmla="*/ 2147483647 w 602"/>
              <a:gd name="T7" fmla="*/ 2147483647 h 609"/>
              <a:gd name="T8" fmla="*/ 2147483647 w 602"/>
              <a:gd name="T9" fmla="*/ 2147483647 h 609"/>
              <a:gd name="T10" fmla="*/ 1759997904 w 602"/>
              <a:gd name="T11" fmla="*/ 2147483647 h 609"/>
              <a:gd name="T12" fmla="*/ 0 w 602"/>
              <a:gd name="T13" fmla="*/ 2147483647 h 609"/>
              <a:gd name="T14" fmla="*/ 0 w 602"/>
              <a:gd name="T15" fmla="*/ 2147483647 h 609"/>
              <a:gd name="T16" fmla="*/ 2147483647 w 602"/>
              <a:gd name="T17" fmla="*/ 0 h 609"/>
              <a:gd name="T18" fmla="*/ 2147483647 w 602"/>
              <a:gd name="T19" fmla="*/ 993140000 h 609"/>
              <a:gd name="T20" fmla="*/ 2147483647 w 602"/>
              <a:gd name="T21" fmla="*/ 993140000 h 609"/>
              <a:gd name="T22" fmla="*/ 2147483647 w 602"/>
              <a:gd name="T23" fmla="*/ 993140000 h 609"/>
              <a:gd name="T24" fmla="*/ 2147483647 w 602"/>
              <a:gd name="T25" fmla="*/ 993140000 h 609"/>
              <a:gd name="T26" fmla="*/ 2147483647 w 602"/>
              <a:gd name="T27" fmla="*/ 2147483647 h 609"/>
              <a:gd name="T28" fmla="*/ 2147483647 w 602"/>
              <a:gd name="T29" fmla="*/ 993140000 h 609"/>
              <a:gd name="T30" fmla="*/ 2147483647 w 602"/>
              <a:gd name="T31" fmla="*/ 993140000 h 609"/>
              <a:gd name="T32" fmla="*/ 2147483647 w 602"/>
              <a:gd name="T33" fmla="*/ 993140000 h 609"/>
              <a:gd name="T34" fmla="*/ 2147483647 w 602"/>
              <a:gd name="T35" fmla="*/ 993140000 h 609"/>
              <a:gd name="T36" fmla="*/ 2147483647 w 602"/>
              <a:gd name="T37" fmla="*/ 0 h 609"/>
              <a:gd name="T38" fmla="*/ 2147483647 w 602"/>
              <a:gd name="T39" fmla="*/ 2147483647 h 609"/>
              <a:gd name="T40" fmla="*/ 2147483647 w 602"/>
              <a:gd name="T41" fmla="*/ 2147483647 h 609"/>
              <a:gd name="T42" fmla="*/ 2147483647 w 602"/>
              <a:gd name="T43" fmla="*/ 2147483647 h 609"/>
              <a:gd name="T44" fmla="*/ 2147483647 w 602"/>
              <a:gd name="T45" fmla="*/ 2147483647 h 609"/>
              <a:gd name="T46" fmla="*/ 2147483647 w 602"/>
              <a:gd name="T47" fmla="*/ 2147483647 h 609"/>
              <a:gd name="T48" fmla="*/ 2147483647 w 602"/>
              <a:gd name="T49" fmla="*/ 2147483647 h 609"/>
              <a:gd name="T50" fmla="*/ 2147483647 w 602"/>
              <a:gd name="T51" fmla="*/ 2147483647 h 609"/>
              <a:gd name="T52" fmla="*/ 2147483647 w 602"/>
              <a:gd name="T53" fmla="*/ 2147483647 h 609"/>
              <a:gd name="T54" fmla="*/ 2147483647 w 602"/>
              <a:gd name="T55" fmla="*/ 2147483647 h 609"/>
              <a:gd name="T56" fmla="*/ 2147483647 w 602"/>
              <a:gd name="T57" fmla="*/ 2147483647 h 609"/>
              <a:gd name="T58" fmla="*/ 2147483647 w 602"/>
              <a:gd name="T59" fmla="*/ 2147483647 h 609"/>
              <a:gd name="T60" fmla="*/ 2147483647 w 602"/>
              <a:gd name="T61" fmla="*/ 2147483647 h 609"/>
              <a:gd name="T62" fmla="*/ 2147483647 w 602"/>
              <a:gd name="T63" fmla="*/ 2147483647 h 609"/>
              <a:gd name="T64" fmla="*/ 2147483647 w 602"/>
              <a:gd name="T65" fmla="*/ 2147483647 h 609"/>
              <a:gd name="T66" fmla="*/ 2147483647 w 602"/>
              <a:gd name="T67" fmla="*/ 2147483647 h 60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02" h="609">
                <a:moveTo>
                  <a:pt x="586" y="488"/>
                </a:moveTo>
                <a:lnTo>
                  <a:pt x="586" y="488"/>
                </a:lnTo>
                <a:cubicBezTo>
                  <a:pt x="311" y="601"/>
                  <a:pt x="311" y="601"/>
                  <a:pt x="311" y="601"/>
                </a:cubicBezTo>
                <a:cubicBezTo>
                  <a:pt x="311" y="608"/>
                  <a:pt x="304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14" y="488"/>
                  <a:pt x="14" y="488"/>
                  <a:pt x="14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65" y="0"/>
                  <a:pt x="572" y="0"/>
                  <a:pt x="572" y="0"/>
                </a:cubicBezTo>
                <a:cubicBezTo>
                  <a:pt x="594" y="0"/>
                  <a:pt x="601" y="15"/>
                  <a:pt x="601" y="29"/>
                </a:cubicBezTo>
                <a:cubicBezTo>
                  <a:pt x="601" y="467"/>
                  <a:pt x="601" y="467"/>
                  <a:pt x="601" y="467"/>
                </a:cubicBezTo>
                <a:cubicBezTo>
                  <a:pt x="601" y="474"/>
                  <a:pt x="594" y="488"/>
                  <a:pt x="586" y="488"/>
                </a:cubicBezTo>
                <a:close/>
                <a:moveTo>
                  <a:pt x="276" y="538"/>
                </a:moveTo>
                <a:lnTo>
                  <a:pt x="276" y="538"/>
                </a:lnTo>
                <a:cubicBezTo>
                  <a:pt x="276" y="163"/>
                  <a:pt x="276" y="163"/>
                  <a:pt x="276" y="163"/>
                </a:cubicBez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lnTo>
                  <a:pt x="276" y="538"/>
                </a:lnTo>
                <a:close/>
                <a:moveTo>
                  <a:pt x="544" y="71"/>
                </a:moveTo>
                <a:lnTo>
                  <a:pt x="544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44" y="446"/>
                  <a:pt x="544" y="446"/>
                  <a:pt x="544" y="446"/>
                </a:cubicBezTo>
                <a:lnTo>
                  <a:pt x="544" y="7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0441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2" y="1315398"/>
            <a:ext cx="8408776" cy="2353087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str</a:t>
              </a:r>
              <a:r>
                <a:rPr lang="es-MX" sz="1800" b="1" dirty="0">
                  <a:solidFill>
                    <a:schemeClr val="lt1"/>
                  </a:solidFill>
                </a:rPr>
                <a:t>(Datos)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'</a:t>
              </a:r>
              <a:r>
                <a:rPr lang="es-MX" sz="1800" b="1" dirty="0" err="1">
                  <a:solidFill>
                    <a:schemeClr val="lt1"/>
                  </a:solidFill>
                </a:rPr>
                <a:t>data.frame</a:t>
              </a:r>
              <a:r>
                <a:rPr lang="es-MX" sz="1800" b="1" dirty="0">
                  <a:solidFill>
                    <a:schemeClr val="lt1"/>
                  </a:solidFill>
                </a:rPr>
                <a:t>':	10 </a:t>
              </a:r>
              <a:r>
                <a:rPr lang="es-MX" sz="1800" b="1" dirty="0" err="1">
                  <a:solidFill>
                    <a:schemeClr val="lt1"/>
                  </a:solidFill>
                </a:rPr>
                <a:t>obs</a:t>
              </a:r>
              <a:r>
                <a:rPr lang="es-MX" sz="1800" b="1" dirty="0">
                  <a:solidFill>
                    <a:schemeClr val="lt1"/>
                  </a:solidFill>
                </a:rPr>
                <a:t>. of  4 variables:</a:t>
              </a:r>
            </a:p>
            <a:p>
              <a:pPr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$ id    : </a:t>
              </a:r>
              <a:r>
                <a:rPr lang="es-MX" sz="1800" b="1" dirty="0" err="1">
                  <a:solidFill>
                    <a:schemeClr val="lt1"/>
                  </a:solidFill>
                </a:rPr>
                <a:t>int</a:t>
              </a:r>
              <a:r>
                <a:rPr lang="es-MX" sz="1800" b="1" dirty="0">
                  <a:solidFill>
                    <a:schemeClr val="lt1"/>
                  </a:solidFill>
                </a:rPr>
                <a:t>  1 2 3 4 5 6 7 8 9 10</a:t>
              </a:r>
            </a:p>
            <a:p>
              <a:pPr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$ Nombre: Factor w/ 10 </a:t>
              </a:r>
              <a:r>
                <a:rPr lang="es-MX" sz="1800" b="1" dirty="0" err="1">
                  <a:solidFill>
                    <a:schemeClr val="lt1"/>
                  </a:solidFill>
                </a:rPr>
                <a:t>levels</a:t>
              </a:r>
              <a:r>
                <a:rPr lang="es-MX" sz="1800" b="1" dirty="0">
                  <a:solidFill>
                    <a:schemeClr val="lt1"/>
                  </a:solidFill>
                </a:rPr>
                <a:t> "</a:t>
              </a:r>
              <a:r>
                <a:rPr lang="es-MX" sz="1800" b="1" dirty="0" err="1">
                  <a:solidFill>
                    <a:schemeClr val="lt1"/>
                  </a:solidFill>
                </a:rPr>
                <a:t>Clara","Claudia</a:t>
              </a:r>
              <a:r>
                <a:rPr lang="es-MX" sz="1800" b="1" dirty="0">
                  <a:solidFill>
                    <a:schemeClr val="lt1"/>
                  </a:solidFill>
                </a:rPr>
                <a:t>",..: 6 1 3 8 10 2 9 4 5 7</a:t>
              </a:r>
            </a:p>
            <a:p>
              <a:pPr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$ Edad  : </a:t>
              </a:r>
              <a:r>
                <a:rPr lang="es-MX" sz="1800" b="1" dirty="0" err="1">
                  <a:solidFill>
                    <a:schemeClr val="lt1"/>
                  </a:solidFill>
                </a:rPr>
                <a:t>num</a:t>
              </a:r>
              <a:r>
                <a:rPr lang="es-MX" sz="1800" b="1" dirty="0">
                  <a:solidFill>
                    <a:schemeClr val="lt1"/>
                  </a:solidFill>
                </a:rPr>
                <a:t>  20 32 18 26 38 52 19 31 29 60</a:t>
              </a:r>
            </a:p>
            <a:p>
              <a:pPr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$ Peso  : </a:t>
              </a:r>
              <a:r>
                <a:rPr lang="es-MX" sz="1800" b="1" dirty="0" err="1">
                  <a:solidFill>
                    <a:schemeClr val="lt1"/>
                  </a:solidFill>
                </a:rPr>
                <a:t>num</a:t>
              </a:r>
              <a:r>
                <a:rPr lang="es-MX" sz="1800" b="1" dirty="0">
                  <a:solidFill>
                    <a:schemeClr val="lt1"/>
                  </a:solidFill>
                </a:rPr>
                <a:t>  68 42 70 47 76 NA 71 83 69 92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del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data.frame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35903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2" y="1315398"/>
            <a:ext cx="8408776" cy="1395145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summary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Datos$Edad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1800" b="1" dirty="0">
                  <a:solidFill>
                    <a:schemeClr val="lt1"/>
                  </a:solidFill>
                </a:rPr>
                <a:t> Min. 1st Qu.  Median    Mean   3rd Qu.    Max. </a:t>
              </a:r>
            </a:p>
            <a:p>
              <a:pPr>
                <a:lnSpc>
                  <a:spcPct val="90000"/>
                </a:lnSpc>
              </a:pPr>
              <a:r>
                <a:rPr lang="en-US" sz="1800" b="1" dirty="0">
                  <a:solidFill>
                    <a:schemeClr val="lt1"/>
                  </a:solidFill>
                </a:rPr>
                <a:t>18.0    21.5        30.0         32.5     36.5        60.0 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Distribución de las variables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" name="Google Shape;189;p13"/>
          <p:cNvGrpSpPr/>
          <p:nvPr/>
        </p:nvGrpSpPr>
        <p:grpSpPr>
          <a:xfrm>
            <a:off x="296930" y="2980912"/>
            <a:ext cx="8408776" cy="1395145"/>
            <a:chOff x="0" y="192315"/>
            <a:chExt cx="6444344" cy="638625"/>
          </a:xfrm>
        </p:grpSpPr>
        <p:sp>
          <p:nvSpPr>
            <p:cNvPr id="9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summary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Datos$Peso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1800" b="1" dirty="0">
                  <a:solidFill>
                    <a:schemeClr val="lt1"/>
                  </a:solidFill>
                </a:rPr>
                <a:t> Min. 1st Qu.  Median    Mean   3rd Qu.    Max.    NA's </a:t>
              </a:r>
            </a:p>
            <a:p>
              <a:pPr>
                <a:lnSpc>
                  <a:spcPct val="90000"/>
                </a:lnSpc>
              </a:pPr>
              <a:r>
                <a:rPr lang="en-US" sz="1800" b="1" dirty="0">
                  <a:solidFill>
                    <a:schemeClr val="lt1"/>
                  </a:solidFill>
                </a:rPr>
                <a:t>42.00  68.00     70.00      68.67     76.00     92.00       1 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227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2" y="1315398"/>
            <a:ext cx="8408776" cy="1395145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is.na(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Datos$Edad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da-DK" sz="1800" dirty="0">
                  <a:solidFill>
                    <a:schemeClr val="lt1"/>
                  </a:solidFill>
                </a:rPr>
                <a:t>[1] FALSE FALSE FALSE FALSE FALSE FALSE FALSE FALSE FALSE FALSE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faltantes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" name="Google Shape;189;p13"/>
          <p:cNvGrpSpPr/>
          <p:nvPr/>
        </p:nvGrpSpPr>
        <p:grpSpPr>
          <a:xfrm>
            <a:off x="296930" y="2980912"/>
            <a:ext cx="8408776" cy="1395145"/>
            <a:chOff x="0" y="192315"/>
            <a:chExt cx="6444344" cy="638625"/>
          </a:xfrm>
        </p:grpSpPr>
        <p:sp>
          <p:nvSpPr>
            <p:cNvPr id="9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is.na(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Datos$Peso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da-DK" sz="1800" dirty="0">
                  <a:solidFill>
                    <a:schemeClr val="lt1"/>
                  </a:solidFill>
                </a:rPr>
                <a:t>[1] FALSE FALSE FALSE FALSE FALSE  TRUE FALSE FALSE FALSE FALSE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1312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2" y="1315398"/>
            <a:ext cx="8408776" cy="1395145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is.na(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Datos$Edad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da-DK" sz="1800" dirty="0">
                  <a:solidFill>
                    <a:schemeClr val="lt1"/>
                  </a:solidFill>
                </a:rPr>
                <a:t>[1] FALSE FALSE FALSE FALSE FALSE FALSE FALSE FALSE FALSE FALSE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faltantes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" name="Google Shape;189;p13"/>
          <p:cNvGrpSpPr/>
          <p:nvPr/>
        </p:nvGrpSpPr>
        <p:grpSpPr>
          <a:xfrm>
            <a:off x="296930" y="2980912"/>
            <a:ext cx="8408776" cy="1395145"/>
            <a:chOff x="0" y="192315"/>
            <a:chExt cx="6444344" cy="638625"/>
          </a:xfrm>
        </p:grpSpPr>
        <p:sp>
          <p:nvSpPr>
            <p:cNvPr id="9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is.na(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Datos$Peso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da-DK" sz="1800" dirty="0">
                  <a:solidFill>
                    <a:schemeClr val="lt1"/>
                  </a:solidFill>
                </a:rPr>
                <a:t>[1] FALSE FALSE FALSE FALSE FALSE  TRUE FALSE FALSE FALSE FALSE</a:t>
              </a:r>
              <a:endParaRPr sz="1200" dirty="0"/>
            </a:p>
          </p:txBody>
        </p:sp>
      </p:grpSp>
      <p:sp>
        <p:nvSpPr>
          <p:cNvPr id="2" name="Elipse 1"/>
          <p:cNvSpPr/>
          <p:nvPr/>
        </p:nvSpPr>
        <p:spPr>
          <a:xfrm>
            <a:off x="4604657" y="3581400"/>
            <a:ext cx="903514" cy="609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5287591" y="3290276"/>
            <a:ext cx="522515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65;p19"/>
          <p:cNvSpPr txBox="1"/>
          <p:nvPr/>
        </p:nvSpPr>
        <p:spPr>
          <a:xfrm>
            <a:off x="5850784" y="2833076"/>
            <a:ext cx="1526864" cy="73862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sexto valor hay un valor faltante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44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38" name="Google Shape;238;p34"/>
          <p:cNvGrpSpPr/>
          <p:nvPr/>
        </p:nvGrpSpPr>
        <p:grpSpPr>
          <a:xfrm>
            <a:off x="540000" y="1400261"/>
            <a:ext cx="6444344" cy="1940297"/>
            <a:chOff x="0" y="0"/>
            <a:chExt cx="6444344" cy="1940297"/>
          </a:xfrm>
        </p:grpSpPr>
        <p:sp>
          <p:nvSpPr>
            <p:cNvPr id="239" name="Google Shape;239;p34"/>
            <p:cNvSpPr/>
            <p:nvPr/>
          </p:nvSpPr>
          <p:spPr>
            <a:xfrm>
              <a:off x="0" y="0"/>
              <a:ext cx="6444344" cy="1940297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4"/>
            <p:cNvSpPr txBox="1"/>
            <p:nvPr/>
          </p:nvSpPr>
          <p:spPr>
            <a:xfrm>
              <a:off x="94717" y="94717"/>
              <a:ext cx="6254910" cy="1750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=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Variable_2 = 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+ Variable_2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8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34"/>
          <p:cNvGrpSpPr/>
          <p:nvPr/>
        </p:nvGrpSpPr>
        <p:grpSpPr>
          <a:xfrm>
            <a:off x="540000" y="720000"/>
            <a:ext cx="6444344" cy="461665"/>
            <a:chOff x="468087" y="809351"/>
            <a:chExt cx="6444344" cy="461665"/>
          </a:xfrm>
        </p:grpSpPr>
        <p:sp>
          <p:nvSpPr>
            <p:cNvPr id="242" name="Google Shape;242;p34"/>
            <p:cNvSpPr txBox="1"/>
            <p:nvPr/>
          </p:nvSpPr>
          <p:spPr>
            <a:xfrm>
              <a:off x="468087" y="809351"/>
              <a:ext cx="17764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Numéricos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Google Shape;243;p34"/>
            <p:cNvCxnSpPr/>
            <p:nvPr/>
          </p:nvCxnSpPr>
          <p:spPr>
            <a:xfrm>
              <a:off x="468087" y="1255567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0" y="1272011"/>
            <a:ext cx="8408776" cy="938422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Datos[1,2]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da-DK" sz="1800" dirty="0">
                  <a:solidFill>
                    <a:schemeClr val="lt1"/>
                  </a:solidFill>
                </a:rPr>
                <a:t>[1] Juan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Subset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" name="Google Shape;189;p13"/>
          <p:cNvGrpSpPr/>
          <p:nvPr/>
        </p:nvGrpSpPr>
        <p:grpSpPr>
          <a:xfrm>
            <a:off x="256250" y="2268530"/>
            <a:ext cx="8408776" cy="1136205"/>
            <a:chOff x="0" y="192315"/>
            <a:chExt cx="6444344" cy="638625"/>
          </a:xfrm>
        </p:grpSpPr>
        <p:sp>
          <p:nvSpPr>
            <p:cNvPr id="9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Datos[1,]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s-MX" sz="1800" dirty="0">
                  <a:solidFill>
                    <a:schemeClr val="lt1"/>
                  </a:solidFill>
                </a:rPr>
                <a:t>    id Nombre Edad Peso</a:t>
              </a:r>
            </a:p>
            <a:p>
              <a:pPr>
                <a:lnSpc>
                  <a:spcPct val="90000"/>
                </a:lnSpc>
              </a:pPr>
              <a:r>
                <a:rPr lang="es-MX" sz="1800" dirty="0">
                  <a:solidFill>
                    <a:schemeClr val="lt1"/>
                  </a:solidFill>
                </a:rPr>
                <a:t>1  1   Juan       20     68</a:t>
              </a:r>
              <a:endParaRPr sz="1200" dirty="0"/>
            </a:p>
          </p:txBody>
        </p:sp>
      </p:grpSp>
      <p:grpSp>
        <p:nvGrpSpPr>
          <p:cNvPr id="14" name="Google Shape;189;p13"/>
          <p:cNvGrpSpPr/>
          <p:nvPr/>
        </p:nvGrpSpPr>
        <p:grpSpPr>
          <a:xfrm>
            <a:off x="256250" y="3460200"/>
            <a:ext cx="8408776" cy="1190122"/>
            <a:chOff x="0" y="192315"/>
            <a:chExt cx="6444344" cy="638625"/>
          </a:xfrm>
        </p:grpSpPr>
        <p:sp>
          <p:nvSpPr>
            <p:cNvPr id="15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Datos[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Datos$Nombre</a:t>
              </a:r>
              <a:r>
                <a:rPr lang="es-MX" sz="1800" b="1" dirty="0">
                  <a:solidFill>
                    <a:schemeClr val="lt1"/>
                  </a:solidFill>
                </a:rPr>
                <a:t>==“Pedro”, c(“</a:t>
              </a:r>
              <a:r>
                <a:rPr lang="es-MX" sz="1800" b="1" dirty="0" err="1">
                  <a:solidFill>
                    <a:schemeClr val="lt1"/>
                  </a:solidFill>
                </a:rPr>
                <a:t>Edad”,”Peso</a:t>
              </a:r>
              <a:r>
                <a:rPr lang="es-MX" sz="1800" b="1" dirty="0">
                  <a:solidFill>
                    <a:schemeClr val="lt1"/>
                  </a:solidFill>
                </a:rPr>
                <a:t>”)]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s-MX" sz="1800" dirty="0">
                  <a:solidFill>
                    <a:schemeClr val="lt1"/>
                  </a:solidFill>
                </a:rPr>
                <a:t>     Edad   Peso</a:t>
              </a:r>
            </a:p>
            <a:p>
              <a:pPr>
                <a:lnSpc>
                  <a:spcPct val="90000"/>
                </a:lnSpc>
              </a:pPr>
              <a:r>
                <a:rPr lang="es-MX" sz="1800" dirty="0">
                  <a:solidFill>
                    <a:schemeClr val="lt1"/>
                  </a:solidFill>
                </a:rPr>
                <a:t>5     38       76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4993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Manipulación de datos con Librería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Tidyverse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7" name="Google Shape;377;p28"/>
          <p:cNvGraphicFramePr/>
          <p:nvPr>
            <p:extLst>
              <p:ext uri="{D42A27DB-BD31-4B8C-83A1-F6EECF244321}">
                <p14:modId xmlns:p14="http://schemas.microsoft.com/office/powerpoint/2010/main" val="3363078496"/>
              </p:ext>
            </p:extLst>
          </p:nvPr>
        </p:nvGraphicFramePr>
        <p:xfrm>
          <a:off x="1513115" y="1382801"/>
          <a:ext cx="6096000" cy="2462295"/>
        </p:xfrm>
        <a:graphic>
          <a:graphicData uri="http://schemas.openxmlformats.org/drawingml/2006/table">
            <a:tbl>
              <a:tblPr firstRow="1" bandRow="1">
                <a:noFill/>
                <a:tableStyleId>{72CE057E-09E1-4D0D-AC6B-FC80A6323364}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Función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Descripción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 err="1"/>
                        <a:t>select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Seleccionar columnas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 err="1"/>
                        <a:t>filter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Filtrar registros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arrange</a:t>
                      </a:r>
                      <a:r>
                        <a:rPr lang="es-MX" sz="1350" u="none" strike="noStrike" cap="none" dirty="0"/>
                        <a:t>() 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 dirty="0"/>
                        <a:t>Reordenar registros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mutate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Crear nuevas variables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summarise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Resumen de los valores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group_by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 dirty="0"/>
                        <a:t>Agrupa datos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 err="1"/>
                        <a:t>rename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Renombrar</a:t>
                      </a:r>
                      <a:r>
                        <a:rPr lang="es-MX" sz="1350" u="none" strike="noStrike" cap="none" baseline="0" dirty="0"/>
                        <a:t> variables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027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24;p24"/>
          <p:cNvGraphicFramePr/>
          <p:nvPr>
            <p:extLst>
              <p:ext uri="{D42A27DB-BD31-4B8C-83A1-F6EECF244321}">
                <p14:modId xmlns:p14="http://schemas.microsoft.com/office/powerpoint/2010/main" val="3658269522"/>
              </p:ext>
            </p:extLst>
          </p:nvPr>
        </p:nvGraphicFramePr>
        <p:xfrm>
          <a:off x="564921" y="1033372"/>
          <a:ext cx="7904165" cy="326909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20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32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Martín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8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Jose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Lucas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654163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select</a:t>
              </a:r>
              <a:r>
                <a:rPr lang="es-MX" sz="1800" b="1" dirty="0">
                  <a:solidFill>
                    <a:schemeClr val="lt1"/>
                  </a:solidFill>
                </a:rPr>
                <a:t>(Datos, Nombre, Edad)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Seleccionando columnas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" name="Google Shape;324;p24"/>
          <p:cNvGraphicFramePr/>
          <p:nvPr>
            <p:extLst>
              <p:ext uri="{D42A27DB-BD31-4B8C-83A1-F6EECF244321}">
                <p14:modId xmlns:p14="http://schemas.microsoft.com/office/powerpoint/2010/main" val="1680239137"/>
              </p:ext>
            </p:extLst>
          </p:nvPr>
        </p:nvGraphicFramePr>
        <p:xfrm>
          <a:off x="5424227" y="1853365"/>
          <a:ext cx="19344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0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Flecha derecha 9"/>
          <p:cNvSpPr/>
          <p:nvPr/>
        </p:nvSpPr>
        <p:spPr>
          <a:xfrm>
            <a:off x="4800903" y="2893530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7348"/>
              </p:ext>
            </p:extLst>
          </p:nvPr>
        </p:nvGraphicFramePr>
        <p:xfrm>
          <a:off x="729850" y="1853365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81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filter</a:t>
              </a:r>
              <a:r>
                <a:rPr lang="es-MX" sz="1800" b="1" dirty="0">
                  <a:solidFill>
                    <a:schemeClr val="lt1"/>
                  </a:solidFill>
                </a:rPr>
                <a:t>(Datos, Edad&gt;30)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Filtrando datos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Flecha derecha 11"/>
          <p:cNvSpPr/>
          <p:nvPr/>
        </p:nvSpPr>
        <p:spPr>
          <a:xfrm>
            <a:off x="4319108" y="2692732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8858"/>
              </p:ext>
            </p:extLst>
          </p:nvPr>
        </p:nvGraphicFramePr>
        <p:xfrm>
          <a:off x="4893560" y="2182949"/>
          <a:ext cx="3730787" cy="118876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44441"/>
              </p:ext>
            </p:extLst>
          </p:nvPr>
        </p:nvGraphicFramePr>
        <p:xfrm>
          <a:off x="296927" y="1821761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315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mutate</a:t>
              </a:r>
              <a:r>
                <a:rPr lang="es-MX" sz="1800" b="1" dirty="0">
                  <a:solidFill>
                    <a:schemeClr val="lt1"/>
                  </a:solidFill>
                </a:rPr>
                <a:t>(Datos, Suma= </a:t>
              </a:r>
              <a:r>
                <a:rPr lang="es-MX" sz="1800" b="1" dirty="0" err="1">
                  <a:solidFill>
                    <a:schemeClr val="lt1"/>
                  </a:solidFill>
                </a:rPr>
                <a:t>Edad+Peso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Crando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nuevas variables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Mutate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46821"/>
              </p:ext>
            </p:extLst>
          </p:nvPr>
        </p:nvGraphicFramePr>
        <p:xfrm>
          <a:off x="296927" y="1821761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lecha derecha 11"/>
          <p:cNvSpPr/>
          <p:nvPr/>
        </p:nvSpPr>
        <p:spPr>
          <a:xfrm>
            <a:off x="4164187" y="2692732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99778"/>
              </p:ext>
            </p:extLst>
          </p:nvPr>
        </p:nvGraphicFramePr>
        <p:xfrm>
          <a:off x="4531396" y="1821761"/>
          <a:ext cx="4473196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Suma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114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lang="es-MX" sz="135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44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summarise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group_by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Datos,Sexo</a:t>
              </a:r>
              <a:r>
                <a:rPr lang="es-MX" sz="1800" b="1" dirty="0">
                  <a:solidFill>
                    <a:schemeClr val="lt1"/>
                  </a:solidFill>
                </a:rPr>
                <a:t>),</a:t>
              </a:r>
              <a:r>
                <a:rPr lang="es-MX" sz="1800" b="1" dirty="0" err="1">
                  <a:solidFill>
                    <a:schemeClr val="lt1"/>
                  </a:solidFill>
                </a:rPr>
                <a:t>Suma_edad</a:t>
              </a:r>
              <a:r>
                <a:rPr lang="es-MX" sz="1800" b="1" dirty="0">
                  <a:solidFill>
                    <a:schemeClr val="lt1"/>
                  </a:solidFill>
                </a:rPr>
                <a:t>=sum(Edad)) 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Agrupar datos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summarise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Google Shape;324;p24"/>
          <p:cNvGraphicFramePr/>
          <p:nvPr>
            <p:extLst>
              <p:ext uri="{D42A27DB-BD31-4B8C-83A1-F6EECF244321}">
                <p14:modId xmlns:p14="http://schemas.microsoft.com/office/powerpoint/2010/main" val="469244871"/>
              </p:ext>
            </p:extLst>
          </p:nvPr>
        </p:nvGraphicFramePr>
        <p:xfrm>
          <a:off x="5228082" y="2416141"/>
          <a:ext cx="2446347" cy="89157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74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 err="1">
                          <a:solidFill>
                            <a:schemeClr val="lt1"/>
                          </a:solidFill>
                        </a:rPr>
                        <a:t>Suma_edad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215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11126"/>
              </p:ext>
            </p:extLst>
          </p:nvPr>
        </p:nvGraphicFramePr>
        <p:xfrm>
          <a:off x="296927" y="1821761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Flecha derecha 12"/>
          <p:cNvSpPr/>
          <p:nvPr/>
        </p:nvSpPr>
        <p:spPr>
          <a:xfrm>
            <a:off x="4455152" y="278719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9204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0" y="668716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 Pipe </a:t>
            </a:r>
            <a:r>
              <a:rPr lang="es-MX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%&gt;%</a:t>
            </a:r>
            <a:endParaRPr sz="2400" b="1" i="0" u="none" strike="noStrike" cap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114932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ángulo redondeado 1"/>
          <p:cNvSpPr/>
          <p:nvPr/>
        </p:nvSpPr>
        <p:spPr>
          <a:xfrm>
            <a:off x="1360715" y="1754435"/>
            <a:ext cx="1964236" cy="919843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Operador Pipe</a:t>
            </a:r>
          </a:p>
          <a:p>
            <a:pPr algn="ctr"/>
            <a:r>
              <a:rPr lang="es-MX" sz="2000" dirty="0"/>
              <a:t>%&gt;%</a:t>
            </a:r>
            <a:endParaRPr lang="es-AR" sz="10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4211700" y="1362549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Pertenece a la librería </a:t>
            </a:r>
            <a:r>
              <a:rPr lang="es-MX" b="1" dirty="0" err="1"/>
              <a:t>magrittr</a:t>
            </a:r>
            <a:endParaRPr lang="es-AR" b="1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210629" y="2587192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un operador que relaciona dos entidades</a:t>
            </a:r>
            <a:endParaRPr lang="es-AR" b="1" dirty="0"/>
          </a:p>
        </p:txBody>
      </p:sp>
      <p:cxnSp>
        <p:nvCxnSpPr>
          <p:cNvPr id="5" name="Conector angular 4"/>
          <p:cNvCxnSpPr>
            <a:stCxn id="2" idx="3"/>
            <a:endCxn id="3" idx="1"/>
          </p:cNvCxnSpPr>
          <p:nvPr/>
        </p:nvCxnSpPr>
        <p:spPr>
          <a:xfrm flipV="1">
            <a:off x="3324951" y="1640135"/>
            <a:ext cx="886749" cy="574222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2" idx="3"/>
            <a:endCxn id="23" idx="1"/>
          </p:cNvCxnSpPr>
          <p:nvPr/>
        </p:nvCxnSpPr>
        <p:spPr>
          <a:xfrm>
            <a:off x="3324951" y="2214357"/>
            <a:ext cx="885678" cy="650421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056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0" y="668716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 Pipe </a:t>
            </a:r>
            <a:r>
              <a:rPr lang="es-MX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%&gt;%</a:t>
            </a:r>
            <a:endParaRPr sz="2400" b="1" i="0" u="none" strike="noStrike" cap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114932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ángulo redondeado 2"/>
          <p:cNvSpPr/>
          <p:nvPr/>
        </p:nvSpPr>
        <p:spPr>
          <a:xfrm>
            <a:off x="4211700" y="1362549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Pertenece a la librería </a:t>
            </a:r>
            <a:r>
              <a:rPr lang="es-MX" b="1" dirty="0" err="1"/>
              <a:t>magrittr</a:t>
            </a:r>
            <a:endParaRPr lang="es-AR" b="1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210629" y="2587192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un operador que relaciona dos entidades</a:t>
            </a:r>
            <a:endParaRPr lang="es-AR" b="1" dirty="0"/>
          </a:p>
        </p:txBody>
      </p:sp>
      <p:cxnSp>
        <p:nvCxnSpPr>
          <p:cNvPr id="5" name="Conector angular 4"/>
          <p:cNvCxnSpPr>
            <a:endCxn id="3" idx="1"/>
          </p:cNvCxnSpPr>
          <p:nvPr/>
        </p:nvCxnSpPr>
        <p:spPr>
          <a:xfrm flipV="1">
            <a:off x="3324950" y="1640135"/>
            <a:ext cx="886750" cy="574222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endCxn id="23" idx="1"/>
          </p:cNvCxnSpPr>
          <p:nvPr/>
        </p:nvCxnSpPr>
        <p:spPr>
          <a:xfrm>
            <a:off x="3324950" y="2214357"/>
            <a:ext cx="885679" cy="650421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oogle Shape;189;p13"/>
          <p:cNvGrpSpPr/>
          <p:nvPr/>
        </p:nvGrpSpPr>
        <p:grpSpPr>
          <a:xfrm>
            <a:off x="215573" y="3298373"/>
            <a:ext cx="8408776" cy="1334385"/>
            <a:chOff x="0" y="192315"/>
            <a:chExt cx="6444344" cy="638625"/>
          </a:xfrm>
        </p:grpSpPr>
        <p:sp>
          <p:nvSpPr>
            <p:cNvPr id="12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Datos%&gt;%</a:t>
              </a:r>
            </a:p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    </a:t>
              </a:r>
              <a:r>
                <a:rPr lang="es-MX" sz="1800" b="1" dirty="0" err="1">
                  <a:solidFill>
                    <a:schemeClr val="lt1"/>
                  </a:solidFill>
                </a:rPr>
                <a:t>filter</a:t>
              </a:r>
              <a:r>
                <a:rPr lang="es-MX" sz="1800" b="1" dirty="0">
                  <a:solidFill>
                    <a:schemeClr val="lt1"/>
                  </a:solidFill>
                </a:rPr>
                <a:t>(Edad&lt;50)%&gt;%</a:t>
              </a:r>
            </a:p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    </a:t>
              </a:r>
              <a:r>
                <a:rPr lang="es-MX" sz="1800" b="1" dirty="0" err="1">
                  <a:solidFill>
                    <a:schemeClr val="lt1"/>
                  </a:solidFill>
                </a:rPr>
                <a:t>select</a:t>
              </a:r>
              <a:r>
                <a:rPr lang="es-MX" sz="1800" b="1" dirty="0">
                  <a:solidFill>
                    <a:schemeClr val="lt1"/>
                  </a:solidFill>
                </a:rPr>
                <a:t>(Nombre)%&gt;%</a:t>
              </a:r>
            </a:p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    head()</a:t>
              </a:r>
            </a:p>
          </p:txBody>
        </p:sp>
      </p:grpSp>
      <p:sp>
        <p:nvSpPr>
          <p:cNvPr id="15" name="Rectángulo redondeado 14"/>
          <p:cNvSpPr/>
          <p:nvPr/>
        </p:nvSpPr>
        <p:spPr>
          <a:xfrm>
            <a:off x="1360715" y="1754435"/>
            <a:ext cx="1964236" cy="919843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Operador Pipe</a:t>
            </a:r>
          </a:p>
          <a:p>
            <a:pPr algn="ctr"/>
            <a:r>
              <a:rPr lang="es-MX" sz="2000" dirty="0"/>
              <a:t>%&gt;%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727541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12060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49" name="Google Shape;249;p35"/>
          <p:cNvGrpSpPr/>
          <p:nvPr/>
        </p:nvGrpSpPr>
        <p:grpSpPr>
          <a:xfrm>
            <a:off x="540000" y="1400261"/>
            <a:ext cx="6444344" cy="1939756"/>
            <a:chOff x="0" y="0"/>
            <a:chExt cx="6444344" cy="1939756"/>
          </a:xfrm>
        </p:grpSpPr>
        <p:sp>
          <p:nvSpPr>
            <p:cNvPr id="250" name="Google Shape;250;p35"/>
            <p:cNvSpPr/>
            <p:nvPr/>
          </p:nvSpPr>
          <p:spPr>
            <a:xfrm>
              <a:off x="0" y="0"/>
              <a:ext cx="6444344" cy="1939756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5"/>
            <p:cNvSpPr txBox="1"/>
            <p:nvPr/>
          </p:nvSpPr>
          <p:spPr>
            <a:xfrm>
              <a:off x="94691" y="94691"/>
              <a:ext cx="6254962" cy="1750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=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Variable_2 = 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+ Variable_2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8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35"/>
          <p:cNvGrpSpPr/>
          <p:nvPr/>
        </p:nvGrpSpPr>
        <p:grpSpPr>
          <a:xfrm>
            <a:off x="540000" y="720000"/>
            <a:ext cx="6444344" cy="461665"/>
            <a:chOff x="468087" y="809351"/>
            <a:chExt cx="6444344" cy="461665"/>
          </a:xfrm>
        </p:grpSpPr>
        <p:sp>
          <p:nvSpPr>
            <p:cNvPr id="253" name="Google Shape;253;p35"/>
            <p:cNvSpPr txBox="1"/>
            <p:nvPr/>
          </p:nvSpPr>
          <p:spPr>
            <a:xfrm>
              <a:off x="468087" y="809351"/>
              <a:ext cx="17764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Numéricos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" name="Google Shape;254;p35"/>
            <p:cNvCxnSpPr/>
            <p:nvPr/>
          </p:nvCxnSpPr>
          <p:spPr>
            <a:xfrm>
              <a:off x="468087" y="1255567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5" name="Google Shape;255;p35"/>
          <p:cNvSpPr/>
          <p:nvPr/>
        </p:nvSpPr>
        <p:spPr>
          <a:xfrm>
            <a:off x="631371" y="1556657"/>
            <a:ext cx="2460172" cy="544286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35"/>
          <p:cNvCxnSpPr/>
          <p:nvPr/>
        </p:nvCxnSpPr>
        <p:spPr>
          <a:xfrm>
            <a:off x="3124200" y="1883229"/>
            <a:ext cx="1567543" cy="2177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7" name="Google Shape;257;p35"/>
          <p:cNvSpPr txBox="1"/>
          <p:nvPr/>
        </p:nvSpPr>
        <p:spPr>
          <a:xfrm>
            <a:off x="4844143" y="1831980"/>
            <a:ext cx="3287486" cy="11695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 de asignar a un objeto en 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objeto Variable_1 se le asigna el valor 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objeto puede guardar valores, tablas, funciones,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cbind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columnas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37476"/>
              </p:ext>
            </p:extLst>
          </p:nvPr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29729"/>
              </p:ext>
            </p:extLst>
          </p:nvPr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32293"/>
              </p:ext>
            </p:extLst>
          </p:nvPr>
        </p:nvGraphicFramePr>
        <p:xfrm>
          <a:off x="5917009" y="1918470"/>
          <a:ext cx="2889533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Flecha derecha 15"/>
          <p:cNvSpPr/>
          <p:nvPr/>
        </p:nvSpPr>
        <p:spPr>
          <a:xfrm>
            <a:off x="5503025" y="287403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789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rbind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filas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70744"/>
              </p:ext>
            </p:extLst>
          </p:nvPr>
        </p:nvGraphicFramePr>
        <p:xfrm>
          <a:off x="3102369" y="2450234"/>
          <a:ext cx="2269729" cy="89157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Martin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4847"/>
              </p:ext>
            </p:extLst>
          </p:nvPr>
        </p:nvGraphicFramePr>
        <p:xfrm>
          <a:off x="6112952" y="1621280"/>
          <a:ext cx="1572362" cy="267471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Martin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Flecha derecha 15"/>
          <p:cNvSpPr/>
          <p:nvPr/>
        </p:nvSpPr>
        <p:spPr>
          <a:xfrm>
            <a:off x="5638712" y="2896019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2844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inner_join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57948"/>
              </p:ext>
            </p:extLst>
          </p:nvPr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85622"/>
              </p:ext>
            </p:extLst>
          </p:nvPr>
        </p:nvGraphicFramePr>
        <p:xfrm>
          <a:off x="6189152" y="2134642"/>
          <a:ext cx="2181962" cy="15105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Flecha derecha 19"/>
          <p:cNvSpPr/>
          <p:nvPr/>
        </p:nvSpPr>
        <p:spPr>
          <a:xfrm>
            <a:off x="5638712" y="2805310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584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left_join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68410"/>
              </p:ext>
            </p:extLst>
          </p:nvPr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25484"/>
              </p:ext>
            </p:extLst>
          </p:nvPr>
        </p:nvGraphicFramePr>
        <p:xfrm>
          <a:off x="5917009" y="1918470"/>
          <a:ext cx="2181962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5503025" y="287403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4527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right_join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es-MX" sz="2400" b="1" dirty="0"/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49473"/>
              </p:ext>
            </p:extLst>
          </p:nvPr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55705"/>
              </p:ext>
            </p:extLst>
          </p:nvPr>
        </p:nvGraphicFramePr>
        <p:xfrm>
          <a:off x="5917009" y="1918470"/>
          <a:ext cx="2181962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5503025" y="287403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142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full_join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62248"/>
              </p:ext>
            </p:extLst>
          </p:nvPr>
        </p:nvGraphicFramePr>
        <p:xfrm>
          <a:off x="6134723" y="1606346"/>
          <a:ext cx="2181962" cy="267471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5638712" y="2896019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884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Reestructurar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2421612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Reestructurar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gather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dataset</a:t>
              </a:r>
              <a:r>
                <a:rPr lang="es-MX" sz="1800" b="1" dirty="0">
                  <a:solidFill>
                    <a:schemeClr val="lt1"/>
                  </a:solidFill>
                </a:rPr>
                <a:t>, Nota_1,Nota_2, </a:t>
              </a:r>
              <a:r>
                <a:rPr lang="es-MX" sz="1800" b="1" dirty="0" err="1">
                  <a:solidFill>
                    <a:schemeClr val="lt1"/>
                  </a:solidFill>
                </a:rPr>
                <a:t>key</a:t>
              </a:r>
              <a:r>
                <a:rPr lang="es-MX" sz="1800" b="1" dirty="0">
                  <a:solidFill>
                    <a:schemeClr val="lt1"/>
                  </a:solidFill>
                </a:rPr>
                <a:t>="Examen", </a:t>
              </a:r>
              <a:r>
                <a:rPr lang="es-MX" sz="1800" b="1" dirty="0" err="1">
                  <a:solidFill>
                    <a:schemeClr val="lt1"/>
                  </a:solidFill>
                </a:rPr>
                <a:t>value</a:t>
              </a:r>
              <a:r>
                <a:rPr lang="es-MX" sz="1800" b="1" dirty="0">
                  <a:solidFill>
                    <a:schemeClr val="lt1"/>
                  </a:solidFill>
                </a:rPr>
                <a:t>="Nota")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32620"/>
              </p:ext>
            </p:extLst>
          </p:nvPr>
        </p:nvGraphicFramePr>
        <p:xfrm>
          <a:off x="772828" y="2179727"/>
          <a:ext cx="2754144" cy="148595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Alumno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Nota_1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Nota_2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903574"/>
              </p:ext>
            </p:extLst>
          </p:nvPr>
        </p:nvGraphicFramePr>
        <p:xfrm>
          <a:off x="4985599" y="1708365"/>
          <a:ext cx="3135144" cy="267471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Examen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Nota_2</a:t>
                      </a:r>
                      <a:endParaRPr lang="es-MX"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Nota_2</a:t>
                      </a:r>
                      <a:endParaRPr lang="es-MX"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3978700" y="2828006"/>
            <a:ext cx="555171" cy="21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2187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Reestructurar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spread(dataset_2, Examen, Nota)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Spread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90584"/>
              </p:ext>
            </p:extLst>
          </p:nvPr>
        </p:nvGraphicFramePr>
        <p:xfrm>
          <a:off x="5148885" y="2213347"/>
          <a:ext cx="2754144" cy="148595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Alumno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Nota_1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Nota_2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07947"/>
              </p:ext>
            </p:extLst>
          </p:nvPr>
        </p:nvGraphicFramePr>
        <p:xfrm>
          <a:off x="870770" y="1618967"/>
          <a:ext cx="3135144" cy="267471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Examen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Nota_2</a:t>
                      </a:r>
                      <a:endParaRPr lang="es-MX"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Nota_2</a:t>
                      </a:r>
                      <a:endParaRPr lang="es-MX"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Flecha derecha 10"/>
          <p:cNvSpPr/>
          <p:nvPr/>
        </p:nvSpPr>
        <p:spPr>
          <a:xfrm>
            <a:off x="4299814" y="2956322"/>
            <a:ext cx="555171" cy="21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828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Preguntas ?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98147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63" name="Google Shape;263;p36"/>
          <p:cNvGrpSpPr/>
          <p:nvPr/>
        </p:nvGrpSpPr>
        <p:grpSpPr>
          <a:xfrm>
            <a:off x="540000" y="1532959"/>
            <a:ext cx="6444344" cy="1654408"/>
            <a:chOff x="0" y="175928"/>
            <a:chExt cx="6444344" cy="1654408"/>
          </a:xfrm>
        </p:grpSpPr>
        <p:sp>
          <p:nvSpPr>
            <p:cNvPr id="264" name="Google Shape;264;p36"/>
            <p:cNvSpPr/>
            <p:nvPr/>
          </p:nvSpPr>
          <p:spPr>
            <a:xfrm>
              <a:off x="0" y="175928"/>
              <a:ext cx="6444344" cy="1654408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6"/>
            <p:cNvSpPr txBox="1"/>
            <p:nvPr/>
          </p:nvSpPr>
          <p:spPr>
            <a:xfrm>
              <a:off x="80762" y="256690"/>
              <a:ext cx="6282820" cy="14928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= “Clase 1”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“Clase 1”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36"/>
          <p:cNvGrpSpPr/>
          <p:nvPr/>
        </p:nvGrpSpPr>
        <p:grpSpPr>
          <a:xfrm>
            <a:off x="540000" y="720000"/>
            <a:ext cx="6444344" cy="461665"/>
            <a:chOff x="751116" y="918208"/>
            <a:chExt cx="6444344" cy="461665"/>
          </a:xfrm>
        </p:grpSpPr>
        <p:sp>
          <p:nvSpPr>
            <p:cNvPr id="267" name="Google Shape;267;p36"/>
            <p:cNvSpPr txBox="1"/>
            <p:nvPr/>
          </p:nvSpPr>
          <p:spPr>
            <a:xfrm>
              <a:off x="751116" y="918208"/>
              <a:ext cx="10054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Texto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" name="Google Shape;268;p36"/>
            <p:cNvCxnSpPr/>
            <p:nvPr/>
          </p:nvCxnSpPr>
          <p:spPr>
            <a:xfrm>
              <a:off x="751116" y="1364424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 txBox="1"/>
          <p:nvPr/>
        </p:nvSpPr>
        <p:spPr>
          <a:xfrm>
            <a:off x="0" y="1866528"/>
            <a:ext cx="9144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54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¡Muchas gracias!</a:t>
            </a:r>
            <a:endParaRPr sz="54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0" y="2905952"/>
            <a:ext cx="9144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¡Sigamos trabajando!</a:t>
            </a:r>
            <a:endParaRPr sz="2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74" name="Google Shape;274;p37"/>
          <p:cNvGrpSpPr/>
          <p:nvPr/>
        </p:nvGrpSpPr>
        <p:grpSpPr>
          <a:xfrm>
            <a:off x="540000" y="1514320"/>
            <a:ext cx="6444344" cy="1647517"/>
            <a:chOff x="0" y="179374"/>
            <a:chExt cx="6444344" cy="1647517"/>
          </a:xfrm>
        </p:grpSpPr>
        <p:sp>
          <p:nvSpPr>
            <p:cNvPr id="275" name="Google Shape;275;p37"/>
            <p:cNvSpPr/>
            <p:nvPr/>
          </p:nvSpPr>
          <p:spPr>
            <a:xfrm>
              <a:off x="0" y="179374"/>
              <a:ext cx="6444344" cy="1647517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7"/>
            <p:cNvSpPr txBox="1"/>
            <p:nvPr/>
          </p:nvSpPr>
          <p:spPr>
            <a:xfrm>
              <a:off x="80425" y="259799"/>
              <a:ext cx="6283494" cy="1486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=  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Variable_1&gt;5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37"/>
          <p:cNvGrpSpPr/>
          <p:nvPr/>
        </p:nvGrpSpPr>
        <p:grpSpPr>
          <a:xfrm>
            <a:off x="540000" y="720000"/>
            <a:ext cx="6444344" cy="461665"/>
            <a:chOff x="751116" y="918208"/>
            <a:chExt cx="6444344" cy="461665"/>
          </a:xfrm>
        </p:grpSpPr>
        <p:sp>
          <p:nvSpPr>
            <p:cNvPr id="278" name="Google Shape;278;p37"/>
            <p:cNvSpPr txBox="1"/>
            <p:nvPr/>
          </p:nvSpPr>
          <p:spPr>
            <a:xfrm>
              <a:off x="751116" y="918208"/>
              <a:ext cx="1362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Lógicos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37"/>
            <p:cNvCxnSpPr/>
            <p:nvPr/>
          </p:nvCxnSpPr>
          <p:spPr>
            <a:xfrm>
              <a:off x="751116" y="1364424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271618" y="2377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Estructura de Datos en R</a:t>
            </a:r>
          </a:p>
        </p:txBody>
      </p:sp>
      <p:grpSp>
        <p:nvGrpSpPr>
          <p:cNvPr id="285" name="Google Shape;285;p38"/>
          <p:cNvGrpSpPr/>
          <p:nvPr/>
        </p:nvGrpSpPr>
        <p:grpSpPr>
          <a:xfrm>
            <a:off x="540000" y="1248712"/>
            <a:ext cx="6444344" cy="1623529"/>
            <a:chOff x="0" y="0"/>
            <a:chExt cx="6444344" cy="1623529"/>
          </a:xfrm>
        </p:grpSpPr>
        <p:sp>
          <p:nvSpPr>
            <p:cNvPr id="286" name="Google Shape;286;p38"/>
            <p:cNvSpPr/>
            <p:nvPr/>
          </p:nvSpPr>
          <p:spPr>
            <a:xfrm>
              <a:off x="0" y="0"/>
              <a:ext cx="6444344" cy="1623529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8"/>
            <p:cNvSpPr txBox="1"/>
            <p:nvPr/>
          </p:nvSpPr>
          <p:spPr>
            <a:xfrm>
              <a:off x="79254" y="79254"/>
              <a:ext cx="6285836" cy="1465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Vector_1 = c(1,2,3,4)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1 2 3 4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8"/>
          <p:cNvGrpSpPr/>
          <p:nvPr/>
        </p:nvGrpSpPr>
        <p:grpSpPr>
          <a:xfrm>
            <a:off x="540000" y="720000"/>
            <a:ext cx="6444344" cy="461665"/>
            <a:chOff x="540000" y="918208"/>
            <a:chExt cx="6444344" cy="461665"/>
          </a:xfrm>
        </p:grpSpPr>
        <p:sp>
          <p:nvSpPr>
            <p:cNvPr id="289" name="Google Shape;289;p38"/>
            <p:cNvSpPr txBox="1"/>
            <p:nvPr/>
          </p:nvSpPr>
          <p:spPr>
            <a:xfrm>
              <a:off x="540000" y="918208"/>
              <a:ext cx="14863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Vectores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0" name="Google Shape;290;p38"/>
            <p:cNvCxnSpPr/>
            <p:nvPr/>
          </p:nvCxnSpPr>
          <p:spPr>
            <a:xfrm>
              <a:off x="540000" y="1364424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1" name="Google Shape;291;p38"/>
          <p:cNvGrpSpPr/>
          <p:nvPr/>
        </p:nvGrpSpPr>
        <p:grpSpPr>
          <a:xfrm>
            <a:off x="540000" y="2971367"/>
            <a:ext cx="6444344" cy="1603081"/>
            <a:chOff x="0" y="0"/>
            <a:chExt cx="6444344" cy="1603081"/>
          </a:xfrm>
        </p:grpSpPr>
        <p:sp>
          <p:nvSpPr>
            <p:cNvPr id="292" name="Google Shape;292;p38"/>
            <p:cNvSpPr/>
            <p:nvPr/>
          </p:nvSpPr>
          <p:spPr>
            <a:xfrm>
              <a:off x="0" y="0"/>
              <a:ext cx="6444344" cy="1603081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8"/>
            <p:cNvSpPr txBox="1"/>
            <p:nvPr/>
          </p:nvSpPr>
          <p:spPr>
            <a:xfrm>
              <a:off x="78256" y="78256"/>
              <a:ext cx="6287832" cy="1446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Vector_2 = c(“Hola”,”Chau”,10,”Clase”)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Vector_2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“Hola” “Chau” “10” “Clase”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Estructura de Datos en R</a:t>
            </a:r>
          </a:p>
        </p:txBody>
      </p:sp>
      <p:grpSp>
        <p:nvGrpSpPr>
          <p:cNvPr id="299" name="Google Shape;299;p39"/>
          <p:cNvGrpSpPr/>
          <p:nvPr/>
        </p:nvGrpSpPr>
        <p:grpSpPr>
          <a:xfrm>
            <a:off x="381131" y="1232950"/>
            <a:ext cx="8316685" cy="2218761"/>
            <a:chOff x="0" y="0"/>
            <a:chExt cx="8316685" cy="2218761"/>
          </a:xfrm>
        </p:grpSpPr>
        <p:sp>
          <p:nvSpPr>
            <p:cNvPr id="300" name="Google Shape;300;p39"/>
            <p:cNvSpPr/>
            <p:nvPr/>
          </p:nvSpPr>
          <p:spPr>
            <a:xfrm>
              <a:off x="0" y="0"/>
              <a:ext cx="8316685" cy="2218761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9"/>
            <p:cNvSpPr txBox="1"/>
            <p:nvPr/>
          </p:nvSpPr>
          <p:spPr>
            <a:xfrm>
              <a:off x="108311" y="108311"/>
              <a:ext cx="8100063" cy="2002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 =data.frame(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Id=c(1,2,3,4,5),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Nombre=c(“Juan”,”Clara”,”David”,”María”,”Pedro”),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	Edad=c(20,32,18,26,38)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39"/>
          <p:cNvGrpSpPr/>
          <p:nvPr/>
        </p:nvGrpSpPr>
        <p:grpSpPr>
          <a:xfrm>
            <a:off x="540000" y="720000"/>
            <a:ext cx="6444344" cy="461665"/>
            <a:chOff x="729345" y="668716"/>
            <a:chExt cx="6444344" cy="461665"/>
          </a:xfrm>
        </p:grpSpPr>
        <p:sp>
          <p:nvSpPr>
            <p:cNvPr id="303" name="Google Shape;303;p39"/>
            <p:cNvSpPr txBox="1"/>
            <p:nvPr/>
          </p:nvSpPr>
          <p:spPr>
            <a:xfrm>
              <a:off x="729345" y="668716"/>
              <a:ext cx="20345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Data.Frames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p39"/>
            <p:cNvCxnSpPr/>
            <p:nvPr/>
          </p:nvCxnSpPr>
          <p:spPr>
            <a:xfrm>
              <a:off x="729345" y="1114932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2606</Words>
  <Application>Microsoft Office PowerPoint</Application>
  <PresentationFormat>Presentación en pantalla (16:9)</PresentationFormat>
  <Paragraphs>1133</Paragraphs>
  <Slides>60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6" baseType="lpstr">
      <vt:lpstr>Trebuchet MS</vt:lpstr>
      <vt:lpstr>Arial</vt:lpstr>
      <vt:lpstr>Calibri</vt:lpstr>
      <vt:lpstr>Lato Light</vt:lpstr>
      <vt:lpstr>Rubik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Castro</dc:creator>
  <cp:lastModifiedBy>Jesús Quiroga</cp:lastModifiedBy>
  <cp:revision>43</cp:revision>
  <dcterms:modified xsi:type="dcterms:W3CDTF">2023-08-26T15:31:04Z</dcterms:modified>
</cp:coreProperties>
</file>