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9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Quiroga" userId="fa1e3511-7065-482c-be69-2fde590d3d44" providerId="ADAL" clId="{B9B1706E-EC49-43F2-AC6D-CBD098D0E84C}"/>
    <pc:docChg chg="modSld">
      <pc:chgData name="Jesús Quiroga" userId="fa1e3511-7065-482c-be69-2fde590d3d44" providerId="ADAL" clId="{B9B1706E-EC49-43F2-AC6D-CBD098D0E84C}" dt="2023-09-10T21:09:55.923" v="1" actId="20577"/>
      <pc:docMkLst>
        <pc:docMk/>
      </pc:docMkLst>
      <pc:sldChg chg="modSp mod">
        <pc:chgData name="Jesús Quiroga" userId="fa1e3511-7065-482c-be69-2fde590d3d44" providerId="ADAL" clId="{B9B1706E-EC49-43F2-AC6D-CBD098D0E84C}" dt="2023-09-10T21:09:55.923" v="1" actId="20577"/>
        <pc:sldMkLst>
          <pc:docMk/>
          <pc:sldMk cId="0" sldId="256"/>
        </pc:sldMkLst>
        <pc:spChg chg="mod">
          <ac:chgData name="Jesús Quiroga" userId="fa1e3511-7065-482c-be69-2fde590d3d44" providerId="ADAL" clId="{B9B1706E-EC49-43F2-AC6D-CBD098D0E84C}" dt="2023-09-10T21:09:55.923" v="1" actId="20577"/>
          <ac:spMkLst>
            <pc:docMk/>
            <pc:sldMk cId="0" sldId="256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714849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442" y="4744575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511" y="1864496"/>
            <a:ext cx="573897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3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3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3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4850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4575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74" y="54173"/>
            <a:ext cx="402780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563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2333" y="1052269"/>
            <a:ext cx="6459333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33020"/>
            <a:ext cx="280987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4135"/>
            <a:chOff x="0" y="0"/>
            <a:chExt cx="9144000" cy="5144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14849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442" y="4744575"/>
              <a:ext cx="1751967" cy="3692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544320" marR="5080" indent="-1532255">
              <a:lnSpc>
                <a:spcPct val="100299"/>
              </a:lnSpc>
              <a:spcBef>
                <a:spcPts val="80"/>
              </a:spcBef>
            </a:pPr>
            <a:r>
              <a:rPr spc="240" dirty="0"/>
              <a:t>Análisis</a:t>
            </a:r>
            <a:r>
              <a:rPr spc="-425" dirty="0"/>
              <a:t> </a:t>
            </a:r>
            <a:r>
              <a:rPr spc="165" dirty="0"/>
              <a:t>de</a:t>
            </a:r>
            <a:r>
              <a:rPr spc="-425" dirty="0"/>
              <a:t> </a:t>
            </a:r>
            <a:r>
              <a:rPr spc="340" dirty="0"/>
              <a:t>D</a:t>
            </a:r>
            <a:r>
              <a:rPr spc="260" dirty="0"/>
              <a:t>a</a:t>
            </a:r>
            <a:r>
              <a:rPr spc="380" dirty="0"/>
              <a:t>tos</a:t>
            </a:r>
            <a:r>
              <a:rPr spc="-425" dirty="0"/>
              <a:t> </a:t>
            </a:r>
            <a:r>
              <a:rPr spc="229" dirty="0"/>
              <a:t>con  </a:t>
            </a:r>
            <a:r>
              <a:rPr spc="185" dirty="0"/>
              <a:t>L</a:t>
            </a:r>
            <a:r>
              <a:rPr spc="300" dirty="0"/>
              <a:t>engu</a:t>
            </a:r>
            <a:r>
              <a:rPr spc="434" dirty="0"/>
              <a:t>a</a:t>
            </a:r>
            <a:r>
              <a:rPr spc="-110" dirty="0"/>
              <a:t>je</a:t>
            </a:r>
            <a:r>
              <a:rPr spc="-425" dirty="0"/>
              <a:t> </a:t>
            </a:r>
            <a:r>
              <a:rPr spc="380"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5412" y="2814948"/>
            <a:ext cx="4295140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160" dirty="0">
                <a:solidFill>
                  <a:srgbClr val="FFFFFF"/>
                </a:solidFill>
                <a:latin typeface="Trebuchet MS"/>
                <a:cs typeface="Trebuchet MS"/>
              </a:rPr>
              <a:t>Modelos</a:t>
            </a:r>
            <a:r>
              <a:rPr sz="3200" b="1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spc="185" dirty="0">
                <a:solidFill>
                  <a:srgbClr val="FFFFFF"/>
                </a:solidFill>
                <a:latin typeface="Trebuchet MS"/>
                <a:cs typeface="Trebuchet MS"/>
              </a:rPr>
              <a:t>stadí</a:t>
            </a:r>
            <a:r>
              <a:rPr sz="3200" b="1" spc="1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b="1" spc="190" dirty="0">
                <a:solidFill>
                  <a:srgbClr val="FFFFFF"/>
                </a:solidFill>
                <a:latin typeface="Trebuchet MS"/>
                <a:cs typeface="Trebuchet MS"/>
              </a:rPr>
              <a:t>ticos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spc="75" dirty="0" err="1">
                <a:solidFill>
                  <a:srgbClr val="FFFFFF"/>
                </a:solidFill>
                <a:latin typeface="Trebuchet MS"/>
                <a:cs typeface="Trebuchet MS"/>
              </a:rPr>
              <a:t>Clase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MX" sz="2400" spc="18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76" y="768130"/>
            <a:ext cx="598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5" dirty="0">
                <a:latin typeface="Trebuchet MS"/>
                <a:cs typeface="Trebuchet MS"/>
              </a:rPr>
              <a:t>R</a:t>
            </a:r>
            <a:r>
              <a:rPr sz="2400" b="1" spc="150" dirty="0">
                <a:latin typeface="Trebuchet MS"/>
                <a:cs typeface="Trebuchet MS"/>
              </a:rPr>
              <a:t>eg</a:t>
            </a:r>
            <a:r>
              <a:rPr sz="2400" b="1" spc="110" dirty="0">
                <a:latin typeface="Trebuchet MS"/>
                <a:cs typeface="Trebuchet MS"/>
              </a:rPr>
              <a:t>r</a:t>
            </a:r>
            <a:r>
              <a:rPr sz="2400" b="1" spc="105" dirty="0">
                <a:latin typeface="Trebuchet MS"/>
                <a:cs typeface="Trebuchet MS"/>
              </a:rPr>
              <a:t>esión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lineal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90" dirty="0">
                <a:latin typeface="Trebuchet MS"/>
                <a:cs typeface="Trebuchet MS"/>
              </a:rPr>
              <a:t>simple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40" dirty="0">
                <a:latin typeface="Trebuchet MS"/>
                <a:cs typeface="Trebuchet MS"/>
              </a:rPr>
              <a:t>con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90" dirty="0">
                <a:latin typeface="Trebuchet MS"/>
                <a:cs typeface="Trebuchet MS"/>
              </a:rPr>
              <a:t>R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25" dirty="0">
                <a:latin typeface="Trebuchet MS"/>
                <a:cs typeface="Trebuchet MS"/>
              </a:rPr>
              <a:t>(X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0" dirty="0">
                <a:latin typeface="Trebuchet MS"/>
                <a:cs typeface="Trebuchet MS"/>
              </a:rPr>
              <a:t>F</a:t>
            </a:r>
            <a:r>
              <a:rPr sz="2400" b="1" spc="135" dirty="0">
                <a:latin typeface="Trebuchet MS"/>
                <a:cs typeface="Trebuchet MS"/>
              </a:rPr>
              <a:t>acto</a:t>
            </a:r>
            <a:r>
              <a:rPr sz="2400" b="1" spc="15" dirty="0">
                <a:latin typeface="Trebuchet MS"/>
                <a:cs typeface="Trebuchet MS"/>
              </a:rPr>
              <a:t>r</a:t>
            </a:r>
            <a:r>
              <a:rPr sz="2400" b="1" spc="40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275" y="178775"/>
            <a:ext cx="40278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</p:txBody>
      </p:sp>
      <p:sp>
        <p:nvSpPr>
          <p:cNvPr id="4" name="object 4"/>
          <p:cNvSpPr/>
          <p:nvPr/>
        </p:nvSpPr>
        <p:spPr>
          <a:xfrm>
            <a:off x="256251" y="1201138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0" y="0"/>
                </a:moveTo>
                <a:lnTo>
                  <a:pt x="806640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008" y="2733618"/>
            <a:ext cx="2737672" cy="27699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786072" y="2431229"/>
            <a:ext cx="521970" cy="455295"/>
            <a:chOff x="3786072" y="2431229"/>
            <a:chExt cx="521970" cy="4552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6072" y="2453760"/>
              <a:ext cx="514371" cy="3385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57226" y="2435992"/>
              <a:ext cx="45720" cy="445770"/>
            </a:xfrm>
            <a:custGeom>
              <a:avLst/>
              <a:gdLst/>
              <a:ahLst/>
              <a:cxnLst/>
              <a:rect l="l" t="t" r="r" b="b"/>
              <a:pathLst>
                <a:path w="45720" h="445769">
                  <a:moveTo>
                    <a:pt x="45718" y="445287"/>
                  </a:moveTo>
                  <a:lnTo>
                    <a:pt x="33093" y="445287"/>
                  </a:lnTo>
                  <a:lnTo>
                    <a:pt x="22859" y="443582"/>
                  </a:lnTo>
                  <a:lnTo>
                    <a:pt x="22859" y="441478"/>
                  </a:lnTo>
                  <a:lnTo>
                    <a:pt x="22859" y="226453"/>
                  </a:lnTo>
                  <a:lnTo>
                    <a:pt x="22859" y="224349"/>
                  </a:lnTo>
                  <a:lnTo>
                    <a:pt x="12624" y="222643"/>
                  </a:lnTo>
                  <a:lnTo>
                    <a:pt x="0" y="222643"/>
                  </a:lnTo>
                  <a:lnTo>
                    <a:pt x="12624" y="222643"/>
                  </a:lnTo>
                  <a:lnTo>
                    <a:pt x="22859" y="220938"/>
                  </a:lnTo>
                  <a:lnTo>
                    <a:pt x="22859" y="218834"/>
                  </a:lnTo>
                  <a:lnTo>
                    <a:pt x="22859" y="3809"/>
                  </a:lnTo>
                  <a:lnTo>
                    <a:pt x="22859" y="1705"/>
                  </a:lnTo>
                  <a:lnTo>
                    <a:pt x="33093" y="0"/>
                  </a:lnTo>
                  <a:lnTo>
                    <a:pt x="4571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73469" y="2473063"/>
            <a:ext cx="3409950" cy="10541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4604" marR="5080">
              <a:lnSpc>
                <a:spcPts val="1430"/>
              </a:lnSpc>
              <a:spcBef>
                <a:spcPts val="155"/>
              </a:spcBef>
            </a:pPr>
            <a:r>
              <a:rPr sz="1200" spc="-120" dirty="0">
                <a:latin typeface="Trebuchet MS"/>
                <a:cs typeface="Trebuchet MS"/>
              </a:rPr>
              <a:t>1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si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la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i-ésima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obser</a:t>
            </a:r>
            <a:r>
              <a:rPr sz="1200" spc="25" dirty="0">
                <a:latin typeface="Trebuchet MS"/>
                <a:cs typeface="Trebuchet MS"/>
              </a:rPr>
              <a:t>v</a:t>
            </a:r>
            <a:r>
              <a:rPr sz="1200" spc="30" dirty="0">
                <a:latin typeface="Trebuchet MS"/>
                <a:cs typeface="Trebuchet MS"/>
              </a:rPr>
              <a:t>ación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es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un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departame</a:t>
            </a:r>
            <a:r>
              <a:rPr sz="1200" spc="20" dirty="0">
                <a:latin typeface="Trebuchet MS"/>
                <a:cs typeface="Trebuchet MS"/>
              </a:rPr>
              <a:t>n</a:t>
            </a:r>
            <a:r>
              <a:rPr sz="1200" spc="15" dirty="0">
                <a:latin typeface="Trebuchet MS"/>
                <a:cs typeface="Trebuchet MS"/>
              </a:rPr>
              <a:t>to  </a:t>
            </a:r>
            <a:r>
              <a:rPr sz="1200" spc="130" dirty="0">
                <a:latin typeface="Trebuchet MS"/>
                <a:cs typeface="Trebuchet MS"/>
              </a:rPr>
              <a:t>0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si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la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i-ésima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obser</a:t>
            </a:r>
            <a:r>
              <a:rPr sz="1200" spc="25" dirty="0">
                <a:latin typeface="Trebuchet MS"/>
                <a:cs typeface="Trebuchet MS"/>
              </a:rPr>
              <a:t>v</a:t>
            </a:r>
            <a:r>
              <a:rPr sz="1200" spc="30" dirty="0">
                <a:latin typeface="Trebuchet MS"/>
                <a:cs typeface="Trebuchet MS"/>
              </a:rPr>
              <a:t>ación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no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es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departame</a:t>
            </a:r>
            <a:r>
              <a:rPr sz="1200" spc="20" dirty="0">
                <a:latin typeface="Trebuchet MS"/>
                <a:cs typeface="Trebuchet MS"/>
              </a:rPr>
              <a:t>n</a:t>
            </a:r>
            <a:r>
              <a:rPr sz="1200" spc="15" dirty="0">
                <a:latin typeface="Trebuchet MS"/>
                <a:cs typeface="Trebuchet MS"/>
              </a:rPr>
              <a:t>to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812800">
              <a:lnSpc>
                <a:spcPts val="1430"/>
              </a:lnSpc>
            </a:pPr>
            <a:r>
              <a:rPr sz="1200" spc="-120" dirty="0">
                <a:latin typeface="Trebuchet MS"/>
                <a:cs typeface="Trebuchet MS"/>
              </a:rPr>
              <a:t>1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si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la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i-ésima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obser</a:t>
            </a:r>
            <a:r>
              <a:rPr sz="1200" spc="25" dirty="0">
                <a:latin typeface="Trebuchet MS"/>
                <a:cs typeface="Trebuchet MS"/>
              </a:rPr>
              <a:t>v</a:t>
            </a:r>
            <a:r>
              <a:rPr sz="1200" spc="30" dirty="0">
                <a:latin typeface="Trebuchet MS"/>
                <a:cs typeface="Trebuchet MS"/>
              </a:rPr>
              <a:t>ación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es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un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PH  </a:t>
            </a:r>
            <a:r>
              <a:rPr sz="1200" spc="130" dirty="0">
                <a:latin typeface="Trebuchet MS"/>
                <a:cs typeface="Trebuchet MS"/>
              </a:rPr>
              <a:t>0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si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la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i-ésima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obser</a:t>
            </a:r>
            <a:r>
              <a:rPr sz="1200" spc="25" dirty="0">
                <a:latin typeface="Trebuchet MS"/>
                <a:cs typeface="Trebuchet MS"/>
              </a:rPr>
              <a:t>v</a:t>
            </a:r>
            <a:r>
              <a:rPr sz="1200" spc="30" dirty="0">
                <a:latin typeface="Trebuchet MS"/>
                <a:cs typeface="Trebuchet MS"/>
              </a:rPr>
              <a:t>ación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no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es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85" dirty="0">
                <a:latin typeface="Trebuchet MS"/>
                <a:cs typeface="Trebuchet MS"/>
              </a:rPr>
              <a:t>PH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716" y="1327309"/>
            <a:ext cx="782129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51800"/>
              </a:lnSpc>
              <a:spcBef>
                <a:spcPts val="100"/>
              </a:spcBef>
            </a:pPr>
            <a:r>
              <a:rPr sz="1400" spc="45" dirty="0">
                <a:latin typeface="Trebuchet MS"/>
                <a:cs typeface="Trebuchet MS"/>
              </a:rPr>
              <a:t>Queremos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saber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el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precio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alquileres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Capital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Federal,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y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se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quiere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explicar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por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medio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variable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X,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que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tiene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3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categorías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posibles: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Casa,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Departamento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o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PH.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83570" y="3095859"/>
            <a:ext cx="521970" cy="455295"/>
            <a:chOff x="3783570" y="3095859"/>
            <a:chExt cx="521970" cy="4552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3570" y="3118390"/>
              <a:ext cx="514371" cy="3385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54725" y="3100621"/>
              <a:ext cx="45720" cy="445770"/>
            </a:xfrm>
            <a:custGeom>
              <a:avLst/>
              <a:gdLst/>
              <a:ahLst/>
              <a:cxnLst/>
              <a:rect l="l" t="t" r="r" b="b"/>
              <a:pathLst>
                <a:path w="45720" h="445770">
                  <a:moveTo>
                    <a:pt x="45719" y="445287"/>
                  </a:moveTo>
                  <a:lnTo>
                    <a:pt x="33094" y="445287"/>
                  </a:lnTo>
                  <a:lnTo>
                    <a:pt x="22859" y="443582"/>
                  </a:lnTo>
                  <a:lnTo>
                    <a:pt x="22859" y="441478"/>
                  </a:lnTo>
                  <a:lnTo>
                    <a:pt x="22859" y="226453"/>
                  </a:lnTo>
                  <a:lnTo>
                    <a:pt x="22859" y="224349"/>
                  </a:lnTo>
                  <a:lnTo>
                    <a:pt x="12624" y="222643"/>
                  </a:lnTo>
                  <a:lnTo>
                    <a:pt x="0" y="222643"/>
                  </a:lnTo>
                  <a:lnTo>
                    <a:pt x="12624" y="222643"/>
                  </a:lnTo>
                  <a:lnTo>
                    <a:pt x="22859" y="220938"/>
                  </a:lnTo>
                  <a:lnTo>
                    <a:pt x="22859" y="218834"/>
                  </a:lnTo>
                  <a:lnTo>
                    <a:pt x="22859" y="3809"/>
                  </a:lnTo>
                  <a:lnTo>
                    <a:pt x="22859" y="1705"/>
                  </a:lnTo>
                  <a:lnTo>
                    <a:pt x="33094" y="0"/>
                  </a:lnTo>
                  <a:lnTo>
                    <a:pt x="4571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554" y="2073801"/>
            <a:ext cx="4295775" cy="2314575"/>
            <a:chOff x="256554" y="2073801"/>
            <a:chExt cx="4295775" cy="2314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554" y="2073801"/>
              <a:ext cx="4295761" cy="231408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295" y="2097661"/>
              <a:ext cx="4194161" cy="22124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9276" y="768130"/>
            <a:ext cx="598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5" dirty="0">
                <a:latin typeface="Trebuchet MS"/>
                <a:cs typeface="Trebuchet MS"/>
              </a:rPr>
              <a:t>R</a:t>
            </a:r>
            <a:r>
              <a:rPr sz="2400" b="1" spc="150" dirty="0">
                <a:latin typeface="Trebuchet MS"/>
                <a:cs typeface="Trebuchet MS"/>
              </a:rPr>
              <a:t>eg</a:t>
            </a:r>
            <a:r>
              <a:rPr sz="2400" b="1" spc="110" dirty="0">
                <a:latin typeface="Trebuchet MS"/>
                <a:cs typeface="Trebuchet MS"/>
              </a:rPr>
              <a:t>r</a:t>
            </a:r>
            <a:r>
              <a:rPr sz="2400" b="1" spc="105" dirty="0">
                <a:latin typeface="Trebuchet MS"/>
                <a:cs typeface="Trebuchet MS"/>
              </a:rPr>
              <a:t>esión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lineal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90" dirty="0">
                <a:latin typeface="Trebuchet MS"/>
                <a:cs typeface="Trebuchet MS"/>
              </a:rPr>
              <a:t>simple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40" dirty="0">
                <a:latin typeface="Trebuchet MS"/>
                <a:cs typeface="Trebuchet MS"/>
              </a:rPr>
              <a:t>con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90" dirty="0">
                <a:latin typeface="Trebuchet MS"/>
                <a:cs typeface="Trebuchet MS"/>
              </a:rPr>
              <a:t>R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25" dirty="0">
                <a:latin typeface="Trebuchet MS"/>
                <a:cs typeface="Trebuchet MS"/>
              </a:rPr>
              <a:t>(X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0" dirty="0">
                <a:latin typeface="Trebuchet MS"/>
                <a:cs typeface="Trebuchet MS"/>
              </a:rPr>
              <a:t>F</a:t>
            </a:r>
            <a:r>
              <a:rPr sz="2400" b="1" spc="135" dirty="0">
                <a:latin typeface="Trebuchet MS"/>
                <a:cs typeface="Trebuchet MS"/>
              </a:rPr>
              <a:t>acto</a:t>
            </a:r>
            <a:r>
              <a:rPr sz="2400" b="1" spc="15" dirty="0">
                <a:latin typeface="Trebuchet MS"/>
                <a:cs typeface="Trebuchet MS"/>
              </a:rPr>
              <a:t>r</a:t>
            </a:r>
            <a:r>
              <a:rPr sz="2400" b="1" spc="40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275" y="178775"/>
            <a:ext cx="40278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</p:txBody>
      </p:sp>
      <p:sp>
        <p:nvSpPr>
          <p:cNvPr id="7" name="object 7"/>
          <p:cNvSpPr/>
          <p:nvPr/>
        </p:nvSpPr>
        <p:spPr>
          <a:xfrm>
            <a:off x="256251" y="1201138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0" y="0"/>
                </a:moveTo>
                <a:lnTo>
                  <a:pt x="806640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795" y="1483962"/>
            <a:ext cx="464820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sz="1400" spc="40" dirty="0">
                <a:latin typeface="Trebuchet MS"/>
                <a:cs typeface="Trebuchet MS"/>
              </a:rPr>
              <a:t>Modelo&lt;-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lm(price~property_type,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data=datos_modelo)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summary(Modelo)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3553" y="2382897"/>
            <a:ext cx="3738998" cy="15943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27019" y="2444857"/>
            <a:ext cx="1369060" cy="213360"/>
          </a:xfrm>
          <a:prstGeom prst="rect">
            <a:avLst/>
          </a:prstGeom>
          <a:solidFill>
            <a:srgbClr val="45637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b="1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b="1" spc="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b="1" spc="55" dirty="0">
                <a:solidFill>
                  <a:srgbClr val="FFFFFF"/>
                </a:solidFill>
                <a:latin typeface="Trebuchet MS"/>
                <a:cs typeface="Trebuchet MS"/>
              </a:rPr>
              <a:t>terp</a:t>
            </a:r>
            <a:r>
              <a:rPr sz="1400" b="1" spc="40" dirty="0">
                <a:solidFill>
                  <a:srgbClr val="FFFFFF"/>
                </a:solidFill>
                <a:latin typeface="Trebuchet MS"/>
                <a:cs typeface="Trebuchet MS"/>
              </a:rPr>
              <a:t>retación: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41294" y="2406756"/>
            <a:ext cx="3637915" cy="14928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85725" marR="212725">
              <a:lnSpc>
                <a:spcPct val="151800"/>
              </a:lnSpc>
            </a:pPr>
            <a:r>
              <a:rPr sz="1400" spc="10" dirty="0">
                <a:latin typeface="Trebuchet MS"/>
                <a:cs typeface="Trebuchet MS"/>
              </a:rPr>
              <a:t>El </a:t>
            </a:r>
            <a:r>
              <a:rPr sz="1400" spc="15" dirty="0">
                <a:latin typeface="Trebuchet MS"/>
                <a:cs typeface="Trebuchet MS"/>
              </a:rPr>
              <a:t>precio </a:t>
            </a:r>
            <a:r>
              <a:rPr sz="1400" spc="35" dirty="0">
                <a:latin typeface="Trebuchet MS"/>
                <a:cs typeface="Trebuchet MS"/>
              </a:rPr>
              <a:t>de las propiedades </a:t>
            </a:r>
            <a:r>
              <a:rPr sz="1400" b="1" spc="55" dirty="0">
                <a:latin typeface="Trebuchet MS"/>
                <a:cs typeface="Trebuchet MS"/>
              </a:rPr>
              <a:t>disminuye </a:t>
            </a:r>
            <a:r>
              <a:rPr sz="1400" b="1" spc="-409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en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promedio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$5525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cuando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propiedad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es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un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PH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que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una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casa.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76" y="768130"/>
            <a:ext cx="373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5" dirty="0">
                <a:latin typeface="Trebuchet MS"/>
                <a:cs typeface="Trebuchet MS"/>
              </a:rPr>
              <a:t>R</a:t>
            </a:r>
            <a:r>
              <a:rPr sz="2400" b="1" spc="150" dirty="0">
                <a:latin typeface="Trebuchet MS"/>
                <a:cs typeface="Trebuchet MS"/>
              </a:rPr>
              <a:t>eg</a:t>
            </a:r>
            <a:r>
              <a:rPr sz="2400" b="1" spc="110" dirty="0">
                <a:latin typeface="Trebuchet MS"/>
                <a:cs typeface="Trebuchet MS"/>
              </a:rPr>
              <a:t>r</a:t>
            </a:r>
            <a:r>
              <a:rPr sz="2400" b="1" spc="105" dirty="0">
                <a:latin typeface="Trebuchet MS"/>
                <a:cs typeface="Trebuchet MS"/>
              </a:rPr>
              <a:t>esión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lineal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70" dirty="0">
                <a:latin typeface="Trebuchet MS"/>
                <a:cs typeface="Trebuchet MS"/>
              </a:rPr>
              <a:t>Múltiple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275" y="178775"/>
            <a:ext cx="40278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</p:txBody>
      </p:sp>
      <p:sp>
        <p:nvSpPr>
          <p:cNvPr id="4" name="object 4"/>
          <p:cNvSpPr/>
          <p:nvPr/>
        </p:nvSpPr>
        <p:spPr>
          <a:xfrm>
            <a:off x="256251" y="1201138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0" y="0"/>
                </a:moveTo>
                <a:lnTo>
                  <a:pt x="806640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6819" y="2420834"/>
            <a:ext cx="2477665" cy="3477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14" y="2877284"/>
            <a:ext cx="3658373" cy="170508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9275" y="1277109"/>
            <a:ext cx="70510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100"/>
              </a:spcBef>
            </a:pPr>
            <a:r>
              <a:rPr sz="1400" spc="40" dirty="0">
                <a:latin typeface="Trebuchet MS"/>
                <a:cs typeface="Trebuchet MS"/>
              </a:rPr>
              <a:t>Representa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una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extensión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regresión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lineal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simple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que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podemos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incluir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mas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una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variable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independiente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vez.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50219"/>
            <a:ext cx="9144000" cy="3093720"/>
            <a:chOff x="0" y="2050219"/>
            <a:chExt cx="9144000" cy="3093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506" y="2158768"/>
              <a:ext cx="4330372" cy="2590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247" y="2182627"/>
              <a:ext cx="4228771" cy="2488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2229" y="2050219"/>
              <a:ext cx="81724" cy="221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7479" y="2433540"/>
              <a:ext cx="3907334" cy="191748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29274" y="535928"/>
            <a:ext cx="3611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Regresión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lineal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Múltiple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</p:txBody>
      </p:sp>
      <p:sp>
        <p:nvSpPr>
          <p:cNvPr id="9" name="object 9"/>
          <p:cNvSpPr/>
          <p:nvPr/>
        </p:nvSpPr>
        <p:spPr>
          <a:xfrm>
            <a:off x="256250" y="968936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0" y="0"/>
                </a:moveTo>
                <a:lnTo>
                  <a:pt x="806640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9748" y="1067414"/>
            <a:ext cx="8286115" cy="9785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Objetivo:</a:t>
            </a:r>
            <a:r>
              <a:rPr sz="1400" b="1" spc="-8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explicar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el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precio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alquileres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Capital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Federal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por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medio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superﬁcie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cubierta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las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propiedades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y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cantidad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ambientes</a:t>
            </a:r>
            <a:endParaRPr sz="1400">
              <a:latin typeface="Trebuchet MS"/>
              <a:cs typeface="Trebuchet MS"/>
            </a:endParaRPr>
          </a:p>
          <a:p>
            <a:pPr marL="12700" marR="2853690">
              <a:lnSpc>
                <a:spcPts val="1500"/>
              </a:lnSpc>
              <a:spcBef>
                <a:spcPts val="1320"/>
              </a:spcBef>
            </a:pPr>
            <a:r>
              <a:rPr sz="1400" spc="25" dirty="0">
                <a:latin typeface="Trebuchet MS"/>
                <a:cs typeface="Trebuchet MS"/>
              </a:rPr>
              <a:t>Modelo&lt;-lm</a:t>
            </a:r>
            <a:r>
              <a:rPr sz="1400" spc="-30" dirty="0">
                <a:latin typeface="Trebuchet MS"/>
                <a:cs typeface="Trebuchet MS"/>
              </a:rPr>
              <a:t>(</a:t>
            </a:r>
            <a:r>
              <a:rPr sz="1400" spc="15" dirty="0">
                <a:latin typeface="Trebuchet MS"/>
                <a:cs typeface="Trebuchet MS"/>
              </a:rPr>
              <a:t>price~</a:t>
            </a:r>
            <a:r>
              <a:rPr sz="1400" spc="-5" dirty="0">
                <a:latin typeface="Trebuchet MS"/>
                <a:cs typeface="Trebuchet MS"/>
              </a:rPr>
              <a:t>r</a:t>
            </a:r>
            <a:r>
              <a:rPr sz="1400" spc="80" dirty="0">
                <a:latin typeface="Trebuchet MS"/>
                <a:cs typeface="Trebuchet MS"/>
              </a:rPr>
              <a:t>ooms+sur</a:t>
            </a:r>
            <a:r>
              <a:rPr sz="1400" spc="45" dirty="0">
                <a:latin typeface="Trebuchet MS"/>
                <a:cs typeface="Trebuchet MS"/>
              </a:rPr>
              <a:t>f</a:t>
            </a:r>
            <a:r>
              <a:rPr sz="1400" spc="95" dirty="0">
                <a:latin typeface="Trebuchet MS"/>
                <a:cs typeface="Trebuchet MS"/>
              </a:rPr>
              <a:t>ace_c</a:t>
            </a:r>
            <a:r>
              <a:rPr sz="1400" spc="70" dirty="0">
                <a:latin typeface="Trebuchet MS"/>
                <a:cs typeface="Trebuchet MS"/>
              </a:rPr>
              <a:t>o</a:t>
            </a:r>
            <a:r>
              <a:rPr sz="1400" spc="60" dirty="0">
                <a:latin typeface="Trebuchet MS"/>
                <a:cs typeface="Trebuchet MS"/>
              </a:rPr>
              <a:t>v</a:t>
            </a:r>
            <a:r>
              <a:rPr sz="1400" dirty="0">
                <a:latin typeface="Trebuchet MS"/>
                <a:cs typeface="Trebuchet MS"/>
              </a:rPr>
              <a:t>e</a:t>
            </a:r>
            <a:r>
              <a:rPr sz="1400" spc="-15" dirty="0">
                <a:latin typeface="Trebuchet MS"/>
                <a:cs typeface="Trebuchet MS"/>
              </a:rPr>
              <a:t>r</a:t>
            </a:r>
            <a:r>
              <a:rPr sz="1400" spc="-35" dirty="0">
                <a:latin typeface="Trebuchet MS"/>
                <a:cs typeface="Trebuchet MS"/>
              </a:rPr>
              <a:t>ed,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</a:t>
            </a:r>
            <a:r>
              <a:rPr sz="1400" spc="30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ta=d</a:t>
            </a:r>
            <a:r>
              <a:rPr sz="1400" spc="25" dirty="0">
                <a:latin typeface="Trebuchet MS"/>
                <a:cs typeface="Trebuchet MS"/>
              </a:rPr>
              <a:t>a</a:t>
            </a:r>
            <a:r>
              <a:rPr sz="1400" spc="65" dirty="0">
                <a:latin typeface="Trebuchet MS"/>
                <a:cs typeface="Trebuchet MS"/>
              </a:rPr>
              <a:t>tos_model</a:t>
            </a:r>
            <a:r>
              <a:rPr sz="1400" spc="5" dirty="0">
                <a:latin typeface="Trebuchet MS"/>
                <a:cs typeface="Trebuchet MS"/>
              </a:rPr>
              <a:t>o</a:t>
            </a:r>
            <a:r>
              <a:rPr sz="1400" spc="-35" dirty="0">
                <a:latin typeface="Trebuchet MS"/>
                <a:cs typeface="Trebuchet MS"/>
              </a:rPr>
              <a:t>)  </a:t>
            </a:r>
            <a:r>
              <a:rPr sz="1400" spc="35" dirty="0">
                <a:latin typeface="Trebuchet MS"/>
                <a:cs typeface="Trebuchet MS"/>
              </a:rPr>
              <a:t>summary(Modelo)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00945" y="2495499"/>
            <a:ext cx="1369060" cy="213360"/>
          </a:xfrm>
          <a:prstGeom prst="rect">
            <a:avLst/>
          </a:prstGeom>
          <a:solidFill>
            <a:srgbClr val="45637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b="1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b="1" spc="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b="1" spc="55" dirty="0">
                <a:solidFill>
                  <a:srgbClr val="FFFFFF"/>
                </a:solidFill>
                <a:latin typeface="Trebuchet MS"/>
                <a:cs typeface="Trebuchet MS"/>
              </a:rPr>
              <a:t>terp</a:t>
            </a:r>
            <a:r>
              <a:rPr sz="1400" b="1" spc="40" dirty="0">
                <a:solidFill>
                  <a:srgbClr val="FFFFFF"/>
                </a:solidFill>
                <a:latin typeface="Trebuchet MS"/>
                <a:cs typeface="Trebuchet MS"/>
              </a:rPr>
              <a:t>retación: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5219" y="2457399"/>
            <a:ext cx="3806190" cy="1816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85725" marR="86360">
              <a:lnSpc>
                <a:spcPct val="151800"/>
              </a:lnSpc>
              <a:tabLst>
                <a:tab pos="598170" algn="l"/>
                <a:tab pos="841375" algn="l"/>
                <a:tab pos="1569720" algn="l"/>
                <a:tab pos="1653539" algn="l"/>
                <a:tab pos="1983739" algn="l"/>
                <a:tab pos="2437765" algn="l"/>
                <a:tab pos="2783840" algn="l"/>
                <a:tab pos="2827655" algn="l"/>
                <a:tab pos="3060065" algn="l"/>
              </a:tabLst>
            </a:pPr>
            <a:r>
              <a:rPr sz="1400" spc="10" dirty="0">
                <a:latin typeface="Trebuchet MS"/>
                <a:cs typeface="Trebuchet MS"/>
              </a:rPr>
              <a:t>El</a:t>
            </a:r>
            <a:r>
              <a:rPr sz="1400" spc="34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precio</a:t>
            </a:r>
            <a:r>
              <a:rPr sz="1400" spc="34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aumenta</a:t>
            </a:r>
            <a:r>
              <a:rPr sz="1400" spc="34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en</a:t>
            </a:r>
            <a:r>
              <a:rPr sz="1400" spc="34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promedio</a:t>
            </a:r>
            <a:r>
              <a:rPr sz="1400" spc="34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$3022.71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a</a:t>
            </a:r>
            <a:r>
              <a:rPr sz="1400" spc="50" dirty="0">
                <a:latin typeface="Trebuchet MS"/>
                <a:cs typeface="Trebuchet MS"/>
              </a:rPr>
              <a:t>n</a:t>
            </a:r>
            <a:r>
              <a:rPr sz="1400" spc="5" dirty="0">
                <a:latin typeface="Trebuchet MS"/>
                <a:cs typeface="Trebuchet MS"/>
              </a:rPr>
              <a:t>te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60" dirty="0">
                <a:latin typeface="Trebuchet MS"/>
                <a:cs typeface="Trebuchet MS"/>
              </a:rPr>
              <a:t>aume</a:t>
            </a:r>
            <a:r>
              <a:rPr sz="1400" spc="45" dirty="0">
                <a:latin typeface="Trebuchet MS"/>
                <a:cs typeface="Trebuchet MS"/>
              </a:rPr>
              <a:t>n</a:t>
            </a:r>
            <a:r>
              <a:rPr sz="1400" spc="60" dirty="0">
                <a:latin typeface="Trebuchet MS"/>
                <a:cs typeface="Trebuchet MS"/>
              </a:rPr>
              <a:t>tos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25" dirty="0">
                <a:latin typeface="Trebuchet MS"/>
                <a:cs typeface="Trebuchet MS"/>
              </a:rPr>
              <a:t>unitarios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50" dirty="0">
                <a:latin typeface="Trebuchet MS"/>
                <a:cs typeface="Trebuchet MS"/>
              </a:rPr>
              <a:t>en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60" dirty="0">
                <a:latin typeface="Trebuchet MS"/>
                <a:cs typeface="Trebuchet MS"/>
              </a:rPr>
              <a:t>v</a:t>
            </a:r>
            <a:r>
              <a:rPr sz="1400" dirty="0">
                <a:latin typeface="Trebuchet MS"/>
                <a:cs typeface="Trebuchet MS"/>
              </a:rPr>
              <a:t>ariable  </a:t>
            </a:r>
            <a:r>
              <a:rPr sz="1400" i="1" spc="15" dirty="0">
                <a:latin typeface="Trebuchet MS"/>
                <a:cs typeface="Trebuchet MS"/>
              </a:rPr>
              <a:t>rooms</a:t>
            </a:r>
            <a:r>
              <a:rPr sz="1400" spc="15" dirty="0">
                <a:latin typeface="Trebuchet MS"/>
                <a:cs typeface="Trebuchet MS"/>
              </a:rPr>
              <a:t>,	</a:t>
            </a:r>
            <a:r>
              <a:rPr sz="1400" spc="60" dirty="0">
                <a:latin typeface="Trebuchet MS"/>
                <a:cs typeface="Trebuchet MS"/>
              </a:rPr>
              <a:t>cuando		</a:t>
            </a:r>
            <a:r>
              <a:rPr sz="1400" spc="-20" dirty="0">
                <a:latin typeface="Trebuchet MS"/>
                <a:cs typeface="Trebuchet MS"/>
              </a:rPr>
              <a:t>la	</a:t>
            </a:r>
            <a:r>
              <a:rPr sz="1400" spc="5" dirty="0">
                <a:latin typeface="Trebuchet MS"/>
                <a:cs typeface="Trebuchet MS"/>
              </a:rPr>
              <a:t>variable		</a:t>
            </a:r>
            <a:r>
              <a:rPr sz="1400" spc="30" dirty="0">
                <a:latin typeface="Trebuchet MS"/>
                <a:cs typeface="Trebuchet MS"/>
              </a:rPr>
              <a:t>superﬁcie 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permanece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constan</a:t>
            </a:r>
            <a:r>
              <a:rPr sz="1400" spc="5" dirty="0">
                <a:latin typeface="Trebuchet MS"/>
                <a:cs typeface="Trebuchet MS"/>
              </a:rPr>
              <a:t>te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el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model</a:t>
            </a:r>
            <a:r>
              <a:rPr sz="1400" spc="15" dirty="0">
                <a:latin typeface="Trebuchet MS"/>
                <a:cs typeface="Trebuchet MS"/>
              </a:rPr>
              <a:t>o</a:t>
            </a:r>
            <a:r>
              <a:rPr sz="1400" spc="-165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¡Muchas</a:t>
            </a:r>
            <a:r>
              <a:rPr spc="-480" dirty="0"/>
              <a:t> </a:t>
            </a:r>
            <a:r>
              <a:rPr spc="459" dirty="0"/>
              <a:t>g</a:t>
            </a:r>
            <a:r>
              <a:rPr spc="345" dirty="0"/>
              <a:t>r</a:t>
            </a:r>
            <a:r>
              <a:rPr spc="200" dirty="0"/>
              <a:t>acias!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4159" y="2919159"/>
            <a:ext cx="299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¡Sigamos</a:t>
            </a:r>
            <a:r>
              <a:rPr sz="24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jando!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575" y="2074412"/>
            <a:ext cx="484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0" dirty="0">
                <a:solidFill>
                  <a:srgbClr val="666666"/>
                </a:solidFill>
              </a:rPr>
              <a:t>Modelos</a:t>
            </a:r>
            <a:r>
              <a:rPr sz="3600" spc="-320" dirty="0">
                <a:solidFill>
                  <a:srgbClr val="666666"/>
                </a:solidFill>
              </a:rPr>
              <a:t> </a:t>
            </a:r>
            <a:r>
              <a:rPr sz="3600" spc="390" dirty="0">
                <a:solidFill>
                  <a:srgbClr val="666666"/>
                </a:solidFill>
              </a:rPr>
              <a:t>E</a:t>
            </a:r>
            <a:r>
              <a:rPr sz="3600" spc="285" dirty="0">
                <a:solidFill>
                  <a:srgbClr val="666666"/>
                </a:solidFill>
              </a:rPr>
              <a:t>s</a:t>
            </a:r>
            <a:r>
              <a:rPr sz="3600" spc="204" dirty="0">
                <a:solidFill>
                  <a:srgbClr val="666666"/>
                </a:solidFill>
              </a:rPr>
              <a:t>tadí</a:t>
            </a:r>
            <a:r>
              <a:rPr sz="3600" spc="190" dirty="0">
                <a:solidFill>
                  <a:srgbClr val="666666"/>
                </a:solidFill>
              </a:rPr>
              <a:t>s</a:t>
            </a:r>
            <a:r>
              <a:rPr sz="3600" spc="215" dirty="0">
                <a:solidFill>
                  <a:srgbClr val="666666"/>
                </a:solidFill>
              </a:rPr>
              <a:t>ticos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76" y="768130"/>
            <a:ext cx="350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5" dirty="0">
                <a:latin typeface="Trebuchet MS"/>
                <a:cs typeface="Trebuchet MS"/>
              </a:rPr>
              <a:t>R</a:t>
            </a:r>
            <a:r>
              <a:rPr sz="2400" b="1" spc="150" dirty="0">
                <a:latin typeface="Trebuchet MS"/>
                <a:cs typeface="Trebuchet MS"/>
              </a:rPr>
              <a:t>eg</a:t>
            </a:r>
            <a:r>
              <a:rPr sz="2400" b="1" spc="110" dirty="0">
                <a:latin typeface="Trebuchet MS"/>
                <a:cs typeface="Trebuchet MS"/>
              </a:rPr>
              <a:t>r</a:t>
            </a:r>
            <a:r>
              <a:rPr sz="2400" b="1" spc="105" dirty="0">
                <a:latin typeface="Trebuchet MS"/>
                <a:cs typeface="Trebuchet MS"/>
              </a:rPr>
              <a:t>esión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lineal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90" dirty="0">
                <a:latin typeface="Trebuchet MS"/>
                <a:cs typeface="Trebuchet MS"/>
              </a:rPr>
              <a:t>simple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251" y="1201138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12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275" y="178775"/>
            <a:ext cx="40278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134" y="2261423"/>
            <a:ext cx="2962220" cy="4308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189" y="2877284"/>
            <a:ext cx="3658373" cy="16727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4673" y="1271877"/>
            <a:ext cx="7738109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100"/>
              </a:spcBef>
            </a:pPr>
            <a:r>
              <a:rPr sz="1400" b="1" spc="55" dirty="0">
                <a:latin typeface="Trebuchet MS"/>
                <a:cs typeface="Trebuchet MS"/>
              </a:rPr>
              <a:t>Queremos</a:t>
            </a:r>
            <a:r>
              <a:rPr sz="1400" b="1" spc="335" dirty="0">
                <a:latin typeface="Trebuchet MS"/>
                <a:cs typeface="Trebuchet MS"/>
              </a:rPr>
              <a:t> </a:t>
            </a:r>
            <a:r>
              <a:rPr sz="1400" b="1" spc="35" dirty="0">
                <a:latin typeface="Trebuchet MS"/>
                <a:cs typeface="Trebuchet MS"/>
              </a:rPr>
              <a:t>explicar</a:t>
            </a:r>
            <a:r>
              <a:rPr sz="1400" b="1" spc="315" dirty="0">
                <a:latin typeface="Trebuchet MS"/>
                <a:cs typeface="Trebuchet MS"/>
              </a:rPr>
              <a:t> </a:t>
            </a:r>
            <a:r>
              <a:rPr sz="1400" b="1" spc="30" dirty="0">
                <a:latin typeface="Trebuchet MS"/>
                <a:cs typeface="Trebuchet MS"/>
              </a:rPr>
              <a:t>la</a:t>
            </a:r>
            <a:r>
              <a:rPr sz="1400" b="1" spc="335" dirty="0">
                <a:latin typeface="Trebuchet MS"/>
                <a:cs typeface="Trebuchet MS"/>
              </a:rPr>
              <a:t> </a:t>
            </a:r>
            <a:r>
              <a:rPr sz="1400" b="1" spc="40" dirty="0">
                <a:latin typeface="Trebuchet MS"/>
                <a:cs typeface="Trebuchet MS"/>
              </a:rPr>
              <a:t>relación</a:t>
            </a:r>
            <a:r>
              <a:rPr sz="1400" b="1" spc="340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que</a:t>
            </a:r>
            <a:r>
              <a:rPr sz="1400" b="1" spc="335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existe</a:t>
            </a:r>
            <a:r>
              <a:rPr sz="1400" b="1" spc="340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entre</a:t>
            </a:r>
            <a:r>
              <a:rPr sz="1400" b="1" spc="340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una</a:t>
            </a:r>
            <a:r>
              <a:rPr sz="1400" b="1" spc="300" dirty="0">
                <a:latin typeface="Trebuchet MS"/>
                <a:cs typeface="Trebuchet MS"/>
              </a:rPr>
              <a:t> </a:t>
            </a:r>
            <a:r>
              <a:rPr sz="1400" b="1" spc="40" dirty="0">
                <a:latin typeface="Trebuchet MS"/>
                <a:cs typeface="Trebuchet MS"/>
              </a:rPr>
              <a:t>variable</a:t>
            </a:r>
            <a:r>
              <a:rPr sz="1400" b="1" spc="340" dirty="0">
                <a:latin typeface="Trebuchet MS"/>
                <a:cs typeface="Trebuchet MS"/>
              </a:rPr>
              <a:t> </a:t>
            </a:r>
            <a:r>
              <a:rPr sz="1400" b="1" spc="80" dirty="0">
                <a:latin typeface="Trebuchet MS"/>
                <a:cs typeface="Trebuchet MS"/>
              </a:rPr>
              <a:t>respuesta</a:t>
            </a:r>
            <a:r>
              <a:rPr sz="1400" b="1" spc="300" dirty="0">
                <a:latin typeface="Trebuchet MS"/>
                <a:cs typeface="Trebuchet MS"/>
              </a:rPr>
              <a:t> </a:t>
            </a:r>
            <a:r>
              <a:rPr sz="1400" b="1" spc="90" dirty="0">
                <a:latin typeface="Trebuchet MS"/>
                <a:cs typeface="Trebuchet MS"/>
              </a:rPr>
              <a:t>Y</a:t>
            </a:r>
            <a:r>
              <a:rPr sz="1400" b="1" spc="305" dirty="0">
                <a:latin typeface="Trebuchet MS"/>
                <a:cs typeface="Trebuchet MS"/>
              </a:rPr>
              <a:t> </a:t>
            </a:r>
            <a:r>
              <a:rPr sz="1400" b="1" spc="80" dirty="0">
                <a:latin typeface="Trebuchet MS"/>
                <a:cs typeface="Trebuchet MS"/>
              </a:rPr>
              <a:t>con</a:t>
            </a:r>
            <a:r>
              <a:rPr sz="1400" b="1" spc="335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una </a:t>
            </a:r>
            <a:r>
              <a:rPr sz="1400" b="1" spc="-405" dirty="0">
                <a:latin typeface="Trebuchet MS"/>
                <a:cs typeface="Trebuchet MS"/>
              </a:rPr>
              <a:t> </a:t>
            </a:r>
            <a:r>
              <a:rPr sz="1400" b="1" spc="40" dirty="0">
                <a:latin typeface="Trebuchet MS"/>
                <a:cs typeface="Trebuchet MS"/>
              </a:rPr>
              <a:t>variable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explicativa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125" dirty="0">
                <a:latin typeface="Trebuchet MS"/>
                <a:cs typeface="Trebuchet MS"/>
              </a:rPr>
              <a:t>X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5905" y="1896502"/>
            <a:ext cx="3038475" cy="27431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76" y="768130"/>
            <a:ext cx="350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5" dirty="0">
                <a:latin typeface="Trebuchet MS"/>
                <a:cs typeface="Trebuchet MS"/>
              </a:rPr>
              <a:t>R</a:t>
            </a:r>
            <a:r>
              <a:rPr sz="2400" b="1" spc="150" dirty="0">
                <a:latin typeface="Trebuchet MS"/>
                <a:cs typeface="Trebuchet MS"/>
              </a:rPr>
              <a:t>eg</a:t>
            </a:r>
            <a:r>
              <a:rPr sz="2400" b="1" spc="110" dirty="0">
                <a:latin typeface="Trebuchet MS"/>
                <a:cs typeface="Trebuchet MS"/>
              </a:rPr>
              <a:t>r</a:t>
            </a:r>
            <a:r>
              <a:rPr sz="2400" b="1" spc="105" dirty="0">
                <a:latin typeface="Trebuchet MS"/>
                <a:cs typeface="Trebuchet MS"/>
              </a:rPr>
              <a:t>esión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lineal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90" dirty="0">
                <a:latin typeface="Trebuchet MS"/>
                <a:cs typeface="Trebuchet MS"/>
              </a:rPr>
              <a:t>simple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251" y="1201138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12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275" y="178775"/>
            <a:ext cx="40278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447" y="1207111"/>
            <a:ext cx="4988560" cy="331342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b="1" spc="114" dirty="0">
                <a:latin typeface="Trebuchet MS"/>
                <a:cs typeface="Trebuchet MS"/>
              </a:rPr>
              <a:t>Se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65" dirty="0">
                <a:latin typeface="Trebuchet MS"/>
                <a:cs typeface="Trebuchet MS"/>
              </a:rPr>
              <a:t>busca:</a:t>
            </a:r>
            <a:endParaRPr sz="1400">
              <a:latin typeface="Trebuchet MS"/>
              <a:cs typeface="Trebuchet MS"/>
            </a:endParaRPr>
          </a:p>
          <a:p>
            <a:pPr marL="298450" marR="45720" indent="-259079">
              <a:lnSpc>
                <a:spcPct val="1518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25" dirty="0">
                <a:latin typeface="Trebuchet MS"/>
                <a:cs typeface="Trebuchet MS"/>
              </a:rPr>
              <a:t>Determinar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si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el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efecto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una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variable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X</a:t>
            </a:r>
            <a:r>
              <a:rPr sz="1400" spc="26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es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signiﬁcativo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sob</a:t>
            </a:r>
            <a:r>
              <a:rPr sz="1400" spc="30" dirty="0">
                <a:latin typeface="Trebuchet MS"/>
                <a:cs typeface="Trebuchet MS"/>
              </a:rPr>
              <a:t>r</a:t>
            </a:r>
            <a:r>
              <a:rPr sz="1400" spc="20" dirty="0">
                <a:latin typeface="Trebuchet MS"/>
                <a:cs typeface="Trebuchet MS"/>
              </a:rPr>
              <a:t>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v</a:t>
            </a:r>
            <a:r>
              <a:rPr sz="1400" dirty="0">
                <a:latin typeface="Trebuchet MS"/>
                <a:cs typeface="Trebuchet MS"/>
              </a:rPr>
              <a:t>ariable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Y</a:t>
            </a:r>
            <a:r>
              <a:rPr sz="1400" spc="-165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298450" marR="116839" indent="-259079">
              <a:lnSpc>
                <a:spcPct val="1518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20" dirty="0">
                <a:latin typeface="Trebuchet MS"/>
                <a:cs typeface="Trebuchet MS"/>
              </a:rPr>
              <a:t>Explicar</a:t>
            </a:r>
            <a:r>
              <a:rPr sz="1400" spc="-15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y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predecir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variable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Y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por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medio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valores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obser</a:t>
            </a:r>
            <a:r>
              <a:rPr sz="1400" spc="25" dirty="0">
                <a:latin typeface="Trebuchet MS"/>
                <a:cs typeface="Trebuchet MS"/>
              </a:rPr>
              <a:t>v</a:t>
            </a:r>
            <a:r>
              <a:rPr sz="1400" spc="70" dirty="0">
                <a:latin typeface="Trebuchet MS"/>
                <a:cs typeface="Trebuchet MS"/>
              </a:rPr>
              <a:t>ados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v</a:t>
            </a:r>
            <a:r>
              <a:rPr sz="1400" dirty="0">
                <a:latin typeface="Trebuchet MS"/>
                <a:cs typeface="Trebuchet MS"/>
              </a:rPr>
              <a:t>ariable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X.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400" b="1" spc="40" dirty="0">
                <a:latin typeface="Trebuchet MS"/>
                <a:cs typeface="Trebuchet MS"/>
              </a:rPr>
              <a:t>El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modelo</a:t>
            </a:r>
            <a:r>
              <a:rPr sz="1400" b="1" spc="-150" dirty="0">
                <a:latin typeface="Trebuchet MS"/>
                <a:cs typeface="Trebuchet MS"/>
              </a:rPr>
              <a:t> </a:t>
            </a:r>
            <a:r>
              <a:rPr sz="1400" b="1" spc="65" dirty="0">
                <a:latin typeface="Trebuchet MS"/>
                <a:cs typeface="Trebuchet MS"/>
              </a:rPr>
              <a:t>t</a:t>
            </a:r>
            <a:r>
              <a:rPr sz="1400" b="1" spc="55" dirty="0">
                <a:latin typeface="Trebuchet MS"/>
                <a:cs typeface="Trebuchet MS"/>
              </a:rPr>
              <a:t>r</a:t>
            </a:r>
            <a:r>
              <a:rPr sz="1400" b="1" spc="75" dirty="0">
                <a:latin typeface="Trebuchet MS"/>
                <a:cs typeface="Trebuchet MS"/>
              </a:rPr>
              <a:t>ab</a:t>
            </a:r>
            <a:r>
              <a:rPr sz="1400" b="1" spc="110" dirty="0">
                <a:latin typeface="Trebuchet MS"/>
                <a:cs typeface="Trebuchet MS"/>
              </a:rPr>
              <a:t>a</a:t>
            </a:r>
            <a:r>
              <a:rPr sz="1400" b="1" spc="-5" dirty="0">
                <a:latin typeface="Trebuchet MS"/>
                <a:cs typeface="Trebuchet MS"/>
              </a:rPr>
              <a:t>ja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en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base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80" dirty="0">
                <a:latin typeface="Trebuchet MS"/>
                <a:cs typeface="Trebuchet MS"/>
              </a:rPr>
              <a:t>a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75" dirty="0">
                <a:latin typeface="Trebuchet MS"/>
                <a:cs typeface="Trebuchet MS"/>
              </a:rPr>
              <a:t>di</a:t>
            </a:r>
            <a:r>
              <a:rPr sz="1400" b="1" spc="65" dirty="0">
                <a:latin typeface="Trebuchet MS"/>
                <a:cs typeface="Trebuchet MS"/>
              </a:rPr>
              <a:t>s</a:t>
            </a:r>
            <a:r>
              <a:rPr sz="1400" b="1" spc="40" dirty="0">
                <a:latin typeface="Trebuchet MS"/>
                <a:cs typeface="Trebuchet MS"/>
              </a:rPr>
              <a:t>ti</a:t>
            </a:r>
            <a:r>
              <a:rPr sz="1400" b="1" spc="60" dirty="0">
                <a:latin typeface="Trebuchet MS"/>
                <a:cs typeface="Trebuchet MS"/>
              </a:rPr>
              <a:t>n</a:t>
            </a:r>
            <a:r>
              <a:rPr sz="1400" b="1" spc="110" dirty="0">
                <a:latin typeface="Trebuchet MS"/>
                <a:cs typeface="Trebuchet MS"/>
              </a:rPr>
              <a:t>tos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100" dirty="0">
                <a:latin typeface="Trebuchet MS"/>
                <a:cs typeface="Trebuchet MS"/>
              </a:rPr>
              <a:t>supue</a:t>
            </a:r>
            <a:r>
              <a:rPr sz="1400" b="1" spc="70" dirty="0">
                <a:latin typeface="Trebuchet MS"/>
                <a:cs typeface="Trebuchet MS"/>
              </a:rPr>
              <a:t>s</a:t>
            </a:r>
            <a:r>
              <a:rPr sz="1400" b="1" spc="110" dirty="0">
                <a:latin typeface="Trebuchet MS"/>
                <a:cs typeface="Trebuchet MS"/>
              </a:rPr>
              <a:t>tos</a:t>
            </a:r>
            <a:endParaRPr sz="1400">
              <a:latin typeface="Trebuchet MS"/>
              <a:cs typeface="Trebuchet MS"/>
            </a:endParaRPr>
          </a:p>
          <a:p>
            <a:pPr marL="298450" indent="-259079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15" dirty="0">
                <a:latin typeface="Trebuchet MS"/>
                <a:cs typeface="Trebuchet MS"/>
              </a:rPr>
              <a:t>Linealidad</a:t>
            </a:r>
            <a:endParaRPr sz="1400">
              <a:latin typeface="Trebuchet MS"/>
              <a:cs typeface="Trebuchet MS"/>
            </a:endParaRPr>
          </a:p>
          <a:p>
            <a:pPr marL="298450" indent="-259079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40" dirty="0">
                <a:latin typeface="Trebuchet MS"/>
                <a:cs typeface="Trebuchet MS"/>
              </a:rPr>
              <a:t>Independencia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entre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residuos</a:t>
            </a:r>
            <a:endParaRPr sz="1400">
              <a:latin typeface="Trebuchet MS"/>
              <a:cs typeface="Trebuchet MS"/>
            </a:endParaRPr>
          </a:p>
          <a:p>
            <a:pPr marL="298450" indent="-259079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40" dirty="0">
                <a:latin typeface="Trebuchet MS"/>
                <a:cs typeface="Trebuchet MS"/>
              </a:rPr>
              <a:t>Homocedasticidad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(igualdad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varianza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residuos)</a:t>
            </a:r>
            <a:endParaRPr sz="1400">
              <a:latin typeface="Trebuchet MS"/>
              <a:cs typeface="Trebuchet MS"/>
            </a:endParaRPr>
          </a:p>
          <a:p>
            <a:pPr marL="298450" indent="-259079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25" dirty="0">
                <a:latin typeface="Trebuchet MS"/>
                <a:cs typeface="Trebuchet MS"/>
              </a:rPr>
              <a:t>Normalidad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residuos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0141" y="1932582"/>
            <a:ext cx="3038475" cy="2743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76" y="768130"/>
            <a:ext cx="492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latin typeface="Trebuchet MS"/>
                <a:cs typeface="Trebuchet MS"/>
              </a:rPr>
              <a:t>Cor</a:t>
            </a:r>
            <a:r>
              <a:rPr sz="2400" b="1" spc="85" dirty="0">
                <a:latin typeface="Trebuchet MS"/>
                <a:cs typeface="Trebuchet MS"/>
              </a:rPr>
              <a:t>r</a:t>
            </a:r>
            <a:r>
              <a:rPr sz="2400" b="1" spc="75" dirty="0">
                <a:latin typeface="Trebuchet MS"/>
                <a:cs typeface="Trebuchet MS"/>
              </a:rPr>
              <a:t>elación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80" dirty="0">
                <a:latin typeface="Trebuchet MS"/>
                <a:cs typeface="Trebuchet MS"/>
              </a:rPr>
              <a:t>de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10" dirty="0">
                <a:latin typeface="Trebuchet MS"/>
                <a:cs typeface="Trebuchet MS"/>
              </a:rPr>
              <a:t>cor</a:t>
            </a:r>
            <a:r>
              <a:rPr sz="2400" b="1" spc="80" dirty="0">
                <a:latin typeface="Trebuchet MS"/>
                <a:cs typeface="Trebuchet MS"/>
              </a:rPr>
              <a:t>r</a:t>
            </a:r>
            <a:r>
              <a:rPr sz="2400" b="1" spc="75" dirty="0">
                <a:latin typeface="Trebuchet MS"/>
                <a:cs typeface="Trebuchet MS"/>
              </a:rPr>
              <a:t>elación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lineal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251" y="1201138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12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275" y="178775"/>
            <a:ext cx="40278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044" y="2747191"/>
            <a:ext cx="1283335" cy="1325245"/>
            <a:chOff x="878044" y="2747191"/>
            <a:chExt cx="1283335" cy="1325245"/>
          </a:xfrm>
        </p:grpSpPr>
        <p:sp>
          <p:nvSpPr>
            <p:cNvPr id="6" name="object 6"/>
            <p:cNvSpPr/>
            <p:nvPr/>
          </p:nvSpPr>
          <p:spPr>
            <a:xfrm>
              <a:off x="958557" y="2939142"/>
              <a:ext cx="1905" cy="1066800"/>
            </a:xfrm>
            <a:custGeom>
              <a:avLst/>
              <a:gdLst/>
              <a:ahLst/>
              <a:cxnLst/>
              <a:rect l="l" t="t" r="r" b="b"/>
              <a:pathLst>
                <a:path w="1905" h="1066800">
                  <a:moveTo>
                    <a:pt x="0" y="1066237"/>
                  </a:moveTo>
                  <a:lnTo>
                    <a:pt x="1468" y="0"/>
                  </a:lnTo>
                </a:path>
              </a:pathLst>
            </a:custGeom>
            <a:ln w="38099">
              <a:solidFill>
                <a:srgbClr val="5597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044" y="2747191"/>
              <a:ext cx="163961" cy="2110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8557" y="3990244"/>
              <a:ext cx="1010919" cy="13970"/>
            </a:xfrm>
            <a:custGeom>
              <a:avLst/>
              <a:gdLst/>
              <a:ahLst/>
              <a:cxnLst/>
              <a:rect l="l" t="t" r="r" b="b"/>
              <a:pathLst>
                <a:path w="1010919" h="13970">
                  <a:moveTo>
                    <a:pt x="0" y="13811"/>
                  </a:moveTo>
                  <a:lnTo>
                    <a:pt x="1010594" y="0"/>
                  </a:lnTo>
                </a:path>
              </a:pathLst>
            </a:custGeom>
            <a:ln w="38099">
              <a:solidFill>
                <a:srgbClr val="5597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9241" y="3908269"/>
              <a:ext cx="211845" cy="1639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560" y="3619321"/>
              <a:ext cx="75323" cy="88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5219" y="3729210"/>
              <a:ext cx="75323" cy="889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1009" y="3345261"/>
              <a:ext cx="75323" cy="889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275" y="3584899"/>
              <a:ext cx="75323" cy="889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6440" y="3189033"/>
              <a:ext cx="75323" cy="889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9799" y="3488911"/>
              <a:ext cx="75323" cy="889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4585" y="3220808"/>
              <a:ext cx="75323" cy="88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5688" y="2948402"/>
              <a:ext cx="75323" cy="889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4585" y="2980177"/>
              <a:ext cx="75323" cy="889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85277" y="2860048"/>
              <a:ext cx="1007744" cy="1059180"/>
            </a:xfrm>
            <a:custGeom>
              <a:avLst/>
              <a:gdLst/>
              <a:ahLst/>
              <a:cxnLst/>
              <a:rect l="l" t="t" r="r" b="b"/>
              <a:pathLst>
                <a:path w="1007744" h="1059179">
                  <a:moveTo>
                    <a:pt x="0" y="1058678"/>
                  </a:moveTo>
                  <a:lnTo>
                    <a:pt x="1007724" y="0"/>
                  </a:lnTo>
                </a:path>
              </a:pathLst>
            </a:custGeom>
            <a:ln w="9524">
              <a:solidFill>
                <a:srgbClr val="5597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511431" y="2747191"/>
            <a:ext cx="1283335" cy="1325245"/>
            <a:chOff x="3511431" y="2747191"/>
            <a:chExt cx="1283335" cy="1325245"/>
          </a:xfrm>
        </p:grpSpPr>
        <p:sp>
          <p:nvSpPr>
            <p:cNvPr id="21" name="object 21"/>
            <p:cNvSpPr/>
            <p:nvPr/>
          </p:nvSpPr>
          <p:spPr>
            <a:xfrm>
              <a:off x="3591944" y="2939142"/>
              <a:ext cx="1905" cy="1066800"/>
            </a:xfrm>
            <a:custGeom>
              <a:avLst/>
              <a:gdLst/>
              <a:ahLst/>
              <a:cxnLst/>
              <a:rect l="l" t="t" r="r" b="b"/>
              <a:pathLst>
                <a:path w="1904" h="1066800">
                  <a:moveTo>
                    <a:pt x="0" y="1066237"/>
                  </a:moveTo>
                  <a:lnTo>
                    <a:pt x="1467" y="0"/>
                  </a:lnTo>
                </a:path>
              </a:pathLst>
            </a:custGeom>
            <a:ln w="38099">
              <a:solidFill>
                <a:srgbClr val="5597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1431" y="2747191"/>
              <a:ext cx="163961" cy="2110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591944" y="3990245"/>
              <a:ext cx="1010919" cy="13970"/>
            </a:xfrm>
            <a:custGeom>
              <a:avLst/>
              <a:gdLst/>
              <a:ahLst/>
              <a:cxnLst/>
              <a:rect l="l" t="t" r="r" b="b"/>
              <a:pathLst>
                <a:path w="1010920" h="13970">
                  <a:moveTo>
                    <a:pt x="0" y="13811"/>
                  </a:moveTo>
                  <a:lnTo>
                    <a:pt x="1010594" y="0"/>
                  </a:lnTo>
                </a:path>
              </a:pathLst>
            </a:custGeom>
            <a:ln w="38099">
              <a:solidFill>
                <a:srgbClr val="5597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2628" y="3908269"/>
              <a:ext cx="211845" cy="1639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7958" y="3727758"/>
              <a:ext cx="75322" cy="889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0039" y="3481095"/>
              <a:ext cx="75322" cy="889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1665" y="3220807"/>
              <a:ext cx="75322" cy="889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4612" y="3481095"/>
              <a:ext cx="75322" cy="8894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9574" y="3000594"/>
              <a:ext cx="75322" cy="8894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3186" y="3488910"/>
              <a:ext cx="75322" cy="889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9798" y="3198490"/>
              <a:ext cx="75322" cy="889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8719" y="3012702"/>
              <a:ext cx="75322" cy="889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0579" y="3263649"/>
              <a:ext cx="75322" cy="889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800005" y="2848388"/>
              <a:ext cx="861694" cy="983615"/>
            </a:xfrm>
            <a:custGeom>
              <a:avLst/>
              <a:gdLst/>
              <a:ahLst/>
              <a:cxnLst/>
              <a:rect l="l" t="t" r="r" b="b"/>
              <a:pathLst>
                <a:path w="861695" h="983614">
                  <a:moveTo>
                    <a:pt x="861682" y="98302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597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249547" y="2747191"/>
            <a:ext cx="1283335" cy="1325245"/>
            <a:chOff x="6249547" y="2747191"/>
            <a:chExt cx="1283335" cy="1325245"/>
          </a:xfrm>
        </p:grpSpPr>
        <p:sp>
          <p:nvSpPr>
            <p:cNvPr id="36" name="object 36"/>
            <p:cNvSpPr/>
            <p:nvPr/>
          </p:nvSpPr>
          <p:spPr>
            <a:xfrm>
              <a:off x="6330059" y="2939142"/>
              <a:ext cx="1905" cy="1066800"/>
            </a:xfrm>
            <a:custGeom>
              <a:avLst/>
              <a:gdLst/>
              <a:ahLst/>
              <a:cxnLst/>
              <a:rect l="l" t="t" r="r" b="b"/>
              <a:pathLst>
                <a:path w="1904" h="1066800">
                  <a:moveTo>
                    <a:pt x="0" y="1066237"/>
                  </a:moveTo>
                  <a:lnTo>
                    <a:pt x="1467" y="0"/>
                  </a:lnTo>
                </a:path>
              </a:pathLst>
            </a:custGeom>
            <a:ln w="38099">
              <a:solidFill>
                <a:srgbClr val="5597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9547" y="2747191"/>
              <a:ext cx="163961" cy="21108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330059" y="3990245"/>
              <a:ext cx="1010919" cy="13970"/>
            </a:xfrm>
            <a:custGeom>
              <a:avLst/>
              <a:gdLst/>
              <a:ahLst/>
              <a:cxnLst/>
              <a:rect l="l" t="t" r="r" b="b"/>
              <a:pathLst>
                <a:path w="1010920" h="13970">
                  <a:moveTo>
                    <a:pt x="0" y="13811"/>
                  </a:moveTo>
                  <a:lnTo>
                    <a:pt x="1010593" y="0"/>
                  </a:lnTo>
                </a:path>
              </a:pathLst>
            </a:custGeom>
            <a:ln w="38099">
              <a:solidFill>
                <a:srgbClr val="5597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0744" y="3908269"/>
              <a:ext cx="211845" cy="1639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8770" y="3566683"/>
              <a:ext cx="75322" cy="889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8154" y="3481095"/>
              <a:ext cx="75322" cy="889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30974" y="3363519"/>
              <a:ext cx="75322" cy="889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3444" y="3554681"/>
              <a:ext cx="75322" cy="889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51111" y="3239066"/>
              <a:ext cx="75323" cy="889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7991" y="3490033"/>
              <a:ext cx="75322" cy="8894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3809" y="3305300"/>
              <a:ext cx="75322" cy="8894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0767" y="3273525"/>
              <a:ext cx="75322" cy="8894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49266" y="3250133"/>
              <a:ext cx="75322" cy="8894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458429" y="3398424"/>
              <a:ext cx="884555" cy="0"/>
            </a:xfrm>
            <a:custGeom>
              <a:avLst/>
              <a:gdLst/>
              <a:ahLst/>
              <a:cxnLst/>
              <a:rect l="l" t="t" r="r" b="b"/>
              <a:pathLst>
                <a:path w="884554">
                  <a:moveTo>
                    <a:pt x="88436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597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187" y="1466936"/>
            <a:ext cx="4096249" cy="89479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4423513" y="1314865"/>
            <a:ext cx="4633595" cy="128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9079">
              <a:lnSpc>
                <a:spcPts val="1664"/>
              </a:lnSpc>
              <a:spcBef>
                <a:spcPts val="10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400" dirty="0">
                <a:latin typeface="Trebuchet MS"/>
                <a:cs typeface="Trebuchet MS"/>
              </a:rPr>
              <a:t>Varía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entre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[-1;1]</a:t>
            </a:r>
            <a:endParaRPr sz="1400" dirty="0">
              <a:latin typeface="Trebuchet MS"/>
              <a:cs typeface="Trebuchet MS"/>
            </a:endParaRPr>
          </a:p>
          <a:p>
            <a:pPr marL="271145" indent="-259079">
              <a:lnSpc>
                <a:spcPts val="1650"/>
              </a:lnSpc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400" spc="65" dirty="0">
                <a:latin typeface="Trebuchet MS"/>
                <a:cs typeface="Trebuchet MS"/>
              </a:rPr>
              <a:t>Si</a:t>
            </a:r>
            <a:r>
              <a:rPr sz="1400" spc="27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las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variables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son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independiente,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entonces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r=0.</a:t>
            </a:r>
            <a:endParaRPr sz="1400" dirty="0">
              <a:latin typeface="Trebuchet MS"/>
              <a:cs typeface="Trebuchet MS"/>
            </a:endParaRPr>
          </a:p>
          <a:p>
            <a:pPr marL="271145" marR="5080" indent="-259079">
              <a:lnSpc>
                <a:spcPts val="1650"/>
              </a:lnSpc>
              <a:spcBef>
                <a:spcPts val="65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400" spc="65" dirty="0">
                <a:latin typeface="Trebuchet MS"/>
                <a:cs typeface="Trebuchet MS"/>
              </a:rPr>
              <a:t>Si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r&gt;0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hay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una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relación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positiva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entre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las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variables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(si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aume</a:t>
            </a:r>
            <a:r>
              <a:rPr sz="1400" spc="45" dirty="0">
                <a:latin typeface="Trebuchet MS"/>
                <a:cs typeface="Trebuchet MS"/>
              </a:rPr>
              <a:t>n</a:t>
            </a:r>
            <a:r>
              <a:rPr sz="1400" spc="10" dirty="0">
                <a:latin typeface="Trebuchet MS"/>
                <a:cs typeface="Trebuchet MS"/>
              </a:rPr>
              <a:t>ta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x,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también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aume</a:t>
            </a:r>
            <a:r>
              <a:rPr sz="1400" spc="45" dirty="0">
                <a:latin typeface="Trebuchet MS"/>
                <a:cs typeface="Trebuchet MS"/>
              </a:rPr>
              <a:t>n</a:t>
            </a:r>
            <a:r>
              <a:rPr sz="1400" spc="10" dirty="0">
                <a:latin typeface="Trebuchet MS"/>
                <a:cs typeface="Trebuchet MS"/>
              </a:rPr>
              <a:t>ta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105" dirty="0">
                <a:latin typeface="Trebuchet MS"/>
                <a:cs typeface="Trebuchet MS"/>
              </a:rPr>
              <a:t>).</a:t>
            </a:r>
            <a:endParaRPr sz="1400" dirty="0">
              <a:latin typeface="Trebuchet MS"/>
              <a:cs typeface="Trebuchet MS"/>
            </a:endParaRPr>
          </a:p>
          <a:p>
            <a:pPr marL="271145" marR="6350" indent="-259079">
              <a:lnSpc>
                <a:spcPts val="1650"/>
              </a:lnSpc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400" spc="65" dirty="0">
                <a:latin typeface="Trebuchet MS"/>
                <a:cs typeface="Trebuchet MS"/>
              </a:rPr>
              <a:t>Si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r&lt;0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hay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una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relación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inversa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entre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las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variables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(si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aume</a:t>
            </a:r>
            <a:r>
              <a:rPr sz="1400" spc="45" dirty="0">
                <a:latin typeface="Trebuchet MS"/>
                <a:cs typeface="Trebuchet MS"/>
              </a:rPr>
              <a:t>n</a:t>
            </a:r>
            <a:r>
              <a:rPr sz="1400" spc="10" dirty="0">
                <a:latin typeface="Trebuchet MS"/>
                <a:cs typeface="Trebuchet MS"/>
              </a:rPr>
              <a:t>ta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x,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disminu</a:t>
            </a:r>
            <a:r>
              <a:rPr sz="1400" spc="25" dirty="0">
                <a:latin typeface="Trebuchet MS"/>
                <a:cs typeface="Trebuchet MS"/>
              </a:rPr>
              <a:t>y</a:t>
            </a:r>
            <a:r>
              <a:rPr sz="1400" spc="20" dirty="0">
                <a:latin typeface="Trebuchet MS"/>
                <a:cs typeface="Trebuchet MS"/>
              </a:rPr>
              <a:t>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105" dirty="0">
                <a:latin typeface="Trebuchet MS"/>
                <a:cs typeface="Trebuchet MS"/>
              </a:rPr>
              <a:t>).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2310" y="4229341"/>
            <a:ext cx="18154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5" dirty="0">
                <a:solidFill>
                  <a:srgbClr val="2E75B5"/>
                </a:solidFill>
                <a:latin typeface="Trebuchet MS"/>
                <a:cs typeface="Trebuchet MS"/>
              </a:rPr>
              <a:t>Cor</a:t>
            </a:r>
            <a:r>
              <a:rPr sz="1400" b="1" spc="50" dirty="0">
                <a:solidFill>
                  <a:srgbClr val="2E75B5"/>
                </a:solidFill>
                <a:latin typeface="Trebuchet MS"/>
                <a:cs typeface="Trebuchet MS"/>
              </a:rPr>
              <a:t>r</a:t>
            </a:r>
            <a:r>
              <a:rPr sz="1400" b="1" spc="45" dirty="0">
                <a:solidFill>
                  <a:srgbClr val="2E75B5"/>
                </a:solidFill>
                <a:latin typeface="Trebuchet MS"/>
                <a:cs typeface="Trebuchet MS"/>
              </a:rPr>
              <a:t>elación</a:t>
            </a:r>
            <a:r>
              <a:rPr sz="1400" b="1" spc="-125" dirty="0">
                <a:solidFill>
                  <a:srgbClr val="2E75B5"/>
                </a:solidFill>
                <a:latin typeface="Trebuchet MS"/>
                <a:cs typeface="Trebuchet MS"/>
              </a:rPr>
              <a:t> </a:t>
            </a:r>
            <a:r>
              <a:rPr sz="1400" b="1" spc="110" dirty="0">
                <a:solidFill>
                  <a:srgbClr val="2E75B5"/>
                </a:solidFill>
                <a:latin typeface="Trebuchet MS"/>
                <a:cs typeface="Trebuchet MS"/>
              </a:rPr>
              <a:t>P</a:t>
            </a:r>
            <a:r>
              <a:rPr sz="1400" b="1" spc="60" dirty="0">
                <a:solidFill>
                  <a:srgbClr val="2E75B5"/>
                </a:solidFill>
                <a:latin typeface="Trebuchet MS"/>
                <a:cs typeface="Trebuchet MS"/>
              </a:rPr>
              <a:t>ositi</a:t>
            </a:r>
            <a:r>
              <a:rPr sz="1400" b="1" spc="45" dirty="0">
                <a:solidFill>
                  <a:srgbClr val="2E75B5"/>
                </a:solidFill>
                <a:latin typeface="Trebuchet MS"/>
                <a:cs typeface="Trebuchet MS"/>
              </a:rPr>
              <a:t>v</a:t>
            </a:r>
            <a:r>
              <a:rPr sz="1400" b="1" spc="80" dirty="0">
                <a:solidFill>
                  <a:srgbClr val="2E75B5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70879" y="4229341"/>
            <a:ext cx="1889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5" dirty="0">
                <a:solidFill>
                  <a:srgbClr val="2E75B5"/>
                </a:solidFill>
                <a:latin typeface="Trebuchet MS"/>
                <a:cs typeface="Trebuchet MS"/>
              </a:rPr>
              <a:t>Cor</a:t>
            </a:r>
            <a:r>
              <a:rPr sz="1400" b="1" spc="50" dirty="0">
                <a:solidFill>
                  <a:srgbClr val="2E75B5"/>
                </a:solidFill>
                <a:latin typeface="Trebuchet MS"/>
                <a:cs typeface="Trebuchet MS"/>
              </a:rPr>
              <a:t>r</a:t>
            </a:r>
            <a:r>
              <a:rPr sz="1400" b="1" spc="45" dirty="0">
                <a:solidFill>
                  <a:srgbClr val="2E75B5"/>
                </a:solidFill>
                <a:latin typeface="Trebuchet MS"/>
                <a:cs typeface="Trebuchet MS"/>
              </a:rPr>
              <a:t>elación</a:t>
            </a:r>
            <a:r>
              <a:rPr sz="1400" b="1" spc="-125" dirty="0">
                <a:solidFill>
                  <a:srgbClr val="2E75B5"/>
                </a:solidFill>
                <a:latin typeface="Trebuchet MS"/>
                <a:cs typeface="Trebuchet MS"/>
              </a:rPr>
              <a:t> </a:t>
            </a:r>
            <a:r>
              <a:rPr sz="1400" b="1" spc="90" dirty="0">
                <a:solidFill>
                  <a:srgbClr val="2E75B5"/>
                </a:solidFill>
                <a:latin typeface="Trebuchet MS"/>
                <a:cs typeface="Trebuchet MS"/>
              </a:rPr>
              <a:t>Neg</a:t>
            </a:r>
            <a:r>
              <a:rPr sz="1400" b="1" spc="80" dirty="0">
                <a:solidFill>
                  <a:srgbClr val="2E75B5"/>
                </a:solidFill>
                <a:latin typeface="Trebuchet MS"/>
                <a:cs typeface="Trebuchet MS"/>
              </a:rPr>
              <a:t>a</a:t>
            </a:r>
            <a:r>
              <a:rPr sz="1400" b="1" spc="50" dirty="0">
                <a:solidFill>
                  <a:srgbClr val="2E75B5"/>
                </a:solidFill>
                <a:latin typeface="Trebuchet MS"/>
                <a:cs typeface="Trebuchet MS"/>
              </a:rPr>
              <a:t>ti</a:t>
            </a:r>
            <a:r>
              <a:rPr sz="1400" b="1" spc="40" dirty="0">
                <a:solidFill>
                  <a:srgbClr val="2E75B5"/>
                </a:solidFill>
                <a:latin typeface="Trebuchet MS"/>
                <a:cs typeface="Trebuchet MS"/>
              </a:rPr>
              <a:t>v</a:t>
            </a:r>
            <a:r>
              <a:rPr sz="1400" b="1" spc="80" dirty="0">
                <a:solidFill>
                  <a:srgbClr val="2E75B5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31580" y="4196570"/>
            <a:ext cx="2153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2E75B5"/>
                </a:solidFill>
                <a:latin typeface="Trebuchet MS"/>
                <a:cs typeface="Trebuchet MS"/>
              </a:rPr>
              <a:t>A</a:t>
            </a:r>
            <a:r>
              <a:rPr sz="1400" b="1" spc="70" dirty="0">
                <a:solidFill>
                  <a:srgbClr val="2E75B5"/>
                </a:solidFill>
                <a:latin typeface="Trebuchet MS"/>
                <a:cs typeface="Trebuchet MS"/>
              </a:rPr>
              <a:t>usencia</a:t>
            </a:r>
            <a:r>
              <a:rPr sz="1400" b="1" spc="-125" dirty="0">
                <a:solidFill>
                  <a:srgbClr val="2E75B5"/>
                </a:solidFill>
                <a:latin typeface="Trebuchet MS"/>
                <a:cs typeface="Trebuchet MS"/>
              </a:rPr>
              <a:t> </a:t>
            </a:r>
            <a:r>
              <a:rPr sz="1400" b="1" spc="45" dirty="0">
                <a:solidFill>
                  <a:srgbClr val="2E75B5"/>
                </a:solidFill>
                <a:latin typeface="Trebuchet MS"/>
                <a:cs typeface="Trebuchet MS"/>
              </a:rPr>
              <a:t>de</a:t>
            </a:r>
            <a:r>
              <a:rPr sz="1400" b="1" spc="-125" dirty="0">
                <a:solidFill>
                  <a:srgbClr val="2E75B5"/>
                </a:solidFill>
                <a:latin typeface="Trebuchet MS"/>
                <a:cs typeface="Trebuchet MS"/>
              </a:rPr>
              <a:t> </a:t>
            </a:r>
            <a:r>
              <a:rPr sz="1400" b="1" spc="60" dirty="0">
                <a:solidFill>
                  <a:srgbClr val="2E75B5"/>
                </a:solidFill>
                <a:latin typeface="Trebuchet MS"/>
                <a:cs typeface="Trebuchet MS"/>
              </a:rPr>
              <a:t>cor</a:t>
            </a:r>
            <a:r>
              <a:rPr sz="1400" b="1" spc="45" dirty="0">
                <a:solidFill>
                  <a:srgbClr val="2E75B5"/>
                </a:solidFill>
                <a:latin typeface="Trebuchet MS"/>
                <a:cs typeface="Trebuchet MS"/>
              </a:rPr>
              <a:t>relación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18024"/>
            <a:ext cx="9144000" cy="2726055"/>
            <a:chOff x="0" y="2418024"/>
            <a:chExt cx="9144000" cy="2726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6459" y="2418024"/>
              <a:ext cx="4730542" cy="22794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4200" y="2441884"/>
              <a:ext cx="4628942" cy="21778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9274" y="651905"/>
            <a:ext cx="637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5" dirty="0">
                <a:latin typeface="Trebuchet MS"/>
                <a:cs typeface="Trebuchet MS"/>
              </a:rPr>
              <a:t>R</a:t>
            </a:r>
            <a:r>
              <a:rPr sz="2400" b="1" spc="150" dirty="0">
                <a:latin typeface="Trebuchet MS"/>
                <a:cs typeface="Trebuchet MS"/>
              </a:rPr>
              <a:t>eg</a:t>
            </a:r>
            <a:r>
              <a:rPr sz="2400" b="1" spc="110" dirty="0">
                <a:latin typeface="Trebuchet MS"/>
                <a:cs typeface="Trebuchet MS"/>
              </a:rPr>
              <a:t>r</a:t>
            </a:r>
            <a:r>
              <a:rPr sz="2400" b="1" spc="105" dirty="0">
                <a:latin typeface="Trebuchet MS"/>
                <a:cs typeface="Trebuchet MS"/>
              </a:rPr>
              <a:t>esión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lineal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90" dirty="0">
                <a:latin typeface="Trebuchet MS"/>
                <a:cs typeface="Trebuchet MS"/>
              </a:rPr>
              <a:t>simple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40" dirty="0">
                <a:latin typeface="Trebuchet MS"/>
                <a:cs typeface="Trebuchet MS"/>
              </a:rPr>
              <a:t>con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90" dirty="0">
                <a:latin typeface="Trebuchet MS"/>
                <a:cs typeface="Trebuchet MS"/>
              </a:rPr>
              <a:t>R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25" dirty="0">
                <a:latin typeface="Trebuchet MS"/>
                <a:cs typeface="Trebuchet MS"/>
              </a:rPr>
              <a:t>(X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50" dirty="0">
                <a:latin typeface="Trebuchet MS"/>
                <a:cs typeface="Trebuchet MS"/>
              </a:rPr>
              <a:t>Co</a:t>
            </a:r>
            <a:r>
              <a:rPr sz="2400" b="1" spc="135" dirty="0">
                <a:latin typeface="Trebuchet MS"/>
                <a:cs typeface="Trebuchet MS"/>
              </a:rPr>
              <a:t>n</a:t>
            </a:r>
            <a:r>
              <a:rPr sz="2400" b="1" spc="100" dirty="0">
                <a:latin typeface="Trebuchet MS"/>
                <a:cs typeface="Trebuchet MS"/>
              </a:rPr>
              <a:t>tinu</a:t>
            </a:r>
            <a:r>
              <a:rPr sz="2400" b="1" spc="55" dirty="0">
                <a:latin typeface="Trebuchet MS"/>
                <a:cs typeface="Trebuchet MS"/>
              </a:rPr>
              <a:t>a</a:t>
            </a:r>
            <a:r>
              <a:rPr sz="2400" b="1" spc="40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274" y="111037"/>
            <a:ext cx="40278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</p:txBody>
      </p:sp>
      <p:sp>
        <p:nvSpPr>
          <p:cNvPr id="7" name="object 7"/>
          <p:cNvSpPr/>
          <p:nvPr/>
        </p:nvSpPr>
        <p:spPr>
          <a:xfrm>
            <a:off x="256250" y="1084914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0" y="0"/>
                </a:moveTo>
                <a:lnTo>
                  <a:pt x="806640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9749" y="1212587"/>
            <a:ext cx="8286115" cy="101091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Objetivo:</a:t>
            </a:r>
            <a:r>
              <a:rPr sz="1400" b="1" spc="-8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explicar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el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precio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alquileres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Capital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Federal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por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medio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superﬁcie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cubierta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las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propiedades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rebuchet MS"/>
              <a:cs typeface="Trebuchet MS"/>
            </a:endParaRPr>
          </a:p>
          <a:p>
            <a:pPr marL="1940560" marR="1555115">
              <a:lnSpc>
                <a:spcPts val="1500"/>
              </a:lnSpc>
              <a:spcBef>
                <a:spcPts val="5"/>
              </a:spcBef>
            </a:pPr>
            <a:r>
              <a:rPr sz="1400" spc="30" dirty="0">
                <a:latin typeface="Trebuchet MS"/>
                <a:cs typeface="Trebuchet MS"/>
              </a:rPr>
              <a:t>Modelo&lt;-lm(price~surface_covered,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data=datos_modelo)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summary(Modelo)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76" y="541554"/>
            <a:ext cx="637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5" dirty="0">
                <a:latin typeface="Trebuchet MS"/>
                <a:cs typeface="Trebuchet MS"/>
              </a:rPr>
              <a:t>R</a:t>
            </a:r>
            <a:r>
              <a:rPr sz="2400" b="1" spc="150" dirty="0">
                <a:latin typeface="Trebuchet MS"/>
                <a:cs typeface="Trebuchet MS"/>
              </a:rPr>
              <a:t>eg</a:t>
            </a:r>
            <a:r>
              <a:rPr sz="2400" b="1" spc="110" dirty="0">
                <a:latin typeface="Trebuchet MS"/>
                <a:cs typeface="Trebuchet MS"/>
              </a:rPr>
              <a:t>r</a:t>
            </a:r>
            <a:r>
              <a:rPr sz="2400" b="1" spc="105" dirty="0">
                <a:latin typeface="Trebuchet MS"/>
                <a:cs typeface="Trebuchet MS"/>
              </a:rPr>
              <a:t>esión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lineal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90" dirty="0">
                <a:latin typeface="Trebuchet MS"/>
                <a:cs typeface="Trebuchet MS"/>
              </a:rPr>
              <a:t>simple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40" dirty="0">
                <a:latin typeface="Trebuchet MS"/>
                <a:cs typeface="Trebuchet MS"/>
              </a:rPr>
              <a:t>con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90" dirty="0">
                <a:latin typeface="Trebuchet MS"/>
                <a:cs typeface="Trebuchet MS"/>
              </a:rPr>
              <a:t>R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25" dirty="0">
                <a:latin typeface="Trebuchet MS"/>
                <a:cs typeface="Trebuchet MS"/>
              </a:rPr>
              <a:t>(X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50" dirty="0">
                <a:latin typeface="Trebuchet MS"/>
                <a:cs typeface="Trebuchet MS"/>
              </a:rPr>
              <a:t>Co</a:t>
            </a:r>
            <a:r>
              <a:rPr sz="2400" b="1" spc="135" dirty="0">
                <a:latin typeface="Trebuchet MS"/>
                <a:cs typeface="Trebuchet MS"/>
              </a:rPr>
              <a:t>n</a:t>
            </a:r>
            <a:r>
              <a:rPr sz="2400" b="1" spc="100" dirty="0">
                <a:latin typeface="Trebuchet MS"/>
                <a:cs typeface="Trebuchet MS"/>
              </a:rPr>
              <a:t>tinu</a:t>
            </a:r>
            <a:r>
              <a:rPr sz="2400" b="1" spc="55" dirty="0">
                <a:latin typeface="Trebuchet MS"/>
                <a:cs typeface="Trebuchet MS"/>
              </a:rPr>
              <a:t>a</a:t>
            </a:r>
            <a:r>
              <a:rPr sz="2400" b="1" spc="40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275" y="0"/>
            <a:ext cx="40278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</p:txBody>
      </p:sp>
      <p:sp>
        <p:nvSpPr>
          <p:cNvPr id="4" name="object 4"/>
          <p:cNvSpPr/>
          <p:nvPr/>
        </p:nvSpPr>
        <p:spPr>
          <a:xfrm>
            <a:off x="256251" y="974562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0" y="0"/>
                </a:moveTo>
                <a:lnTo>
                  <a:pt x="806640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4281" y="1778851"/>
            <a:ext cx="8928100" cy="2443480"/>
            <a:chOff x="154281" y="1778851"/>
            <a:chExt cx="8928100" cy="24434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81" y="1778851"/>
              <a:ext cx="4730542" cy="24434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022" y="1802710"/>
              <a:ext cx="4628941" cy="23418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05858" y="2751743"/>
              <a:ext cx="708025" cy="588010"/>
            </a:xfrm>
            <a:custGeom>
              <a:avLst/>
              <a:gdLst/>
              <a:ahLst/>
              <a:cxnLst/>
              <a:rect l="l" t="t" r="r" b="b"/>
              <a:pathLst>
                <a:path w="708025" h="588010">
                  <a:moveTo>
                    <a:pt x="0" y="293913"/>
                  </a:moveTo>
                  <a:lnTo>
                    <a:pt x="3835" y="250481"/>
                  </a:lnTo>
                  <a:lnTo>
                    <a:pt x="14978" y="209027"/>
                  </a:lnTo>
                  <a:lnTo>
                    <a:pt x="32881" y="170007"/>
                  </a:lnTo>
                  <a:lnTo>
                    <a:pt x="56997" y="133874"/>
                  </a:lnTo>
                  <a:lnTo>
                    <a:pt x="86777" y="101084"/>
                  </a:lnTo>
                  <a:lnTo>
                    <a:pt x="121676" y="72092"/>
                  </a:lnTo>
                  <a:lnTo>
                    <a:pt x="161145" y="47351"/>
                  </a:lnTo>
                  <a:lnTo>
                    <a:pt x="204638" y="27317"/>
                  </a:lnTo>
                  <a:lnTo>
                    <a:pt x="251607" y="12444"/>
                  </a:lnTo>
                  <a:lnTo>
                    <a:pt x="301505" y="3186"/>
                  </a:lnTo>
                  <a:lnTo>
                    <a:pt x="353785" y="0"/>
                  </a:lnTo>
                  <a:lnTo>
                    <a:pt x="406065" y="3186"/>
                  </a:lnTo>
                  <a:lnTo>
                    <a:pt x="455963" y="12444"/>
                  </a:lnTo>
                  <a:lnTo>
                    <a:pt x="502932" y="27317"/>
                  </a:lnTo>
                  <a:lnTo>
                    <a:pt x="546425" y="47351"/>
                  </a:lnTo>
                  <a:lnTo>
                    <a:pt x="585894" y="72092"/>
                  </a:lnTo>
                  <a:lnTo>
                    <a:pt x="620793" y="101084"/>
                  </a:lnTo>
                  <a:lnTo>
                    <a:pt x="650573" y="133874"/>
                  </a:lnTo>
                  <a:lnTo>
                    <a:pt x="674689" y="170007"/>
                  </a:lnTo>
                  <a:lnTo>
                    <a:pt x="692592" y="209027"/>
                  </a:lnTo>
                  <a:lnTo>
                    <a:pt x="703735" y="250481"/>
                  </a:lnTo>
                  <a:lnTo>
                    <a:pt x="707570" y="293913"/>
                  </a:lnTo>
                  <a:lnTo>
                    <a:pt x="703735" y="337346"/>
                  </a:lnTo>
                  <a:lnTo>
                    <a:pt x="692592" y="378800"/>
                  </a:lnTo>
                  <a:lnTo>
                    <a:pt x="674689" y="417820"/>
                  </a:lnTo>
                  <a:lnTo>
                    <a:pt x="650573" y="453953"/>
                  </a:lnTo>
                  <a:lnTo>
                    <a:pt x="620793" y="486743"/>
                  </a:lnTo>
                  <a:lnTo>
                    <a:pt x="585894" y="515735"/>
                  </a:lnTo>
                  <a:lnTo>
                    <a:pt x="546425" y="540476"/>
                  </a:lnTo>
                  <a:lnTo>
                    <a:pt x="502932" y="560510"/>
                  </a:lnTo>
                  <a:lnTo>
                    <a:pt x="455963" y="575383"/>
                  </a:lnTo>
                  <a:lnTo>
                    <a:pt x="406065" y="584641"/>
                  </a:lnTo>
                  <a:lnTo>
                    <a:pt x="353785" y="587827"/>
                  </a:lnTo>
                  <a:lnTo>
                    <a:pt x="301505" y="584641"/>
                  </a:lnTo>
                  <a:lnTo>
                    <a:pt x="251607" y="575383"/>
                  </a:lnTo>
                  <a:lnTo>
                    <a:pt x="204638" y="560510"/>
                  </a:lnTo>
                  <a:lnTo>
                    <a:pt x="161145" y="540476"/>
                  </a:lnTo>
                  <a:lnTo>
                    <a:pt x="121676" y="515735"/>
                  </a:lnTo>
                  <a:lnTo>
                    <a:pt x="86777" y="486743"/>
                  </a:lnTo>
                  <a:lnTo>
                    <a:pt x="56997" y="453953"/>
                  </a:lnTo>
                  <a:lnTo>
                    <a:pt x="32881" y="417820"/>
                  </a:lnTo>
                  <a:lnTo>
                    <a:pt x="14978" y="378800"/>
                  </a:lnTo>
                  <a:lnTo>
                    <a:pt x="3835" y="337346"/>
                  </a:lnTo>
                  <a:lnTo>
                    <a:pt x="0" y="293913"/>
                  </a:lnTo>
                  <a:close/>
                </a:path>
              </a:pathLst>
            </a:custGeom>
            <a:ln w="253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09807" y="2642200"/>
              <a:ext cx="1082040" cy="196215"/>
            </a:xfrm>
            <a:custGeom>
              <a:avLst/>
              <a:gdLst/>
              <a:ahLst/>
              <a:cxnLst/>
              <a:rect l="l" t="t" r="r" b="b"/>
              <a:pathLst>
                <a:path w="1082039" h="196214">
                  <a:moveTo>
                    <a:pt x="0" y="195628"/>
                  </a:moveTo>
                  <a:lnTo>
                    <a:pt x="1081662" y="0"/>
                  </a:lnTo>
                </a:path>
              </a:pathLst>
            </a:custGeom>
            <a:ln w="9524">
              <a:solidFill>
                <a:srgbClr val="4563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8669" y="262671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5599" y="30963"/>
                  </a:moveTo>
                  <a:lnTo>
                    <a:pt x="0" y="0"/>
                  </a:lnTo>
                  <a:lnTo>
                    <a:pt x="45335" y="7788"/>
                  </a:lnTo>
                  <a:lnTo>
                    <a:pt x="5599" y="30963"/>
                  </a:lnTo>
                  <a:close/>
                </a:path>
              </a:pathLst>
            </a:custGeom>
            <a:solidFill>
              <a:srgbClr val="456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8669" y="262671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5599" y="30963"/>
                  </a:moveTo>
                  <a:lnTo>
                    <a:pt x="45335" y="7788"/>
                  </a:lnTo>
                  <a:lnTo>
                    <a:pt x="0" y="0"/>
                  </a:lnTo>
                  <a:lnTo>
                    <a:pt x="5599" y="30963"/>
                  </a:lnTo>
                  <a:close/>
                </a:path>
              </a:pathLst>
            </a:custGeom>
            <a:ln w="9524">
              <a:solidFill>
                <a:srgbClr val="4563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7572" y="2400138"/>
              <a:ext cx="1760866" cy="3077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33410" y="2789903"/>
              <a:ext cx="708025" cy="588010"/>
            </a:xfrm>
            <a:custGeom>
              <a:avLst/>
              <a:gdLst/>
              <a:ahLst/>
              <a:cxnLst/>
              <a:rect l="l" t="t" r="r" b="b"/>
              <a:pathLst>
                <a:path w="708025" h="588010">
                  <a:moveTo>
                    <a:pt x="0" y="293913"/>
                  </a:moveTo>
                  <a:lnTo>
                    <a:pt x="3835" y="250481"/>
                  </a:lnTo>
                  <a:lnTo>
                    <a:pt x="14978" y="209027"/>
                  </a:lnTo>
                  <a:lnTo>
                    <a:pt x="32881" y="170007"/>
                  </a:lnTo>
                  <a:lnTo>
                    <a:pt x="56996" y="133874"/>
                  </a:lnTo>
                  <a:lnTo>
                    <a:pt x="86777" y="101084"/>
                  </a:lnTo>
                  <a:lnTo>
                    <a:pt x="121676" y="72092"/>
                  </a:lnTo>
                  <a:lnTo>
                    <a:pt x="161145" y="47351"/>
                  </a:lnTo>
                  <a:lnTo>
                    <a:pt x="204638" y="27317"/>
                  </a:lnTo>
                  <a:lnTo>
                    <a:pt x="251607" y="12444"/>
                  </a:lnTo>
                  <a:lnTo>
                    <a:pt x="301505" y="3186"/>
                  </a:lnTo>
                  <a:lnTo>
                    <a:pt x="353785" y="0"/>
                  </a:lnTo>
                  <a:lnTo>
                    <a:pt x="406065" y="3186"/>
                  </a:lnTo>
                  <a:lnTo>
                    <a:pt x="455963" y="12444"/>
                  </a:lnTo>
                  <a:lnTo>
                    <a:pt x="502932" y="27317"/>
                  </a:lnTo>
                  <a:lnTo>
                    <a:pt x="546425" y="47351"/>
                  </a:lnTo>
                  <a:lnTo>
                    <a:pt x="585894" y="72092"/>
                  </a:lnTo>
                  <a:lnTo>
                    <a:pt x="620793" y="101084"/>
                  </a:lnTo>
                  <a:lnTo>
                    <a:pt x="650573" y="133874"/>
                  </a:lnTo>
                  <a:lnTo>
                    <a:pt x="674689" y="170007"/>
                  </a:lnTo>
                  <a:lnTo>
                    <a:pt x="692592" y="209027"/>
                  </a:lnTo>
                  <a:lnTo>
                    <a:pt x="703735" y="250481"/>
                  </a:lnTo>
                  <a:lnTo>
                    <a:pt x="707570" y="293913"/>
                  </a:lnTo>
                  <a:lnTo>
                    <a:pt x="703735" y="337346"/>
                  </a:lnTo>
                  <a:lnTo>
                    <a:pt x="692592" y="378800"/>
                  </a:lnTo>
                  <a:lnTo>
                    <a:pt x="674689" y="417820"/>
                  </a:lnTo>
                  <a:lnTo>
                    <a:pt x="650573" y="453953"/>
                  </a:lnTo>
                  <a:lnTo>
                    <a:pt x="620793" y="486743"/>
                  </a:lnTo>
                  <a:lnTo>
                    <a:pt x="585894" y="515735"/>
                  </a:lnTo>
                  <a:lnTo>
                    <a:pt x="546425" y="540476"/>
                  </a:lnTo>
                  <a:lnTo>
                    <a:pt x="502932" y="560510"/>
                  </a:lnTo>
                  <a:lnTo>
                    <a:pt x="455963" y="575383"/>
                  </a:lnTo>
                  <a:lnTo>
                    <a:pt x="406065" y="584641"/>
                  </a:lnTo>
                  <a:lnTo>
                    <a:pt x="353785" y="587827"/>
                  </a:lnTo>
                  <a:lnTo>
                    <a:pt x="301505" y="584641"/>
                  </a:lnTo>
                  <a:lnTo>
                    <a:pt x="251607" y="575383"/>
                  </a:lnTo>
                  <a:lnTo>
                    <a:pt x="204638" y="560510"/>
                  </a:lnTo>
                  <a:lnTo>
                    <a:pt x="161145" y="540476"/>
                  </a:lnTo>
                  <a:lnTo>
                    <a:pt x="121676" y="515735"/>
                  </a:lnTo>
                  <a:lnTo>
                    <a:pt x="86777" y="486743"/>
                  </a:lnTo>
                  <a:lnTo>
                    <a:pt x="56996" y="453953"/>
                  </a:lnTo>
                  <a:lnTo>
                    <a:pt x="32881" y="417820"/>
                  </a:lnTo>
                  <a:lnTo>
                    <a:pt x="14978" y="378800"/>
                  </a:lnTo>
                  <a:lnTo>
                    <a:pt x="3835" y="337346"/>
                  </a:lnTo>
                  <a:lnTo>
                    <a:pt x="0" y="293913"/>
                  </a:lnTo>
                  <a:close/>
                </a:path>
              </a:pathLst>
            </a:custGeom>
            <a:ln w="253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1819" y="3381515"/>
              <a:ext cx="0" cy="730885"/>
            </a:xfrm>
            <a:custGeom>
              <a:avLst/>
              <a:gdLst/>
              <a:ahLst/>
              <a:cxnLst/>
              <a:rect l="l" t="t" r="r" b="b"/>
              <a:pathLst>
                <a:path h="730885">
                  <a:moveTo>
                    <a:pt x="0" y="0"/>
                  </a:moveTo>
                  <a:lnTo>
                    <a:pt x="0" y="730271"/>
                  </a:lnTo>
                </a:path>
              </a:pathLst>
            </a:custGeom>
            <a:ln w="9524">
              <a:solidFill>
                <a:srgbClr val="4563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6086" y="4111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56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6086" y="4111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563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8112" y="1778851"/>
              <a:ext cx="4194016" cy="242076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65853" y="1802710"/>
              <a:ext cx="4092575" cy="2319655"/>
            </a:xfrm>
            <a:custGeom>
              <a:avLst/>
              <a:gdLst/>
              <a:ahLst/>
              <a:cxnLst/>
              <a:rect l="l" t="t" r="r" b="b"/>
              <a:pathLst>
                <a:path w="4092575" h="2319654">
                  <a:moveTo>
                    <a:pt x="4092416" y="2319160"/>
                  </a:moveTo>
                  <a:lnTo>
                    <a:pt x="0" y="2319160"/>
                  </a:lnTo>
                  <a:lnTo>
                    <a:pt x="0" y="0"/>
                  </a:lnTo>
                  <a:lnTo>
                    <a:pt x="4092416" y="0"/>
                  </a:lnTo>
                  <a:lnTo>
                    <a:pt x="4092416" y="2319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51578" y="3050485"/>
            <a:ext cx="1369060" cy="213360"/>
          </a:xfrm>
          <a:prstGeom prst="rect">
            <a:avLst/>
          </a:prstGeom>
          <a:solidFill>
            <a:srgbClr val="45637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b="1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b="1" spc="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b="1" spc="55" dirty="0">
                <a:solidFill>
                  <a:srgbClr val="FFFFFF"/>
                </a:solidFill>
                <a:latin typeface="Trebuchet MS"/>
                <a:cs typeface="Trebuchet MS"/>
              </a:rPr>
              <a:t>terp</a:t>
            </a:r>
            <a:r>
              <a:rPr sz="1400" b="1" spc="40" dirty="0">
                <a:solidFill>
                  <a:srgbClr val="FFFFFF"/>
                </a:solidFill>
                <a:latin typeface="Trebuchet MS"/>
                <a:cs typeface="Trebuchet MS"/>
              </a:rPr>
              <a:t>retación: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23" y="3244033"/>
            <a:ext cx="6881495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165" marR="5080">
              <a:lnSpc>
                <a:spcPct val="151800"/>
              </a:lnSpc>
              <a:spcBef>
                <a:spcPts val="100"/>
              </a:spcBef>
            </a:pPr>
            <a:r>
              <a:rPr sz="1400" spc="10" dirty="0">
                <a:latin typeface="Trebuchet MS"/>
                <a:cs typeface="Trebuchet MS"/>
              </a:rPr>
              <a:t>El</a:t>
            </a:r>
            <a:r>
              <a:rPr sz="1400" spc="155" dirty="0">
                <a:latin typeface="Trebuchet MS"/>
                <a:cs typeface="Trebuchet MS"/>
              </a:rPr>
              <a:t> </a:t>
            </a:r>
            <a:r>
              <a:rPr sz="1400" i="1" spc="15" dirty="0">
                <a:latin typeface="Trebuchet MS"/>
                <a:cs typeface="Trebuchet MS"/>
              </a:rPr>
              <a:t>precio</a:t>
            </a:r>
            <a:r>
              <a:rPr sz="1400" i="1" spc="15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aumenta</a:t>
            </a:r>
            <a:r>
              <a:rPr sz="1400" spc="1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en</a:t>
            </a:r>
            <a:r>
              <a:rPr sz="1400" spc="15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promedio</a:t>
            </a:r>
            <a:r>
              <a:rPr sz="1400" spc="15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$245.24</a:t>
            </a:r>
            <a:r>
              <a:rPr sz="1400" spc="1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ante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aume</a:t>
            </a:r>
            <a:r>
              <a:rPr sz="1400" spc="45" dirty="0">
                <a:latin typeface="Trebuchet MS"/>
                <a:cs typeface="Trebuchet MS"/>
              </a:rPr>
              <a:t>n</a:t>
            </a:r>
            <a:r>
              <a:rPr sz="1400" spc="60" dirty="0">
                <a:latin typeface="Trebuchet MS"/>
                <a:cs typeface="Trebuchet MS"/>
              </a:rPr>
              <a:t>tos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unitarios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i="1" spc="20" dirty="0">
                <a:latin typeface="Trebuchet MS"/>
                <a:cs typeface="Trebuchet MS"/>
              </a:rPr>
              <a:t>superﬁcie</a:t>
            </a:r>
            <a:r>
              <a:rPr sz="1400" i="1" spc="-75" dirty="0">
                <a:latin typeface="Trebuchet MS"/>
                <a:cs typeface="Trebuchet MS"/>
              </a:rPr>
              <a:t> </a:t>
            </a:r>
            <a:r>
              <a:rPr sz="1400" i="1" dirty="0">
                <a:latin typeface="Trebuchet MS"/>
                <a:cs typeface="Trebuchet MS"/>
              </a:rPr>
              <a:t>cubierta.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90" dirty="0">
                <a:solidFill>
                  <a:srgbClr val="45637F"/>
                </a:solidFill>
                <a:latin typeface="Trebuchet MS"/>
                <a:cs typeface="Trebuchet MS"/>
              </a:rPr>
              <a:t>P</a:t>
            </a:r>
            <a:r>
              <a:rPr sz="1400" b="1" spc="60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1400" b="1" spc="45" dirty="0">
                <a:solidFill>
                  <a:srgbClr val="45637F"/>
                </a:solidFill>
                <a:latin typeface="Trebuchet MS"/>
                <a:cs typeface="Trebuchet MS"/>
              </a:rPr>
              <a:t>obabilidad</a:t>
            </a:r>
            <a:r>
              <a:rPr sz="1400" b="1" spc="-125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400" b="1" spc="75" dirty="0">
                <a:solidFill>
                  <a:srgbClr val="45637F"/>
                </a:solidFill>
                <a:latin typeface="Trebuchet MS"/>
                <a:cs typeface="Trebuchet MS"/>
              </a:rPr>
              <a:t>asociada</a:t>
            </a:r>
            <a:r>
              <a:rPr sz="1400" b="1" spc="-125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45637F"/>
                </a:solidFill>
                <a:latin typeface="Trebuchet MS"/>
                <a:cs typeface="Trebuchet MS"/>
              </a:rPr>
              <a:t>(</a:t>
            </a:r>
            <a:r>
              <a:rPr sz="1400" b="1" spc="135" dirty="0">
                <a:solidFill>
                  <a:srgbClr val="45637F"/>
                </a:solidFill>
                <a:latin typeface="Trebuchet MS"/>
                <a:cs typeface="Trebuchet MS"/>
              </a:rPr>
              <a:t>p</a:t>
            </a:r>
            <a:r>
              <a:rPr sz="1400" b="1" spc="55" dirty="0">
                <a:solidFill>
                  <a:srgbClr val="45637F"/>
                </a:solidFill>
                <a:latin typeface="Trebuchet MS"/>
                <a:cs typeface="Trebuchet MS"/>
              </a:rPr>
              <a:t>-v</a:t>
            </a:r>
            <a:r>
              <a:rPr sz="1400" b="1" spc="40" dirty="0">
                <a:solidFill>
                  <a:srgbClr val="45637F"/>
                </a:solidFill>
                <a:latin typeface="Trebuchet MS"/>
                <a:cs typeface="Trebuchet MS"/>
              </a:rPr>
              <a:t>alo</a:t>
            </a:r>
            <a:r>
              <a:rPr sz="1400" b="1" spc="-25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1400" b="1" spc="20" dirty="0">
                <a:solidFill>
                  <a:srgbClr val="45637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0478" y="1181371"/>
            <a:ext cx="8066405" cy="751205"/>
          </a:xfrm>
          <a:custGeom>
            <a:avLst/>
            <a:gdLst/>
            <a:ahLst/>
            <a:cxnLst/>
            <a:rect l="l" t="t" r="r" b="b"/>
            <a:pathLst>
              <a:path w="8066405" h="751205">
                <a:moveTo>
                  <a:pt x="0" y="125182"/>
                </a:moveTo>
                <a:lnTo>
                  <a:pt x="9837" y="76455"/>
                </a:lnTo>
                <a:lnTo>
                  <a:pt x="36665" y="36665"/>
                </a:lnTo>
                <a:lnTo>
                  <a:pt x="76455" y="9837"/>
                </a:lnTo>
                <a:lnTo>
                  <a:pt x="125182" y="0"/>
                </a:lnTo>
                <a:lnTo>
                  <a:pt x="7941227" y="0"/>
                </a:lnTo>
                <a:lnTo>
                  <a:pt x="7989132" y="9528"/>
                </a:lnTo>
                <a:lnTo>
                  <a:pt x="8029744" y="36665"/>
                </a:lnTo>
                <a:lnTo>
                  <a:pt x="8056880" y="77277"/>
                </a:lnTo>
                <a:lnTo>
                  <a:pt x="8066409" y="125182"/>
                </a:lnTo>
                <a:lnTo>
                  <a:pt x="8066409" y="625897"/>
                </a:lnTo>
                <a:lnTo>
                  <a:pt x="8056571" y="674624"/>
                </a:lnTo>
                <a:lnTo>
                  <a:pt x="8029744" y="714414"/>
                </a:lnTo>
                <a:lnTo>
                  <a:pt x="7989953" y="741242"/>
                </a:lnTo>
                <a:lnTo>
                  <a:pt x="7941227" y="751079"/>
                </a:lnTo>
                <a:lnTo>
                  <a:pt x="125182" y="751079"/>
                </a:lnTo>
                <a:lnTo>
                  <a:pt x="76455" y="741242"/>
                </a:lnTo>
                <a:lnTo>
                  <a:pt x="36665" y="714414"/>
                </a:lnTo>
                <a:lnTo>
                  <a:pt x="9837" y="674624"/>
                </a:lnTo>
                <a:lnTo>
                  <a:pt x="0" y="625897"/>
                </a:lnTo>
                <a:lnTo>
                  <a:pt x="0" y="125182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2023" y="1329531"/>
            <a:ext cx="8545830" cy="13779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3742690" algn="just">
              <a:lnSpc>
                <a:spcPts val="1500"/>
              </a:lnSpc>
              <a:spcBef>
                <a:spcPts val="300"/>
              </a:spcBef>
            </a:pPr>
            <a:r>
              <a:rPr sz="1400" spc="30" dirty="0">
                <a:latin typeface="Trebuchet MS"/>
                <a:cs typeface="Trebuchet MS"/>
              </a:rPr>
              <a:t>Modelo&lt;-lm(price~surface_covered, </a:t>
            </a:r>
            <a:r>
              <a:rPr sz="1400" spc="45" dirty="0">
                <a:latin typeface="Trebuchet MS"/>
                <a:cs typeface="Trebuchet MS"/>
              </a:rPr>
              <a:t>data=datos_modelo) </a:t>
            </a:r>
            <a:r>
              <a:rPr sz="1400" spc="-41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summary(Modelo)</a:t>
            </a:r>
            <a:endParaRPr sz="1400">
              <a:latin typeface="Trebuchet MS"/>
              <a:cs typeface="Trebuchet MS"/>
            </a:endParaRPr>
          </a:p>
          <a:p>
            <a:pPr marL="4629150" marR="5080" algn="just">
              <a:lnSpc>
                <a:spcPts val="2550"/>
              </a:lnSpc>
            </a:pPr>
            <a:r>
              <a:rPr sz="1400" b="1" spc="40" dirty="0">
                <a:latin typeface="Trebuchet MS"/>
                <a:cs typeface="Trebuchet MS"/>
              </a:rPr>
              <a:t>p-valor&lt;0.05</a:t>
            </a:r>
            <a:r>
              <a:rPr sz="1400" b="1" spc="4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indica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que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el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efecto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la 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superﬁcie </a:t>
            </a:r>
            <a:r>
              <a:rPr sz="1400" spc="20" dirty="0">
                <a:latin typeface="Trebuchet MS"/>
                <a:cs typeface="Trebuchet MS"/>
              </a:rPr>
              <a:t>cubierta </a:t>
            </a:r>
            <a:r>
              <a:rPr sz="1400" spc="25" dirty="0">
                <a:latin typeface="Trebuchet MS"/>
                <a:cs typeface="Trebuchet MS"/>
              </a:rPr>
              <a:t>inﬂuye </a:t>
            </a:r>
            <a:r>
              <a:rPr sz="1400" b="1" spc="65" dirty="0">
                <a:latin typeface="Trebuchet MS"/>
                <a:cs typeface="Trebuchet MS"/>
              </a:rPr>
              <a:t>signiﬁcativamente </a:t>
            </a:r>
            <a:r>
              <a:rPr sz="1400" b="1" spc="-409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sob</a:t>
            </a:r>
            <a:r>
              <a:rPr sz="1400" spc="30" dirty="0">
                <a:latin typeface="Trebuchet MS"/>
                <a:cs typeface="Trebuchet MS"/>
              </a:rPr>
              <a:t>r</a:t>
            </a:r>
            <a:r>
              <a:rPr sz="1400" spc="20" dirty="0">
                <a:latin typeface="Trebuchet MS"/>
                <a:cs typeface="Trebuchet MS"/>
              </a:rPr>
              <a:t>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el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p</a:t>
            </a:r>
            <a:r>
              <a:rPr sz="1400" dirty="0">
                <a:latin typeface="Trebuchet MS"/>
                <a:cs typeface="Trebuchet MS"/>
              </a:rPr>
              <a:t>r</a:t>
            </a:r>
            <a:r>
              <a:rPr sz="1400" spc="20" dirty="0">
                <a:latin typeface="Trebuchet MS"/>
                <a:cs typeface="Trebuchet MS"/>
              </a:rPr>
              <a:t>eci</a:t>
            </a:r>
            <a:r>
              <a:rPr sz="1400" spc="10" dirty="0">
                <a:latin typeface="Trebuchet MS"/>
                <a:cs typeface="Trebuchet MS"/>
              </a:rPr>
              <a:t>o</a:t>
            </a:r>
            <a:r>
              <a:rPr sz="1400" spc="-165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76" y="541554"/>
            <a:ext cx="637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5" dirty="0">
                <a:latin typeface="Trebuchet MS"/>
                <a:cs typeface="Trebuchet MS"/>
              </a:rPr>
              <a:t>R</a:t>
            </a:r>
            <a:r>
              <a:rPr sz="2400" b="1" spc="150" dirty="0">
                <a:latin typeface="Trebuchet MS"/>
                <a:cs typeface="Trebuchet MS"/>
              </a:rPr>
              <a:t>eg</a:t>
            </a:r>
            <a:r>
              <a:rPr sz="2400" b="1" spc="110" dirty="0">
                <a:latin typeface="Trebuchet MS"/>
                <a:cs typeface="Trebuchet MS"/>
              </a:rPr>
              <a:t>r</a:t>
            </a:r>
            <a:r>
              <a:rPr sz="2400" b="1" spc="105" dirty="0">
                <a:latin typeface="Trebuchet MS"/>
                <a:cs typeface="Trebuchet MS"/>
              </a:rPr>
              <a:t>esión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lineal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90" dirty="0">
                <a:latin typeface="Trebuchet MS"/>
                <a:cs typeface="Trebuchet MS"/>
              </a:rPr>
              <a:t>simple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40" dirty="0">
                <a:latin typeface="Trebuchet MS"/>
                <a:cs typeface="Trebuchet MS"/>
              </a:rPr>
              <a:t>con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90" dirty="0">
                <a:latin typeface="Trebuchet MS"/>
                <a:cs typeface="Trebuchet MS"/>
              </a:rPr>
              <a:t>R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25" dirty="0">
                <a:latin typeface="Trebuchet MS"/>
                <a:cs typeface="Trebuchet MS"/>
              </a:rPr>
              <a:t>(X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150" dirty="0">
                <a:latin typeface="Trebuchet MS"/>
                <a:cs typeface="Trebuchet MS"/>
              </a:rPr>
              <a:t>Co</a:t>
            </a:r>
            <a:r>
              <a:rPr sz="2400" b="1" spc="135" dirty="0">
                <a:latin typeface="Trebuchet MS"/>
                <a:cs typeface="Trebuchet MS"/>
              </a:rPr>
              <a:t>n</a:t>
            </a:r>
            <a:r>
              <a:rPr sz="2400" b="1" spc="100" dirty="0">
                <a:latin typeface="Trebuchet MS"/>
                <a:cs typeface="Trebuchet MS"/>
              </a:rPr>
              <a:t>tinu</a:t>
            </a:r>
            <a:r>
              <a:rPr sz="2400" b="1" spc="55" dirty="0">
                <a:latin typeface="Trebuchet MS"/>
                <a:cs typeface="Trebuchet MS"/>
              </a:rPr>
              <a:t>a</a:t>
            </a:r>
            <a:r>
              <a:rPr sz="2400" b="1" spc="40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275" y="0"/>
            <a:ext cx="40278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</p:txBody>
      </p:sp>
      <p:sp>
        <p:nvSpPr>
          <p:cNvPr id="4" name="object 4"/>
          <p:cNvSpPr/>
          <p:nvPr/>
        </p:nvSpPr>
        <p:spPr>
          <a:xfrm>
            <a:off x="256251" y="974562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0" y="0"/>
                </a:moveTo>
                <a:lnTo>
                  <a:pt x="806640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4281" y="1778851"/>
            <a:ext cx="4730750" cy="2443480"/>
            <a:chOff x="154281" y="1778851"/>
            <a:chExt cx="4730750" cy="24434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81" y="1778851"/>
              <a:ext cx="4730542" cy="24434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022" y="1802710"/>
              <a:ext cx="4628941" cy="23418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05858" y="2751743"/>
              <a:ext cx="708025" cy="588010"/>
            </a:xfrm>
            <a:custGeom>
              <a:avLst/>
              <a:gdLst/>
              <a:ahLst/>
              <a:cxnLst/>
              <a:rect l="l" t="t" r="r" b="b"/>
              <a:pathLst>
                <a:path w="708025" h="588010">
                  <a:moveTo>
                    <a:pt x="0" y="293913"/>
                  </a:moveTo>
                  <a:lnTo>
                    <a:pt x="3835" y="250481"/>
                  </a:lnTo>
                  <a:lnTo>
                    <a:pt x="14978" y="209027"/>
                  </a:lnTo>
                  <a:lnTo>
                    <a:pt x="32881" y="170007"/>
                  </a:lnTo>
                  <a:lnTo>
                    <a:pt x="56997" y="133874"/>
                  </a:lnTo>
                  <a:lnTo>
                    <a:pt x="86777" y="101084"/>
                  </a:lnTo>
                  <a:lnTo>
                    <a:pt x="121676" y="72092"/>
                  </a:lnTo>
                  <a:lnTo>
                    <a:pt x="161145" y="47351"/>
                  </a:lnTo>
                  <a:lnTo>
                    <a:pt x="204638" y="27317"/>
                  </a:lnTo>
                  <a:lnTo>
                    <a:pt x="251607" y="12444"/>
                  </a:lnTo>
                  <a:lnTo>
                    <a:pt x="301505" y="3186"/>
                  </a:lnTo>
                  <a:lnTo>
                    <a:pt x="353785" y="0"/>
                  </a:lnTo>
                  <a:lnTo>
                    <a:pt x="406065" y="3186"/>
                  </a:lnTo>
                  <a:lnTo>
                    <a:pt x="455963" y="12444"/>
                  </a:lnTo>
                  <a:lnTo>
                    <a:pt x="502932" y="27317"/>
                  </a:lnTo>
                  <a:lnTo>
                    <a:pt x="546425" y="47351"/>
                  </a:lnTo>
                  <a:lnTo>
                    <a:pt x="585894" y="72092"/>
                  </a:lnTo>
                  <a:lnTo>
                    <a:pt x="620793" y="101084"/>
                  </a:lnTo>
                  <a:lnTo>
                    <a:pt x="650573" y="133874"/>
                  </a:lnTo>
                  <a:lnTo>
                    <a:pt x="674689" y="170007"/>
                  </a:lnTo>
                  <a:lnTo>
                    <a:pt x="692592" y="209027"/>
                  </a:lnTo>
                  <a:lnTo>
                    <a:pt x="703735" y="250481"/>
                  </a:lnTo>
                  <a:lnTo>
                    <a:pt x="707570" y="293913"/>
                  </a:lnTo>
                  <a:lnTo>
                    <a:pt x="703735" y="337346"/>
                  </a:lnTo>
                  <a:lnTo>
                    <a:pt x="692592" y="378800"/>
                  </a:lnTo>
                  <a:lnTo>
                    <a:pt x="674689" y="417820"/>
                  </a:lnTo>
                  <a:lnTo>
                    <a:pt x="650573" y="453953"/>
                  </a:lnTo>
                  <a:lnTo>
                    <a:pt x="620793" y="486743"/>
                  </a:lnTo>
                  <a:lnTo>
                    <a:pt x="585894" y="515735"/>
                  </a:lnTo>
                  <a:lnTo>
                    <a:pt x="546425" y="540476"/>
                  </a:lnTo>
                  <a:lnTo>
                    <a:pt x="502932" y="560510"/>
                  </a:lnTo>
                  <a:lnTo>
                    <a:pt x="455963" y="575383"/>
                  </a:lnTo>
                  <a:lnTo>
                    <a:pt x="406065" y="584641"/>
                  </a:lnTo>
                  <a:lnTo>
                    <a:pt x="353785" y="587827"/>
                  </a:lnTo>
                  <a:lnTo>
                    <a:pt x="301505" y="584641"/>
                  </a:lnTo>
                  <a:lnTo>
                    <a:pt x="251607" y="575383"/>
                  </a:lnTo>
                  <a:lnTo>
                    <a:pt x="204638" y="560510"/>
                  </a:lnTo>
                  <a:lnTo>
                    <a:pt x="161145" y="540476"/>
                  </a:lnTo>
                  <a:lnTo>
                    <a:pt x="121676" y="515735"/>
                  </a:lnTo>
                  <a:lnTo>
                    <a:pt x="86777" y="486743"/>
                  </a:lnTo>
                  <a:lnTo>
                    <a:pt x="56997" y="453953"/>
                  </a:lnTo>
                  <a:lnTo>
                    <a:pt x="32881" y="417820"/>
                  </a:lnTo>
                  <a:lnTo>
                    <a:pt x="14978" y="378800"/>
                  </a:lnTo>
                  <a:lnTo>
                    <a:pt x="3835" y="337346"/>
                  </a:lnTo>
                  <a:lnTo>
                    <a:pt x="0" y="293913"/>
                  </a:lnTo>
                  <a:close/>
                </a:path>
              </a:pathLst>
            </a:custGeom>
            <a:ln w="253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09807" y="2642200"/>
              <a:ext cx="1082040" cy="196215"/>
            </a:xfrm>
            <a:custGeom>
              <a:avLst/>
              <a:gdLst/>
              <a:ahLst/>
              <a:cxnLst/>
              <a:rect l="l" t="t" r="r" b="b"/>
              <a:pathLst>
                <a:path w="1082039" h="196214">
                  <a:moveTo>
                    <a:pt x="0" y="195628"/>
                  </a:moveTo>
                  <a:lnTo>
                    <a:pt x="1081662" y="0"/>
                  </a:lnTo>
                </a:path>
              </a:pathLst>
            </a:custGeom>
            <a:ln w="9524">
              <a:solidFill>
                <a:srgbClr val="4563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8669" y="262671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5599" y="30963"/>
                  </a:moveTo>
                  <a:lnTo>
                    <a:pt x="0" y="0"/>
                  </a:lnTo>
                  <a:lnTo>
                    <a:pt x="45335" y="7788"/>
                  </a:lnTo>
                  <a:lnTo>
                    <a:pt x="5599" y="30963"/>
                  </a:lnTo>
                  <a:close/>
                </a:path>
              </a:pathLst>
            </a:custGeom>
            <a:solidFill>
              <a:srgbClr val="456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8669" y="262671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5599" y="30963"/>
                  </a:moveTo>
                  <a:lnTo>
                    <a:pt x="45335" y="7788"/>
                  </a:lnTo>
                  <a:lnTo>
                    <a:pt x="0" y="0"/>
                  </a:lnTo>
                  <a:lnTo>
                    <a:pt x="5599" y="30963"/>
                  </a:lnTo>
                  <a:close/>
                </a:path>
              </a:pathLst>
            </a:custGeom>
            <a:ln w="9524">
              <a:solidFill>
                <a:srgbClr val="4563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7572" y="2400138"/>
              <a:ext cx="1760866" cy="3077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33410" y="2789903"/>
              <a:ext cx="708025" cy="588010"/>
            </a:xfrm>
            <a:custGeom>
              <a:avLst/>
              <a:gdLst/>
              <a:ahLst/>
              <a:cxnLst/>
              <a:rect l="l" t="t" r="r" b="b"/>
              <a:pathLst>
                <a:path w="708025" h="588010">
                  <a:moveTo>
                    <a:pt x="0" y="293913"/>
                  </a:moveTo>
                  <a:lnTo>
                    <a:pt x="3835" y="250481"/>
                  </a:lnTo>
                  <a:lnTo>
                    <a:pt x="14978" y="209027"/>
                  </a:lnTo>
                  <a:lnTo>
                    <a:pt x="32881" y="170007"/>
                  </a:lnTo>
                  <a:lnTo>
                    <a:pt x="56996" y="133874"/>
                  </a:lnTo>
                  <a:lnTo>
                    <a:pt x="86777" y="101084"/>
                  </a:lnTo>
                  <a:lnTo>
                    <a:pt x="121676" y="72092"/>
                  </a:lnTo>
                  <a:lnTo>
                    <a:pt x="161145" y="47351"/>
                  </a:lnTo>
                  <a:lnTo>
                    <a:pt x="204638" y="27317"/>
                  </a:lnTo>
                  <a:lnTo>
                    <a:pt x="251607" y="12444"/>
                  </a:lnTo>
                  <a:lnTo>
                    <a:pt x="301505" y="3186"/>
                  </a:lnTo>
                  <a:lnTo>
                    <a:pt x="353785" y="0"/>
                  </a:lnTo>
                  <a:lnTo>
                    <a:pt x="406065" y="3186"/>
                  </a:lnTo>
                  <a:lnTo>
                    <a:pt x="455963" y="12444"/>
                  </a:lnTo>
                  <a:lnTo>
                    <a:pt x="502932" y="27317"/>
                  </a:lnTo>
                  <a:lnTo>
                    <a:pt x="546425" y="47351"/>
                  </a:lnTo>
                  <a:lnTo>
                    <a:pt x="585894" y="72092"/>
                  </a:lnTo>
                  <a:lnTo>
                    <a:pt x="620793" y="101084"/>
                  </a:lnTo>
                  <a:lnTo>
                    <a:pt x="650573" y="133874"/>
                  </a:lnTo>
                  <a:lnTo>
                    <a:pt x="674689" y="170007"/>
                  </a:lnTo>
                  <a:lnTo>
                    <a:pt x="692592" y="209027"/>
                  </a:lnTo>
                  <a:lnTo>
                    <a:pt x="703735" y="250481"/>
                  </a:lnTo>
                  <a:lnTo>
                    <a:pt x="707570" y="293913"/>
                  </a:lnTo>
                  <a:lnTo>
                    <a:pt x="703735" y="337346"/>
                  </a:lnTo>
                  <a:lnTo>
                    <a:pt x="692592" y="378800"/>
                  </a:lnTo>
                  <a:lnTo>
                    <a:pt x="674689" y="417820"/>
                  </a:lnTo>
                  <a:lnTo>
                    <a:pt x="650573" y="453953"/>
                  </a:lnTo>
                  <a:lnTo>
                    <a:pt x="620793" y="486743"/>
                  </a:lnTo>
                  <a:lnTo>
                    <a:pt x="585894" y="515735"/>
                  </a:lnTo>
                  <a:lnTo>
                    <a:pt x="546425" y="540476"/>
                  </a:lnTo>
                  <a:lnTo>
                    <a:pt x="502932" y="560510"/>
                  </a:lnTo>
                  <a:lnTo>
                    <a:pt x="455963" y="575383"/>
                  </a:lnTo>
                  <a:lnTo>
                    <a:pt x="406065" y="584641"/>
                  </a:lnTo>
                  <a:lnTo>
                    <a:pt x="353785" y="587827"/>
                  </a:lnTo>
                  <a:lnTo>
                    <a:pt x="301505" y="584641"/>
                  </a:lnTo>
                  <a:lnTo>
                    <a:pt x="251607" y="575383"/>
                  </a:lnTo>
                  <a:lnTo>
                    <a:pt x="204638" y="560510"/>
                  </a:lnTo>
                  <a:lnTo>
                    <a:pt x="161145" y="540476"/>
                  </a:lnTo>
                  <a:lnTo>
                    <a:pt x="121676" y="515735"/>
                  </a:lnTo>
                  <a:lnTo>
                    <a:pt x="86777" y="486743"/>
                  </a:lnTo>
                  <a:lnTo>
                    <a:pt x="56996" y="453953"/>
                  </a:lnTo>
                  <a:lnTo>
                    <a:pt x="32881" y="417820"/>
                  </a:lnTo>
                  <a:lnTo>
                    <a:pt x="14978" y="378800"/>
                  </a:lnTo>
                  <a:lnTo>
                    <a:pt x="3835" y="337346"/>
                  </a:lnTo>
                  <a:lnTo>
                    <a:pt x="0" y="293913"/>
                  </a:lnTo>
                  <a:close/>
                </a:path>
              </a:pathLst>
            </a:custGeom>
            <a:ln w="253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80023" y="4162818"/>
            <a:ext cx="2777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0" dirty="0">
                <a:solidFill>
                  <a:srgbClr val="45637F"/>
                </a:solidFill>
                <a:latin typeface="Trebuchet MS"/>
                <a:cs typeface="Trebuchet MS"/>
              </a:rPr>
              <a:t>P</a:t>
            </a:r>
            <a:r>
              <a:rPr sz="1400" b="1" spc="60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1400" b="1" spc="45" dirty="0">
                <a:solidFill>
                  <a:srgbClr val="45637F"/>
                </a:solidFill>
                <a:latin typeface="Trebuchet MS"/>
                <a:cs typeface="Trebuchet MS"/>
              </a:rPr>
              <a:t>obabilidad</a:t>
            </a:r>
            <a:r>
              <a:rPr sz="1400" b="1" spc="-125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400" b="1" spc="75" dirty="0">
                <a:solidFill>
                  <a:srgbClr val="45637F"/>
                </a:solidFill>
                <a:latin typeface="Trebuchet MS"/>
                <a:cs typeface="Trebuchet MS"/>
              </a:rPr>
              <a:t>asociada</a:t>
            </a:r>
            <a:r>
              <a:rPr sz="1400" b="1" spc="-125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45637F"/>
                </a:solidFill>
                <a:latin typeface="Trebuchet MS"/>
                <a:cs typeface="Trebuchet MS"/>
              </a:rPr>
              <a:t>(</a:t>
            </a:r>
            <a:r>
              <a:rPr sz="1400" b="1" spc="135" dirty="0">
                <a:solidFill>
                  <a:srgbClr val="45637F"/>
                </a:solidFill>
                <a:latin typeface="Trebuchet MS"/>
                <a:cs typeface="Trebuchet MS"/>
              </a:rPr>
              <a:t>p</a:t>
            </a:r>
            <a:r>
              <a:rPr sz="1400" b="1" spc="55" dirty="0">
                <a:solidFill>
                  <a:srgbClr val="45637F"/>
                </a:solidFill>
                <a:latin typeface="Trebuchet MS"/>
                <a:cs typeface="Trebuchet MS"/>
              </a:rPr>
              <a:t>-v</a:t>
            </a:r>
            <a:r>
              <a:rPr sz="1400" b="1" spc="40" dirty="0">
                <a:solidFill>
                  <a:srgbClr val="45637F"/>
                </a:solidFill>
                <a:latin typeface="Trebuchet MS"/>
                <a:cs typeface="Trebuchet MS"/>
              </a:rPr>
              <a:t>alo</a:t>
            </a:r>
            <a:r>
              <a:rPr sz="1400" b="1" spc="-25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1400" b="1" spc="20" dirty="0">
                <a:solidFill>
                  <a:srgbClr val="45637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4128" y="1175021"/>
            <a:ext cx="8079105" cy="2985135"/>
            <a:chOff x="274128" y="1175021"/>
            <a:chExt cx="8079105" cy="2985135"/>
          </a:xfrm>
        </p:grpSpPr>
        <p:sp>
          <p:nvSpPr>
            <p:cNvPr id="16" name="object 16"/>
            <p:cNvSpPr/>
            <p:nvPr/>
          </p:nvSpPr>
          <p:spPr>
            <a:xfrm>
              <a:off x="3361820" y="3381515"/>
              <a:ext cx="0" cy="730885"/>
            </a:xfrm>
            <a:custGeom>
              <a:avLst/>
              <a:gdLst/>
              <a:ahLst/>
              <a:cxnLst/>
              <a:rect l="l" t="t" r="r" b="b"/>
              <a:pathLst>
                <a:path h="730885">
                  <a:moveTo>
                    <a:pt x="0" y="0"/>
                  </a:moveTo>
                  <a:lnTo>
                    <a:pt x="0" y="730271"/>
                  </a:lnTo>
                </a:path>
              </a:pathLst>
            </a:custGeom>
            <a:ln w="9524">
              <a:solidFill>
                <a:srgbClr val="4563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6087" y="4111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56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6087" y="4111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563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0478" y="1181371"/>
              <a:ext cx="8066405" cy="751205"/>
            </a:xfrm>
            <a:custGeom>
              <a:avLst/>
              <a:gdLst/>
              <a:ahLst/>
              <a:cxnLst/>
              <a:rect l="l" t="t" r="r" b="b"/>
              <a:pathLst>
                <a:path w="8066405" h="751205">
                  <a:moveTo>
                    <a:pt x="0" y="125182"/>
                  </a:moveTo>
                  <a:lnTo>
                    <a:pt x="9837" y="76455"/>
                  </a:lnTo>
                  <a:lnTo>
                    <a:pt x="36665" y="36665"/>
                  </a:lnTo>
                  <a:lnTo>
                    <a:pt x="76455" y="9837"/>
                  </a:lnTo>
                  <a:lnTo>
                    <a:pt x="125182" y="0"/>
                  </a:lnTo>
                  <a:lnTo>
                    <a:pt x="7941227" y="0"/>
                  </a:lnTo>
                  <a:lnTo>
                    <a:pt x="7989132" y="9528"/>
                  </a:lnTo>
                  <a:lnTo>
                    <a:pt x="8029744" y="36665"/>
                  </a:lnTo>
                  <a:lnTo>
                    <a:pt x="8056880" y="77277"/>
                  </a:lnTo>
                  <a:lnTo>
                    <a:pt x="8066409" y="125182"/>
                  </a:lnTo>
                  <a:lnTo>
                    <a:pt x="8066409" y="625897"/>
                  </a:lnTo>
                  <a:lnTo>
                    <a:pt x="8056571" y="674624"/>
                  </a:lnTo>
                  <a:lnTo>
                    <a:pt x="8029744" y="714414"/>
                  </a:lnTo>
                  <a:lnTo>
                    <a:pt x="7989953" y="741242"/>
                  </a:lnTo>
                  <a:lnTo>
                    <a:pt x="7941227" y="751079"/>
                  </a:lnTo>
                  <a:lnTo>
                    <a:pt x="125182" y="751079"/>
                  </a:lnTo>
                  <a:lnTo>
                    <a:pt x="76455" y="741242"/>
                  </a:lnTo>
                  <a:lnTo>
                    <a:pt x="36665" y="714414"/>
                  </a:lnTo>
                  <a:lnTo>
                    <a:pt x="9837" y="674624"/>
                  </a:lnTo>
                  <a:lnTo>
                    <a:pt x="0" y="625897"/>
                  </a:lnTo>
                  <a:lnTo>
                    <a:pt x="0" y="12518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2023" y="1329531"/>
            <a:ext cx="480758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sz="1400" spc="30" dirty="0">
                <a:latin typeface="Trebuchet MS"/>
                <a:cs typeface="Trebuchet MS"/>
              </a:rPr>
              <a:t>Modelo&lt;-lm(price~surface_covered,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data=datos_modelo)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summary(Modelo)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1869" y="2571063"/>
            <a:ext cx="4183379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3225" marR="5080" indent="-391160">
              <a:lnSpc>
                <a:spcPct val="101600"/>
              </a:lnSpc>
              <a:spcBef>
                <a:spcPts val="70"/>
              </a:spcBef>
            </a:pPr>
            <a:r>
              <a:rPr sz="1600" spc="200" dirty="0">
                <a:latin typeface="Trebuchet MS"/>
                <a:cs typeface="Trebuchet MS"/>
              </a:rPr>
              <a:t>¿</a:t>
            </a:r>
            <a:r>
              <a:rPr sz="1600" spc="35" dirty="0">
                <a:latin typeface="Trebuchet MS"/>
                <a:cs typeface="Trebuchet MS"/>
              </a:rPr>
              <a:t>Cuál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es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el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v</a:t>
            </a:r>
            <a:r>
              <a:rPr sz="1600" dirty="0">
                <a:latin typeface="Trebuchet MS"/>
                <a:cs typeface="Trebuchet MS"/>
              </a:rPr>
              <a:t>alor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estimado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del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p</a:t>
            </a:r>
            <a:r>
              <a:rPr sz="1600" spc="-5" dirty="0">
                <a:latin typeface="Trebuchet MS"/>
                <a:cs typeface="Trebuchet MS"/>
              </a:rPr>
              <a:t>r</a:t>
            </a:r>
            <a:r>
              <a:rPr sz="1600" spc="25" dirty="0">
                <a:latin typeface="Trebuchet MS"/>
                <a:cs typeface="Trebuchet MS"/>
              </a:rPr>
              <a:t>ecio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cuando  </a:t>
            </a:r>
            <a:r>
              <a:rPr sz="1600" spc="-25" dirty="0">
                <a:latin typeface="Trebuchet MS"/>
                <a:cs typeface="Trebuchet MS"/>
              </a:rPr>
              <a:t>la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superﬁcie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cubierta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es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de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100m2?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8632" y="3438302"/>
            <a:ext cx="3199786" cy="313611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74" y="6450"/>
            <a:ext cx="6373495" cy="103695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pc="150" dirty="0"/>
              <a:t>Modelos</a:t>
            </a:r>
            <a:r>
              <a:rPr spc="-265" dirty="0"/>
              <a:t> </a:t>
            </a:r>
            <a:r>
              <a:rPr spc="240" dirty="0"/>
              <a:t>e</a:t>
            </a:r>
            <a:r>
              <a:rPr spc="170" dirty="0"/>
              <a:t>stadí</a:t>
            </a:r>
            <a:r>
              <a:rPr spc="155" dirty="0"/>
              <a:t>s</a:t>
            </a:r>
            <a:r>
              <a:rPr spc="180" dirty="0"/>
              <a:t>ticos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175" dirty="0">
                <a:solidFill>
                  <a:srgbClr val="000000"/>
                </a:solidFill>
              </a:rPr>
              <a:t>R</a:t>
            </a:r>
            <a:r>
              <a:rPr sz="2400" spc="150" dirty="0">
                <a:solidFill>
                  <a:srgbClr val="000000"/>
                </a:solidFill>
              </a:rPr>
              <a:t>eg</a:t>
            </a:r>
            <a:r>
              <a:rPr sz="2400" spc="110" dirty="0">
                <a:solidFill>
                  <a:srgbClr val="000000"/>
                </a:solidFill>
              </a:rPr>
              <a:t>r</a:t>
            </a:r>
            <a:r>
              <a:rPr sz="2400" spc="105" dirty="0">
                <a:solidFill>
                  <a:srgbClr val="000000"/>
                </a:solidFill>
              </a:rPr>
              <a:t>esión</a:t>
            </a:r>
            <a:r>
              <a:rPr sz="2400" spc="-215" dirty="0">
                <a:solidFill>
                  <a:srgbClr val="000000"/>
                </a:solidFill>
              </a:rPr>
              <a:t> </a:t>
            </a:r>
            <a:r>
              <a:rPr sz="2400" spc="35" dirty="0">
                <a:solidFill>
                  <a:srgbClr val="000000"/>
                </a:solidFill>
              </a:rPr>
              <a:t>lineal</a:t>
            </a:r>
            <a:r>
              <a:rPr sz="2400" spc="-215" dirty="0">
                <a:solidFill>
                  <a:srgbClr val="000000"/>
                </a:solidFill>
              </a:rPr>
              <a:t> </a:t>
            </a:r>
            <a:r>
              <a:rPr sz="2400" spc="90" dirty="0">
                <a:solidFill>
                  <a:srgbClr val="000000"/>
                </a:solidFill>
              </a:rPr>
              <a:t>simple</a:t>
            </a:r>
            <a:r>
              <a:rPr sz="2400" spc="-215" dirty="0">
                <a:solidFill>
                  <a:srgbClr val="000000"/>
                </a:solidFill>
              </a:rPr>
              <a:t> </a:t>
            </a:r>
            <a:r>
              <a:rPr sz="2400" spc="140" dirty="0">
                <a:solidFill>
                  <a:srgbClr val="000000"/>
                </a:solidFill>
              </a:rPr>
              <a:t>con</a:t>
            </a:r>
            <a:r>
              <a:rPr sz="2400" spc="-215" dirty="0">
                <a:solidFill>
                  <a:srgbClr val="000000"/>
                </a:solidFill>
              </a:rPr>
              <a:t> </a:t>
            </a:r>
            <a:r>
              <a:rPr sz="2400" spc="190" dirty="0">
                <a:solidFill>
                  <a:srgbClr val="000000"/>
                </a:solidFill>
              </a:rPr>
              <a:t>R</a:t>
            </a:r>
            <a:r>
              <a:rPr sz="2400" spc="-215" dirty="0">
                <a:solidFill>
                  <a:srgbClr val="000000"/>
                </a:solidFill>
              </a:rPr>
              <a:t> </a:t>
            </a:r>
            <a:r>
              <a:rPr sz="2400" spc="125" dirty="0">
                <a:solidFill>
                  <a:srgbClr val="000000"/>
                </a:solidFill>
              </a:rPr>
              <a:t>(X</a:t>
            </a:r>
            <a:r>
              <a:rPr sz="2400" spc="-215" dirty="0">
                <a:solidFill>
                  <a:srgbClr val="000000"/>
                </a:solidFill>
              </a:rPr>
              <a:t> </a:t>
            </a:r>
            <a:r>
              <a:rPr sz="2400" spc="150" dirty="0">
                <a:solidFill>
                  <a:srgbClr val="000000"/>
                </a:solidFill>
              </a:rPr>
              <a:t>Co</a:t>
            </a:r>
            <a:r>
              <a:rPr sz="2400" spc="135" dirty="0">
                <a:solidFill>
                  <a:srgbClr val="000000"/>
                </a:solidFill>
              </a:rPr>
              <a:t>n</a:t>
            </a:r>
            <a:r>
              <a:rPr sz="2400" spc="100" dirty="0">
                <a:solidFill>
                  <a:srgbClr val="000000"/>
                </a:solidFill>
              </a:rPr>
              <a:t>tinu</a:t>
            </a:r>
            <a:r>
              <a:rPr sz="2400" spc="55" dirty="0">
                <a:solidFill>
                  <a:srgbClr val="000000"/>
                </a:solidFill>
              </a:rPr>
              <a:t>a</a:t>
            </a:r>
            <a:r>
              <a:rPr sz="2400" spc="40" dirty="0">
                <a:solidFill>
                  <a:srgbClr val="000000"/>
                </a:solidFill>
              </a:rPr>
              <a:t>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56250" y="1084914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0" y="0"/>
                </a:moveTo>
                <a:lnTo>
                  <a:pt x="8066407" y="0"/>
                </a:lnTo>
              </a:path>
            </a:pathLst>
          </a:custGeom>
          <a:ln w="5714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9749" y="2367600"/>
            <a:ext cx="412115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 marR="5080" indent="-87630">
              <a:lnSpc>
                <a:spcPct val="111600"/>
              </a:lnSpc>
              <a:spcBef>
                <a:spcPts val="100"/>
              </a:spcBef>
            </a:pPr>
            <a:r>
              <a:rPr sz="1400" spc="25" dirty="0">
                <a:latin typeface="Trebuchet MS"/>
                <a:cs typeface="Trebuchet MS"/>
              </a:rPr>
              <a:t>ggplot(data </a:t>
            </a:r>
            <a:r>
              <a:rPr sz="1400" spc="60" dirty="0">
                <a:latin typeface="Trebuchet MS"/>
                <a:cs typeface="Trebuchet MS"/>
              </a:rPr>
              <a:t>= </a:t>
            </a:r>
            <a:r>
              <a:rPr sz="1400" spc="50" dirty="0">
                <a:latin typeface="Trebuchet MS"/>
                <a:cs typeface="Trebuchet MS"/>
              </a:rPr>
              <a:t>datos_modelo) </a:t>
            </a:r>
            <a:r>
              <a:rPr sz="1400" spc="135" dirty="0">
                <a:latin typeface="Trebuchet MS"/>
                <a:cs typeface="Trebuchet MS"/>
              </a:rPr>
              <a:t>+ </a:t>
            </a:r>
            <a:r>
              <a:rPr sz="1400" spc="14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geom_point(aes(x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=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surface_covered,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y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=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price),</a:t>
            </a:r>
            <a:endParaRPr sz="1400">
              <a:latin typeface="Trebuchet MS"/>
              <a:cs typeface="Trebuchet MS"/>
            </a:endParaRPr>
          </a:p>
          <a:p>
            <a:pPr marL="99695" marR="454025" indent="478790">
              <a:lnSpc>
                <a:spcPct val="111600"/>
              </a:lnSpc>
            </a:pPr>
            <a:r>
              <a:rPr sz="1400" spc="25" dirty="0">
                <a:latin typeface="Trebuchet MS"/>
                <a:cs typeface="Trebuchet MS"/>
              </a:rPr>
              <a:t>alpha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=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.4, </a:t>
            </a:r>
            <a:r>
              <a:rPr sz="1400" spc="35" dirty="0">
                <a:latin typeface="Trebuchet MS"/>
                <a:cs typeface="Trebuchet MS"/>
              </a:rPr>
              <a:t>color="#5184b9",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size=4)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135" dirty="0">
                <a:latin typeface="Trebuchet MS"/>
                <a:cs typeface="Trebuchet MS"/>
              </a:rPr>
              <a:t>+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labs</a:t>
            </a:r>
            <a:r>
              <a:rPr sz="1400" spc="-20" dirty="0">
                <a:latin typeface="Trebuchet MS"/>
                <a:cs typeface="Trebuchet MS"/>
              </a:rPr>
              <a:t>(</a:t>
            </a:r>
            <a:r>
              <a:rPr sz="1400" spc="40" dirty="0">
                <a:latin typeface="Trebuchet MS"/>
                <a:cs typeface="Trebuchet MS"/>
              </a:rPr>
              <a:t>x="Superﬁcie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cubiert</a:t>
            </a:r>
            <a:r>
              <a:rPr sz="1400" spc="-10" dirty="0">
                <a:latin typeface="Trebuchet MS"/>
                <a:cs typeface="Trebuchet MS"/>
              </a:rPr>
              <a:t>a</a:t>
            </a:r>
            <a:r>
              <a:rPr sz="1400" spc="-75" dirty="0">
                <a:latin typeface="Trebuchet MS"/>
                <a:cs typeface="Trebuchet MS"/>
              </a:rPr>
              <a:t>"</a:t>
            </a:r>
            <a:r>
              <a:rPr sz="1400" spc="-170" dirty="0">
                <a:latin typeface="Trebuchet MS"/>
                <a:cs typeface="Trebuchet MS"/>
              </a:rPr>
              <a:t>,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y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=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"P</a:t>
            </a:r>
            <a:r>
              <a:rPr sz="1400" spc="35" dirty="0">
                <a:latin typeface="Trebuchet MS"/>
                <a:cs typeface="Trebuchet MS"/>
              </a:rPr>
              <a:t>r</a:t>
            </a:r>
            <a:r>
              <a:rPr sz="1400" spc="20" dirty="0">
                <a:latin typeface="Trebuchet MS"/>
                <a:cs typeface="Trebuchet MS"/>
              </a:rPr>
              <a:t>eci</a:t>
            </a:r>
            <a:r>
              <a:rPr sz="1400" spc="-20" dirty="0">
                <a:latin typeface="Trebuchet MS"/>
                <a:cs typeface="Trebuchet MS"/>
              </a:rPr>
              <a:t>o</a:t>
            </a:r>
            <a:r>
              <a:rPr sz="1400" spc="10" dirty="0">
                <a:latin typeface="Trebuchet MS"/>
                <a:cs typeface="Trebuchet MS"/>
              </a:rPr>
              <a:t>")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+  </a:t>
            </a:r>
            <a:r>
              <a:rPr sz="1400" spc="35" dirty="0">
                <a:latin typeface="Trebuchet MS"/>
                <a:cs typeface="Trebuchet MS"/>
              </a:rPr>
              <a:t>geom_abline(aes(intercept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=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9423.48,</a:t>
            </a:r>
            <a:endParaRPr sz="1400">
              <a:latin typeface="Trebuchet MS"/>
              <a:cs typeface="Trebuchet MS"/>
            </a:endParaRPr>
          </a:p>
          <a:p>
            <a:pPr marL="796290">
              <a:lnSpc>
                <a:spcPct val="100000"/>
              </a:lnSpc>
              <a:spcBef>
                <a:spcPts val="195"/>
              </a:spcBef>
            </a:pPr>
            <a:r>
              <a:rPr sz="1400" spc="40" dirty="0">
                <a:latin typeface="Trebuchet MS"/>
                <a:cs typeface="Trebuchet MS"/>
              </a:rPr>
              <a:t>slope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=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2</a:t>
            </a:r>
            <a:r>
              <a:rPr sz="1400" spc="114" dirty="0">
                <a:latin typeface="Trebuchet MS"/>
                <a:cs typeface="Trebuchet MS"/>
              </a:rPr>
              <a:t>4</a:t>
            </a:r>
            <a:r>
              <a:rPr sz="1400" spc="100" dirty="0">
                <a:latin typeface="Trebuchet MS"/>
                <a:cs typeface="Trebuchet MS"/>
              </a:rPr>
              <a:t>5</a:t>
            </a:r>
            <a:r>
              <a:rPr sz="1400" spc="-35" dirty="0">
                <a:latin typeface="Trebuchet MS"/>
                <a:cs typeface="Trebuchet MS"/>
              </a:rPr>
              <a:t>.</a:t>
            </a:r>
            <a:r>
              <a:rPr sz="1400" spc="-60" dirty="0">
                <a:latin typeface="Trebuchet MS"/>
                <a:cs typeface="Trebuchet MS"/>
              </a:rPr>
              <a:t>2</a:t>
            </a:r>
            <a:r>
              <a:rPr sz="1400" spc="95" dirty="0">
                <a:latin typeface="Trebuchet MS"/>
                <a:cs typeface="Trebuchet MS"/>
              </a:rPr>
              <a:t>4</a:t>
            </a:r>
            <a:r>
              <a:rPr sz="1400" spc="-105" dirty="0">
                <a:latin typeface="Trebuchet MS"/>
                <a:cs typeface="Trebuchet MS"/>
              </a:rPr>
              <a:t>),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color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=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"blu</a:t>
            </a:r>
            <a:r>
              <a:rPr sz="1400" spc="-5" dirty="0">
                <a:latin typeface="Trebuchet MS"/>
                <a:cs typeface="Trebuchet MS"/>
              </a:rPr>
              <a:t>e</a:t>
            </a:r>
            <a:r>
              <a:rPr sz="1400" spc="10" dirty="0">
                <a:latin typeface="Trebuchet MS"/>
                <a:cs typeface="Trebuchet MS"/>
              </a:rPr>
              <a:t>")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3229" y="1988367"/>
            <a:ext cx="3792220" cy="2279650"/>
            <a:chOff x="4973229" y="1988367"/>
            <a:chExt cx="3792220" cy="22796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3229" y="1988367"/>
              <a:ext cx="3791855" cy="22794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970" y="2012226"/>
              <a:ext cx="3690255" cy="217785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55" dirty="0"/>
              <a:t>L</a:t>
            </a:r>
            <a:r>
              <a:rPr spc="70" dirty="0"/>
              <a:t>engu</a:t>
            </a:r>
            <a:r>
              <a:rPr spc="75" dirty="0"/>
              <a:t>a</a:t>
            </a:r>
            <a:r>
              <a:rPr spc="-70" dirty="0"/>
              <a:t>je</a:t>
            </a:r>
            <a:r>
              <a:rPr spc="-80" dirty="0"/>
              <a:t> </a:t>
            </a:r>
            <a:r>
              <a:rPr spc="100" dirty="0"/>
              <a:t>R</a:t>
            </a:r>
            <a:r>
              <a:rPr spc="-80" dirty="0"/>
              <a:t> </a:t>
            </a:r>
            <a:r>
              <a:rPr spc="25" dirty="0"/>
              <a:t>pa</a:t>
            </a:r>
            <a:r>
              <a:rPr spc="5" dirty="0"/>
              <a:t>r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40" dirty="0"/>
              <a:t>Análisis</a:t>
            </a:r>
            <a:r>
              <a:rPr spc="-80" dirty="0"/>
              <a:t> </a:t>
            </a:r>
            <a:r>
              <a:rPr spc="35" dirty="0"/>
              <a:t>de</a:t>
            </a:r>
            <a:r>
              <a:rPr spc="-80" dirty="0"/>
              <a:t> </a:t>
            </a:r>
            <a:r>
              <a:rPr spc="75" dirty="0"/>
              <a:t>D</a:t>
            </a:r>
            <a:r>
              <a:rPr spc="55" dirty="0"/>
              <a:t>a</a:t>
            </a:r>
            <a:r>
              <a:rPr spc="60" dirty="0"/>
              <a:t>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762</Words>
  <Application>Microsoft Office PowerPoint</Application>
  <PresentationFormat>Presentación en pantalla (16:9)</PresentationFormat>
  <Paragraphs>88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Trebuchet MS</vt:lpstr>
      <vt:lpstr>Office Theme</vt:lpstr>
      <vt:lpstr>Presentación de PowerPoint</vt:lpstr>
      <vt:lpstr>Modelos Estadísticos</vt:lpstr>
      <vt:lpstr>Modelos estadísticos</vt:lpstr>
      <vt:lpstr>Modelos estadísticos</vt:lpstr>
      <vt:lpstr>Modelos estadísticos</vt:lpstr>
      <vt:lpstr>Modelos estadísticos</vt:lpstr>
      <vt:lpstr>Modelos estadísticos</vt:lpstr>
      <vt:lpstr>Modelos estadísticos</vt:lpstr>
      <vt:lpstr>Modelos estadísticos Regresión lineal simple con R (X Continua)</vt:lpstr>
      <vt:lpstr>Modelos estadísticos</vt:lpstr>
      <vt:lpstr>Modelos estadísticos</vt:lpstr>
      <vt:lpstr>Modelos estadísticos</vt:lpstr>
      <vt:lpstr>Modelos estadísticos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Jesús Quiroga</cp:lastModifiedBy>
  <cp:revision>1</cp:revision>
  <dcterms:created xsi:type="dcterms:W3CDTF">2023-09-10T21:09:04Z</dcterms:created>
  <dcterms:modified xsi:type="dcterms:W3CDTF">2023-09-10T21:10:04Z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