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84" r:id="rId3"/>
    <p:sldId id="316" r:id="rId4"/>
    <p:sldId id="334" r:id="rId5"/>
    <p:sldId id="319" r:id="rId6"/>
    <p:sldId id="320" r:id="rId7"/>
    <p:sldId id="321" r:id="rId8"/>
    <p:sldId id="338" r:id="rId9"/>
    <p:sldId id="326" r:id="rId10"/>
    <p:sldId id="302" r:id="rId11"/>
    <p:sldId id="327" r:id="rId12"/>
    <p:sldId id="328" r:id="rId13"/>
    <p:sldId id="385" r:id="rId14"/>
    <p:sldId id="329" r:id="rId15"/>
    <p:sldId id="330" r:id="rId16"/>
    <p:sldId id="331" r:id="rId17"/>
    <p:sldId id="340" r:id="rId18"/>
    <p:sldId id="341" r:id="rId19"/>
    <p:sldId id="375" r:id="rId20"/>
    <p:sldId id="377" r:id="rId21"/>
    <p:sldId id="378" r:id="rId22"/>
    <p:sldId id="379" r:id="rId23"/>
    <p:sldId id="380" r:id="rId24"/>
    <p:sldId id="347" r:id="rId25"/>
    <p:sldId id="381" r:id="rId26"/>
    <p:sldId id="382" r:id="rId27"/>
    <p:sldId id="358" r:id="rId28"/>
    <p:sldId id="383" r:id="rId29"/>
    <p:sldId id="296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 Light" panose="020F0502020204030203" pitchFamily="34" charset="0"/>
      <p:regular r:id="rId36"/>
      <p:bold r:id="rId37"/>
      <p:italic r:id="rId38"/>
      <p:boldItalic r:id="rId39"/>
    </p:embeddedFont>
    <p:embeddedFont>
      <p:font typeface="Rubik" panose="02000604000000020004" pitchFamily="2" charset="-79"/>
      <p:regular r:id="rId40"/>
      <p:bold r:id="rId41"/>
      <p:italic r:id="rId42"/>
      <p:boldItalic r:id="rId43"/>
    </p:embeddedFont>
    <p:embeddedFont>
      <p:font typeface="Trebuchet MS" panose="020B0603020202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jyoU4vhkWF0kvlNuYveoHze2Fe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9FD26-423B-4C0B-9B46-220ECB8523FE}" v="3" dt="2023-09-04T13:11:30.694"/>
  </p1510:revLst>
</p1510:revInfo>
</file>

<file path=ppt/tableStyles.xml><?xml version="1.0" encoding="utf-8"?>
<a:tblStyleLst xmlns:a="http://schemas.openxmlformats.org/drawingml/2006/main" def="{8396CB31-569E-4B18-A23F-51447D1BD4F1}">
  <a:tblStyle styleId="{8396CB31-569E-4B18-A23F-51447D1BD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2CE057E-09E1-4D0D-AC6B-FC80A632336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lfredo Jimenez" userId="13d526cefa727978" providerId="LiveId" clId="{2B3938EB-F15B-421E-B573-D60D1B29C919}"/>
    <pc:docChg chg="delSld">
      <pc:chgData name="Luis Alfredo Jimenez" userId="13d526cefa727978" providerId="LiveId" clId="{2B3938EB-F15B-421E-B573-D60D1B29C919}" dt="2022-06-30T16:21:21.861" v="0" actId="47"/>
      <pc:docMkLst>
        <pc:docMk/>
      </pc:docMkLst>
      <pc:sldChg chg="del">
        <pc:chgData name="Luis Alfredo Jimenez" userId="13d526cefa727978" providerId="LiveId" clId="{2B3938EB-F15B-421E-B573-D60D1B29C919}" dt="2022-06-30T16:21:21.861" v="0" actId="47"/>
        <pc:sldMkLst>
          <pc:docMk/>
          <pc:sldMk cId="3981475811" sldId="299"/>
        </pc:sldMkLst>
      </pc:sldChg>
    </pc:docChg>
  </pc:docChgLst>
  <pc:docChgLst>
    <pc:chgData name="Jesús Quiroga" userId="fa1e3511-7065-482c-be69-2fde590d3d44" providerId="ADAL" clId="{CAC9FD26-423B-4C0B-9B46-220ECB8523FE}"/>
    <pc:docChg chg="custSel addSld delSld modSld">
      <pc:chgData name="Jesús Quiroga" userId="fa1e3511-7065-482c-be69-2fde590d3d44" providerId="ADAL" clId="{CAC9FD26-423B-4C0B-9B46-220ECB8523FE}" dt="2023-09-04T13:12:59.056" v="174" actId="47"/>
      <pc:docMkLst>
        <pc:docMk/>
      </pc:docMkLst>
      <pc:sldChg chg="del">
        <pc:chgData name="Jesús Quiroga" userId="fa1e3511-7065-482c-be69-2fde590d3d44" providerId="ADAL" clId="{CAC9FD26-423B-4C0B-9B46-220ECB8523FE}" dt="2023-09-04T13:12:56.159" v="172" actId="47"/>
        <pc:sldMkLst>
          <pc:docMk/>
          <pc:sldMk cId="4242161204" sldId="298"/>
        </pc:sldMkLst>
      </pc:sldChg>
      <pc:sldChg chg="del">
        <pc:chgData name="Jesús Quiroga" userId="fa1e3511-7065-482c-be69-2fde590d3d44" providerId="ADAL" clId="{CAC9FD26-423B-4C0B-9B46-220ECB8523FE}" dt="2023-09-04T13:11:03.097" v="115" actId="47"/>
        <pc:sldMkLst>
          <pc:docMk/>
          <pc:sldMk cId="1654163272" sldId="317"/>
        </pc:sldMkLst>
      </pc:sldChg>
      <pc:sldChg chg="modSp mod">
        <pc:chgData name="Jesús Quiroga" userId="fa1e3511-7065-482c-be69-2fde590d3d44" providerId="ADAL" clId="{CAC9FD26-423B-4C0B-9B46-220ECB8523FE}" dt="2023-09-04T13:07:43.977" v="27" actId="20577"/>
        <pc:sldMkLst>
          <pc:docMk/>
          <pc:sldMk cId="3202344114" sldId="320"/>
        </pc:sldMkLst>
        <pc:spChg chg="mod">
          <ac:chgData name="Jesús Quiroga" userId="fa1e3511-7065-482c-be69-2fde590d3d44" providerId="ADAL" clId="{CAC9FD26-423B-4C0B-9B46-220ECB8523FE}" dt="2023-09-04T13:07:43.977" v="27" actId="20577"/>
          <ac:spMkLst>
            <pc:docMk/>
            <pc:sldMk cId="3202344114" sldId="320"/>
            <ac:spMk id="192" creationId="{00000000-0000-0000-0000-000000000000}"/>
          </ac:spMkLst>
        </pc:spChg>
      </pc:sldChg>
      <pc:sldChg chg="del">
        <pc:chgData name="Jesús Quiroga" userId="fa1e3511-7065-482c-be69-2fde590d3d44" providerId="ADAL" clId="{CAC9FD26-423B-4C0B-9B46-220ECB8523FE}" dt="2023-09-04T13:10:39.355" v="114" actId="47"/>
        <pc:sldMkLst>
          <pc:docMk/>
          <pc:sldMk cId="3875056668" sldId="325"/>
        </pc:sldMkLst>
      </pc:sldChg>
      <pc:sldChg chg="del">
        <pc:chgData name="Jesús Quiroga" userId="fa1e3511-7065-482c-be69-2fde590d3d44" providerId="ADAL" clId="{CAC9FD26-423B-4C0B-9B46-220ECB8523FE}" dt="2023-09-04T13:12:58.259" v="173" actId="47"/>
        <pc:sldMkLst>
          <pc:docMk/>
          <pc:sldMk cId="3692187295" sldId="332"/>
        </pc:sldMkLst>
      </pc:sldChg>
      <pc:sldChg chg="del">
        <pc:chgData name="Jesús Quiroga" userId="fa1e3511-7065-482c-be69-2fde590d3d44" providerId="ADAL" clId="{CAC9FD26-423B-4C0B-9B46-220ECB8523FE}" dt="2023-09-04T13:12:59.056" v="174" actId="47"/>
        <pc:sldMkLst>
          <pc:docMk/>
          <pc:sldMk cId="3565828545" sldId="333"/>
        </pc:sldMkLst>
      </pc:sldChg>
      <pc:sldChg chg="addSp modSp add mod">
        <pc:chgData name="Jesús Quiroga" userId="fa1e3511-7065-482c-be69-2fde590d3d44" providerId="ADAL" clId="{CAC9FD26-423B-4C0B-9B46-220ECB8523FE}" dt="2023-09-04T13:10:13.676" v="113" actId="6549"/>
        <pc:sldMkLst>
          <pc:docMk/>
          <pc:sldMk cId="2238834508" sldId="384"/>
        </pc:sldMkLst>
        <pc:spChg chg="add mod">
          <ac:chgData name="Jesús Quiroga" userId="fa1e3511-7065-482c-be69-2fde590d3d44" providerId="ADAL" clId="{CAC9FD26-423B-4C0B-9B46-220ECB8523FE}" dt="2023-09-04T13:10:13.676" v="113" actId="6549"/>
          <ac:spMkLst>
            <pc:docMk/>
            <pc:sldMk cId="2238834508" sldId="384"/>
            <ac:spMk id="2" creationId="{D53A4BA4-B21F-2697-F2E4-3FBD8DE0A4E4}"/>
          </ac:spMkLst>
        </pc:spChg>
        <pc:spChg chg="mod">
          <ac:chgData name="Jesús Quiroga" userId="fa1e3511-7065-482c-be69-2fde590d3d44" providerId="ADAL" clId="{CAC9FD26-423B-4C0B-9B46-220ECB8523FE}" dt="2023-09-04T13:07:32.309" v="26" actId="20577"/>
          <ac:spMkLst>
            <pc:docMk/>
            <pc:sldMk cId="2238834508" sldId="384"/>
            <ac:spMk id="120" creationId="{00000000-0000-0000-0000-000000000000}"/>
          </ac:spMkLst>
        </pc:spChg>
      </pc:sldChg>
      <pc:sldChg chg="new del">
        <pc:chgData name="Jesús Quiroga" userId="fa1e3511-7065-482c-be69-2fde590d3d44" providerId="ADAL" clId="{CAC9FD26-423B-4C0B-9B46-220ECB8523FE}" dt="2023-09-04T13:07:20.849" v="1" actId="47"/>
        <pc:sldMkLst>
          <pc:docMk/>
          <pc:sldMk cId="4285705584" sldId="384"/>
        </pc:sldMkLst>
      </pc:sldChg>
      <pc:sldChg chg="modSp add mod">
        <pc:chgData name="Jesús Quiroga" userId="fa1e3511-7065-482c-be69-2fde590d3d44" providerId="ADAL" clId="{CAC9FD26-423B-4C0B-9B46-220ECB8523FE}" dt="2023-09-04T13:12:09.056" v="171" actId="20577"/>
        <pc:sldMkLst>
          <pc:docMk/>
          <pc:sldMk cId="3550205176" sldId="385"/>
        </pc:sldMkLst>
        <pc:spChg chg="mod">
          <ac:chgData name="Jesús Quiroga" userId="fa1e3511-7065-482c-be69-2fde590d3d44" providerId="ADAL" clId="{CAC9FD26-423B-4C0B-9B46-220ECB8523FE}" dt="2023-09-04T13:12:09.056" v="171" actId="20577"/>
          <ac:spMkLst>
            <pc:docMk/>
            <pc:sldMk cId="3550205176" sldId="385"/>
            <ac:spMk id="120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45637F"/>
              </a:solidFill>
              <a:ln w="9525">
                <a:noFill/>
              </a:ln>
              <a:effectLst/>
            </c:spPr>
          </c:marker>
          <c:xVal>
            <c:numRef>
              <c:f>Hoja1!$A$2:$A$30</c:f>
              <c:numCache>
                <c:formatCode>General</c:formatCode>
                <c:ptCount val="29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7</c:v>
                </c:pt>
                <c:pt idx="5">
                  <c:v>0</c:v>
                </c:pt>
                <c:pt idx="6">
                  <c:v>2</c:v>
                </c:pt>
                <c:pt idx="7">
                  <c:v>6</c:v>
                </c:pt>
                <c:pt idx="8">
                  <c:v>1</c:v>
                </c:pt>
                <c:pt idx="9">
                  <c:v>6</c:v>
                </c:pt>
                <c:pt idx="10">
                  <c:v>4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5</c:v>
                </c:pt>
                <c:pt idx="16">
                  <c:v>8</c:v>
                </c:pt>
                <c:pt idx="17">
                  <c:v>9</c:v>
                </c:pt>
                <c:pt idx="18">
                  <c:v>5</c:v>
                </c:pt>
                <c:pt idx="19">
                  <c:v>6</c:v>
                </c:pt>
                <c:pt idx="20">
                  <c:v>3</c:v>
                </c:pt>
                <c:pt idx="21">
                  <c:v>2</c:v>
                </c:pt>
                <c:pt idx="22">
                  <c:v>7</c:v>
                </c:pt>
                <c:pt idx="23">
                  <c:v>7</c:v>
                </c:pt>
                <c:pt idx="24">
                  <c:v>0</c:v>
                </c:pt>
                <c:pt idx="25">
                  <c:v>4</c:v>
                </c:pt>
                <c:pt idx="26">
                  <c:v>0</c:v>
                </c:pt>
                <c:pt idx="27">
                  <c:v>1</c:v>
                </c:pt>
                <c:pt idx="28">
                  <c:v>2</c:v>
                </c:pt>
              </c:numCache>
            </c:numRef>
          </c:xVal>
          <c:yVal>
            <c:numRef>
              <c:f>Hoja1!$B$2:$B$30</c:f>
              <c:numCache>
                <c:formatCode>General</c:formatCode>
                <c:ptCount val="29"/>
                <c:pt idx="0">
                  <c:v>39</c:v>
                </c:pt>
                <c:pt idx="1">
                  <c:v>32</c:v>
                </c:pt>
                <c:pt idx="2">
                  <c:v>59</c:v>
                </c:pt>
                <c:pt idx="3">
                  <c:v>35</c:v>
                </c:pt>
                <c:pt idx="4">
                  <c:v>43</c:v>
                </c:pt>
                <c:pt idx="5">
                  <c:v>57</c:v>
                </c:pt>
                <c:pt idx="6">
                  <c:v>4</c:v>
                </c:pt>
                <c:pt idx="7">
                  <c:v>35</c:v>
                </c:pt>
                <c:pt idx="8">
                  <c:v>72</c:v>
                </c:pt>
                <c:pt idx="9">
                  <c:v>22</c:v>
                </c:pt>
                <c:pt idx="10">
                  <c:v>41</c:v>
                </c:pt>
                <c:pt idx="11">
                  <c:v>6</c:v>
                </c:pt>
                <c:pt idx="12">
                  <c:v>89</c:v>
                </c:pt>
                <c:pt idx="13">
                  <c:v>66</c:v>
                </c:pt>
                <c:pt idx="14">
                  <c:v>51</c:v>
                </c:pt>
                <c:pt idx="15">
                  <c:v>7</c:v>
                </c:pt>
                <c:pt idx="16">
                  <c:v>62</c:v>
                </c:pt>
                <c:pt idx="17">
                  <c:v>17</c:v>
                </c:pt>
                <c:pt idx="18">
                  <c:v>55</c:v>
                </c:pt>
                <c:pt idx="19">
                  <c:v>60</c:v>
                </c:pt>
                <c:pt idx="20">
                  <c:v>37</c:v>
                </c:pt>
                <c:pt idx="21">
                  <c:v>20</c:v>
                </c:pt>
                <c:pt idx="22">
                  <c:v>40</c:v>
                </c:pt>
                <c:pt idx="23">
                  <c:v>85</c:v>
                </c:pt>
                <c:pt idx="24">
                  <c:v>98</c:v>
                </c:pt>
                <c:pt idx="25">
                  <c:v>70</c:v>
                </c:pt>
                <c:pt idx="26">
                  <c:v>99</c:v>
                </c:pt>
                <c:pt idx="27">
                  <c:v>27</c:v>
                </c:pt>
                <c:pt idx="28">
                  <c:v>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F4-460D-864D-750A817A7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244209392"/>
        <c:axId val="-1244207760"/>
      </c:scatterChart>
      <c:valAx>
        <c:axId val="-12442093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244207760"/>
        <c:crosses val="autoZero"/>
        <c:crossBetween val="midCat"/>
      </c:valAx>
      <c:valAx>
        <c:axId val="-1244207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-1244209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5637F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val>
            <c:numRef>
              <c:f>Hoja1!$D$19:$D$25</c:f>
              <c:numCache>
                <c:formatCode>General</c:formatCode>
                <c:ptCount val="7"/>
                <c:pt idx="0">
                  <c:v>13</c:v>
                </c:pt>
                <c:pt idx="1">
                  <c:v>25</c:v>
                </c:pt>
                <c:pt idx="2">
                  <c:v>37</c:v>
                </c:pt>
                <c:pt idx="3">
                  <c:v>52</c:v>
                </c:pt>
                <c:pt idx="4">
                  <c:v>35</c:v>
                </c:pt>
                <c:pt idx="5">
                  <c:v>20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F-46E3-97CF-78638B1D0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-1244207216"/>
        <c:axId val="-1244208848"/>
      </c:barChart>
      <c:catAx>
        <c:axId val="-12442072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1244208848"/>
        <c:crosses val="autoZero"/>
        <c:auto val="1"/>
        <c:lblAlgn val="ctr"/>
        <c:lblOffset val="100"/>
        <c:noMultiLvlLbl val="0"/>
      </c:catAx>
      <c:valAx>
        <c:axId val="-124420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4420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15502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37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00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75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66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88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06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01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11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21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87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11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8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375174b3c_0_40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g7375174b3c_0_40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g7375174b3c_0_40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7375174b3c_0_40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7375174b3c_0_40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7375174b3c_0_40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75174b3c_0_4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7375174b3c_0_4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g7375174b3c_0_4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7375174b3c_0_4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g7375174b3c_0_4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75174b3c_0_420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7375174b3c_0_4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g7375174b3c_0_4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7375174b3c_0_4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7375174b3c_0_4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 1">
  <p:cSld name="TITLE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7375174b3c_0_36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7375174b3c_0_367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7375174b3c_0_367"/>
          <p:cNvSpPr txBox="1">
            <a:spLocks noGrp="1"/>
          </p:cNvSpPr>
          <p:nvPr>
            <p:ph type="dt" idx="10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7375174b3c_0_367"/>
          <p:cNvSpPr txBox="1">
            <a:spLocks noGrp="1"/>
          </p:cNvSpPr>
          <p:nvPr>
            <p:ph type="ftr" idx="11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7375174b3c_0_36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 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7375174b3c_0_37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g7375174b3c_0_37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g7375174b3c_0_37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g7375174b3c_0_3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7375174b3c_0_3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7375174b3c_0_3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7375174b3c_0_38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7375174b3c_0_382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g7375174b3c_0_382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7375174b3c_0_38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g7375174b3c_0_38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g7375174b3c_0_3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7375174b3c_0_3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g7375174b3c_0_3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375174b3c_0_39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7375174b3c_0_39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7375174b3c_0_39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7375174b3c_0_39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375174b3c_0_39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g7375174b3c_0_39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g7375174b3c_0_3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7375174b3c_0_40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7375174b3c_0_40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g7375174b3c_0_40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g7375174b3c_0_40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g7375174b3c_0_40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g7375174b3c_0_40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375174b3c_0_362"/>
          <p:cNvSpPr/>
          <p:nvPr/>
        </p:nvSpPr>
        <p:spPr>
          <a:xfrm>
            <a:off x="0" y="4714850"/>
            <a:ext cx="9144000" cy="428700"/>
          </a:xfrm>
          <a:prstGeom prst="rect">
            <a:avLst/>
          </a:prstGeom>
          <a:solidFill>
            <a:srgbClr val="5184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7375174b3c_0_362"/>
          <p:cNvSpPr txBox="1"/>
          <p:nvPr/>
        </p:nvSpPr>
        <p:spPr>
          <a:xfrm>
            <a:off x="21525" y="4731700"/>
            <a:ext cx="4543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</a:pPr>
            <a:r>
              <a:rPr lang="es-MX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Lenguaje R para Análisis de Datos</a:t>
            </a:r>
            <a:endParaRPr sz="1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" name="Google Shape;8;g7375174b3c_0_36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63442" y="4744575"/>
            <a:ext cx="1751968" cy="3692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1378928"/>
            <a:ext cx="91440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8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Análisis de Datos con Lenguaje R</a:t>
            </a:r>
            <a:endParaRPr sz="4800" b="1" i="0" u="none" strike="noStrike" cap="non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0" y="3109850"/>
            <a:ext cx="91440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Clase 5</a:t>
            </a:r>
            <a:endParaRPr sz="2400" b="0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cbind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columnas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37476"/>
              </p:ext>
            </p:extLst>
          </p:nvPr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29729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32293"/>
              </p:ext>
            </p:extLst>
          </p:nvPr>
        </p:nvGraphicFramePr>
        <p:xfrm>
          <a:off x="5917009" y="1918470"/>
          <a:ext cx="2889533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78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rbind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Unir filas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70744"/>
              </p:ext>
            </p:extLst>
          </p:nvPr>
        </p:nvGraphicFramePr>
        <p:xfrm>
          <a:off x="3102369" y="2450234"/>
          <a:ext cx="2269729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847"/>
              </p:ext>
            </p:extLst>
          </p:nvPr>
        </p:nvGraphicFramePr>
        <p:xfrm>
          <a:off x="6112952" y="1621280"/>
          <a:ext cx="15723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Martin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Ignacio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Flecha derecha 15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84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inner_join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57948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85622"/>
              </p:ext>
            </p:extLst>
          </p:nvPr>
        </p:nvGraphicFramePr>
        <p:xfrm>
          <a:off x="6189152" y="2134642"/>
          <a:ext cx="2181962" cy="15105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7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Flecha derecha 19"/>
          <p:cNvSpPr/>
          <p:nvPr/>
        </p:nvSpPr>
        <p:spPr>
          <a:xfrm>
            <a:off x="5638712" y="280531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8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921544" y="2067300"/>
            <a:ext cx="7672387" cy="1254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Ahora sí, ¡arrancamos </a:t>
            </a:r>
            <a:r>
              <a:rPr lang="es-MX" sz="3600" b="1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la clase 5!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55020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left_join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68410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25484"/>
              </p:ext>
            </p:extLst>
          </p:nvPr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4527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right_join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s-MX" sz="2400" b="1" dirty="0"/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49473"/>
              </p:ext>
            </p:extLst>
          </p:nvPr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55705"/>
              </p:ext>
            </p:extLst>
          </p:nvPr>
        </p:nvGraphicFramePr>
        <p:xfrm>
          <a:off x="5917009" y="1918470"/>
          <a:ext cx="2181962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503025" y="287403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14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3000"/>
            </a:pPr>
            <a:r>
              <a:rPr lang="es-MX" sz="3000" b="1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</a:p>
        </p:txBody>
      </p:sp>
      <p:grpSp>
        <p:nvGrpSpPr>
          <p:cNvPr id="3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4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full_join</a:t>
              </a:r>
              <a:r>
                <a:rPr lang="es-MX" sz="1800" b="1" dirty="0">
                  <a:solidFill>
                    <a:schemeClr val="lt1"/>
                  </a:solidFill>
                </a:rPr>
                <a:t>(Datos_1, Datos_2, </a:t>
              </a:r>
              <a:r>
                <a:rPr lang="es-MX" sz="1800" b="1" dirty="0" err="1">
                  <a:solidFill>
                    <a:schemeClr val="lt1"/>
                  </a:solidFill>
                </a:rPr>
                <a:t>by</a:t>
              </a:r>
              <a:r>
                <a:rPr lang="es-MX" sz="1800" b="1" dirty="0">
                  <a:solidFill>
                    <a:schemeClr val="lt1"/>
                  </a:solidFill>
                </a:rPr>
                <a:t>=“Id”)</a:t>
              </a:r>
            </a:p>
          </p:txBody>
        </p:sp>
      </p:grpSp>
      <p:sp>
        <p:nvSpPr>
          <p:cNvPr id="6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228542" y="1918470"/>
          <a:ext cx="232415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28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reeform 18"/>
          <p:cNvSpPr>
            <a:spLocks noChangeArrowheads="1"/>
          </p:cNvSpPr>
          <p:nvPr/>
        </p:nvSpPr>
        <p:spPr bwMode="auto">
          <a:xfrm>
            <a:off x="2656084" y="2780835"/>
            <a:ext cx="342900" cy="355600"/>
          </a:xfrm>
          <a:custGeom>
            <a:avLst/>
            <a:gdLst>
              <a:gd name="T0" fmla="*/ 318755 w 285"/>
              <a:gd name="T1" fmla="*/ 151190 h 294"/>
              <a:gd name="T2" fmla="*/ 318755 w 285"/>
              <a:gd name="T3" fmla="*/ 151190 h 294"/>
              <a:gd name="T4" fmla="*/ 202079 w 285"/>
              <a:gd name="T5" fmla="*/ 151190 h 294"/>
              <a:gd name="T6" fmla="*/ 202079 w 285"/>
              <a:gd name="T7" fmla="*/ 21771 h 294"/>
              <a:gd name="T8" fmla="*/ 169602 w 285"/>
              <a:gd name="T9" fmla="*/ 0 h 294"/>
              <a:gd name="T10" fmla="*/ 138328 w 285"/>
              <a:gd name="T11" fmla="*/ 21771 h 294"/>
              <a:gd name="T12" fmla="*/ 138328 w 285"/>
              <a:gd name="T13" fmla="*/ 151190 h 294"/>
              <a:gd name="T14" fmla="*/ 10826 w 285"/>
              <a:gd name="T15" fmla="*/ 151190 h 294"/>
              <a:gd name="T16" fmla="*/ 0 w 285"/>
              <a:gd name="T17" fmla="*/ 171752 h 294"/>
              <a:gd name="T18" fmla="*/ 10826 w 285"/>
              <a:gd name="T19" fmla="*/ 204410 h 294"/>
              <a:gd name="T20" fmla="*/ 138328 w 285"/>
              <a:gd name="T21" fmla="*/ 204410 h 294"/>
              <a:gd name="T22" fmla="*/ 138328 w 285"/>
              <a:gd name="T23" fmla="*/ 332619 h 294"/>
              <a:gd name="T24" fmla="*/ 169602 w 285"/>
              <a:gd name="T25" fmla="*/ 354390 h 294"/>
              <a:gd name="T26" fmla="*/ 202079 w 285"/>
              <a:gd name="T27" fmla="*/ 332619 h 294"/>
              <a:gd name="T28" fmla="*/ 202079 w 285"/>
              <a:gd name="T29" fmla="*/ 204410 h 294"/>
              <a:gd name="T30" fmla="*/ 318755 w 285"/>
              <a:gd name="T31" fmla="*/ 204410 h 294"/>
              <a:gd name="T32" fmla="*/ 341609 w 285"/>
              <a:gd name="T33" fmla="*/ 171752 h 294"/>
              <a:gd name="T34" fmla="*/ 318755 w 285"/>
              <a:gd name="T35" fmla="*/ 151190 h 29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5" h="294">
                <a:moveTo>
                  <a:pt x="265" y="125"/>
                </a:moveTo>
                <a:lnTo>
                  <a:pt x="265" y="125"/>
                </a:lnTo>
                <a:cubicBezTo>
                  <a:pt x="168" y="125"/>
                  <a:pt x="168" y="125"/>
                  <a:pt x="168" y="12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0"/>
                  <a:pt x="150" y="0"/>
                  <a:pt x="141" y="0"/>
                </a:cubicBezTo>
                <a:cubicBezTo>
                  <a:pt x="124" y="0"/>
                  <a:pt x="115" y="0"/>
                  <a:pt x="115" y="18"/>
                </a:cubicBezTo>
                <a:cubicBezTo>
                  <a:pt x="115" y="125"/>
                  <a:pt x="115" y="125"/>
                  <a:pt x="115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0" y="125"/>
                  <a:pt x="0" y="133"/>
                  <a:pt x="0" y="142"/>
                </a:cubicBezTo>
                <a:cubicBezTo>
                  <a:pt x="0" y="160"/>
                  <a:pt x="0" y="169"/>
                  <a:pt x="9" y="169"/>
                </a:cubicBezTo>
                <a:cubicBezTo>
                  <a:pt x="115" y="169"/>
                  <a:pt x="115" y="169"/>
                  <a:pt x="115" y="169"/>
                </a:cubicBezTo>
                <a:cubicBezTo>
                  <a:pt x="115" y="275"/>
                  <a:pt x="115" y="275"/>
                  <a:pt x="115" y="275"/>
                </a:cubicBezTo>
                <a:cubicBezTo>
                  <a:pt x="115" y="284"/>
                  <a:pt x="124" y="293"/>
                  <a:pt x="141" y="293"/>
                </a:cubicBezTo>
                <a:cubicBezTo>
                  <a:pt x="150" y="293"/>
                  <a:pt x="168" y="284"/>
                  <a:pt x="168" y="275"/>
                </a:cubicBezTo>
                <a:cubicBezTo>
                  <a:pt x="168" y="169"/>
                  <a:pt x="168" y="169"/>
                  <a:pt x="168" y="169"/>
                </a:cubicBezTo>
                <a:cubicBezTo>
                  <a:pt x="265" y="169"/>
                  <a:pt x="265" y="169"/>
                  <a:pt x="265" y="169"/>
                </a:cubicBezTo>
                <a:cubicBezTo>
                  <a:pt x="284" y="169"/>
                  <a:pt x="284" y="160"/>
                  <a:pt x="284" y="142"/>
                </a:cubicBezTo>
                <a:cubicBezTo>
                  <a:pt x="284" y="133"/>
                  <a:pt x="284" y="125"/>
                  <a:pt x="265" y="125"/>
                </a:cubicBez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defPPr>
              <a:defRPr lang="en-US"/>
            </a:defPPr>
            <a:lvl1pPr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1pPr>
            <a:lvl2pPr marL="912813" indent="-4556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2pPr>
            <a:lvl3pPr marL="1827213" indent="-9128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3pPr>
            <a:lvl4pPr marL="2741613" indent="-13700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4pPr>
            <a:lvl5pPr marL="3656013" indent="-1827213" algn="l" defTabSz="1827213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s-AR"/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3102370" y="1918470"/>
          <a:ext cx="2269729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22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62248"/>
              </p:ext>
            </p:extLst>
          </p:nvPr>
        </p:nvGraphicFramePr>
        <p:xfrm>
          <a:off x="6134723" y="1606346"/>
          <a:ext cx="2181962" cy="267471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57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31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9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sz="1350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29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Flecha derecha 16"/>
          <p:cNvSpPr/>
          <p:nvPr/>
        </p:nvSpPr>
        <p:spPr>
          <a:xfrm>
            <a:off x="5638712" y="2896019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88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75258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Scatterplot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724521" cy="2567461"/>
            <a:chOff x="2207820" y="1567109"/>
            <a:chExt cx="6927900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Relación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entre dos variables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Ambas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variables </a:t>
              </a: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numéricas</a:t>
              </a:r>
              <a:endParaRPr lang="en-US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Sirve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</a:t>
              </a:r>
              <a:r>
                <a:rPr lang="en-US" sz="1200" dirty="0" err="1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atípicos</a:t>
              </a:r>
              <a:endParaRPr lang="en-US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05010" y="3841675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05010" y="2863444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705010" y="1864410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82623" y="1572071"/>
              <a:ext cx="3684192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>
                <a:lnSpc>
                  <a:spcPct val="140000"/>
                </a:lnSpc>
                <a:spcBef>
                  <a:spcPts val="750"/>
                </a:spcBef>
              </a:pP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Nos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permite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ver que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tipo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relación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existe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entre dos variables.</a:t>
              </a: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40155" y="2582690"/>
              <a:ext cx="4195565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/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Cada par de valores es un par de coordenadas y se dibujan como puntos en el plano.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5" y="3521349"/>
              <a:ext cx="3726529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just"/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Es </a:t>
              </a:r>
              <a:r>
                <a:rPr lang="es-AR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útil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de las variables que se </a:t>
              </a:r>
              <a:r>
                <a:rPr lang="es-AR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alejan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del resto.</a:t>
              </a:r>
            </a:p>
          </p:txBody>
        </p:sp>
      </p:grpSp>
      <p:graphicFrame>
        <p:nvGraphicFramePr>
          <p:cNvPr id="42" name="Gráfico 41">
            <a:extLst>
              <a:ext uri="{FF2B5EF4-FFF2-40B4-BE49-F238E27FC236}">
                <a16:creationId xmlns:a16="http://schemas.microsoft.com/office/drawing/2014/main" id="{74794AA6-A32E-4BCC-AE13-613279C19D22}"/>
              </a:ext>
            </a:extLst>
          </p:cNvPr>
          <p:cNvGraphicFramePr>
            <a:graphicFrameLocks/>
          </p:cNvGraphicFramePr>
          <p:nvPr/>
        </p:nvGraphicFramePr>
        <p:xfrm>
          <a:off x="23463" y="1697340"/>
          <a:ext cx="3119689" cy="232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086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00953" y="0"/>
            <a:ext cx="8742093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Nos proponen analizar la siguiente base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660BA8-CDA5-4049-914C-1ABDC197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5" y="635225"/>
            <a:ext cx="4216405" cy="38730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A61419A-1757-42AD-9C87-14E23F74AF6F}"/>
              </a:ext>
            </a:extLst>
          </p:cNvPr>
          <p:cNvSpPr txBox="1"/>
          <p:nvPr/>
        </p:nvSpPr>
        <p:spPr>
          <a:xfrm>
            <a:off x="4726640" y="1022717"/>
            <a:ext cx="44173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valor en pesos de los alquileres por metro cuadrado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continua)</a:t>
            </a: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Propertry_type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Tipo de propiedad en alquiler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categórica)</a:t>
            </a: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Rooms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Cantidad de ambientes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continua)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Superficie cubierta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continua)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just">
              <a:lnSpc>
                <a:spcPct val="150000"/>
              </a:lnSpc>
            </a:pPr>
            <a:r>
              <a:rPr lang="es-AR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: </a:t>
            </a:r>
            <a:r>
              <a:rPr lang="es-AR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Cantidad de habitaciones </a:t>
            </a:r>
            <a:r>
              <a:rPr lang="es-AR" b="1" dirty="0">
                <a:latin typeface="Rubik" panose="020B0604020202020204" charset="-79"/>
                <a:cs typeface="Rubik" panose="020B0604020202020204" charset="-79"/>
              </a:rPr>
              <a:t>(variable discreta)</a:t>
            </a:r>
            <a:endParaRPr lang="es-AR" b="1" i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17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Repaso Clase 4… 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20;p6">
            <a:extLst>
              <a:ext uri="{FF2B5EF4-FFF2-40B4-BE49-F238E27FC236}">
                <a16:creationId xmlns:a16="http://schemas.microsoft.com/office/drawing/2014/main" id="{D53A4BA4-B21F-2697-F2E4-3FBD8DE0A4E4}"/>
              </a:ext>
            </a:extLst>
          </p:cNvPr>
          <p:cNvSpPr txBox="1"/>
          <p:nvPr/>
        </p:nvSpPr>
        <p:spPr>
          <a:xfrm>
            <a:off x="1528763" y="3155530"/>
            <a:ext cx="6197437" cy="113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800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Mani</a:t>
            </a:r>
            <a:r>
              <a:rPr lang="es-MX" sz="2800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pulando datos con </a:t>
            </a:r>
            <a:r>
              <a:rPr lang="es-MX" sz="2800" dirty="0" err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Tidyverse</a:t>
            </a:r>
            <a:r>
              <a:rPr lang="es-MX" sz="2800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800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Paquetes </a:t>
            </a:r>
            <a:r>
              <a:rPr lang="es-MX" sz="2800" i="0" u="none" strike="noStrike" cap="none" dirty="0" err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dplyr</a:t>
            </a:r>
            <a:r>
              <a:rPr lang="es-MX" sz="2800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 y </a:t>
            </a:r>
            <a:r>
              <a:rPr lang="es-MX" sz="2800" i="0" u="none" strike="noStrike" cap="none" dirty="0" err="1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magrittr</a:t>
            </a:r>
            <a:endParaRPr sz="2800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23883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D6CF2B5-9145-48E8-AA10-3CD11FEA05A2}"/>
              </a:ext>
            </a:extLst>
          </p:cNvPr>
          <p:cNvSpPr txBox="1"/>
          <p:nvPr/>
        </p:nvSpPr>
        <p:spPr>
          <a:xfrm>
            <a:off x="562167" y="539243"/>
            <a:ext cx="8019665" cy="4109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Utilizaremos la librería</a:t>
            </a:r>
            <a:r>
              <a:rPr lang="es-AR" sz="1800" dirty="0">
                <a:solidFill>
                  <a:schemeClr val="tx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s-AR" sz="1800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ggplot2: </a:t>
            </a:r>
          </a:p>
          <a:p>
            <a:pPr algn="just">
              <a:lnSpc>
                <a:spcPct val="150000"/>
              </a:lnSpc>
            </a:pPr>
            <a:endParaRPr lang="es-AR" sz="800" b="1" i="1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Es flexible para crear gráficos visualmente atractivos.</a:t>
            </a:r>
          </a:p>
          <a:p>
            <a:pPr algn="just">
              <a:lnSpc>
                <a:spcPct val="150000"/>
              </a:lnSpc>
            </a:pPr>
            <a:endParaRPr lang="es-AR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Tiene mantenimiento constante.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AR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ES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Permite manipular los títulos, los ejes, los colores, los símbolos y tamaños, entre otros elementos.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ES" sz="80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AR" sz="18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Maneja objetos de la clase </a:t>
            </a:r>
            <a:r>
              <a:rPr lang="es-AR" sz="1800" i="1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data.frame</a:t>
            </a:r>
            <a:r>
              <a:rPr lang="es-AR" sz="1800" i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s-AR" sz="1800" i="1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algn="ctr">
              <a:lnSpc>
                <a:spcPct val="150000"/>
              </a:lnSpc>
            </a:pPr>
            <a:r>
              <a:rPr lang="es-AR" sz="1800" i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Carguemos la librería -&gt; </a:t>
            </a:r>
            <a:r>
              <a:rPr lang="es-AR" sz="1800" b="1" i="1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library</a:t>
            </a:r>
            <a:r>
              <a:rPr lang="es-AR" sz="1800" b="1" i="1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(ggplot2)</a:t>
            </a:r>
          </a:p>
        </p:txBody>
      </p:sp>
      <p:sp>
        <p:nvSpPr>
          <p:cNvPr id="4" name="Google Shape;188;p13">
            <a:extLst>
              <a:ext uri="{FF2B5EF4-FFF2-40B4-BE49-F238E27FC236}">
                <a16:creationId xmlns:a16="http://schemas.microsoft.com/office/drawing/2014/main" id="{EFF5F587-707E-409A-8CD1-1470028F6656}"/>
              </a:ext>
            </a:extLst>
          </p:cNvPr>
          <p:cNvSpPr txBox="1"/>
          <p:nvPr/>
        </p:nvSpPr>
        <p:spPr>
          <a:xfrm>
            <a:off x="207697" y="7244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18159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122E086-1822-4E9B-B5CE-570563FE2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6" y="1747659"/>
            <a:ext cx="3480795" cy="2628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186117" y="5281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))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674FE7-CE90-4A38-BA88-0E472940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83" y="1842734"/>
            <a:ext cx="3480793" cy="2628000"/>
          </a:xfrm>
          <a:prstGeom prst="rect">
            <a:avLst/>
          </a:prstGeom>
        </p:spPr>
      </p:pic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754499" y="-13833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color="#5184b9", 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=4)+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(x="Precio", y="Superficie cubierta")</a:t>
            </a:r>
            <a:endParaRPr lang="es-MX" sz="1800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441872" y="152567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3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7227" y="558163"/>
            <a:ext cx="4514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</a:t>
            </a:r>
          </a:p>
          <a:p>
            <a:r>
              <a:rPr lang="es-AR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        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rooms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cubierta",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="Ambientes")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DF6DF8-DD0D-45AF-A1F3-EC05F02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0" y="1967077"/>
            <a:ext cx="3480799" cy="262800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1855960" y="171272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16D5A5-6F18-42DB-9957-CE4CE0191E72}"/>
              </a:ext>
            </a:extLst>
          </p:cNvPr>
          <p:cNvSpPr/>
          <p:nvPr/>
        </p:nvSpPr>
        <p:spPr>
          <a:xfrm>
            <a:off x="4924002" y="59053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	     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=4)+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cubierta", </a:t>
            </a:r>
          </a:p>
          <a:p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color="Tipo")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E2D024E-9C50-4ECC-8D6C-7B358C6F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21" y="1969372"/>
            <a:ext cx="3480799" cy="2628000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5E97B7-14D6-4168-A96E-2481C654BBCE}"/>
              </a:ext>
            </a:extLst>
          </p:cNvPr>
          <p:cNvCxnSpPr>
            <a:cxnSpLocks/>
          </p:cNvCxnSpPr>
          <p:nvPr/>
        </p:nvCxnSpPr>
        <p:spPr>
          <a:xfrm>
            <a:off x="6823730" y="1747387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C54A1A-C93E-4885-B60E-0FCE21EBE91E}"/>
              </a:ext>
            </a:extLst>
          </p:cNvPr>
          <p:cNvCxnSpPr/>
          <p:nvPr/>
        </p:nvCxnSpPr>
        <p:spPr>
          <a:xfrm>
            <a:off x="4410159" y="663547"/>
            <a:ext cx="0" cy="37789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02193" y="546694"/>
            <a:ext cx="45547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geom_point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y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surface_covered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color="#5184b9",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size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=4)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(x="Precio", y="Superficie cubierta")+</a:t>
            </a:r>
          </a:p>
          <a:p>
            <a:r>
              <a:rPr lang="es-AR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facet_wrap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(~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4830304" y="1131469"/>
            <a:ext cx="1036421" cy="387214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EF1A84-8CD9-4262-98D5-EC26A5B0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89" y="1716245"/>
            <a:ext cx="5769621" cy="28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829019" y="1867692"/>
            <a:ext cx="1914181" cy="1795748"/>
            <a:chOff x="829019" y="1867692"/>
            <a:chExt cx="1914181" cy="1795748"/>
          </a:xfrm>
        </p:grpSpPr>
        <p:cxnSp>
          <p:nvCxnSpPr>
            <p:cNvPr id="3" name="Conector recto de flecha 2"/>
            <p:cNvCxnSpPr/>
            <p:nvPr/>
          </p:nvCxnSpPr>
          <p:spPr>
            <a:xfrm flipV="1">
              <a:off x="829019" y="1867692"/>
              <a:ext cx="2754" cy="1795748"/>
            </a:xfrm>
            <a:prstGeom prst="straightConnector1">
              <a:avLst/>
            </a:prstGeom>
            <a:ln w="38100">
              <a:solidFill>
                <a:srgbClr val="4563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829019" y="3638117"/>
              <a:ext cx="1914181" cy="23488"/>
            </a:xfrm>
            <a:prstGeom prst="straightConnector1">
              <a:avLst/>
            </a:prstGeom>
            <a:ln w="38100">
              <a:solidFill>
                <a:srgbClr val="4563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Gráficos de barra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489611" cy="2567461"/>
            <a:chOff x="2207820" y="1567109"/>
            <a:chExt cx="6643610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E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Distribución</a:t>
              </a: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s-AR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univariada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Frecuencia de una variable</a:t>
              </a:r>
              <a:endParaRPr lang="es-AR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s-MX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Tipo de variable</a:t>
              </a:r>
              <a:endParaRPr lang="es-AR" sz="1200" dirty="0">
                <a:solidFill>
                  <a:srgbClr val="FFFFFF"/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05009" y="3825014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35964" y="2864849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689590" y="186769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65633" y="1593744"/>
              <a:ext cx="3885797" cy="58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750"/>
                </a:spcBef>
              </a:pPr>
              <a:r>
                <a:rPr lang="es-MX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Se representa una sola variable y sus cualidades</a:t>
              </a:r>
              <a:endParaRPr lang="en-US" altLang="es-AR" sz="12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40156" y="2550322"/>
              <a:ext cx="3859767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El alto de la barra para cada categoría dependerá del valor de su frecuencia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6" y="3521349"/>
              <a:ext cx="3911144" cy="58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s-MX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La variable representada puede ser cualitativa o cuantitativa discreta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1012371" y="2786743"/>
            <a:ext cx="370115" cy="875744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1558914" y="2329543"/>
            <a:ext cx="370115" cy="1320799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088160" y="2586162"/>
            <a:ext cx="370115" cy="1064140"/>
          </a:xfrm>
          <a:prstGeom prst="rect">
            <a:avLst/>
          </a:prstGeom>
          <a:solidFill>
            <a:srgbClr val="45637F"/>
          </a:solidFill>
          <a:ln>
            <a:solidFill>
              <a:srgbClr val="4563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 rot="16200000">
            <a:off x="-529759" y="2611677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Cantidad o porcentaje</a:t>
            </a:r>
            <a:endParaRPr lang="es-AR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829848" y="3687786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rPr>
              <a:t>Variable 1 (Categórica)</a:t>
            </a:r>
            <a:endParaRPr lang="es-AR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721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186117" y="52812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(datos)+</a:t>
            </a:r>
          </a:p>
          <a:p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))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754499" y="-13833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(datos)+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</a:t>
            </a:r>
            <a:r>
              <a:rPr lang="es-ES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ES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color="#5184b9",fill="#5184b9")</a:t>
            </a:r>
            <a:r>
              <a:rPr lang="es-ES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+</a:t>
            </a:r>
          </a:p>
          <a:p>
            <a:pPr lvl="0">
              <a:lnSpc>
                <a:spcPct val="90000"/>
              </a:lnSpc>
            </a:pPr>
            <a:r>
              <a:rPr lang="es-ES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ES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(x="Tipo", y="Cantidad")</a:t>
            </a:r>
            <a:endParaRPr lang="es-MX" sz="1800" dirty="0">
              <a:solidFill>
                <a:schemeClr val="bg1"/>
              </a:solidFill>
              <a:highlight>
                <a:srgbClr val="45637F"/>
              </a:highlight>
              <a:latin typeface="Rubik" panose="020B0604020202020204" charset="-79"/>
              <a:cs typeface="Rubik" panose="020B0604020202020204" charset="-79"/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895026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1" y="1586519"/>
            <a:ext cx="3810532" cy="285789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631407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37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 -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6337673-A5D6-4FD1-B0E4-AC8E1D5BC371}"/>
              </a:ext>
            </a:extLst>
          </p:cNvPr>
          <p:cNvSpPr/>
          <p:nvPr/>
        </p:nvSpPr>
        <p:spPr>
          <a:xfrm>
            <a:off x="17226" y="558163"/>
            <a:ext cx="47861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fill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color="#5184b9")+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(x=“Habitaciones", y=“Cantidad",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fill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="Ambientes")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39B5B22-5CB2-4E17-9EAA-4A1101116B22}"/>
              </a:ext>
            </a:extLst>
          </p:cNvPr>
          <p:cNvCxnSpPr>
            <a:cxnSpLocks/>
          </p:cNvCxnSpPr>
          <p:nvPr/>
        </p:nvCxnSpPr>
        <p:spPr>
          <a:xfrm>
            <a:off x="1855960" y="1712724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16D5A5-6F18-42DB-9957-CE4CE0191E72}"/>
              </a:ext>
            </a:extLst>
          </p:cNvPr>
          <p:cNvSpPr/>
          <p:nvPr/>
        </p:nvSpPr>
        <p:spPr>
          <a:xfrm>
            <a:off x="4760671" y="59053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 +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geom_bar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(aes(x =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bedrooms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            </a:t>
            </a:r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 = .4, color="#5184b9",fill="#5184b9") +</a:t>
            </a:r>
          </a:p>
          <a:p>
            <a:r>
              <a:rPr lang="es-AR" dirty="0" err="1"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AR" dirty="0">
                <a:latin typeface="Rubik" panose="020B0604020202020204" charset="-79"/>
                <a:cs typeface="Rubik" panose="020B0604020202020204" charset="-79"/>
              </a:rPr>
              <a:t>(x=“Habitaciones", y=“Cantidad“)+ </a:t>
            </a:r>
          </a:p>
          <a:p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facet_wrap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(~</a:t>
            </a:r>
            <a:r>
              <a:rPr lang="es-AR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property_type</a:t>
            </a:r>
            <a:r>
              <a:rPr lang="es-AR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5E97B7-14D6-4168-A96E-2481C654BBCE}"/>
              </a:ext>
            </a:extLst>
          </p:cNvPr>
          <p:cNvCxnSpPr>
            <a:cxnSpLocks/>
          </p:cNvCxnSpPr>
          <p:nvPr/>
        </p:nvCxnSpPr>
        <p:spPr>
          <a:xfrm>
            <a:off x="6823730" y="1747387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D8113B5-2E83-403B-B4F9-FF3DBF1A8DAB}"/>
              </a:ext>
            </a:extLst>
          </p:cNvPr>
          <p:cNvSpPr txBox="1"/>
          <p:nvPr/>
        </p:nvSpPr>
        <p:spPr>
          <a:xfrm>
            <a:off x="4572000" y="66329"/>
            <a:ext cx="436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ea typeface="MS PGothic" panose="020B0600070205080204" pitchFamily="34" charset="-128"/>
                <a:cs typeface="Rubik" panose="020B0604020202020204" charset="-79"/>
              </a:rPr>
              <a:t>Teniendo en cuenta una tercer variable</a:t>
            </a:r>
            <a:endParaRPr lang="es-AR" sz="1600" dirty="0">
              <a:solidFill>
                <a:schemeClr val="bg1">
                  <a:lumMod val="50000"/>
                </a:schemeClr>
              </a:solidFill>
              <a:latin typeface="Rubik" panose="020B0604020202020204" charset="-79"/>
              <a:ea typeface="MS PGothic" panose="020B0600070205080204" pitchFamily="34" charset="-128"/>
              <a:cs typeface="Rubik" panose="020B0604020202020204" charset="-79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2" y="2048354"/>
            <a:ext cx="3482375" cy="26117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90" y="2161174"/>
            <a:ext cx="4534117" cy="247315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5C54A1A-C93E-4885-B60E-0FCE21EBE91E}"/>
              </a:ext>
            </a:extLst>
          </p:cNvPr>
          <p:cNvCxnSpPr/>
          <p:nvPr/>
        </p:nvCxnSpPr>
        <p:spPr>
          <a:xfrm>
            <a:off x="4537270" y="590531"/>
            <a:ext cx="0" cy="37789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97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21" name="Google Shape;192;p13"/>
          <p:cNvSpPr txBox="1"/>
          <p:nvPr/>
        </p:nvSpPr>
        <p:spPr>
          <a:xfrm>
            <a:off x="256251" y="754922"/>
            <a:ext cx="332014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Rubik" panose="020B0604020202020204" charset="-79"/>
                <a:cs typeface="Rubik" panose="020B0604020202020204" charset="-79"/>
                <a:sym typeface="Arial"/>
              </a:rPr>
              <a:t>Histogramas</a:t>
            </a:r>
            <a:endParaRPr sz="2400" b="1" i="0" u="none" strike="noStrike" cap="none" dirty="0">
              <a:solidFill>
                <a:srgbClr val="000000"/>
              </a:solidFill>
              <a:latin typeface="Rubik" panose="020B0604020202020204" charset="-79"/>
              <a:cs typeface="Rubik" panose="020B0604020202020204" charset="-79"/>
              <a:sym typeface="Arial"/>
            </a:endParaRPr>
          </a:p>
        </p:txBody>
      </p:sp>
      <p:cxnSp>
        <p:nvCxnSpPr>
          <p:cNvPr id="22" name="Google Shape;193;p13"/>
          <p:cNvCxnSpPr/>
          <p:nvPr/>
        </p:nvCxnSpPr>
        <p:spPr>
          <a:xfrm>
            <a:off x="256252" y="1201138"/>
            <a:ext cx="790812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3" name="Grupo 52"/>
          <p:cNvGrpSpPr/>
          <p:nvPr/>
        </p:nvGrpSpPr>
        <p:grpSpPr>
          <a:xfrm>
            <a:off x="3322375" y="1567109"/>
            <a:ext cx="5467223" cy="2567461"/>
            <a:chOff x="2207820" y="1567109"/>
            <a:chExt cx="6616515" cy="2567461"/>
          </a:xfrm>
        </p:grpSpPr>
        <p:grpSp>
          <p:nvGrpSpPr>
            <p:cNvPr id="54" name="Group 11"/>
            <p:cNvGrpSpPr>
              <a:grpSpLocks/>
            </p:cNvGrpSpPr>
            <p:nvPr/>
          </p:nvGrpSpPr>
          <p:grpSpPr bwMode="auto">
            <a:xfrm>
              <a:off x="2207820" y="1846191"/>
              <a:ext cx="682824" cy="1995485"/>
              <a:chOff x="6350744" y="3798025"/>
              <a:chExt cx="1820600" cy="5320937"/>
            </a:xfrm>
          </p:grpSpPr>
          <p:cxnSp>
            <p:nvCxnSpPr>
              <p:cNvPr id="79" name="Straight Connector 98"/>
              <p:cNvCxnSpPr/>
              <p:nvPr/>
            </p:nvCxnSpPr>
            <p:spPr>
              <a:xfrm rot="5400000">
                <a:off x="7261044" y="2918206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3"/>
              <p:cNvCxnSpPr/>
              <p:nvPr/>
            </p:nvCxnSpPr>
            <p:spPr>
              <a:xfrm flipH="1">
                <a:off x="6350744" y="3798025"/>
                <a:ext cx="61794" cy="527650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99"/>
              <p:cNvCxnSpPr/>
              <p:nvPr/>
            </p:nvCxnSpPr>
            <p:spPr>
              <a:xfrm rot="5400000">
                <a:off x="7261045" y="5598985"/>
                <a:ext cx="0" cy="182059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100"/>
              <p:cNvCxnSpPr/>
              <p:nvPr/>
            </p:nvCxnSpPr>
            <p:spPr>
              <a:xfrm rot="5400000">
                <a:off x="7261044" y="8208662"/>
                <a:ext cx="0" cy="18206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ounded Rectangle 36"/>
            <p:cNvSpPr/>
            <p:nvPr/>
          </p:nvSpPr>
          <p:spPr>
            <a:xfrm>
              <a:off x="2890644" y="1679624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Distribución univariada</a:t>
              </a: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2892430" y="2696295"/>
              <a:ext cx="1872112" cy="37385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Variable numérica</a:t>
              </a:r>
            </a:p>
          </p:txBody>
        </p:sp>
        <p:sp>
          <p:nvSpPr>
            <p:cNvPr id="57" name="Rounded Rectangle 38"/>
            <p:cNvSpPr/>
            <p:nvPr/>
          </p:nvSpPr>
          <p:spPr>
            <a:xfrm>
              <a:off x="2892430" y="3662487"/>
              <a:ext cx="1872112" cy="373261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effectLst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lIns="18075" tIns="18075" rIns="18075" bIns="18075" spcCol="1270" anchor="ctr"/>
            <a:lstStyle/>
            <a:p>
              <a:pPr algn="ctr" defTabSz="35559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dirty="0">
                  <a:solidFill>
                    <a:srgbClr val="FFFFFF"/>
                  </a:solidFill>
                  <a:latin typeface="Rubik" panose="020B0604020202020204" charset="-79"/>
                  <a:cs typeface="Rubik" panose="020B0604020202020204" charset="-79"/>
                </a:rPr>
                <a:t>Detecta valores atipicos</a:t>
              </a:r>
            </a:p>
          </p:txBody>
        </p:sp>
        <p:cxnSp>
          <p:nvCxnSpPr>
            <p:cNvPr id="58" name="Straight Connector 76"/>
            <p:cNvCxnSpPr/>
            <p:nvPr/>
          </p:nvCxnSpPr>
          <p:spPr>
            <a:xfrm flipH="1">
              <a:off x="4769304" y="384346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ket 77"/>
            <p:cNvSpPr/>
            <p:nvPr/>
          </p:nvSpPr>
          <p:spPr>
            <a:xfrm>
              <a:off x="4911584" y="3552949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1" name="Straight Connector 79"/>
            <p:cNvCxnSpPr/>
            <p:nvPr/>
          </p:nvCxnSpPr>
          <p:spPr>
            <a:xfrm>
              <a:off x="4966948" y="355295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80"/>
            <p:cNvCxnSpPr/>
            <p:nvPr/>
          </p:nvCxnSpPr>
          <p:spPr>
            <a:xfrm>
              <a:off x="4966948" y="4134570"/>
              <a:ext cx="3657402" cy="0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84"/>
            <p:cNvCxnSpPr/>
            <p:nvPr/>
          </p:nvCxnSpPr>
          <p:spPr>
            <a:xfrm flipH="1">
              <a:off x="4766923" y="2877270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Left Bracket 85"/>
            <p:cNvSpPr/>
            <p:nvPr/>
          </p:nvSpPr>
          <p:spPr>
            <a:xfrm>
              <a:off x="4909202" y="2586162"/>
              <a:ext cx="61913" cy="581621"/>
            </a:xfrm>
            <a:prstGeom prst="leftBracket">
              <a:avLst>
                <a:gd name="adj" fmla="val 65305"/>
              </a:avLst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66" name="Straight Connector 87"/>
            <p:cNvCxnSpPr/>
            <p:nvPr/>
          </p:nvCxnSpPr>
          <p:spPr>
            <a:xfrm>
              <a:off x="4964567" y="2586162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88"/>
            <p:cNvCxnSpPr/>
            <p:nvPr/>
          </p:nvCxnSpPr>
          <p:spPr>
            <a:xfrm>
              <a:off x="4964567" y="3167783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92"/>
            <p:cNvCxnSpPr/>
            <p:nvPr/>
          </p:nvCxnSpPr>
          <p:spPr>
            <a:xfrm flipH="1">
              <a:off x="4766923" y="1857622"/>
              <a:ext cx="204192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 Bracket 93"/>
            <p:cNvSpPr/>
            <p:nvPr/>
          </p:nvSpPr>
          <p:spPr>
            <a:xfrm>
              <a:off x="4909202" y="1567109"/>
              <a:ext cx="61913" cy="581621"/>
            </a:xfrm>
            <a:prstGeom prst="leftBracket">
              <a:avLst>
                <a:gd name="adj" fmla="val 65305"/>
              </a:avLst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685663">
                <a:defRPr/>
              </a:pPr>
              <a:endParaRPr lang="en-US" sz="800" dirty="0">
                <a:latin typeface="Rubik" panose="020B0604020202020204" charset="-79"/>
                <a:cs typeface="Rubik" panose="020B0604020202020204" charset="-79"/>
              </a:endParaRPr>
            </a:p>
          </p:txBody>
        </p:sp>
        <p:cxnSp>
          <p:nvCxnSpPr>
            <p:cNvPr id="71" name="Straight Connector 95"/>
            <p:cNvCxnSpPr/>
            <p:nvPr/>
          </p:nvCxnSpPr>
          <p:spPr>
            <a:xfrm>
              <a:off x="4964567" y="156711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96"/>
            <p:cNvCxnSpPr/>
            <p:nvPr/>
          </p:nvCxnSpPr>
          <p:spPr>
            <a:xfrm>
              <a:off x="4964567" y="2148730"/>
              <a:ext cx="3659783" cy="0"/>
            </a:xfrm>
            <a:prstGeom prst="line">
              <a:avLst/>
            </a:prstGeom>
            <a:ln w="3175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Subtitle 2"/>
            <p:cNvSpPr txBox="1">
              <a:spLocks/>
            </p:cNvSpPr>
            <p:nvPr/>
          </p:nvSpPr>
          <p:spPr bwMode="auto">
            <a:xfrm>
              <a:off x="4965632" y="1601836"/>
              <a:ext cx="3684192" cy="556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40000"/>
                </a:lnSpc>
                <a:spcBef>
                  <a:spcPts val="750"/>
                </a:spcBef>
              </a:pP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Puede utilizarse para ver la </a:t>
              </a:r>
              <a:r>
                <a:rPr lang="es-AR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distribuciones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sz="1200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univariadas</a:t>
              </a:r>
              <a:r>
                <a:rPr lang="en-US" altLang="es-AR" sz="1200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 variables</a:t>
              </a:r>
            </a:p>
          </p:txBody>
        </p:sp>
        <p:sp>
          <p:nvSpPr>
            <p:cNvPr id="75" name="Subtitle 2"/>
            <p:cNvSpPr txBox="1">
              <a:spLocks/>
            </p:cNvSpPr>
            <p:nvPr/>
          </p:nvSpPr>
          <p:spPr bwMode="auto">
            <a:xfrm>
              <a:off x="4964567" y="2694759"/>
              <a:ext cx="3859768" cy="302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usa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con variables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numéricas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continuas</a:t>
              </a:r>
              <a:endParaRPr lang="en-US" alt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77" name="Subtitle 2"/>
            <p:cNvSpPr txBox="1">
              <a:spLocks/>
            </p:cNvSpPr>
            <p:nvPr/>
          </p:nvSpPr>
          <p:spPr bwMode="auto">
            <a:xfrm>
              <a:off x="4940286" y="3521349"/>
              <a:ext cx="3884048" cy="560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66" tIns="34283" rIns="68566" bIns="34283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lnSpc>
                  <a:spcPct val="140000"/>
                </a:lnSpc>
                <a:spcBef>
                  <a:spcPts val="750"/>
                </a:spcBef>
                <a:defRPr sz="1200">
                  <a:solidFill>
                    <a:schemeClr val="tx1"/>
                  </a:solidFill>
                  <a:latin typeface="+mn-lt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Este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gráfico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sirve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para detector valores que se </a:t>
              </a:r>
              <a:r>
                <a:rPr lang="en-US" altLang="es-AR" dirty="0" err="1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alejan</a:t>
              </a:r>
              <a:r>
                <a:rPr lang="en-US" altLang="es-AR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 del resto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BCC140D8-A035-41BA-B87D-D6EC94A68C14}"/>
              </a:ext>
            </a:extLst>
          </p:cNvPr>
          <p:cNvGrpSpPr/>
          <p:nvPr/>
        </p:nvGrpSpPr>
        <p:grpSpPr>
          <a:xfrm>
            <a:off x="89685" y="1748968"/>
            <a:ext cx="2450611" cy="2233740"/>
            <a:chOff x="89685" y="1748968"/>
            <a:chExt cx="2450611" cy="2233740"/>
          </a:xfrm>
        </p:grpSpPr>
        <p:grpSp>
          <p:nvGrpSpPr>
            <p:cNvPr id="84" name="Grupo 83"/>
            <p:cNvGrpSpPr/>
            <p:nvPr/>
          </p:nvGrpSpPr>
          <p:grpSpPr>
            <a:xfrm>
              <a:off x="586688" y="1854837"/>
              <a:ext cx="1914181" cy="1795748"/>
              <a:chOff x="829019" y="1867692"/>
              <a:chExt cx="1914181" cy="1795748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V="1">
                <a:off x="829019" y="1867692"/>
                <a:ext cx="2754" cy="1795748"/>
              </a:xfrm>
              <a:prstGeom prst="straightConnector1">
                <a:avLst/>
              </a:prstGeom>
              <a:ln w="38100">
                <a:solidFill>
                  <a:srgbClr val="456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829019" y="3638117"/>
                <a:ext cx="1914181" cy="23488"/>
              </a:xfrm>
              <a:prstGeom prst="straightConnector1">
                <a:avLst/>
              </a:prstGeom>
              <a:ln w="38100">
                <a:solidFill>
                  <a:srgbClr val="4563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uadroTexto 5"/>
            <p:cNvSpPr txBox="1"/>
            <p:nvPr/>
          </p:nvSpPr>
          <p:spPr>
            <a:xfrm rot="16200000">
              <a:off x="-314432" y="2598822"/>
              <a:ext cx="1116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Frecuencia</a:t>
              </a:r>
              <a:endParaRPr 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sp>
          <p:nvSpPr>
            <p:cNvPr id="47" name="CuadroTexto 46"/>
            <p:cNvSpPr txBox="1"/>
            <p:nvPr/>
          </p:nvSpPr>
          <p:spPr>
            <a:xfrm>
              <a:off x="587517" y="3674931"/>
              <a:ext cx="195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>
                  <a:solidFill>
                    <a:schemeClr val="bg1">
                      <a:lumMod val="50000"/>
                    </a:schemeClr>
                  </a:solidFill>
                  <a:latin typeface="Rubik" panose="020B0604020202020204" charset="-79"/>
                  <a:cs typeface="Rubik" panose="020B0604020202020204" charset="-79"/>
                </a:rPr>
                <a:t>Variable 1 (Numérica)</a:t>
              </a:r>
              <a:endParaRPr lang="es-AR" dirty="0">
                <a:solidFill>
                  <a:schemeClr val="bg1">
                    <a:lumMod val="50000"/>
                  </a:schemeClr>
                </a:solidFill>
                <a:latin typeface="Rubik" panose="020B0604020202020204" charset="-79"/>
                <a:cs typeface="Rubik" panose="020B0604020202020204" charset="-79"/>
              </a:endParaRPr>
            </a:p>
          </p:txBody>
        </p:sp>
        <p:graphicFrame>
          <p:nvGraphicFramePr>
            <p:cNvPr id="49" name="Gráfico 48">
              <a:extLst>
                <a:ext uri="{FF2B5EF4-FFF2-40B4-BE49-F238E27FC236}">
                  <a16:creationId xmlns:a16="http://schemas.microsoft.com/office/drawing/2014/main" id="{27D34DD2-A2EB-44AA-A3CD-69EE096178B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190" y="1748968"/>
            <a:ext cx="1846529" cy="1959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5757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3"/>
          <p:cNvSpPr txBox="1"/>
          <p:nvPr/>
        </p:nvSpPr>
        <p:spPr>
          <a:xfrm>
            <a:off x="0" y="-13833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Visualización de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46CC14B-6358-44DE-9BD6-710ED03069FF}"/>
              </a:ext>
            </a:extLst>
          </p:cNvPr>
          <p:cNvSpPr/>
          <p:nvPr/>
        </p:nvSpPr>
        <p:spPr>
          <a:xfrm>
            <a:off x="917709" y="583957"/>
            <a:ext cx="2872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)+</a:t>
            </a:r>
          </a:p>
          <a:p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geom_histogram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ES" dirty="0" err="1"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ES" dirty="0">
                <a:latin typeface="Rubik" panose="020B0604020202020204" charset="-79"/>
                <a:cs typeface="Rubik" panose="020B0604020202020204" charset="-79"/>
              </a:rPr>
              <a:t>))</a:t>
            </a:r>
            <a:endParaRPr lang="es-AR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6" name="Google Shape;191;p13">
            <a:extLst>
              <a:ext uri="{FF2B5EF4-FFF2-40B4-BE49-F238E27FC236}">
                <a16:creationId xmlns:a16="http://schemas.microsoft.com/office/drawing/2014/main" id="{F6AE4052-6FB4-4AE4-AF53-14AA99E1640D}"/>
              </a:ext>
            </a:extLst>
          </p:cNvPr>
          <p:cNvSpPr txBox="1"/>
          <p:nvPr/>
        </p:nvSpPr>
        <p:spPr>
          <a:xfrm>
            <a:off x="4507876" y="-53919"/>
            <a:ext cx="4774300" cy="1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ggplot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data_filtro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geom_histogram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(aes(x=</a:t>
            </a:r>
            <a:r>
              <a:rPr lang="es-MX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price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),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               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alpha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= .4, color="#5184b9",fill="#5184b9")</a:t>
            </a:r>
            <a:r>
              <a:rPr lang="es-MX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+</a:t>
            </a:r>
          </a:p>
          <a:p>
            <a:pPr lvl="0">
              <a:lnSpc>
                <a:spcPct val="90000"/>
              </a:lnSpc>
            </a:pP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  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labs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(x="</a:t>
            </a:r>
            <a:r>
              <a:rPr lang="es-MX" dirty="0" err="1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Precio",y</a:t>
            </a:r>
            <a:r>
              <a:rPr lang="es-MX" dirty="0">
                <a:solidFill>
                  <a:schemeClr val="bg1"/>
                </a:solidFill>
                <a:highlight>
                  <a:srgbClr val="45637F"/>
                </a:highlight>
                <a:latin typeface="Rubik" panose="020B0604020202020204" charset="-79"/>
                <a:cs typeface="Rubik" panose="020B0604020202020204" charset="-79"/>
              </a:rPr>
              <a:t>="Frecuencia")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72070FC-3AA2-42C7-AA3A-09FDBA9AC74F}"/>
              </a:ext>
            </a:extLst>
          </p:cNvPr>
          <p:cNvCxnSpPr>
            <a:cxnSpLocks/>
          </p:cNvCxnSpPr>
          <p:nvPr/>
        </p:nvCxnSpPr>
        <p:spPr>
          <a:xfrm>
            <a:off x="6895026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072DD09-6AB9-44C0-9054-813A52DF3E3B}"/>
              </a:ext>
            </a:extLst>
          </p:cNvPr>
          <p:cNvCxnSpPr>
            <a:cxnSpLocks/>
          </p:cNvCxnSpPr>
          <p:nvPr/>
        </p:nvCxnSpPr>
        <p:spPr>
          <a:xfrm>
            <a:off x="2354045" y="1303689"/>
            <a:ext cx="0" cy="221985"/>
          </a:xfrm>
          <a:prstGeom prst="straightConnector1">
            <a:avLst/>
          </a:prstGeom>
          <a:ln w="19050">
            <a:solidFill>
              <a:srgbClr val="45637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074C4424-E5CB-4C58-B242-CED21358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4" y="1751892"/>
            <a:ext cx="3433113" cy="2592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520DCBE-B97E-428C-9FBF-791CF9DC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59" y="1751892"/>
            <a:ext cx="3433114" cy="2592000"/>
          </a:xfrm>
          <a:prstGeom prst="rect">
            <a:avLst/>
          </a:prstGeom>
        </p:spPr>
      </p:pic>
      <p:sp>
        <p:nvSpPr>
          <p:cNvPr id="6" name="AutoShape 2" descr="http://127.0.0.1:31376/graphics/plot.png?width=400&amp;height=302&amp;randomizer=978243821">
            <a:extLst>
              <a:ext uri="{FF2B5EF4-FFF2-40B4-BE49-F238E27FC236}">
                <a16:creationId xmlns:a16="http://schemas.microsoft.com/office/drawing/2014/main" id="{71388A98-53DB-4E12-847E-DA1586AEF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29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/>
        </p:nvSpPr>
        <p:spPr>
          <a:xfrm>
            <a:off x="0" y="1866528"/>
            <a:ext cx="9144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5400" b="1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¡Muchas gracias!</a:t>
            </a:r>
            <a:endParaRPr sz="54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0" y="2905952"/>
            <a:ext cx="9144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Trebuchet MS"/>
              <a:buNone/>
            </a:pPr>
            <a:r>
              <a:rPr lang="es-MX" sz="24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¡Sigamos trabajando!</a:t>
            </a:r>
            <a:endParaRPr sz="2400" b="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1" y="754922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Manipulación de datos con Librería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2" y="1201138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7" name="Google Shape;377;p28"/>
          <p:cNvGraphicFramePr/>
          <p:nvPr>
            <p:extLst>
              <p:ext uri="{D42A27DB-BD31-4B8C-83A1-F6EECF244321}">
                <p14:modId xmlns:p14="http://schemas.microsoft.com/office/powerpoint/2010/main" val="3363078496"/>
              </p:ext>
            </p:extLst>
          </p:nvPr>
        </p:nvGraphicFramePr>
        <p:xfrm>
          <a:off x="1513115" y="1382801"/>
          <a:ext cx="6096000" cy="2462295"/>
        </p:xfrm>
        <a:graphic>
          <a:graphicData uri="http://schemas.openxmlformats.org/drawingml/2006/table">
            <a:tbl>
              <a:tblPr firstRow="1" bandRow="1">
                <a:noFill/>
                <a:tableStyleId>{72CE057E-09E1-4D0D-AC6B-FC80A6323364}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Función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/>
                        <a:t>Descripción</a:t>
                      </a:r>
                      <a:endParaRPr sz="1350" u="none" strike="noStrike" cap="none"/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select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Seleccionar columnas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filter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Filtrar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arrange</a:t>
                      </a:r>
                      <a:r>
                        <a:rPr lang="es-MX" sz="1350" u="none" strike="noStrike" cap="none" dirty="0"/>
                        <a:t>() 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Reordenar registros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09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mutate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Crear nuevas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summarise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Resumen de los valores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group_by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s-MX" sz="1350" u="none" strike="noStrike" cap="none" dirty="0"/>
                        <a:t>Agrupa datos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 err="1"/>
                        <a:t>rename</a:t>
                      </a:r>
                      <a:r>
                        <a:rPr lang="es-MX" sz="1350" u="none" strike="noStrike" cap="none" dirty="0"/>
                        <a:t>()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Renombrar</a:t>
                      </a:r>
                      <a:r>
                        <a:rPr lang="es-MX" sz="1350" u="none" strike="noStrike" cap="none" baseline="0" dirty="0"/>
                        <a:t> variables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0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(Datos, Nombre, Edad)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Seleccionando columnas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Google Shape;324;p24"/>
          <p:cNvGraphicFramePr/>
          <p:nvPr>
            <p:extLst>
              <p:ext uri="{D42A27DB-BD31-4B8C-83A1-F6EECF244321}">
                <p14:modId xmlns:p14="http://schemas.microsoft.com/office/powerpoint/2010/main" val="1680239137"/>
              </p:ext>
            </p:extLst>
          </p:nvPr>
        </p:nvGraphicFramePr>
        <p:xfrm>
          <a:off x="5424227" y="1853365"/>
          <a:ext cx="19344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09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4800903" y="2893530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348"/>
              </p:ext>
            </p:extLst>
          </p:nvPr>
        </p:nvGraphicFramePr>
        <p:xfrm>
          <a:off x="729850" y="1853365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(Datos, Edad&gt;30)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Filtrando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Flecha derecha 11"/>
          <p:cNvSpPr/>
          <p:nvPr/>
        </p:nvSpPr>
        <p:spPr>
          <a:xfrm>
            <a:off x="4319108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8858"/>
              </p:ext>
            </p:extLst>
          </p:nvPr>
        </p:nvGraphicFramePr>
        <p:xfrm>
          <a:off x="4893560" y="2182949"/>
          <a:ext cx="3730787" cy="118876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4441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3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mutate</a:t>
              </a:r>
              <a:r>
                <a:rPr lang="es-MX" sz="1800" b="1" dirty="0">
                  <a:solidFill>
                    <a:schemeClr val="lt1"/>
                  </a:solidFill>
                </a:rPr>
                <a:t>(Datos, Suma= </a:t>
              </a:r>
              <a:r>
                <a:rPr lang="es-MX" sz="1800" b="1" dirty="0" err="1">
                  <a:solidFill>
                    <a:schemeClr val="lt1"/>
                  </a:solidFill>
                </a:rPr>
                <a:t>Edad+Peso</a:t>
              </a:r>
              <a:r>
                <a:rPr lang="es-MX" sz="1800" b="1" dirty="0">
                  <a:solidFill>
                    <a:schemeClr val="lt1"/>
                  </a:solidFill>
                </a:rPr>
                <a:t>)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Creando nuevas variables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46821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lecha derecha 11"/>
          <p:cNvSpPr/>
          <p:nvPr/>
        </p:nvSpPr>
        <p:spPr>
          <a:xfrm>
            <a:off x="4164187" y="2692732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99778"/>
              </p:ext>
            </p:extLst>
          </p:nvPr>
        </p:nvGraphicFramePr>
        <p:xfrm>
          <a:off x="4531396" y="1821761"/>
          <a:ext cx="4473196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Suma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88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es-MX" sz="135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4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89" name="Google Shape;189;p13"/>
          <p:cNvGrpSpPr/>
          <p:nvPr/>
        </p:nvGrpSpPr>
        <p:grpSpPr>
          <a:xfrm>
            <a:off x="256249" y="1080435"/>
            <a:ext cx="8408776" cy="426316"/>
            <a:chOff x="0" y="192315"/>
            <a:chExt cx="6444344" cy="638625"/>
          </a:xfrm>
        </p:grpSpPr>
        <p:sp>
          <p:nvSpPr>
            <p:cNvPr id="190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</a:t>
              </a:r>
              <a:r>
                <a:rPr lang="es-MX" sz="1800" b="1" dirty="0" err="1">
                  <a:solidFill>
                    <a:schemeClr val="lt1"/>
                  </a:solidFill>
                </a:rPr>
                <a:t>summarise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group_by</a:t>
              </a:r>
              <a:r>
                <a:rPr lang="es-MX" sz="1800" b="1" dirty="0">
                  <a:solidFill>
                    <a:schemeClr val="lt1"/>
                  </a:solidFill>
                </a:rPr>
                <a:t>(</a:t>
              </a:r>
              <a:r>
                <a:rPr lang="es-MX" sz="1800" b="1" dirty="0" err="1">
                  <a:solidFill>
                    <a:schemeClr val="lt1"/>
                  </a:solidFill>
                </a:rPr>
                <a:t>Datos,Sexo</a:t>
              </a:r>
              <a:r>
                <a:rPr lang="es-MX" sz="1800" b="1" dirty="0">
                  <a:solidFill>
                    <a:schemeClr val="lt1"/>
                  </a:solidFill>
                </a:rPr>
                <a:t>),</a:t>
              </a:r>
              <a:r>
                <a:rPr lang="es-MX" sz="1800" b="1" dirty="0" err="1">
                  <a:solidFill>
                    <a:schemeClr val="lt1"/>
                  </a:solidFill>
                </a:rPr>
                <a:t>Suma_edad</a:t>
              </a:r>
              <a:r>
                <a:rPr lang="es-MX" sz="1800" b="1" dirty="0">
                  <a:solidFill>
                    <a:schemeClr val="lt1"/>
                  </a:solidFill>
                </a:rPr>
                <a:t>=sum(Edad)) </a:t>
              </a: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256250" y="558979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Agrupar datos (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MX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summarise</a:t>
            </a: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005195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9" name="Google Shape;324;p24"/>
          <p:cNvGraphicFramePr/>
          <p:nvPr>
            <p:extLst>
              <p:ext uri="{D42A27DB-BD31-4B8C-83A1-F6EECF244321}">
                <p14:modId xmlns:p14="http://schemas.microsoft.com/office/powerpoint/2010/main" val="469244871"/>
              </p:ext>
            </p:extLst>
          </p:nvPr>
        </p:nvGraphicFramePr>
        <p:xfrm>
          <a:off x="5228082" y="2416141"/>
          <a:ext cx="2446347" cy="89157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1074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 err="1">
                          <a:solidFill>
                            <a:schemeClr val="lt1"/>
                          </a:solidFill>
                        </a:rPr>
                        <a:t>Suma_edad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110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215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11126"/>
              </p:ext>
            </p:extLst>
          </p:nvPr>
        </p:nvGraphicFramePr>
        <p:xfrm>
          <a:off x="296927" y="1821761"/>
          <a:ext cx="3730787" cy="2080330"/>
        </p:xfrm>
        <a:graphic>
          <a:graphicData uri="http://schemas.openxmlformats.org/drawingml/2006/table">
            <a:tbl>
              <a:tblPr firstRow="1" bandRow="1">
                <a:noFill/>
                <a:tableStyleId>{8396CB31-569E-4B18-A23F-51447D1BD4F1}</a:tableStyleId>
              </a:tblPr>
              <a:tblGrid>
                <a:gridCol w="66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Id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Nombre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Edad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Peso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b="1" u="none" strike="noStrike" cap="none" dirty="0">
                          <a:solidFill>
                            <a:schemeClr val="lt1"/>
                          </a:solidFill>
                        </a:rPr>
                        <a:t>Sexo</a:t>
                      </a:r>
                      <a:endParaRPr sz="135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1E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Juan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Clara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42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David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18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70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María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26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47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F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Pedro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38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76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M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6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Claudia</a:t>
                      </a:r>
                      <a:endParaRPr sz="1350" u="none" strike="noStrike" cap="none" dirty="0"/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/>
                        <a:t>52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NA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50" u="none" strike="noStrike" cap="none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91450" marR="91450"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Flecha derecha 12"/>
          <p:cNvSpPr/>
          <p:nvPr/>
        </p:nvSpPr>
        <p:spPr>
          <a:xfrm>
            <a:off x="4455152" y="2787198"/>
            <a:ext cx="283058" cy="169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920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/>
        </p:nvSpPr>
        <p:spPr>
          <a:xfrm>
            <a:off x="256250" y="201916"/>
            <a:ext cx="6029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MX" sz="3000" b="1" i="0" u="none" strike="noStrike" cap="none" dirty="0">
                <a:solidFill>
                  <a:srgbClr val="45637F"/>
                </a:solidFill>
                <a:latin typeface="Rubik"/>
                <a:ea typeface="Rubik"/>
                <a:cs typeface="Rubik"/>
                <a:sym typeface="Rubik"/>
              </a:rPr>
              <a:t>Manipulando datos</a:t>
            </a:r>
            <a:endParaRPr sz="3000" b="1" i="0" u="none" strike="noStrike" cap="none" dirty="0">
              <a:solidFill>
                <a:srgbClr val="4563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256250" y="668716"/>
            <a:ext cx="855029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 Pipe </a:t>
            </a:r>
            <a:r>
              <a:rPr lang="es-MX" sz="2400" b="1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%&gt;%</a:t>
            </a:r>
            <a:endParaRPr sz="2400" b="1" i="0" u="none" strike="noStrike" cap="none" dirty="0">
              <a:solidFill>
                <a:schemeClr val="bg1">
                  <a:lumMod val="6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3"/>
          <p:cNvCxnSpPr/>
          <p:nvPr/>
        </p:nvCxnSpPr>
        <p:spPr>
          <a:xfrm>
            <a:off x="256251" y="1114932"/>
            <a:ext cx="8368098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Rectángulo redondeado 2"/>
          <p:cNvSpPr/>
          <p:nvPr/>
        </p:nvSpPr>
        <p:spPr>
          <a:xfrm>
            <a:off x="4211700" y="1362549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Pertenece a la librería </a:t>
            </a:r>
            <a:r>
              <a:rPr lang="es-MX" b="1" dirty="0" err="1"/>
              <a:t>magrittr</a:t>
            </a:r>
            <a:endParaRPr lang="es-AR" b="1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210629" y="2587192"/>
            <a:ext cx="3091543" cy="555171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un operador que relaciona dos entidades</a:t>
            </a:r>
            <a:endParaRPr lang="es-AR" b="1" dirty="0"/>
          </a:p>
        </p:txBody>
      </p:sp>
      <p:cxnSp>
        <p:nvCxnSpPr>
          <p:cNvPr id="5" name="Conector angular 4"/>
          <p:cNvCxnSpPr>
            <a:endCxn id="3" idx="1"/>
          </p:cNvCxnSpPr>
          <p:nvPr/>
        </p:nvCxnSpPr>
        <p:spPr>
          <a:xfrm flipV="1">
            <a:off x="3324950" y="1640135"/>
            <a:ext cx="886750" cy="574222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endCxn id="23" idx="1"/>
          </p:cNvCxnSpPr>
          <p:nvPr/>
        </p:nvCxnSpPr>
        <p:spPr>
          <a:xfrm>
            <a:off x="3324950" y="2214357"/>
            <a:ext cx="885679" cy="650421"/>
          </a:xfrm>
          <a:prstGeom prst="bentConnector3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oogle Shape;189;p13"/>
          <p:cNvGrpSpPr/>
          <p:nvPr/>
        </p:nvGrpSpPr>
        <p:grpSpPr>
          <a:xfrm>
            <a:off x="215573" y="3298373"/>
            <a:ext cx="8408776" cy="1334385"/>
            <a:chOff x="0" y="192315"/>
            <a:chExt cx="6444344" cy="638625"/>
          </a:xfrm>
        </p:grpSpPr>
        <p:sp>
          <p:nvSpPr>
            <p:cNvPr id="12" name="Google Shape;190;p13"/>
            <p:cNvSpPr/>
            <p:nvPr/>
          </p:nvSpPr>
          <p:spPr>
            <a:xfrm>
              <a:off x="0" y="192315"/>
              <a:ext cx="6444344" cy="638625"/>
            </a:xfrm>
            <a:prstGeom prst="roundRect">
              <a:avLst>
                <a:gd name="adj" fmla="val 16667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1;p13"/>
            <p:cNvSpPr txBox="1"/>
            <p:nvPr/>
          </p:nvSpPr>
          <p:spPr>
            <a:xfrm>
              <a:off x="31175" y="223490"/>
              <a:ext cx="6381994" cy="576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&gt; Datos%&gt;%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filter</a:t>
              </a:r>
              <a:r>
                <a:rPr lang="es-MX" sz="1800" b="1" dirty="0">
                  <a:solidFill>
                    <a:schemeClr val="lt1"/>
                  </a:solidFill>
                </a:rPr>
                <a:t>(Edad&lt;50)%&gt;%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</a:t>
              </a:r>
              <a:r>
                <a:rPr lang="es-MX" sz="1800" b="1" dirty="0" err="1">
                  <a:solidFill>
                    <a:schemeClr val="lt1"/>
                  </a:solidFill>
                </a:rPr>
                <a:t>select</a:t>
              </a:r>
              <a:r>
                <a:rPr lang="es-MX" sz="1800" b="1" dirty="0">
                  <a:solidFill>
                    <a:schemeClr val="lt1"/>
                  </a:solidFill>
                </a:rPr>
                <a:t>(Nombre)%&gt;%</a:t>
              </a:r>
            </a:p>
            <a:p>
              <a:pPr lvl="0">
                <a:lnSpc>
                  <a:spcPct val="90000"/>
                </a:lnSpc>
              </a:pPr>
              <a:r>
                <a:rPr lang="es-MX" sz="1800" b="1" dirty="0">
                  <a:solidFill>
                    <a:schemeClr val="lt1"/>
                  </a:solidFill>
                </a:rPr>
                <a:t>     head()</a:t>
              </a:r>
            </a:p>
          </p:txBody>
        </p:sp>
      </p:grpSp>
      <p:sp>
        <p:nvSpPr>
          <p:cNvPr id="15" name="Rectángulo redondeado 14"/>
          <p:cNvSpPr/>
          <p:nvPr/>
        </p:nvSpPr>
        <p:spPr>
          <a:xfrm>
            <a:off x="1360715" y="1754435"/>
            <a:ext cx="1964236" cy="919843"/>
          </a:xfrm>
          <a:prstGeom prst="round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Operador Pipe</a:t>
            </a:r>
          </a:p>
          <a:p>
            <a:pPr algn="ctr"/>
            <a:r>
              <a:rPr lang="es-MX" sz="2000" dirty="0"/>
              <a:t>%&gt;%</a:t>
            </a:r>
            <a:endParaRPr lang="es-AR" sz="1000" dirty="0"/>
          </a:p>
        </p:txBody>
      </p:sp>
    </p:spTree>
    <p:extLst>
      <p:ext uri="{BB962C8B-B14F-4D97-AF65-F5344CB8AC3E}">
        <p14:creationId xmlns:p14="http://schemas.microsoft.com/office/powerpoint/2010/main" val="272754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3257550" y="2067300"/>
            <a:ext cx="5630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3600" b="1" i="0" u="none" strike="noStrike" cap="none" dirty="0"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rPr>
              <a:t>Juntar/unir datos</a:t>
            </a:r>
            <a:endParaRPr sz="3600" b="1" i="0" u="none" strike="noStrike" cap="none" dirty="0">
              <a:solidFill>
                <a:srgbClr val="666666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120605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1623</Words>
  <Application>Microsoft Office PowerPoint</Application>
  <PresentationFormat>Presentación en pantalla (16:9)</PresentationFormat>
  <Paragraphs>683</Paragraphs>
  <Slides>29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Trebuchet MS</vt:lpstr>
      <vt:lpstr>Calibri</vt:lpstr>
      <vt:lpstr>Lato Light</vt:lpstr>
      <vt:lpstr>Rubik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Castro</dc:creator>
  <cp:lastModifiedBy>Jesús Quiroga</cp:lastModifiedBy>
  <cp:revision>44</cp:revision>
  <dcterms:modified xsi:type="dcterms:W3CDTF">2023-09-04T13:13:09Z</dcterms:modified>
</cp:coreProperties>
</file>