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17" r:id="rId11"/>
    <p:sldId id="318" r:id="rId12"/>
    <p:sldId id="319" r:id="rId13"/>
    <p:sldId id="305" r:id="rId14"/>
    <p:sldId id="310" r:id="rId15"/>
    <p:sldId id="309" r:id="rId16"/>
    <p:sldId id="308" r:id="rId17"/>
    <p:sldId id="312" r:id="rId18"/>
    <p:sldId id="313" r:id="rId19"/>
    <p:sldId id="314" r:id="rId20"/>
    <p:sldId id="315" r:id="rId21"/>
    <p:sldId id="316" r:id="rId22"/>
    <p:sldId id="320" r:id="rId23"/>
    <p:sldId id="295" r:id="rId24"/>
    <p:sldId id="296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Lato Light" panose="020F0502020204030203" pitchFamily="34" charset="0"/>
      <p:regular r:id="rId32"/>
      <p:bold r:id="rId33"/>
      <p:italic r:id="rId34"/>
      <p:boldItalic r:id="rId35"/>
    </p:embeddedFont>
    <p:embeddedFont>
      <p:font typeface="Rubik" panose="020B0604020202020204" charset="-79"/>
      <p:regular r:id="rId36"/>
      <p:bold r:id="rId37"/>
      <p:italic r:id="rId38"/>
      <p:boldItalic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jyoU4vhkWF0kvlNuYveoHze2Fe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6CB31-569E-4B18-A23F-51447D1BD4F1}">
  <a:tblStyle styleId="{8396CB31-569E-4B18-A23F-51447D1BD4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2CE057E-09E1-4D0D-AC6B-FC80A632336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84" Type="http://customschemas.google.com/relationships/presentationmetadata" Target="metadata"/><Relationship Id="rId89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redo Jimenez" userId="13d526cefa727978" providerId="LiveId" clId="{E0EE5D65-B50D-40CC-9805-B90804DBC449}"/>
    <pc:docChg chg="delSld modSld">
      <pc:chgData name="Luis Alfredo Jimenez" userId="13d526cefa727978" providerId="LiveId" clId="{E0EE5D65-B50D-40CC-9805-B90804DBC449}" dt="2022-02-23T17:22:46.673" v="2" actId="20577"/>
      <pc:docMkLst>
        <pc:docMk/>
      </pc:docMkLst>
      <pc:sldChg chg="modSp mod">
        <pc:chgData name="Luis Alfredo Jimenez" userId="13d526cefa727978" providerId="LiveId" clId="{E0EE5D65-B50D-40CC-9805-B90804DBC449}" dt="2022-02-23T17:22:46.673" v="2" actId="20577"/>
        <pc:sldMkLst>
          <pc:docMk/>
          <pc:sldMk cId="0" sldId="256"/>
        </pc:sldMkLst>
        <pc:spChg chg="mod">
          <ac:chgData name="Luis Alfredo Jimenez" userId="13d526cefa727978" providerId="LiveId" clId="{E0EE5D65-B50D-40CC-9805-B90804DBC449}" dt="2022-02-23T17:22:46.673" v="2" actId="20577"/>
          <ac:spMkLst>
            <pc:docMk/>
            <pc:sldMk cId="0" sldId="256"/>
            <ac:spMk id="79" creationId="{00000000-0000-0000-0000-000000000000}"/>
          </ac:spMkLst>
        </pc:spChg>
      </pc:sldChg>
      <pc:sldChg chg="del">
        <pc:chgData name="Luis Alfredo Jimenez" userId="13d526cefa727978" providerId="LiveId" clId="{E0EE5D65-B50D-40CC-9805-B90804DBC449}" dt="2022-02-23T17:20:12.622" v="0" actId="47"/>
        <pc:sldMkLst>
          <pc:docMk/>
          <pc:sldMk cId="0" sldId="257"/>
        </pc:sldMkLst>
      </pc:sldChg>
      <pc:sldChg chg="del">
        <pc:chgData name="Luis Alfredo Jimenez" userId="13d526cefa727978" providerId="LiveId" clId="{E0EE5D65-B50D-40CC-9805-B90804DBC449}" dt="2022-02-23T17:20:14.467" v="1" actId="47"/>
        <pc:sldMkLst>
          <pc:docMk/>
          <pc:sldMk cId="0" sldId="258"/>
        </pc:sldMkLst>
      </pc:sldChg>
      <pc:sldMasterChg chg="delSldLayout">
        <pc:chgData name="Luis Alfredo Jimenez" userId="13d526cefa727978" providerId="LiveId" clId="{E0EE5D65-B50D-40CC-9805-B90804DBC449}" dt="2022-02-23T17:20:12.622" v="0" actId="47"/>
        <pc:sldMasterMkLst>
          <pc:docMk/>
          <pc:sldMasterMk cId="0" sldId="2147483648"/>
        </pc:sldMasterMkLst>
        <pc:sldLayoutChg chg="del">
          <pc:chgData name="Luis Alfredo Jimenez" userId="13d526cefa727978" providerId="LiveId" clId="{E0EE5D65-B50D-40CC-9805-B90804DBC449}" dt="2022-02-23T17:20:12.622" v="0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25903-B9E4-43C1-AF94-46693B8F8B1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5A5DD7F-FE18-4552-8535-34E60C23ED09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s-MX" sz="1800" dirty="0"/>
            <a:t>Algunas medidas de evaluación</a:t>
          </a:r>
          <a:endParaRPr lang="es-AR" sz="1800" dirty="0"/>
        </a:p>
      </dgm:t>
    </dgm:pt>
    <dgm:pt modelId="{7E50E37C-74D6-4795-B1EC-038A270B1407}" type="parTrans" cxnId="{0ADB35C7-FD52-4E85-A76F-892ED2265D80}">
      <dgm:prSet/>
      <dgm:spPr/>
      <dgm:t>
        <a:bodyPr/>
        <a:lstStyle/>
        <a:p>
          <a:endParaRPr lang="es-AR" sz="1100"/>
        </a:p>
      </dgm:t>
    </dgm:pt>
    <dgm:pt modelId="{AAA98A8F-FCC7-4CF0-AFA3-6FAF5D3165F8}" type="sibTrans" cxnId="{0ADB35C7-FD52-4E85-A76F-892ED2265D80}">
      <dgm:prSet/>
      <dgm:spPr/>
      <dgm:t>
        <a:bodyPr/>
        <a:lstStyle/>
        <a:p>
          <a:endParaRPr lang="es-AR" sz="1100"/>
        </a:p>
      </dgm:t>
    </dgm:pt>
    <dgm:pt modelId="{814CB3BF-BC1B-4E30-AA40-41BEDDEE11F4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sz="1800" dirty="0"/>
            <a:t>Variable respuesta binaria</a:t>
          </a:r>
          <a:endParaRPr lang="es-AR" sz="1800" dirty="0"/>
        </a:p>
      </dgm:t>
    </dgm:pt>
    <dgm:pt modelId="{E33C858B-954D-4313-B165-FCD7641B7097}" type="parTrans" cxnId="{C549146F-9DD5-4D64-B138-8E92E22FB75F}">
      <dgm:prSet/>
      <dgm:spPr/>
      <dgm:t>
        <a:bodyPr/>
        <a:lstStyle/>
        <a:p>
          <a:endParaRPr lang="es-AR" sz="1100"/>
        </a:p>
      </dgm:t>
    </dgm:pt>
    <dgm:pt modelId="{0387EBF7-F386-44BD-959B-5CFE32F42685}" type="sibTrans" cxnId="{C549146F-9DD5-4D64-B138-8E92E22FB75F}">
      <dgm:prSet/>
      <dgm:spPr/>
      <dgm:t>
        <a:bodyPr/>
        <a:lstStyle/>
        <a:p>
          <a:endParaRPr lang="es-AR" sz="1100"/>
        </a:p>
      </dgm:t>
    </dgm:pt>
    <dgm:pt modelId="{D97A2CEC-BA74-4CA6-9EA4-131AF607238F}">
      <dgm:prSet phldrT="[Tex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sz="1800" dirty="0"/>
            <a:t>Variable respuesta numérica</a:t>
          </a:r>
          <a:endParaRPr lang="es-AR" sz="1800" dirty="0"/>
        </a:p>
      </dgm:t>
    </dgm:pt>
    <dgm:pt modelId="{E826C048-2291-4F99-A279-C678DEFCB8CB}" type="parTrans" cxnId="{9624EE69-BBAA-4604-B2DD-AD608C677CE4}">
      <dgm:prSet/>
      <dgm:spPr/>
      <dgm:t>
        <a:bodyPr/>
        <a:lstStyle/>
        <a:p>
          <a:endParaRPr lang="es-AR" sz="1100"/>
        </a:p>
      </dgm:t>
    </dgm:pt>
    <dgm:pt modelId="{54A48053-359F-4A63-82A7-4E822691A994}" type="sibTrans" cxnId="{9624EE69-BBAA-4604-B2DD-AD608C677CE4}">
      <dgm:prSet/>
      <dgm:spPr/>
      <dgm:t>
        <a:bodyPr/>
        <a:lstStyle/>
        <a:p>
          <a:endParaRPr lang="es-AR" sz="1100"/>
        </a:p>
      </dgm:t>
    </dgm:pt>
    <dgm:pt modelId="{8D1C8D5B-7B49-4257-A65F-A11EC5C01A7F}" type="pres">
      <dgm:prSet presAssocID="{4B525903-B9E4-43C1-AF94-46693B8F8B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967D4C-CD6F-4C52-B6CD-0F97D6ED5D74}" type="pres">
      <dgm:prSet presAssocID="{65A5DD7F-FE18-4552-8535-34E60C23ED09}" presName="hierRoot1" presStyleCnt="0">
        <dgm:presLayoutVars>
          <dgm:hierBranch val="init"/>
        </dgm:presLayoutVars>
      </dgm:prSet>
      <dgm:spPr/>
    </dgm:pt>
    <dgm:pt modelId="{789FDE16-E96E-489E-ABD2-F52B73C22892}" type="pres">
      <dgm:prSet presAssocID="{65A5DD7F-FE18-4552-8535-34E60C23ED09}" presName="rootComposite1" presStyleCnt="0"/>
      <dgm:spPr/>
    </dgm:pt>
    <dgm:pt modelId="{76570D8D-94C3-4F72-9725-F68CE4FFF9EB}" type="pres">
      <dgm:prSet presAssocID="{65A5DD7F-FE18-4552-8535-34E60C23ED09}" presName="rootText1" presStyleLbl="node0" presStyleIdx="0" presStyleCnt="1" custScaleX="110958" custScaleY="29366">
        <dgm:presLayoutVars>
          <dgm:chPref val="3"/>
        </dgm:presLayoutVars>
      </dgm:prSet>
      <dgm:spPr/>
    </dgm:pt>
    <dgm:pt modelId="{C8CBEB3A-8A42-45F2-997C-9E3878127805}" type="pres">
      <dgm:prSet presAssocID="{65A5DD7F-FE18-4552-8535-34E60C23ED09}" presName="rootConnector1" presStyleLbl="node1" presStyleIdx="0" presStyleCnt="0"/>
      <dgm:spPr/>
    </dgm:pt>
    <dgm:pt modelId="{7C868F42-4D32-4EC7-9D26-84417EEBE320}" type="pres">
      <dgm:prSet presAssocID="{65A5DD7F-FE18-4552-8535-34E60C23ED09}" presName="hierChild2" presStyleCnt="0"/>
      <dgm:spPr/>
    </dgm:pt>
    <dgm:pt modelId="{3D7CE793-AD22-4989-831B-DC9FEC4100D8}" type="pres">
      <dgm:prSet presAssocID="{E33C858B-954D-4313-B165-FCD7641B7097}" presName="Name37" presStyleLbl="parChTrans1D2" presStyleIdx="0" presStyleCnt="2"/>
      <dgm:spPr/>
    </dgm:pt>
    <dgm:pt modelId="{4F81555D-F235-4CDB-B248-9DBF818AFDD0}" type="pres">
      <dgm:prSet presAssocID="{814CB3BF-BC1B-4E30-AA40-41BEDDEE11F4}" presName="hierRoot2" presStyleCnt="0">
        <dgm:presLayoutVars>
          <dgm:hierBranch val="init"/>
        </dgm:presLayoutVars>
      </dgm:prSet>
      <dgm:spPr/>
    </dgm:pt>
    <dgm:pt modelId="{F1118B37-D6A6-45BE-A6E3-DF18BA1ADDA4}" type="pres">
      <dgm:prSet presAssocID="{814CB3BF-BC1B-4E30-AA40-41BEDDEE11F4}" presName="rootComposite" presStyleCnt="0"/>
      <dgm:spPr/>
    </dgm:pt>
    <dgm:pt modelId="{69CD7DAC-2866-410B-9BBD-004B428A8ABE}" type="pres">
      <dgm:prSet presAssocID="{814CB3BF-BC1B-4E30-AA40-41BEDDEE11F4}" presName="rootText" presStyleLbl="node2" presStyleIdx="0" presStyleCnt="2" custScaleY="29366">
        <dgm:presLayoutVars>
          <dgm:chPref val="3"/>
        </dgm:presLayoutVars>
      </dgm:prSet>
      <dgm:spPr/>
    </dgm:pt>
    <dgm:pt modelId="{78F1D4B8-0D28-4A7E-A2F5-93BE80C76C82}" type="pres">
      <dgm:prSet presAssocID="{814CB3BF-BC1B-4E30-AA40-41BEDDEE11F4}" presName="rootConnector" presStyleLbl="node2" presStyleIdx="0" presStyleCnt="2"/>
      <dgm:spPr/>
    </dgm:pt>
    <dgm:pt modelId="{12039615-0DEC-4C85-B395-F4E48A5BEB7D}" type="pres">
      <dgm:prSet presAssocID="{814CB3BF-BC1B-4E30-AA40-41BEDDEE11F4}" presName="hierChild4" presStyleCnt="0"/>
      <dgm:spPr/>
    </dgm:pt>
    <dgm:pt modelId="{397A3A9F-C234-4DBA-8DCC-B3D85308451D}" type="pres">
      <dgm:prSet presAssocID="{814CB3BF-BC1B-4E30-AA40-41BEDDEE11F4}" presName="hierChild5" presStyleCnt="0"/>
      <dgm:spPr/>
    </dgm:pt>
    <dgm:pt modelId="{59F854E4-AC4C-4776-B75C-2FFDEA74B34F}" type="pres">
      <dgm:prSet presAssocID="{E826C048-2291-4F99-A279-C678DEFCB8CB}" presName="Name37" presStyleLbl="parChTrans1D2" presStyleIdx="1" presStyleCnt="2"/>
      <dgm:spPr/>
    </dgm:pt>
    <dgm:pt modelId="{EDBDA90C-1789-4E5F-A956-6ED2717126E8}" type="pres">
      <dgm:prSet presAssocID="{D97A2CEC-BA74-4CA6-9EA4-131AF607238F}" presName="hierRoot2" presStyleCnt="0">
        <dgm:presLayoutVars>
          <dgm:hierBranch val="init"/>
        </dgm:presLayoutVars>
      </dgm:prSet>
      <dgm:spPr/>
    </dgm:pt>
    <dgm:pt modelId="{6FF03E72-1EEA-4718-8B28-586A2E9D25B3}" type="pres">
      <dgm:prSet presAssocID="{D97A2CEC-BA74-4CA6-9EA4-131AF607238F}" presName="rootComposite" presStyleCnt="0"/>
      <dgm:spPr/>
    </dgm:pt>
    <dgm:pt modelId="{1FB7A7A3-9358-4326-ADC1-97CE0A4669AD}" type="pres">
      <dgm:prSet presAssocID="{D97A2CEC-BA74-4CA6-9EA4-131AF607238F}" presName="rootText" presStyleLbl="node2" presStyleIdx="1" presStyleCnt="2" custScaleY="29366">
        <dgm:presLayoutVars>
          <dgm:chPref val="3"/>
        </dgm:presLayoutVars>
      </dgm:prSet>
      <dgm:spPr/>
    </dgm:pt>
    <dgm:pt modelId="{D4EC371B-0340-4065-8E99-9F0AC112A35B}" type="pres">
      <dgm:prSet presAssocID="{D97A2CEC-BA74-4CA6-9EA4-131AF607238F}" presName="rootConnector" presStyleLbl="node2" presStyleIdx="1" presStyleCnt="2"/>
      <dgm:spPr/>
    </dgm:pt>
    <dgm:pt modelId="{6FA10C1C-858F-4BC5-8FF0-3232A9586874}" type="pres">
      <dgm:prSet presAssocID="{D97A2CEC-BA74-4CA6-9EA4-131AF607238F}" presName="hierChild4" presStyleCnt="0"/>
      <dgm:spPr/>
    </dgm:pt>
    <dgm:pt modelId="{1477F406-919B-417B-ACE4-94BEBFFB026A}" type="pres">
      <dgm:prSet presAssocID="{D97A2CEC-BA74-4CA6-9EA4-131AF607238F}" presName="hierChild5" presStyleCnt="0"/>
      <dgm:spPr/>
    </dgm:pt>
    <dgm:pt modelId="{5A8EE6AA-EA5A-4DAC-83D6-DD6D7DA852F9}" type="pres">
      <dgm:prSet presAssocID="{65A5DD7F-FE18-4552-8535-34E60C23ED09}" presName="hierChild3" presStyleCnt="0"/>
      <dgm:spPr/>
    </dgm:pt>
  </dgm:ptLst>
  <dgm:cxnLst>
    <dgm:cxn modelId="{0EE89F08-783F-43F6-8BD5-235C3E372E06}" type="presOf" srcId="{D97A2CEC-BA74-4CA6-9EA4-131AF607238F}" destId="{1FB7A7A3-9358-4326-ADC1-97CE0A4669AD}" srcOrd="0" destOrd="0" presId="urn:microsoft.com/office/officeart/2005/8/layout/orgChart1"/>
    <dgm:cxn modelId="{A02F620E-47F5-4B6A-B335-8BE333F06AC0}" type="presOf" srcId="{E826C048-2291-4F99-A279-C678DEFCB8CB}" destId="{59F854E4-AC4C-4776-B75C-2FFDEA74B34F}" srcOrd="0" destOrd="0" presId="urn:microsoft.com/office/officeart/2005/8/layout/orgChart1"/>
    <dgm:cxn modelId="{B0176825-CC66-4AE3-B946-387C7620B2B4}" type="presOf" srcId="{4B525903-B9E4-43C1-AF94-46693B8F8B1E}" destId="{8D1C8D5B-7B49-4257-A65F-A11EC5C01A7F}" srcOrd="0" destOrd="0" presId="urn:microsoft.com/office/officeart/2005/8/layout/orgChart1"/>
    <dgm:cxn modelId="{0F0AFC40-A9B6-4303-BC1E-7211F54FE937}" type="presOf" srcId="{814CB3BF-BC1B-4E30-AA40-41BEDDEE11F4}" destId="{78F1D4B8-0D28-4A7E-A2F5-93BE80C76C82}" srcOrd="1" destOrd="0" presId="urn:microsoft.com/office/officeart/2005/8/layout/orgChart1"/>
    <dgm:cxn modelId="{6F36545B-A649-4532-8423-132CB90CBB3D}" type="presOf" srcId="{E33C858B-954D-4313-B165-FCD7641B7097}" destId="{3D7CE793-AD22-4989-831B-DC9FEC4100D8}" srcOrd="0" destOrd="0" presId="urn:microsoft.com/office/officeart/2005/8/layout/orgChart1"/>
    <dgm:cxn modelId="{9624EE69-BBAA-4604-B2DD-AD608C677CE4}" srcId="{65A5DD7F-FE18-4552-8535-34E60C23ED09}" destId="{D97A2CEC-BA74-4CA6-9EA4-131AF607238F}" srcOrd="1" destOrd="0" parTransId="{E826C048-2291-4F99-A279-C678DEFCB8CB}" sibTransId="{54A48053-359F-4A63-82A7-4E822691A994}"/>
    <dgm:cxn modelId="{C549146F-9DD5-4D64-B138-8E92E22FB75F}" srcId="{65A5DD7F-FE18-4552-8535-34E60C23ED09}" destId="{814CB3BF-BC1B-4E30-AA40-41BEDDEE11F4}" srcOrd="0" destOrd="0" parTransId="{E33C858B-954D-4313-B165-FCD7641B7097}" sibTransId="{0387EBF7-F386-44BD-959B-5CFE32F42685}"/>
    <dgm:cxn modelId="{7365717B-F02D-4634-B58C-D2D732BA64F8}" type="presOf" srcId="{65A5DD7F-FE18-4552-8535-34E60C23ED09}" destId="{76570D8D-94C3-4F72-9725-F68CE4FFF9EB}" srcOrd="0" destOrd="0" presId="urn:microsoft.com/office/officeart/2005/8/layout/orgChart1"/>
    <dgm:cxn modelId="{0ADB35C7-FD52-4E85-A76F-892ED2265D80}" srcId="{4B525903-B9E4-43C1-AF94-46693B8F8B1E}" destId="{65A5DD7F-FE18-4552-8535-34E60C23ED09}" srcOrd="0" destOrd="0" parTransId="{7E50E37C-74D6-4795-B1EC-038A270B1407}" sibTransId="{AAA98A8F-FCC7-4CF0-AFA3-6FAF5D3165F8}"/>
    <dgm:cxn modelId="{128F8BD7-74B9-469E-B3FB-9E2216BE52CD}" type="presOf" srcId="{D97A2CEC-BA74-4CA6-9EA4-131AF607238F}" destId="{D4EC371B-0340-4065-8E99-9F0AC112A35B}" srcOrd="1" destOrd="0" presId="urn:microsoft.com/office/officeart/2005/8/layout/orgChart1"/>
    <dgm:cxn modelId="{67A10DF7-6E2A-4048-8F48-66DE7D994905}" type="presOf" srcId="{814CB3BF-BC1B-4E30-AA40-41BEDDEE11F4}" destId="{69CD7DAC-2866-410B-9BBD-004B428A8ABE}" srcOrd="0" destOrd="0" presId="urn:microsoft.com/office/officeart/2005/8/layout/orgChart1"/>
    <dgm:cxn modelId="{0C2307FC-06D2-4344-8244-7B56A91882A6}" type="presOf" srcId="{65A5DD7F-FE18-4552-8535-34E60C23ED09}" destId="{C8CBEB3A-8A42-45F2-997C-9E3878127805}" srcOrd="1" destOrd="0" presId="urn:microsoft.com/office/officeart/2005/8/layout/orgChart1"/>
    <dgm:cxn modelId="{0228089B-AB35-4689-B362-13963F6C46DC}" type="presParOf" srcId="{8D1C8D5B-7B49-4257-A65F-A11EC5C01A7F}" destId="{F1967D4C-CD6F-4C52-B6CD-0F97D6ED5D74}" srcOrd="0" destOrd="0" presId="urn:microsoft.com/office/officeart/2005/8/layout/orgChart1"/>
    <dgm:cxn modelId="{69D1658B-50BB-4CED-9C63-71C8389BD844}" type="presParOf" srcId="{F1967D4C-CD6F-4C52-B6CD-0F97D6ED5D74}" destId="{789FDE16-E96E-489E-ABD2-F52B73C22892}" srcOrd="0" destOrd="0" presId="urn:microsoft.com/office/officeart/2005/8/layout/orgChart1"/>
    <dgm:cxn modelId="{D1A58EF8-F78B-454D-A5F5-CBE1DAE0030B}" type="presParOf" srcId="{789FDE16-E96E-489E-ABD2-F52B73C22892}" destId="{76570D8D-94C3-4F72-9725-F68CE4FFF9EB}" srcOrd="0" destOrd="0" presId="urn:microsoft.com/office/officeart/2005/8/layout/orgChart1"/>
    <dgm:cxn modelId="{0007AA2C-2DB8-4CD6-ABC6-C35CBE856AC8}" type="presParOf" srcId="{789FDE16-E96E-489E-ABD2-F52B73C22892}" destId="{C8CBEB3A-8A42-45F2-997C-9E3878127805}" srcOrd="1" destOrd="0" presId="urn:microsoft.com/office/officeart/2005/8/layout/orgChart1"/>
    <dgm:cxn modelId="{4C5DAA6E-EA0D-45AB-ACB1-38E9007D5CA0}" type="presParOf" srcId="{F1967D4C-CD6F-4C52-B6CD-0F97D6ED5D74}" destId="{7C868F42-4D32-4EC7-9D26-84417EEBE320}" srcOrd="1" destOrd="0" presId="urn:microsoft.com/office/officeart/2005/8/layout/orgChart1"/>
    <dgm:cxn modelId="{5943BF1E-981E-480F-9A03-20B0E15920DC}" type="presParOf" srcId="{7C868F42-4D32-4EC7-9D26-84417EEBE320}" destId="{3D7CE793-AD22-4989-831B-DC9FEC4100D8}" srcOrd="0" destOrd="0" presId="urn:microsoft.com/office/officeart/2005/8/layout/orgChart1"/>
    <dgm:cxn modelId="{B61307C9-ED5F-49B3-8B95-780FBC396C00}" type="presParOf" srcId="{7C868F42-4D32-4EC7-9D26-84417EEBE320}" destId="{4F81555D-F235-4CDB-B248-9DBF818AFDD0}" srcOrd="1" destOrd="0" presId="urn:microsoft.com/office/officeart/2005/8/layout/orgChart1"/>
    <dgm:cxn modelId="{44837CBE-2274-40F2-BD5F-6DD0BDA13AEA}" type="presParOf" srcId="{4F81555D-F235-4CDB-B248-9DBF818AFDD0}" destId="{F1118B37-D6A6-45BE-A6E3-DF18BA1ADDA4}" srcOrd="0" destOrd="0" presId="urn:microsoft.com/office/officeart/2005/8/layout/orgChart1"/>
    <dgm:cxn modelId="{36EB5822-D4ED-4798-BCAA-8B06F1E569B4}" type="presParOf" srcId="{F1118B37-D6A6-45BE-A6E3-DF18BA1ADDA4}" destId="{69CD7DAC-2866-410B-9BBD-004B428A8ABE}" srcOrd="0" destOrd="0" presId="urn:microsoft.com/office/officeart/2005/8/layout/orgChart1"/>
    <dgm:cxn modelId="{1A1630BE-CD31-4DD2-86C7-5B2D2B354CE5}" type="presParOf" srcId="{F1118B37-D6A6-45BE-A6E3-DF18BA1ADDA4}" destId="{78F1D4B8-0D28-4A7E-A2F5-93BE80C76C82}" srcOrd="1" destOrd="0" presId="urn:microsoft.com/office/officeart/2005/8/layout/orgChart1"/>
    <dgm:cxn modelId="{24968D3C-777B-45F1-A1BA-E97AD50C832A}" type="presParOf" srcId="{4F81555D-F235-4CDB-B248-9DBF818AFDD0}" destId="{12039615-0DEC-4C85-B395-F4E48A5BEB7D}" srcOrd="1" destOrd="0" presId="urn:microsoft.com/office/officeart/2005/8/layout/orgChart1"/>
    <dgm:cxn modelId="{35A33546-F4FA-4833-A867-93BD92E92B51}" type="presParOf" srcId="{4F81555D-F235-4CDB-B248-9DBF818AFDD0}" destId="{397A3A9F-C234-4DBA-8DCC-B3D85308451D}" srcOrd="2" destOrd="0" presId="urn:microsoft.com/office/officeart/2005/8/layout/orgChart1"/>
    <dgm:cxn modelId="{A1A1ABFD-92D7-45BC-A8A3-5BF5EE448F54}" type="presParOf" srcId="{7C868F42-4D32-4EC7-9D26-84417EEBE320}" destId="{59F854E4-AC4C-4776-B75C-2FFDEA74B34F}" srcOrd="2" destOrd="0" presId="urn:microsoft.com/office/officeart/2005/8/layout/orgChart1"/>
    <dgm:cxn modelId="{F4D6D2EA-4DEE-4A3B-A4A3-5980A5F8E54E}" type="presParOf" srcId="{7C868F42-4D32-4EC7-9D26-84417EEBE320}" destId="{EDBDA90C-1789-4E5F-A956-6ED2717126E8}" srcOrd="3" destOrd="0" presId="urn:microsoft.com/office/officeart/2005/8/layout/orgChart1"/>
    <dgm:cxn modelId="{45E7D279-8BC8-42C6-946F-3518C38C9761}" type="presParOf" srcId="{EDBDA90C-1789-4E5F-A956-6ED2717126E8}" destId="{6FF03E72-1EEA-4718-8B28-586A2E9D25B3}" srcOrd="0" destOrd="0" presId="urn:microsoft.com/office/officeart/2005/8/layout/orgChart1"/>
    <dgm:cxn modelId="{C7CA114E-ED6A-47DD-99C4-89909E771E94}" type="presParOf" srcId="{6FF03E72-1EEA-4718-8B28-586A2E9D25B3}" destId="{1FB7A7A3-9358-4326-ADC1-97CE0A4669AD}" srcOrd="0" destOrd="0" presId="urn:microsoft.com/office/officeart/2005/8/layout/orgChart1"/>
    <dgm:cxn modelId="{C14A2E3A-B08D-435A-B04B-5C652C659C8D}" type="presParOf" srcId="{6FF03E72-1EEA-4718-8B28-586A2E9D25B3}" destId="{D4EC371B-0340-4065-8E99-9F0AC112A35B}" srcOrd="1" destOrd="0" presId="urn:microsoft.com/office/officeart/2005/8/layout/orgChart1"/>
    <dgm:cxn modelId="{F328C90E-0864-4E74-8FE9-6D3FC9E0E68F}" type="presParOf" srcId="{EDBDA90C-1789-4E5F-A956-6ED2717126E8}" destId="{6FA10C1C-858F-4BC5-8FF0-3232A9586874}" srcOrd="1" destOrd="0" presId="urn:microsoft.com/office/officeart/2005/8/layout/orgChart1"/>
    <dgm:cxn modelId="{C66CA9F8-D5EA-4068-A622-386B2DC58E9C}" type="presParOf" srcId="{EDBDA90C-1789-4E5F-A956-6ED2717126E8}" destId="{1477F406-919B-417B-ACE4-94BEBFFB026A}" srcOrd="2" destOrd="0" presId="urn:microsoft.com/office/officeart/2005/8/layout/orgChart1"/>
    <dgm:cxn modelId="{12413335-6F3B-4181-B33F-A3A662A054DE}" type="presParOf" srcId="{F1967D4C-CD6F-4C52-B6CD-0F97D6ED5D74}" destId="{5A8EE6AA-EA5A-4DAC-83D6-DD6D7DA852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854E4-AC4C-4776-B75C-2FFDEA74B34F}">
      <dsp:nvSpPr>
        <dsp:cNvPr id="0" name=""/>
        <dsp:cNvSpPr/>
      </dsp:nvSpPr>
      <dsp:spPr>
        <a:xfrm>
          <a:off x="4065813" y="1083131"/>
          <a:ext cx="2225005" cy="77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158"/>
              </a:lnTo>
              <a:lnTo>
                <a:pt x="2225005" y="386158"/>
              </a:lnTo>
              <a:lnTo>
                <a:pt x="2225005" y="772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CE793-AD22-4989-831B-DC9FEC4100D8}">
      <dsp:nvSpPr>
        <dsp:cNvPr id="0" name=""/>
        <dsp:cNvSpPr/>
      </dsp:nvSpPr>
      <dsp:spPr>
        <a:xfrm>
          <a:off x="1840808" y="1083131"/>
          <a:ext cx="2225005" cy="772316"/>
        </a:xfrm>
        <a:custGeom>
          <a:avLst/>
          <a:gdLst/>
          <a:ahLst/>
          <a:cxnLst/>
          <a:rect l="0" t="0" r="0" b="0"/>
          <a:pathLst>
            <a:path>
              <a:moveTo>
                <a:pt x="2225005" y="0"/>
              </a:moveTo>
              <a:lnTo>
                <a:pt x="2225005" y="386158"/>
              </a:lnTo>
              <a:lnTo>
                <a:pt x="0" y="386158"/>
              </a:lnTo>
              <a:lnTo>
                <a:pt x="0" y="772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70D8D-94C3-4F72-9725-F68CE4FFF9EB}">
      <dsp:nvSpPr>
        <dsp:cNvPr id="0" name=""/>
        <dsp:cNvSpPr/>
      </dsp:nvSpPr>
      <dsp:spPr>
        <a:xfrm>
          <a:off x="2025465" y="543135"/>
          <a:ext cx="4080697" cy="539996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Algunas medidas de evaluación</a:t>
          </a:r>
          <a:endParaRPr lang="es-AR" sz="1800" kern="1200" dirty="0"/>
        </a:p>
      </dsp:txBody>
      <dsp:txXfrm>
        <a:off x="2025465" y="543135"/>
        <a:ext cx="4080697" cy="539996"/>
      </dsp:txXfrm>
    </dsp:sp>
    <dsp:sp modelId="{69CD7DAC-2866-410B-9BBD-004B428A8ABE}">
      <dsp:nvSpPr>
        <dsp:cNvPr id="0" name=""/>
        <dsp:cNvSpPr/>
      </dsp:nvSpPr>
      <dsp:spPr>
        <a:xfrm>
          <a:off x="1960" y="1855448"/>
          <a:ext cx="3677695" cy="5399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Variable respuesta binaria</a:t>
          </a:r>
          <a:endParaRPr lang="es-AR" sz="1800" kern="1200" dirty="0"/>
        </a:p>
      </dsp:txBody>
      <dsp:txXfrm>
        <a:off x="1960" y="1855448"/>
        <a:ext cx="3677695" cy="539996"/>
      </dsp:txXfrm>
    </dsp:sp>
    <dsp:sp modelId="{1FB7A7A3-9358-4326-ADC1-97CE0A4669AD}">
      <dsp:nvSpPr>
        <dsp:cNvPr id="0" name=""/>
        <dsp:cNvSpPr/>
      </dsp:nvSpPr>
      <dsp:spPr>
        <a:xfrm>
          <a:off x="4451972" y="1855448"/>
          <a:ext cx="3677695" cy="539996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Variable respuesta numérica</a:t>
          </a:r>
          <a:endParaRPr lang="es-AR" sz="1800" kern="1200" dirty="0"/>
        </a:p>
      </dsp:txBody>
      <dsp:txXfrm>
        <a:off x="4451972" y="1855448"/>
        <a:ext cx="3677695" cy="539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0833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57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85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13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45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75174b3c_0_4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7375174b3c_0_41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g7375174b3c_0_4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g7375174b3c_0_4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g7375174b3c_0_4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75174b3c_0_420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g7375174b3c_0_4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7375174b3c_0_4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7375174b3c_0_4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7375174b3c_0_4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 1">
  <p:cSld name="TITLE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 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7375174b3c_0_3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g7375174b3c_0_37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g7375174b3c_0_37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g7375174b3c_0_3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7375174b3c_0_37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7375174b3c_0_3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375174b3c_0_38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g7375174b3c_0_38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g7375174b3c_0_38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7375174b3c_0_38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g7375174b3c_0_38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g7375174b3c_0_3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7375174b3c_0_3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g7375174b3c_0_3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7375174b3c_0_3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7375174b3c_0_39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g7375174b3c_0_39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g7375174b3c_0_39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375174b3c_0_3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g7375174b3c_0_39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g7375174b3c_0_3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375174b3c_0_40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7375174b3c_0_40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7375174b3c_0_40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7375174b3c_0_4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g7375174b3c_0_40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g7375174b3c_0_40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75174b3c_0_40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g7375174b3c_0_40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g7375174b3c_0_40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g7375174b3c_0_40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7375174b3c_0_40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7375174b3c_0_4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375174b3c_0_362"/>
          <p:cNvSpPr/>
          <p:nvPr/>
        </p:nvSpPr>
        <p:spPr>
          <a:xfrm>
            <a:off x="0" y="4714850"/>
            <a:ext cx="9144000" cy="4287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7375174b3c_0_362"/>
          <p:cNvSpPr txBox="1"/>
          <p:nvPr/>
        </p:nvSpPr>
        <p:spPr>
          <a:xfrm>
            <a:off x="21525" y="4731700"/>
            <a:ext cx="4543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s-MX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Lenguaje R para Análisis de Datos</a:t>
            </a:r>
            <a:endParaRPr sz="1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8;g7375174b3c_0_36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163442" y="4744575"/>
            <a:ext cx="1751968" cy="369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0" y="1378928"/>
            <a:ext cx="91440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Análisis de Datos con Lenguaje R</a:t>
            </a:r>
            <a:endParaRPr sz="48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0" y="3109850"/>
            <a:ext cx="9144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Clase 8</a:t>
            </a:r>
            <a:endParaRPr sz="2400" b="0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92;p13"/>
          <p:cNvSpPr txBox="1"/>
          <p:nvPr/>
        </p:nvSpPr>
        <p:spPr>
          <a:xfrm>
            <a:off x="253548" y="635180"/>
            <a:ext cx="849856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4) </a:t>
            </a:r>
            <a:r>
              <a:rPr lang="es-MX" sz="2400" b="1" dirty="0" err="1"/>
              <a:t>Recategorizar</a:t>
            </a:r>
            <a:r>
              <a:rPr lang="es-MX" sz="2400" b="1" dirty="0"/>
              <a:t>/ Normalizar variables. Crear nuevas variables</a:t>
            </a:r>
          </a:p>
          <a:p>
            <a:pPr lvl="0"/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253548" y="1473282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Google Shape;9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481" y="3758996"/>
            <a:ext cx="3943350" cy="781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CuadroTexto 9"/>
          <p:cNvSpPr txBox="1"/>
          <p:nvPr/>
        </p:nvSpPr>
        <p:spPr>
          <a:xfrm>
            <a:off x="438605" y="1593635"/>
            <a:ext cx="783453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Un problema que puede surgir al analizar datos, es que las variables a analizar estén en distinta escala. Esto puede llevar a conclusiones no del todo correctas.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Algunas de las técnicas para normalizar o escalar las variable son: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Min-Max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Z-Score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Decimal </a:t>
            </a:r>
            <a:r>
              <a:rPr lang="es-AR" dirty="0" err="1">
                <a:solidFill>
                  <a:schemeClr val="accent1">
                    <a:lumMod val="50000"/>
                  </a:schemeClr>
                </a:solidFill>
              </a:rPr>
              <a:t>Scaling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92;p13"/>
          <p:cNvSpPr txBox="1"/>
          <p:nvPr/>
        </p:nvSpPr>
        <p:spPr>
          <a:xfrm>
            <a:off x="253548" y="635180"/>
            <a:ext cx="849856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4) </a:t>
            </a:r>
            <a:r>
              <a:rPr lang="es-MX" sz="2400" b="1" dirty="0" err="1"/>
              <a:t>Recategorizar</a:t>
            </a:r>
            <a:r>
              <a:rPr lang="es-MX" sz="2400" b="1" dirty="0"/>
              <a:t>/ Normalizar variables. Crear nuevas variables</a:t>
            </a:r>
          </a:p>
          <a:p>
            <a:pPr lvl="0"/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253548" y="1473282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Google Shape;10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7462" y="3871926"/>
            <a:ext cx="3097132" cy="611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438605" y="1593635"/>
            <a:ext cx="783453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Un problema que puede surgir al analizar datos, es que las variables a analizar estén en distinta escala. Esto puede llevar a conclusiones no del todo correctas.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Algunas de las técnicas para normalizar o escalar las variable son: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Min-Max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Z-Score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Decimal </a:t>
            </a:r>
            <a:r>
              <a:rPr lang="es-AR" dirty="0" err="1">
                <a:solidFill>
                  <a:schemeClr val="accent1">
                    <a:lumMod val="50000"/>
                  </a:schemeClr>
                </a:solidFill>
              </a:rPr>
              <a:t>Scaling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2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92;p13"/>
          <p:cNvSpPr txBox="1"/>
          <p:nvPr/>
        </p:nvSpPr>
        <p:spPr>
          <a:xfrm>
            <a:off x="253548" y="635180"/>
            <a:ext cx="849856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4) </a:t>
            </a:r>
            <a:r>
              <a:rPr lang="es-MX" sz="2400" b="1" dirty="0" err="1"/>
              <a:t>Recategorizar</a:t>
            </a:r>
            <a:r>
              <a:rPr lang="es-MX" sz="2400" b="1" dirty="0"/>
              <a:t>/ Normalizar variables. Crear nuevas variables</a:t>
            </a:r>
          </a:p>
          <a:p>
            <a:pPr lvl="0"/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253548" y="1473282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Google Shape;12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6578" y="3813028"/>
            <a:ext cx="1927960" cy="510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CuadroTexto 10"/>
          <p:cNvSpPr txBox="1"/>
          <p:nvPr/>
        </p:nvSpPr>
        <p:spPr>
          <a:xfrm>
            <a:off x="438605" y="1593635"/>
            <a:ext cx="783453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Un problema que puede surgir al analizar datos, es que las variables a analizar estén en distinta escala. Esto puede llevar a conclusiones no del todo correctas.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Algunas de las técnicas para normalizar o escalar las variable son: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Min-Max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Z-Score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Decimal </a:t>
            </a:r>
            <a:r>
              <a:rPr lang="es-AR" dirty="0" err="1">
                <a:solidFill>
                  <a:schemeClr val="accent1">
                    <a:lumMod val="50000"/>
                  </a:schemeClr>
                </a:solidFill>
              </a:rPr>
              <a:t>Scaling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48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92;p13"/>
          <p:cNvSpPr txBox="1"/>
          <p:nvPr/>
        </p:nvSpPr>
        <p:spPr>
          <a:xfrm>
            <a:off x="253548" y="635180"/>
            <a:ext cx="84985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5) Definir el modelo y entrenarlo</a:t>
            </a:r>
          </a:p>
        </p:txBody>
      </p:sp>
      <p:cxnSp>
        <p:nvCxnSpPr>
          <p:cNvPr id="4" name="Google Shape;193;p13"/>
          <p:cNvCxnSpPr/>
          <p:nvPr/>
        </p:nvCxnSpPr>
        <p:spPr>
          <a:xfrm>
            <a:off x="329748" y="1096804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Rectángulo 4"/>
          <p:cNvSpPr/>
          <p:nvPr/>
        </p:nvSpPr>
        <p:spPr>
          <a:xfrm>
            <a:off x="1513114" y="2303557"/>
            <a:ext cx="58369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Datos</a:t>
            </a:r>
            <a:endParaRPr lang="es-AR" b="1" dirty="0"/>
          </a:p>
        </p:txBody>
      </p:sp>
      <p:sp>
        <p:nvSpPr>
          <p:cNvPr id="11" name="Rectángulo 10"/>
          <p:cNvSpPr/>
          <p:nvPr/>
        </p:nvSpPr>
        <p:spPr>
          <a:xfrm>
            <a:off x="1513114" y="2941324"/>
            <a:ext cx="4452257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Train</a:t>
            </a:r>
            <a:endParaRPr lang="es-AR" b="1" dirty="0"/>
          </a:p>
        </p:txBody>
      </p:sp>
      <p:sp>
        <p:nvSpPr>
          <p:cNvPr id="12" name="Rectángulo 11"/>
          <p:cNvSpPr/>
          <p:nvPr/>
        </p:nvSpPr>
        <p:spPr>
          <a:xfrm>
            <a:off x="6074228" y="2941324"/>
            <a:ext cx="127582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Test</a:t>
            </a:r>
            <a:endParaRPr lang="es-AR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28816" y="1370652"/>
            <a:ext cx="8040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Previo a definir y aplicar el Modelo, es recomendable dividir el conjunto en de datos de forma aleatoria en dos (Train y Test). Esto nos permite poder evaluar los resultados del modelo.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8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329748" y="1096804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Rectángulo 4"/>
          <p:cNvSpPr/>
          <p:nvPr/>
        </p:nvSpPr>
        <p:spPr>
          <a:xfrm>
            <a:off x="1513114" y="2303557"/>
            <a:ext cx="58369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Datos</a:t>
            </a:r>
            <a:endParaRPr lang="es-AR" b="1" dirty="0"/>
          </a:p>
        </p:txBody>
      </p:sp>
      <p:sp>
        <p:nvSpPr>
          <p:cNvPr id="11" name="Rectángulo 10"/>
          <p:cNvSpPr/>
          <p:nvPr/>
        </p:nvSpPr>
        <p:spPr>
          <a:xfrm>
            <a:off x="1513114" y="2941324"/>
            <a:ext cx="4452257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Train</a:t>
            </a:r>
            <a:endParaRPr lang="es-AR" b="1" dirty="0"/>
          </a:p>
        </p:txBody>
      </p:sp>
      <p:sp>
        <p:nvSpPr>
          <p:cNvPr id="12" name="Rectángulo 11"/>
          <p:cNvSpPr/>
          <p:nvPr/>
        </p:nvSpPr>
        <p:spPr>
          <a:xfrm>
            <a:off x="6074228" y="2941324"/>
            <a:ext cx="127582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Test</a:t>
            </a:r>
            <a:endParaRPr lang="es-AR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28816" y="1370652"/>
            <a:ext cx="8040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Previo a definir y aplicar el Modelo, es recomendable dividir el conjunto en de datos de forma aleatoria en dos (Train y Test). Esto nos permite poder evaluar los resultados del modelo.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errar llave 9"/>
          <p:cNvSpPr/>
          <p:nvPr/>
        </p:nvSpPr>
        <p:spPr>
          <a:xfrm rot="5400000">
            <a:off x="3558473" y="1457531"/>
            <a:ext cx="361538" cy="4452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2518873" y="3837246"/>
            <a:ext cx="2651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Definir un modelo y entrenarlo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932714" y="3837246"/>
            <a:ext cx="1709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Aplicar y evaluar los resultados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errar llave 14"/>
          <p:cNvSpPr/>
          <p:nvPr/>
        </p:nvSpPr>
        <p:spPr>
          <a:xfrm rot="5400000">
            <a:off x="6531370" y="3045751"/>
            <a:ext cx="361538" cy="12758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Google Shape;192;p13"/>
          <p:cNvSpPr txBox="1"/>
          <p:nvPr/>
        </p:nvSpPr>
        <p:spPr>
          <a:xfrm>
            <a:off x="253548" y="635180"/>
            <a:ext cx="84985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5) Definir el modelo y entrenarlo</a:t>
            </a:r>
          </a:p>
        </p:txBody>
      </p:sp>
    </p:spTree>
    <p:extLst>
      <p:ext uri="{BB962C8B-B14F-4D97-AF65-F5344CB8AC3E}">
        <p14:creationId xmlns:p14="http://schemas.microsoft.com/office/powerpoint/2010/main" val="4212323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329748" y="1096804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Google Shape;246;p18"/>
          <p:cNvGrpSpPr/>
          <p:nvPr/>
        </p:nvGrpSpPr>
        <p:grpSpPr>
          <a:xfrm>
            <a:off x="329748" y="2046923"/>
            <a:ext cx="8509452" cy="2254151"/>
            <a:chOff x="0" y="0"/>
            <a:chExt cx="6444344" cy="1940297"/>
          </a:xfrm>
        </p:grpSpPr>
        <p:sp>
          <p:nvSpPr>
            <p:cNvPr id="16" name="Google Shape;247;p18"/>
            <p:cNvSpPr/>
            <p:nvPr/>
          </p:nvSpPr>
          <p:spPr>
            <a:xfrm>
              <a:off x="0" y="0"/>
              <a:ext cx="6444344" cy="1940297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8;p18"/>
            <p:cNvSpPr txBox="1"/>
            <p:nvPr/>
          </p:nvSpPr>
          <p:spPr>
            <a:xfrm>
              <a:off x="0" y="94716"/>
              <a:ext cx="6254910" cy="1750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s-MX" sz="2000" b="1" dirty="0">
                  <a:solidFill>
                    <a:schemeClr val="lt1"/>
                  </a:solidFill>
                </a:rPr>
                <a:t>&gt; Muestra&lt;- </a:t>
              </a:r>
              <a:r>
                <a:rPr lang="es-MX" sz="2000" b="1" dirty="0" err="1">
                  <a:solidFill>
                    <a:schemeClr val="lt1"/>
                  </a:solidFill>
                </a:rPr>
                <a:t>floor</a:t>
              </a:r>
              <a:r>
                <a:rPr lang="es-MX" sz="2000" b="1" dirty="0">
                  <a:solidFill>
                    <a:schemeClr val="lt1"/>
                  </a:solidFill>
                </a:rPr>
                <a:t>(0.8 * </a:t>
              </a:r>
              <a:r>
                <a:rPr lang="es-MX" sz="2000" b="1" dirty="0" err="1">
                  <a:solidFill>
                    <a:schemeClr val="lt1"/>
                  </a:solidFill>
                </a:rPr>
                <a:t>nrow</a:t>
              </a:r>
              <a:r>
                <a:rPr lang="es-MX" sz="2000" b="1" dirty="0">
                  <a:solidFill>
                    <a:schemeClr val="lt1"/>
                  </a:solidFill>
                </a:rPr>
                <a:t>(DATOS))</a:t>
              </a:r>
              <a:endParaRPr lang="es-MX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>
                <a:lnSpc>
                  <a:spcPct val="150000"/>
                </a:lnSpc>
              </a:pP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s-MX" sz="2000" b="1" dirty="0" err="1">
                  <a:solidFill>
                    <a:schemeClr val="lt1"/>
                  </a:solidFill>
                </a:rPr>
                <a:t>seleccion</a:t>
              </a:r>
              <a:r>
                <a:rPr lang="es-MX" sz="2000" b="1" dirty="0">
                  <a:solidFill>
                    <a:schemeClr val="lt1"/>
                  </a:solidFill>
                </a:rPr>
                <a:t> &lt;- </a:t>
              </a:r>
              <a:r>
                <a:rPr lang="es-MX" sz="2000" b="1" dirty="0" err="1">
                  <a:solidFill>
                    <a:schemeClr val="lt1"/>
                  </a:solidFill>
                </a:rPr>
                <a:t>sample</a:t>
              </a:r>
              <a:r>
                <a:rPr lang="es-MX" sz="2000" b="1" dirty="0">
                  <a:solidFill>
                    <a:schemeClr val="lt1"/>
                  </a:solidFill>
                </a:rPr>
                <a:t>(1:nrow(DATOS), </a:t>
              </a:r>
              <a:r>
                <a:rPr lang="es-MX" sz="2000" b="1" dirty="0" err="1">
                  <a:solidFill>
                    <a:schemeClr val="lt1"/>
                  </a:solidFill>
                </a:rPr>
                <a:t>size</a:t>
              </a:r>
              <a:r>
                <a:rPr lang="es-MX" sz="2000" b="1" dirty="0">
                  <a:solidFill>
                    <a:schemeClr val="lt1"/>
                  </a:solidFill>
                </a:rPr>
                <a:t> = Muestra)</a:t>
              </a:r>
            </a:p>
            <a:p>
              <a:pPr lvl="0">
                <a:lnSpc>
                  <a:spcPct val="150000"/>
                </a:lnSpc>
              </a:pPr>
              <a:r>
                <a:rPr lang="es-MX" sz="2000" b="1" dirty="0">
                  <a:solidFill>
                    <a:schemeClr val="lt1"/>
                  </a:solidFill>
                </a:rPr>
                <a:t>&gt; Train &lt;- DATOS[</a:t>
              </a:r>
              <a:r>
                <a:rPr lang="es-MX" sz="2000" b="1" dirty="0" err="1">
                  <a:solidFill>
                    <a:schemeClr val="lt1"/>
                  </a:solidFill>
                </a:rPr>
                <a:t>seleccion</a:t>
              </a:r>
              <a:r>
                <a:rPr lang="es-MX" sz="2000" b="1" dirty="0">
                  <a:solidFill>
                    <a:schemeClr val="lt1"/>
                  </a:solidFill>
                </a:rPr>
                <a:t> , ]</a:t>
              </a:r>
            </a:p>
            <a:p>
              <a:pPr lvl="0">
                <a:lnSpc>
                  <a:spcPct val="150000"/>
                </a:lnSpc>
              </a:pP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s-MX" sz="2000" b="1" dirty="0">
                  <a:solidFill>
                    <a:schemeClr val="lt1"/>
                  </a:solidFill>
                </a:rPr>
                <a:t>Test &lt;-   DATOS[- </a:t>
              </a:r>
              <a:r>
                <a:rPr lang="es-MX" sz="2000" b="1" dirty="0" err="1">
                  <a:solidFill>
                    <a:schemeClr val="lt1"/>
                  </a:solidFill>
                </a:rPr>
                <a:t>seleccion</a:t>
              </a:r>
              <a:r>
                <a:rPr lang="es-MX" sz="2000" b="1" dirty="0">
                  <a:solidFill>
                    <a:schemeClr val="lt1"/>
                  </a:solidFill>
                </a:rPr>
                <a:t>, ]</a:t>
              </a:r>
            </a:p>
          </p:txBody>
        </p:sp>
      </p:grpSp>
      <p:sp>
        <p:nvSpPr>
          <p:cNvPr id="18" name="CuadroTexto 17"/>
          <p:cNvSpPr txBox="1"/>
          <p:nvPr/>
        </p:nvSpPr>
        <p:spPr>
          <a:xfrm>
            <a:off x="329748" y="1202532"/>
            <a:ext cx="8040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Dividimos en </a:t>
            </a:r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train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 y test en R. Entrenamos el modelo con el 80% de los datos y separamos el 20% para evaluar el modelo.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Google Shape;192;p13"/>
          <p:cNvSpPr txBox="1"/>
          <p:nvPr/>
        </p:nvSpPr>
        <p:spPr>
          <a:xfrm>
            <a:off x="253548" y="635180"/>
            <a:ext cx="84985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5) Definir el modelo y entrenarlo</a:t>
            </a:r>
          </a:p>
        </p:txBody>
      </p:sp>
    </p:spTree>
    <p:extLst>
      <p:ext uri="{BB962C8B-B14F-4D97-AF65-F5344CB8AC3E}">
        <p14:creationId xmlns:p14="http://schemas.microsoft.com/office/powerpoint/2010/main" val="384555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329748" y="1096804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Google Shape;472;p38"/>
          <p:cNvGrpSpPr/>
          <p:nvPr/>
        </p:nvGrpSpPr>
        <p:grpSpPr>
          <a:xfrm>
            <a:off x="1893689" y="1730145"/>
            <a:ext cx="4959337" cy="1997274"/>
            <a:chOff x="1319594" y="0"/>
            <a:chExt cx="5920851" cy="2965815"/>
          </a:xfrm>
        </p:grpSpPr>
        <p:cxnSp>
          <p:nvCxnSpPr>
            <p:cNvPr id="16" name="Google Shape;473;p38"/>
            <p:cNvCxnSpPr/>
            <p:nvPr/>
          </p:nvCxnSpPr>
          <p:spPr>
            <a:xfrm>
              <a:off x="7240445" y="1561140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7" name="Google Shape;474;p38"/>
            <p:cNvCxnSpPr/>
            <p:nvPr/>
          </p:nvCxnSpPr>
          <p:spPr>
            <a:xfrm>
              <a:off x="4312796" y="0"/>
              <a:ext cx="0" cy="1561141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8" name="Google Shape;475;p38"/>
            <p:cNvCxnSpPr/>
            <p:nvPr/>
          </p:nvCxnSpPr>
          <p:spPr>
            <a:xfrm flipH="1">
              <a:off x="1319595" y="1561138"/>
              <a:ext cx="5920849" cy="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1" name="Google Shape;478;p38"/>
            <p:cNvCxnSpPr/>
            <p:nvPr/>
          </p:nvCxnSpPr>
          <p:spPr>
            <a:xfrm>
              <a:off x="1319594" y="1561142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22" name="Google Shape;479;p38"/>
          <p:cNvSpPr/>
          <p:nvPr/>
        </p:nvSpPr>
        <p:spPr>
          <a:xfrm>
            <a:off x="3623630" y="1180760"/>
            <a:ext cx="1554361" cy="1457562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E4E79"/>
          </a:solidFill>
          <a:ln w="38100" cap="flat" cmpd="sng">
            <a:solidFill>
              <a:srgbClr val="1E4E79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i="0" u="none" strike="noStrike" cap="none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Algunos modelos</a:t>
            </a:r>
            <a:endParaRPr dirty="0"/>
          </a:p>
        </p:txBody>
      </p:sp>
      <p:grpSp>
        <p:nvGrpSpPr>
          <p:cNvPr id="23" name="Google Shape;480;p38"/>
          <p:cNvGrpSpPr/>
          <p:nvPr/>
        </p:nvGrpSpPr>
        <p:grpSpPr>
          <a:xfrm>
            <a:off x="1129507" y="3254442"/>
            <a:ext cx="6484028" cy="1452500"/>
            <a:chOff x="1215376" y="181614"/>
            <a:chExt cx="7867664" cy="2156335"/>
          </a:xfrm>
        </p:grpSpPr>
        <p:sp>
          <p:nvSpPr>
            <p:cNvPr id="25" name="Google Shape;482;p38"/>
            <p:cNvSpPr/>
            <p:nvPr/>
          </p:nvSpPr>
          <p:spPr>
            <a:xfrm>
              <a:off x="7204710" y="181614"/>
              <a:ext cx="1878330" cy="2137777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575" dirty="0" err="1">
                  <a:solidFill>
                    <a:srgbClr val="FFFFFF"/>
                  </a:solidFill>
                  <a:latin typeface="Lato Light"/>
                  <a:sym typeface="Lato Light"/>
                </a:rPr>
                <a:t>Random</a:t>
              </a:r>
              <a:r>
                <a:rPr lang="es-MX" sz="1575" dirty="0">
                  <a:solidFill>
                    <a:srgbClr val="FFFFFF"/>
                  </a:solidFill>
                  <a:latin typeface="Lato Light"/>
                  <a:sym typeface="Lato Light"/>
                </a:rPr>
                <a:t>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575" dirty="0" err="1">
                  <a:solidFill>
                    <a:srgbClr val="FFFFFF"/>
                  </a:solidFill>
                  <a:latin typeface="Lato Light"/>
                  <a:sym typeface="Lato Light"/>
                </a:rPr>
                <a:t>Forest</a:t>
              </a:r>
              <a:endParaRPr dirty="0"/>
            </a:p>
          </p:txBody>
        </p:sp>
        <p:sp>
          <p:nvSpPr>
            <p:cNvPr id="27" name="Google Shape;484;p38"/>
            <p:cNvSpPr/>
            <p:nvPr/>
          </p:nvSpPr>
          <p:spPr>
            <a:xfrm>
              <a:off x="1215376" y="200174"/>
              <a:ext cx="1878330" cy="2137775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575" dirty="0">
                  <a:solidFill>
                    <a:srgbClr val="FFFFFF"/>
                  </a:solidFill>
                  <a:latin typeface="Lato Light"/>
                  <a:sym typeface="Lato Light"/>
                </a:rPr>
                <a:t>Árboles de decisión</a:t>
              </a:r>
              <a:endParaRPr dirty="0"/>
            </a:p>
          </p:txBody>
        </p:sp>
      </p:grpSp>
      <p:sp>
        <p:nvSpPr>
          <p:cNvPr id="20" name="Google Shape;192;p13"/>
          <p:cNvSpPr txBox="1"/>
          <p:nvPr/>
        </p:nvSpPr>
        <p:spPr>
          <a:xfrm>
            <a:off x="253548" y="635180"/>
            <a:ext cx="84985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5) Definir el modelo y entrenarlo</a:t>
            </a:r>
          </a:p>
        </p:txBody>
      </p:sp>
    </p:spTree>
    <p:extLst>
      <p:ext uri="{BB962C8B-B14F-4D97-AF65-F5344CB8AC3E}">
        <p14:creationId xmlns:p14="http://schemas.microsoft.com/office/powerpoint/2010/main" val="79262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329748" y="1096804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CuadroTexto 17"/>
          <p:cNvSpPr txBox="1"/>
          <p:nvPr/>
        </p:nvSpPr>
        <p:spPr>
          <a:xfrm>
            <a:off x="270424" y="1333161"/>
            <a:ext cx="80402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Árboles de decisión o regresión: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Se puede usar tanto para variables respuestas binarias como numéricas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Es un método que se basa en Reglas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se pueden usar atributos categóricos, continuos, binarios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Es de fácil visualización e interpretación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7382961" y="1697753"/>
            <a:ext cx="79465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Nodo 1</a:t>
            </a:r>
            <a:endParaRPr lang="es-AR" sz="900" dirty="0"/>
          </a:p>
        </p:txBody>
      </p:sp>
      <p:cxnSp>
        <p:nvCxnSpPr>
          <p:cNvPr id="7" name="Conector recto 6"/>
          <p:cNvCxnSpPr/>
          <p:nvPr/>
        </p:nvCxnSpPr>
        <p:spPr>
          <a:xfrm flipH="1">
            <a:off x="7141027" y="2178051"/>
            <a:ext cx="533400" cy="44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7886151" y="2174778"/>
            <a:ext cx="365219" cy="41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6476998" y="2987544"/>
            <a:ext cx="533400" cy="44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225117" y="3000867"/>
            <a:ext cx="365219" cy="41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6720429" y="2543060"/>
            <a:ext cx="79465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Nodo 2</a:t>
            </a:r>
            <a:endParaRPr lang="es-AR" sz="900" dirty="0"/>
          </a:p>
        </p:txBody>
      </p:sp>
      <p:sp>
        <p:nvSpPr>
          <p:cNvPr id="22" name="Elipse 21"/>
          <p:cNvSpPr/>
          <p:nvPr/>
        </p:nvSpPr>
        <p:spPr>
          <a:xfrm>
            <a:off x="6213294" y="3315079"/>
            <a:ext cx="79465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Nodo 4</a:t>
            </a:r>
            <a:endParaRPr lang="es-AR" sz="900" dirty="0"/>
          </a:p>
        </p:txBody>
      </p:sp>
      <p:sp>
        <p:nvSpPr>
          <p:cNvPr id="23" name="Elipse 22"/>
          <p:cNvSpPr/>
          <p:nvPr/>
        </p:nvSpPr>
        <p:spPr>
          <a:xfrm>
            <a:off x="7927246" y="2539370"/>
            <a:ext cx="79465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Nodo 3</a:t>
            </a:r>
            <a:endParaRPr lang="es-AR" sz="900" dirty="0"/>
          </a:p>
        </p:txBody>
      </p:sp>
      <p:sp>
        <p:nvSpPr>
          <p:cNvPr id="24" name="Elipse 23"/>
          <p:cNvSpPr/>
          <p:nvPr/>
        </p:nvSpPr>
        <p:spPr>
          <a:xfrm>
            <a:off x="7225117" y="3298515"/>
            <a:ext cx="79465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Nodo 5</a:t>
            </a:r>
            <a:endParaRPr lang="es-AR" sz="900" dirty="0"/>
          </a:p>
        </p:txBody>
      </p:sp>
      <p:sp>
        <p:nvSpPr>
          <p:cNvPr id="15" name="Google Shape;192;p13"/>
          <p:cNvSpPr txBox="1"/>
          <p:nvPr/>
        </p:nvSpPr>
        <p:spPr>
          <a:xfrm>
            <a:off x="253548" y="635180"/>
            <a:ext cx="84985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5) Definir el modelo y entrenarlo</a:t>
            </a:r>
          </a:p>
        </p:txBody>
      </p:sp>
    </p:spTree>
    <p:extLst>
      <p:ext uri="{BB962C8B-B14F-4D97-AF65-F5344CB8AC3E}">
        <p14:creationId xmlns:p14="http://schemas.microsoft.com/office/powerpoint/2010/main" val="277454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329748" y="1096804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CuadroTexto 17"/>
          <p:cNvSpPr txBox="1"/>
          <p:nvPr/>
        </p:nvSpPr>
        <p:spPr>
          <a:xfrm>
            <a:off x="270424" y="1333161"/>
            <a:ext cx="80402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Árboles de decisión o regresión: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Se puede usar tanto para variables respuestas binarias como numéricas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Es un método que se basa en Reglas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se pueden usar atributos categóricos, continuos, binarios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Es de fácil visualización e interpretación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7382961" y="1697753"/>
            <a:ext cx="79465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Nodo 1</a:t>
            </a:r>
            <a:endParaRPr lang="es-AR" sz="900" dirty="0"/>
          </a:p>
        </p:txBody>
      </p:sp>
      <p:cxnSp>
        <p:nvCxnSpPr>
          <p:cNvPr id="7" name="Conector recto 6"/>
          <p:cNvCxnSpPr/>
          <p:nvPr/>
        </p:nvCxnSpPr>
        <p:spPr>
          <a:xfrm flipH="1">
            <a:off x="7141027" y="2178051"/>
            <a:ext cx="533400" cy="44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7886151" y="2174778"/>
            <a:ext cx="365219" cy="41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6476998" y="2987544"/>
            <a:ext cx="533400" cy="44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225117" y="3000867"/>
            <a:ext cx="365219" cy="41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6720429" y="2543060"/>
            <a:ext cx="79465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Nodo 2</a:t>
            </a:r>
            <a:endParaRPr lang="es-AR" sz="900" dirty="0"/>
          </a:p>
        </p:txBody>
      </p:sp>
      <p:sp>
        <p:nvSpPr>
          <p:cNvPr id="22" name="Elipse 21"/>
          <p:cNvSpPr/>
          <p:nvPr/>
        </p:nvSpPr>
        <p:spPr>
          <a:xfrm>
            <a:off x="6213294" y="3315079"/>
            <a:ext cx="79465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Nodo 4</a:t>
            </a:r>
            <a:endParaRPr lang="es-AR" sz="900" dirty="0"/>
          </a:p>
        </p:txBody>
      </p:sp>
      <p:sp>
        <p:nvSpPr>
          <p:cNvPr id="23" name="Elipse 22"/>
          <p:cNvSpPr/>
          <p:nvPr/>
        </p:nvSpPr>
        <p:spPr>
          <a:xfrm>
            <a:off x="7927246" y="2539370"/>
            <a:ext cx="79465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Nodo 3</a:t>
            </a:r>
            <a:endParaRPr lang="es-AR" sz="900" dirty="0"/>
          </a:p>
        </p:txBody>
      </p:sp>
      <p:sp>
        <p:nvSpPr>
          <p:cNvPr id="24" name="Elipse 23"/>
          <p:cNvSpPr/>
          <p:nvPr/>
        </p:nvSpPr>
        <p:spPr>
          <a:xfrm>
            <a:off x="7225117" y="3298515"/>
            <a:ext cx="79465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Nodo 5</a:t>
            </a:r>
            <a:endParaRPr lang="es-AR" sz="900" dirty="0"/>
          </a:p>
        </p:txBody>
      </p:sp>
      <p:grpSp>
        <p:nvGrpSpPr>
          <p:cNvPr id="25" name="Google Shape;246;p18"/>
          <p:cNvGrpSpPr/>
          <p:nvPr/>
        </p:nvGrpSpPr>
        <p:grpSpPr>
          <a:xfrm>
            <a:off x="391516" y="3262893"/>
            <a:ext cx="7786101" cy="1012581"/>
            <a:chOff x="0" y="0"/>
            <a:chExt cx="6444344" cy="1940297"/>
          </a:xfrm>
        </p:grpSpPr>
        <p:sp>
          <p:nvSpPr>
            <p:cNvPr id="26" name="Google Shape;247;p18"/>
            <p:cNvSpPr/>
            <p:nvPr/>
          </p:nvSpPr>
          <p:spPr>
            <a:xfrm>
              <a:off x="0" y="0"/>
              <a:ext cx="6444344" cy="1940297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8;p18"/>
            <p:cNvSpPr txBox="1"/>
            <p:nvPr/>
          </p:nvSpPr>
          <p:spPr>
            <a:xfrm>
              <a:off x="0" y="94716"/>
              <a:ext cx="6254910" cy="1750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s-MX" sz="2000" b="1" dirty="0">
                  <a:solidFill>
                    <a:schemeClr val="lt1"/>
                  </a:solidFill>
                </a:rPr>
                <a:t>&gt; </a:t>
              </a:r>
              <a:r>
                <a:rPr lang="es-MX" sz="2000" b="1" dirty="0" err="1">
                  <a:solidFill>
                    <a:schemeClr val="lt1"/>
                  </a:solidFill>
                </a:rPr>
                <a:t>library</a:t>
              </a:r>
              <a:r>
                <a:rPr lang="es-MX" sz="2000" b="1" dirty="0">
                  <a:solidFill>
                    <a:schemeClr val="lt1"/>
                  </a:solidFill>
                </a:rPr>
                <a:t>(</a:t>
              </a:r>
              <a:r>
                <a:rPr lang="es-MX" sz="2000" b="1" dirty="0" err="1">
                  <a:solidFill>
                    <a:schemeClr val="lt1"/>
                  </a:solidFill>
                </a:rPr>
                <a:t>party</a:t>
              </a:r>
              <a:r>
                <a:rPr lang="es-MX" sz="2000" b="1" dirty="0">
                  <a:solidFill>
                    <a:schemeClr val="lt1"/>
                  </a:solidFill>
                </a:rPr>
                <a:t>)</a:t>
              </a:r>
              <a:endParaRPr lang="es-MX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>
                <a:lnSpc>
                  <a:spcPct val="150000"/>
                </a:lnSpc>
              </a:pP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Modelo&lt;-</a:t>
              </a:r>
              <a:r>
                <a:rPr lang="es-MX" sz="2000" b="1" dirty="0" err="1">
                  <a:solidFill>
                    <a:schemeClr val="lt1"/>
                  </a:solidFill>
                </a:rPr>
                <a:t>ctree</a:t>
              </a:r>
              <a:r>
                <a:rPr lang="es-MX" sz="2000" b="1" dirty="0">
                  <a:solidFill>
                    <a:schemeClr val="lt1"/>
                  </a:solidFill>
                </a:rPr>
                <a:t>(</a:t>
              </a:r>
              <a:r>
                <a:rPr lang="es-MX" sz="2000" b="1" dirty="0" err="1">
                  <a:solidFill>
                    <a:schemeClr val="lt1"/>
                  </a:solidFill>
                </a:rPr>
                <a:t>Variable_rta</a:t>
              </a:r>
              <a:r>
                <a:rPr lang="es-MX" sz="2000" b="1" dirty="0">
                  <a:solidFill>
                    <a:schemeClr val="lt1"/>
                  </a:solidFill>
                </a:rPr>
                <a:t>~., data=Train)</a:t>
              </a:r>
            </a:p>
          </p:txBody>
        </p:sp>
      </p:grpSp>
      <p:sp>
        <p:nvSpPr>
          <p:cNvPr id="19" name="Google Shape;192;p13"/>
          <p:cNvSpPr txBox="1"/>
          <p:nvPr/>
        </p:nvSpPr>
        <p:spPr>
          <a:xfrm>
            <a:off x="253548" y="635180"/>
            <a:ext cx="84985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5) Definir el modelo y entrenarlo</a:t>
            </a:r>
          </a:p>
        </p:txBody>
      </p:sp>
    </p:spTree>
    <p:extLst>
      <p:ext uri="{BB962C8B-B14F-4D97-AF65-F5344CB8AC3E}">
        <p14:creationId xmlns:p14="http://schemas.microsoft.com/office/powerpoint/2010/main" val="306732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329748" y="1096804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CuadroTexto 17"/>
          <p:cNvSpPr txBox="1"/>
          <p:nvPr/>
        </p:nvSpPr>
        <p:spPr>
          <a:xfrm>
            <a:off x="270424" y="1333161"/>
            <a:ext cx="687060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Random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Forest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Se puede usar tanto para variables respuestas binarias como numéricas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Es un ensamble de modelos. Realiza múltiples árboles.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En cada </a:t>
            </a:r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dividisión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 de un nodo se considera sólo un subconjunto m de los p atributos (m elegido al azar). m ≅ √p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Google Shape;192;p13"/>
          <p:cNvSpPr txBox="1"/>
          <p:nvPr/>
        </p:nvSpPr>
        <p:spPr>
          <a:xfrm>
            <a:off x="253548" y="635180"/>
            <a:ext cx="84985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5) Definir el modelo y entrenarlo</a:t>
            </a:r>
          </a:p>
        </p:txBody>
      </p:sp>
    </p:spTree>
    <p:extLst>
      <p:ext uri="{BB962C8B-B14F-4D97-AF65-F5344CB8AC3E}">
        <p14:creationId xmlns:p14="http://schemas.microsoft.com/office/powerpoint/2010/main" val="295301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400"/>
            </a:pPr>
            <a:r>
              <a:rPr lang="es-AR" sz="3600" b="1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Introducción a Machine </a:t>
            </a:r>
            <a:r>
              <a:rPr lang="es-AR" sz="3600" b="1" dirty="0" err="1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Learning</a:t>
            </a:r>
            <a:r>
              <a:rPr lang="es-AR" sz="3600" b="1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con R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329748" y="1096804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CuadroTexto 17"/>
          <p:cNvSpPr txBox="1"/>
          <p:nvPr/>
        </p:nvSpPr>
        <p:spPr>
          <a:xfrm>
            <a:off x="270424" y="1333161"/>
            <a:ext cx="687060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Random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Forest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Se puede usar tanto para variables respuestas binarias como numéricas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Es un ensamble de modelos. Realiza múltiples árboles.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En cada </a:t>
            </a:r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dividisión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 de un nodo se considera sólo un subconjunto m de los p atributos (m elegido al azar). m ≅ √p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oogle Shape;246;p18"/>
          <p:cNvGrpSpPr/>
          <p:nvPr/>
        </p:nvGrpSpPr>
        <p:grpSpPr>
          <a:xfrm>
            <a:off x="329748" y="3184650"/>
            <a:ext cx="7494634" cy="1267608"/>
            <a:chOff x="0" y="0"/>
            <a:chExt cx="6444344" cy="1940297"/>
          </a:xfrm>
        </p:grpSpPr>
        <p:sp>
          <p:nvSpPr>
            <p:cNvPr id="26" name="Google Shape;247;p18"/>
            <p:cNvSpPr/>
            <p:nvPr/>
          </p:nvSpPr>
          <p:spPr>
            <a:xfrm>
              <a:off x="0" y="0"/>
              <a:ext cx="6444344" cy="1940297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8;p18"/>
            <p:cNvSpPr txBox="1"/>
            <p:nvPr/>
          </p:nvSpPr>
          <p:spPr>
            <a:xfrm>
              <a:off x="0" y="94716"/>
              <a:ext cx="6254910" cy="1750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s-MX" sz="2000" b="1" dirty="0">
                  <a:solidFill>
                    <a:schemeClr val="lt1"/>
                  </a:solidFill>
                </a:rPr>
                <a:t>&gt; </a:t>
              </a:r>
              <a:r>
                <a:rPr lang="es-MX" sz="2000" b="1" dirty="0" err="1">
                  <a:solidFill>
                    <a:schemeClr val="lt1"/>
                  </a:solidFill>
                </a:rPr>
                <a:t>library</a:t>
              </a:r>
              <a:r>
                <a:rPr lang="es-MX" sz="2000" b="1" dirty="0">
                  <a:solidFill>
                    <a:schemeClr val="lt1"/>
                  </a:solidFill>
                </a:rPr>
                <a:t>(</a:t>
              </a:r>
              <a:r>
                <a:rPr lang="es-MX" sz="2000" b="1" dirty="0" err="1">
                  <a:solidFill>
                    <a:schemeClr val="lt1"/>
                  </a:solidFill>
                </a:rPr>
                <a:t>randomForest</a:t>
              </a:r>
              <a:r>
                <a:rPr lang="es-MX" sz="2000" b="1" dirty="0">
                  <a:solidFill>
                    <a:schemeClr val="lt1"/>
                  </a:solidFill>
                </a:rPr>
                <a:t>)</a:t>
              </a:r>
              <a:endParaRPr lang="es-MX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>
                <a:lnSpc>
                  <a:spcPct val="150000"/>
                </a:lnSpc>
              </a:pP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Modelo&lt;-</a:t>
              </a:r>
              <a:r>
                <a:rPr lang="es-MX" sz="2000" b="1" dirty="0" err="1">
                  <a:solidFill>
                    <a:schemeClr val="lt1"/>
                  </a:solidFill>
                </a:rPr>
                <a:t>randomForest</a:t>
              </a:r>
              <a:r>
                <a:rPr lang="es-MX" sz="2000" b="1" dirty="0">
                  <a:solidFill>
                    <a:schemeClr val="lt1"/>
                  </a:solidFill>
                </a:rPr>
                <a:t>(</a:t>
              </a:r>
              <a:r>
                <a:rPr lang="es-MX" sz="2000" b="1" dirty="0" err="1">
                  <a:solidFill>
                    <a:schemeClr val="lt1"/>
                  </a:solidFill>
                </a:rPr>
                <a:t>Variable_rta</a:t>
              </a:r>
              <a:r>
                <a:rPr lang="es-MX" sz="2000" b="1" dirty="0">
                  <a:solidFill>
                    <a:schemeClr val="lt1"/>
                  </a:solidFill>
                </a:rPr>
                <a:t>~., data=Train)</a:t>
              </a:r>
            </a:p>
          </p:txBody>
        </p:sp>
      </p:grpSp>
      <p:sp>
        <p:nvSpPr>
          <p:cNvPr id="9" name="Google Shape;192;p13"/>
          <p:cNvSpPr txBox="1"/>
          <p:nvPr/>
        </p:nvSpPr>
        <p:spPr>
          <a:xfrm>
            <a:off x="253548" y="635180"/>
            <a:ext cx="84985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5) Definir el modelo y entrenarlo</a:t>
            </a:r>
          </a:p>
        </p:txBody>
      </p:sp>
    </p:spTree>
    <p:extLst>
      <p:ext uri="{BB962C8B-B14F-4D97-AF65-F5344CB8AC3E}">
        <p14:creationId xmlns:p14="http://schemas.microsoft.com/office/powerpoint/2010/main" val="319276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92;p13"/>
          <p:cNvSpPr txBox="1"/>
          <p:nvPr/>
        </p:nvSpPr>
        <p:spPr>
          <a:xfrm>
            <a:off x="253548" y="635180"/>
            <a:ext cx="84985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6) Evaluar los resultados</a:t>
            </a:r>
          </a:p>
        </p:txBody>
      </p:sp>
      <p:cxnSp>
        <p:nvCxnSpPr>
          <p:cNvPr id="4" name="Google Shape;193;p13"/>
          <p:cNvCxnSpPr/>
          <p:nvPr/>
        </p:nvCxnSpPr>
        <p:spPr>
          <a:xfrm>
            <a:off x="329748" y="1096804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CuadroTexto 17"/>
          <p:cNvSpPr txBox="1"/>
          <p:nvPr/>
        </p:nvSpPr>
        <p:spPr>
          <a:xfrm>
            <a:off x="270424" y="1333161"/>
            <a:ext cx="6870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Una vez definido el modelo y entrenado con el conjunto de Train, se lo aplica al conjunto reservado anteriormente (Test) para evaluar que tan bueno es el modelo. Esto nos va a permitir poder calcular medidas para evaluar y comparar los resultados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oogle Shape;246;p18"/>
          <p:cNvGrpSpPr/>
          <p:nvPr/>
        </p:nvGrpSpPr>
        <p:grpSpPr>
          <a:xfrm>
            <a:off x="329748" y="3075792"/>
            <a:ext cx="7494634" cy="614465"/>
            <a:chOff x="0" y="0"/>
            <a:chExt cx="6444344" cy="1940297"/>
          </a:xfrm>
        </p:grpSpPr>
        <p:sp>
          <p:nvSpPr>
            <p:cNvPr id="10" name="Google Shape;247;p18"/>
            <p:cNvSpPr/>
            <p:nvPr/>
          </p:nvSpPr>
          <p:spPr>
            <a:xfrm>
              <a:off x="0" y="0"/>
              <a:ext cx="6444344" cy="1940297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;p18"/>
            <p:cNvSpPr txBox="1"/>
            <p:nvPr/>
          </p:nvSpPr>
          <p:spPr>
            <a:xfrm>
              <a:off x="0" y="94716"/>
              <a:ext cx="6254910" cy="1750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s-MX" sz="2000" b="1" dirty="0">
                  <a:solidFill>
                    <a:schemeClr val="lt1"/>
                  </a:solidFill>
                </a:rPr>
                <a:t>&gt; </a:t>
              </a:r>
              <a:r>
                <a:rPr lang="es-MX" sz="2000" b="1" dirty="0" err="1">
                  <a:solidFill>
                    <a:schemeClr val="lt1"/>
                  </a:solidFill>
                </a:rPr>
                <a:t>predict</a:t>
              </a:r>
              <a:r>
                <a:rPr lang="es-MX" sz="2000" b="1" dirty="0">
                  <a:solidFill>
                    <a:schemeClr val="lt1"/>
                  </a:solidFill>
                </a:rPr>
                <a:t>(</a:t>
              </a:r>
              <a:r>
                <a:rPr lang="es-MX" sz="2000" b="1" dirty="0" err="1">
                  <a:solidFill>
                    <a:schemeClr val="lt1"/>
                  </a:solidFill>
                </a:rPr>
                <a:t>Modelo,Test</a:t>
              </a:r>
              <a:r>
                <a:rPr lang="es-MX" sz="2000" b="1" dirty="0">
                  <a:solidFill>
                    <a:schemeClr val="lt1"/>
                  </a:solidFill>
                </a:rPr>
                <a:t>)</a:t>
              </a:r>
              <a:endParaRPr lang="es-MX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429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329748" y="1096804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71445013"/>
              </p:ext>
            </p:extLst>
          </p:nvPr>
        </p:nvGraphicFramePr>
        <p:xfrm>
          <a:off x="620486" y="1202531"/>
          <a:ext cx="8131628" cy="293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990319" y="3676192"/>
            <a:ext cx="2261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Error cuadrático medio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6151226" y="4091690"/>
                <a:ext cx="1900840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𝐸𝐶𝑀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226" y="4091690"/>
                <a:ext cx="1900840" cy="521746"/>
              </a:xfrm>
              <a:prstGeom prst="rect">
                <a:avLst/>
              </a:prstGeom>
              <a:blipFill rotWithShape="0">
                <a:blip r:embed="rId7"/>
                <a:stretch>
                  <a:fillRect t="-144186" r="-26282" b="-2046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406348" y="3610196"/>
            <a:ext cx="414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Accuracy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endParaRPr lang="es-MX" sz="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i="1" dirty="0">
                <a:solidFill>
                  <a:schemeClr val="tx1"/>
                </a:solidFill>
              </a:rPr>
              <a:t>Proporción de observaciones bien clasificadas </a:t>
            </a:r>
            <a:endParaRPr lang="es-AR" i="1" dirty="0">
              <a:solidFill>
                <a:schemeClr val="tx1"/>
              </a:solidFill>
            </a:endParaRPr>
          </a:p>
        </p:txBody>
      </p:sp>
      <p:sp>
        <p:nvSpPr>
          <p:cNvPr id="9" name="Google Shape;192;p13"/>
          <p:cNvSpPr txBox="1"/>
          <p:nvPr/>
        </p:nvSpPr>
        <p:spPr>
          <a:xfrm>
            <a:off x="253548" y="635180"/>
            <a:ext cx="84985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6) Evaluar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2781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/>
          <p:nvPr/>
        </p:nvSpPr>
        <p:spPr>
          <a:xfrm>
            <a:off x="5381125" y="2067300"/>
            <a:ext cx="3266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 txBox="1"/>
          <p:nvPr/>
        </p:nvSpPr>
        <p:spPr>
          <a:xfrm>
            <a:off x="0" y="1866528"/>
            <a:ext cx="9144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54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¡Muchas gracias!</a:t>
            </a:r>
            <a:endParaRPr sz="54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0" y="2905952"/>
            <a:ext cx="9144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¡Sigamos trabajando!</a:t>
            </a:r>
            <a:endParaRPr sz="2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23;p21"/>
          <p:cNvCxnSpPr>
            <a:endCxn id="16" idx="6"/>
          </p:cNvCxnSpPr>
          <p:nvPr/>
        </p:nvCxnSpPr>
        <p:spPr>
          <a:xfrm flipV="1">
            <a:off x="490081" y="2546902"/>
            <a:ext cx="8621840" cy="1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24;p21"/>
          <p:cNvSpPr/>
          <p:nvPr/>
        </p:nvSpPr>
        <p:spPr>
          <a:xfrm rot="-2700493">
            <a:off x="4535009" y="3051608"/>
            <a:ext cx="1480045" cy="1480045"/>
          </a:xfrm>
          <a:prstGeom prst="teardrop">
            <a:avLst>
              <a:gd name="adj" fmla="val 100000"/>
            </a:avLst>
          </a:prstGeom>
          <a:noFill/>
          <a:ln w="762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5;p21"/>
          <p:cNvSpPr/>
          <p:nvPr/>
        </p:nvSpPr>
        <p:spPr>
          <a:xfrm rot="-2700493">
            <a:off x="1576099" y="3039452"/>
            <a:ext cx="1480045" cy="1480045"/>
          </a:xfrm>
          <a:prstGeom prst="teardrop">
            <a:avLst>
              <a:gd name="adj" fmla="val 100000"/>
            </a:avLst>
          </a:prstGeom>
          <a:noFill/>
          <a:ln w="762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6;p21"/>
          <p:cNvSpPr/>
          <p:nvPr/>
        </p:nvSpPr>
        <p:spPr>
          <a:xfrm rot="8099507">
            <a:off x="306528" y="594158"/>
            <a:ext cx="1480045" cy="1480045"/>
          </a:xfrm>
          <a:prstGeom prst="teardrop">
            <a:avLst>
              <a:gd name="adj" fmla="val 100000"/>
            </a:avLst>
          </a:prstGeom>
          <a:noFill/>
          <a:ln w="7620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Google Shape;127;p21"/>
          <p:cNvSpPr txBox="1"/>
          <p:nvPr/>
        </p:nvSpPr>
        <p:spPr>
          <a:xfrm>
            <a:off x="1607362" y="3445694"/>
            <a:ext cx="14175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accent1">
                    <a:lumMod val="50000"/>
                  </a:schemeClr>
                </a:solidFill>
                <a:latin typeface="Rubik Medium"/>
                <a:ea typeface="Rubik Medium"/>
                <a:cs typeface="Rubik Medium"/>
                <a:sym typeface="Rubik Medium"/>
              </a:rPr>
              <a:t>Inspeccionar las variable</a:t>
            </a:r>
            <a:endParaRPr sz="1200" b="1" dirty="0">
              <a:solidFill>
                <a:schemeClr val="accent1">
                  <a:lumMod val="50000"/>
                </a:schemeClr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" name="Google Shape;128;p21"/>
          <p:cNvSpPr/>
          <p:nvPr/>
        </p:nvSpPr>
        <p:spPr>
          <a:xfrm rot="8099507">
            <a:off x="3063636" y="581206"/>
            <a:ext cx="1480045" cy="1480045"/>
          </a:xfrm>
          <a:prstGeom prst="teardrop">
            <a:avLst>
              <a:gd name="adj" fmla="val 100000"/>
            </a:avLst>
          </a:prstGeom>
          <a:noFill/>
          <a:ln w="762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9;p21"/>
          <p:cNvSpPr txBox="1"/>
          <p:nvPr/>
        </p:nvSpPr>
        <p:spPr>
          <a:xfrm>
            <a:off x="3080074" y="883933"/>
            <a:ext cx="1422460" cy="40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accent5">
                    <a:lumMod val="75000"/>
                  </a:schemeClr>
                </a:solidFill>
                <a:latin typeface="Rubik Medium"/>
                <a:ea typeface="Rubik Medium"/>
                <a:cs typeface="Rubik Medium"/>
                <a:sym typeface="Rubik Medium"/>
              </a:rPr>
              <a:t>Definir tratamiento para valores atípicos y faltantes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9" name="Google Shape;130;p21"/>
          <p:cNvSpPr txBox="1"/>
          <p:nvPr/>
        </p:nvSpPr>
        <p:spPr>
          <a:xfrm>
            <a:off x="337800" y="983846"/>
            <a:ext cx="14175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accent1">
                    <a:lumMod val="50000"/>
                  </a:schemeClr>
                </a:solidFill>
                <a:latin typeface="Rubik Medium"/>
                <a:ea typeface="Rubik Medium"/>
                <a:cs typeface="Rubik Medium"/>
                <a:sym typeface="Rubik Medium"/>
              </a:rPr>
              <a:t>Definir el conjunto de datos</a:t>
            </a:r>
            <a:endParaRPr sz="1200" b="1" dirty="0">
              <a:solidFill>
                <a:schemeClr val="accent1">
                  <a:lumMod val="50000"/>
                </a:schemeClr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" name="Google Shape;131;p21"/>
          <p:cNvSpPr txBox="1"/>
          <p:nvPr/>
        </p:nvSpPr>
        <p:spPr>
          <a:xfrm>
            <a:off x="4566274" y="3319999"/>
            <a:ext cx="14175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Rubik Medium"/>
                <a:ea typeface="Rubik Medium"/>
                <a:cs typeface="Rubik Medium"/>
                <a:sym typeface="Rubik Medium"/>
              </a:rPr>
              <a:t>Recategorizar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Rubik Medium"/>
                <a:ea typeface="Rubik Medium"/>
                <a:cs typeface="Rubik Medium"/>
                <a:sym typeface="Rubik Medium"/>
              </a:rPr>
              <a:t>/ Normalizar variables. Crear nuevas variables</a:t>
            </a:r>
            <a:endParaRPr sz="1200" b="1" dirty="0">
              <a:solidFill>
                <a:schemeClr val="accent1">
                  <a:lumMod val="75000"/>
                </a:schemeClr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1" name="Google Shape;132;p21"/>
          <p:cNvSpPr/>
          <p:nvPr/>
        </p:nvSpPr>
        <p:spPr>
          <a:xfrm>
            <a:off x="394491" y="2490726"/>
            <a:ext cx="135300" cy="135300"/>
          </a:xfrm>
          <a:prstGeom prst="ellipse">
            <a:avLst/>
          </a:prstGeom>
          <a:solidFill>
            <a:srgbClr val="002060"/>
          </a:solidFill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3;p21"/>
          <p:cNvSpPr/>
          <p:nvPr/>
        </p:nvSpPr>
        <p:spPr>
          <a:xfrm>
            <a:off x="983986" y="2490725"/>
            <a:ext cx="135300" cy="135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4;p21"/>
          <p:cNvSpPr/>
          <p:nvPr/>
        </p:nvSpPr>
        <p:spPr>
          <a:xfrm>
            <a:off x="2248462" y="2478569"/>
            <a:ext cx="135300" cy="135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5;p21"/>
          <p:cNvSpPr/>
          <p:nvPr/>
        </p:nvSpPr>
        <p:spPr>
          <a:xfrm>
            <a:off x="3736001" y="2477773"/>
            <a:ext cx="135300" cy="135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6;p21"/>
          <p:cNvSpPr/>
          <p:nvPr/>
        </p:nvSpPr>
        <p:spPr>
          <a:xfrm>
            <a:off x="5207374" y="2490725"/>
            <a:ext cx="135300" cy="135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7;p21"/>
          <p:cNvSpPr/>
          <p:nvPr/>
        </p:nvSpPr>
        <p:spPr>
          <a:xfrm>
            <a:off x="8976621" y="2479252"/>
            <a:ext cx="135300" cy="135300"/>
          </a:xfrm>
          <a:prstGeom prst="ellipse">
            <a:avLst/>
          </a:prstGeom>
          <a:solidFill>
            <a:srgbClr val="002060"/>
          </a:solidFill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8;p21"/>
          <p:cNvSpPr/>
          <p:nvPr/>
        </p:nvSpPr>
        <p:spPr>
          <a:xfrm rot="8099507">
            <a:off x="6063727" y="592680"/>
            <a:ext cx="1480045" cy="1480045"/>
          </a:xfrm>
          <a:prstGeom prst="teardrop">
            <a:avLst>
              <a:gd name="adj" fmla="val 100000"/>
            </a:avLst>
          </a:prstGeom>
          <a:noFill/>
          <a:ln w="762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9;p21"/>
          <p:cNvSpPr txBox="1"/>
          <p:nvPr/>
        </p:nvSpPr>
        <p:spPr>
          <a:xfrm>
            <a:off x="6076557" y="1013607"/>
            <a:ext cx="1454384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s-MX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ubik Medium"/>
                <a:ea typeface="Rubik Medium"/>
                <a:cs typeface="Rubik Medium"/>
                <a:sym typeface="Rubik Medium"/>
              </a:rPr>
              <a:t>Definir el modelo y entrenarlo</a:t>
            </a:r>
          </a:p>
        </p:txBody>
      </p:sp>
      <p:sp>
        <p:nvSpPr>
          <p:cNvPr id="20" name="Google Shape;135;p21"/>
          <p:cNvSpPr/>
          <p:nvPr/>
        </p:nvSpPr>
        <p:spPr>
          <a:xfrm>
            <a:off x="6736099" y="2490726"/>
            <a:ext cx="135300" cy="135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08;p15"/>
          <p:cNvSpPr txBox="1"/>
          <p:nvPr/>
        </p:nvSpPr>
        <p:spPr>
          <a:xfrm>
            <a:off x="226264" y="161708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" name="Google Shape;124;p21"/>
          <p:cNvSpPr/>
          <p:nvPr/>
        </p:nvSpPr>
        <p:spPr>
          <a:xfrm rot="-2700493">
            <a:off x="7592462" y="3094376"/>
            <a:ext cx="1480045" cy="1480045"/>
          </a:xfrm>
          <a:prstGeom prst="teardrop">
            <a:avLst>
              <a:gd name="adj" fmla="val 100000"/>
            </a:avLst>
          </a:prstGeom>
          <a:noFill/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31;p21"/>
          <p:cNvSpPr txBox="1"/>
          <p:nvPr/>
        </p:nvSpPr>
        <p:spPr>
          <a:xfrm>
            <a:off x="7623727" y="3400574"/>
            <a:ext cx="14175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ubik Medium"/>
                <a:ea typeface="Rubik Medium"/>
                <a:cs typeface="Rubik Medium"/>
                <a:sym typeface="Rubik Medium"/>
              </a:rPr>
              <a:t>Evaluar los resultados y aplicarlos</a:t>
            </a:r>
            <a:endParaRPr sz="1200" b="1" dirty="0">
              <a:solidFill>
                <a:schemeClr val="accent1">
                  <a:lumMod val="60000"/>
                  <a:lumOff val="40000"/>
                </a:schemeClr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7" name="Google Shape;136;p21"/>
          <p:cNvSpPr/>
          <p:nvPr/>
        </p:nvSpPr>
        <p:spPr>
          <a:xfrm>
            <a:off x="8264827" y="2533493"/>
            <a:ext cx="135300" cy="135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13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92;p13"/>
          <p:cNvSpPr txBox="1"/>
          <p:nvPr/>
        </p:nvSpPr>
        <p:spPr>
          <a:xfrm>
            <a:off x="253548" y="635180"/>
            <a:ext cx="53090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Definir el conjunto de datos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253549" y="1081396"/>
            <a:ext cx="6444344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" name="Google Shape;209;p15"/>
          <p:cNvGrpSpPr/>
          <p:nvPr/>
        </p:nvGrpSpPr>
        <p:grpSpPr>
          <a:xfrm>
            <a:off x="253549" y="1527613"/>
            <a:ext cx="6444344" cy="638625"/>
            <a:chOff x="0" y="192315"/>
            <a:chExt cx="6444344" cy="638625"/>
          </a:xfrm>
        </p:grpSpPr>
        <p:sp>
          <p:nvSpPr>
            <p:cNvPr id="7" name="Google Shape;210;p15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1;p15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Establecer los objetivos</a:t>
              </a:r>
              <a:endParaRPr dirty="0"/>
            </a:p>
          </p:txBody>
        </p:sp>
      </p:grpSp>
      <p:sp>
        <p:nvSpPr>
          <p:cNvPr id="9" name="Google Shape;210;p15"/>
          <p:cNvSpPr/>
          <p:nvPr/>
        </p:nvSpPr>
        <p:spPr>
          <a:xfrm>
            <a:off x="253549" y="2266977"/>
            <a:ext cx="6444344" cy="63862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lt1"/>
                </a:solidFill>
              </a:rPr>
              <a:t>Definir los datos a utilizar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" name="Google Shape;210;p15"/>
          <p:cNvSpPr/>
          <p:nvPr/>
        </p:nvSpPr>
        <p:spPr>
          <a:xfrm>
            <a:off x="253549" y="3006341"/>
            <a:ext cx="6444344" cy="638625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lt1"/>
                </a:solidFill>
              </a:rPr>
              <a:t>Incorporar información de otras fuentes</a:t>
            </a:r>
            <a:endParaRPr sz="2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6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92;p13"/>
          <p:cNvSpPr txBox="1"/>
          <p:nvPr/>
        </p:nvSpPr>
        <p:spPr>
          <a:xfrm>
            <a:off x="253548" y="635180"/>
            <a:ext cx="53090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Inspeccionar las variables 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4" y="1648748"/>
            <a:ext cx="4963886" cy="306992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20388" y="1355416"/>
            <a:ext cx="3937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Analizar las variables de forma </a:t>
            </a:r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univariadas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 y </a:t>
            </a:r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bivariadas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Determinar si existen o no valores faltantes y valores atípicos.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Examinar si existen correlaciones.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Evaluar escalas de las variables numéricas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Google Shape;189;p13"/>
          <p:cNvGrpSpPr/>
          <p:nvPr/>
        </p:nvGrpSpPr>
        <p:grpSpPr>
          <a:xfrm>
            <a:off x="4365170" y="1246559"/>
            <a:ext cx="4604659" cy="406868"/>
            <a:chOff x="0" y="192315"/>
            <a:chExt cx="6444344" cy="638625"/>
          </a:xfrm>
        </p:grpSpPr>
        <p:sp>
          <p:nvSpPr>
            <p:cNvPr id="13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s-MX" sz="20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plot</a:t>
              </a: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(DATOS)</a:t>
              </a:r>
              <a:endParaRPr dirty="0"/>
            </a:p>
          </p:txBody>
        </p:sp>
      </p:grpSp>
      <p:cxnSp>
        <p:nvCxnSpPr>
          <p:cNvPr id="15" name="Google Shape;193;p13"/>
          <p:cNvCxnSpPr/>
          <p:nvPr/>
        </p:nvCxnSpPr>
        <p:spPr>
          <a:xfrm>
            <a:off x="253549" y="1081396"/>
            <a:ext cx="681128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91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92;p13"/>
          <p:cNvSpPr txBox="1"/>
          <p:nvPr/>
        </p:nvSpPr>
        <p:spPr>
          <a:xfrm>
            <a:off x="253548" y="635180"/>
            <a:ext cx="68983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Inspeccionar las </a:t>
            </a:r>
            <a:r>
              <a:rPr lang="es-MX" sz="2400" b="1" dirty="0"/>
              <a:t>variables (Librería </a:t>
            </a:r>
            <a:r>
              <a:rPr lang="es-MX" sz="2400" b="1" dirty="0" err="1"/>
              <a:t>Ggally</a:t>
            </a:r>
            <a:r>
              <a:rPr lang="es-MX" sz="2400" b="1" dirty="0"/>
              <a:t>) 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253549" y="1081396"/>
            <a:ext cx="681128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6" y="1803182"/>
            <a:ext cx="4887686" cy="286882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2664" y="1366302"/>
            <a:ext cx="3937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Analizar las variables de forma </a:t>
            </a:r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univariadas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 y </a:t>
            </a:r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bivariadas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Determinar si existen o no valores faltantes y </a:t>
            </a:r>
            <a:r>
              <a:rPr lang="es-MX">
                <a:solidFill>
                  <a:schemeClr val="accent1">
                    <a:lumMod val="50000"/>
                  </a:schemeClr>
                </a:solidFill>
              </a:rPr>
              <a:t>valores atípicos.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>
                <a:solidFill>
                  <a:schemeClr val="accent1">
                    <a:lumMod val="50000"/>
                  </a:schemeClr>
                </a:solidFill>
              </a:rPr>
              <a:t>Examinar si existen correlaciones.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>
                <a:solidFill>
                  <a:schemeClr val="accent1">
                    <a:lumMod val="50000"/>
                  </a:schemeClr>
                </a:solidFill>
              </a:rPr>
              <a:t>Evaluar escalas de las variables numéricas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Google Shape;189;p13"/>
          <p:cNvGrpSpPr/>
          <p:nvPr/>
        </p:nvGrpSpPr>
        <p:grpSpPr>
          <a:xfrm>
            <a:off x="4365170" y="1246559"/>
            <a:ext cx="4604659" cy="406868"/>
            <a:chOff x="0" y="192315"/>
            <a:chExt cx="6444344" cy="638625"/>
          </a:xfrm>
        </p:grpSpPr>
        <p:sp>
          <p:nvSpPr>
            <p:cNvPr id="9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s-MX" sz="2000" b="1" dirty="0" err="1">
                  <a:solidFill>
                    <a:schemeClr val="lt1"/>
                  </a:solidFill>
                </a:rPr>
                <a:t>ggpairs</a:t>
              </a:r>
              <a:r>
                <a:rPr lang="es-MX" sz="2000" b="1" dirty="0">
                  <a:solidFill>
                    <a:schemeClr val="lt1"/>
                  </a:solidFill>
                </a:rPr>
                <a:t>(</a:t>
              </a: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DATOS)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0303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92;p13"/>
          <p:cNvSpPr txBox="1"/>
          <p:nvPr/>
        </p:nvSpPr>
        <p:spPr>
          <a:xfrm>
            <a:off x="253548" y="635180"/>
            <a:ext cx="82046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3) Definir tratamiento para valores atípicos y faltantes</a:t>
            </a:r>
          </a:p>
          <a:p>
            <a:pPr lvl="0"/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253549" y="1081396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uadroTexto 6"/>
          <p:cNvSpPr txBox="1"/>
          <p:nvPr/>
        </p:nvSpPr>
        <p:spPr>
          <a:xfrm>
            <a:off x="558349" y="1321493"/>
            <a:ext cx="592953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u="sng" dirty="0">
                <a:solidFill>
                  <a:schemeClr val="accent1">
                    <a:lumMod val="50000"/>
                  </a:schemeClr>
                </a:solidFill>
              </a:rPr>
              <a:t>Valores faltantes. </a:t>
            </a: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En caso de existir valores faltantes, definir que tratamiento tomar: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Imputar (por ejemplo por el valor medio)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Trabajar con registros completos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Aproximar los valores </a:t>
            </a: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faltates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 por algún modelo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01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92;p13"/>
          <p:cNvSpPr txBox="1"/>
          <p:nvPr/>
        </p:nvSpPr>
        <p:spPr>
          <a:xfrm>
            <a:off x="253548" y="635180"/>
            <a:ext cx="82046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3) Definir tratamiento para valores atípicos y faltantes</a:t>
            </a:r>
          </a:p>
          <a:p>
            <a:pPr lvl="0"/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253549" y="1081396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uadroTexto 6"/>
          <p:cNvSpPr txBox="1"/>
          <p:nvPr/>
        </p:nvSpPr>
        <p:spPr>
          <a:xfrm>
            <a:off x="253548" y="1173182"/>
            <a:ext cx="871628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u="sng" dirty="0">
                <a:solidFill>
                  <a:schemeClr val="accent1">
                    <a:lumMod val="50000"/>
                  </a:schemeClr>
                </a:solidFill>
              </a:rPr>
              <a:t>Valores atípicos o outliers.</a:t>
            </a:r>
          </a:p>
          <a:p>
            <a:pPr>
              <a:lnSpc>
                <a:spcPct val="150000"/>
              </a:lnSpc>
            </a:pPr>
            <a:r>
              <a:rPr lang="en" dirty="0"/>
              <a:t>“</a:t>
            </a:r>
            <a:r>
              <a:rPr lang="en" i="1" dirty="0">
                <a:solidFill>
                  <a:schemeClr val="accent1">
                    <a:lumMod val="50000"/>
                  </a:schemeClr>
                </a:solidFill>
              </a:rPr>
              <a:t>Un Outlier</a:t>
            </a: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 es una observación que se desvía tanto de las otras observaciones como para despertar sospechas sobre que fue generado por un mecanismo diferente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“ [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D. Hawkins. Identification of Outliers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Tipos de outliers: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Univariados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: Son valores que se encuentran en un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Multivariados: Están presentes en un espacio n-dimensional</a:t>
            </a:r>
          </a:p>
          <a:p>
            <a:pPr>
              <a:lnSpc>
                <a:spcPct val="150000"/>
              </a:lnSpc>
            </a:pP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Para detectar valores atípicos podemos recurrir a gráficos como histogramas, </a:t>
            </a: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boxplots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 o </a:t>
            </a: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Scatterplots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4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5"/>
          <p:cNvSpPr txBox="1"/>
          <p:nvPr/>
        </p:nvSpPr>
        <p:spPr>
          <a:xfrm>
            <a:off x="253549" y="626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Pasos a seguir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92;p13"/>
          <p:cNvSpPr txBox="1"/>
          <p:nvPr/>
        </p:nvSpPr>
        <p:spPr>
          <a:xfrm>
            <a:off x="253548" y="635180"/>
            <a:ext cx="849856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400" b="1" dirty="0"/>
              <a:t>4) </a:t>
            </a:r>
            <a:r>
              <a:rPr lang="es-MX" sz="2400" b="1" dirty="0" err="1"/>
              <a:t>Recategorizar</a:t>
            </a:r>
            <a:r>
              <a:rPr lang="es-MX" sz="2400" b="1" dirty="0"/>
              <a:t>/ Normalizar variables. Crear nuevas variables</a:t>
            </a:r>
          </a:p>
          <a:p>
            <a:pPr lvl="0"/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Google Shape;193;p13"/>
          <p:cNvCxnSpPr/>
          <p:nvPr/>
        </p:nvCxnSpPr>
        <p:spPr>
          <a:xfrm>
            <a:off x="253548" y="1473282"/>
            <a:ext cx="79216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uadroTexto 6"/>
          <p:cNvSpPr txBox="1"/>
          <p:nvPr/>
        </p:nvSpPr>
        <p:spPr>
          <a:xfrm>
            <a:off x="438605" y="1593635"/>
            <a:ext cx="783453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Un problema que puede surgir al analizar datos, es que las variables a analizar estén en distinta escala. Esto puede llevar a conclusiones no del todo correctas.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Algunas de las técnicas para normalizar o escalar las variable son: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Min-Max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Z-Score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Decimal </a:t>
            </a:r>
            <a:r>
              <a:rPr lang="es-AR" dirty="0" err="1">
                <a:solidFill>
                  <a:schemeClr val="accent1">
                    <a:lumMod val="50000"/>
                  </a:schemeClr>
                </a:solidFill>
              </a:rPr>
              <a:t>Scaling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89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1119</Words>
  <Application>Microsoft Office PowerPoint</Application>
  <PresentationFormat>Presentación en pantalla (16:9)</PresentationFormat>
  <Paragraphs>159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Rubik</vt:lpstr>
      <vt:lpstr>Cambria Math</vt:lpstr>
      <vt:lpstr>Rubik Medium</vt:lpstr>
      <vt:lpstr>Trebuchet MS</vt:lpstr>
      <vt:lpstr>Arial</vt:lpstr>
      <vt:lpstr>Lato Light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Castro</dc:creator>
  <cp:lastModifiedBy>Luis Alfredo Jimenez</cp:lastModifiedBy>
  <cp:revision>40</cp:revision>
  <dcterms:modified xsi:type="dcterms:W3CDTF">2022-02-23T17:22:56Z</dcterms:modified>
</cp:coreProperties>
</file>