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301" r:id="rId3"/>
    <p:sldId id="339" r:id="rId4"/>
    <p:sldId id="375" r:id="rId5"/>
    <p:sldId id="377" r:id="rId6"/>
    <p:sldId id="378" r:id="rId7"/>
    <p:sldId id="379" r:id="rId8"/>
    <p:sldId id="380" r:id="rId9"/>
    <p:sldId id="347" r:id="rId10"/>
    <p:sldId id="381" r:id="rId11"/>
    <p:sldId id="382" r:id="rId12"/>
    <p:sldId id="358" r:id="rId13"/>
    <p:sldId id="383" r:id="rId14"/>
    <p:sldId id="361" r:id="rId15"/>
    <p:sldId id="392" r:id="rId16"/>
    <p:sldId id="368" r:id="rId17"/>
    <p:sldId id="369" r:id="rId18"/>
    <p:sldId id="391" r:id="rId19"/>
    <p:sldId id="393" r:id="rId20"/>
    <p:sldId id="394" r:id="rId21"/>
    <p:sldId id="388" r:id="rId22"/>
    <p:sldId id="370" r:id="rId23"/>
    <p:sldId id="364" r:id="rId24"/>
    <p:sldId id="371" r:id="rId25"/>
    <p:sldId id="367" r:id="rId26"/>
    <p:sldId id="373" r:id="rId27"/>
    <p:sldId id="296" r:id="rId2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ambria Math" panose="02040503050406030204" pitchFamily="18" charset="0"/>
      <p:regular r:id="rId34"/>
    </p:embeddedFont>
    <p:embeddedFont>
      <p:font typeface="Rubik" panose="02000604000000020004" pitchFamily="2" charset="-79"/>
      <p:regular r:id="rId35"/>
      <p:bold r:id="rId36"/>
      <p:italic r:id="rId37"/>
      <p:boldItalic r:id="rId38"/>
    </p:embeddedFont>
    <p:embeddedFont>
      <p:font typeface="Trebuchet MS" panose="020B060302020202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8" roundtripDataSignature="AMtx7mjyoU4vhkWF0kvlNuYveoHze2Fe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63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96CB31-569E-4B18-A23F-51447D1BD4F1}">
  <a:tblStyle styleId="{8396CB31-569E-4B18-A23F-51447D1BD4F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2CE057E-09E1-4D0D-AC6B-FC80A632336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3817" autoAdjust="0"/>
  </p:normalViewPr>
  <p:slideViewPr>
    <p:cSldViewPr snapToGrid="0">
      <p:cViewPr varScale="1">
        <p:scale>
          <a:sx n="106" d="100"/>
          <a:sy n="106" d="100"/>
        </p:scale>
        <p:origin x="792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68" Type="http://customschemas.google.com/relationships/presentationmetadata" Target="meta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7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ús Quiroga" userId="fa1e3511-7065-482c-be69-2fde590d3d44" providerId="ADAL" clId="{5981E601-4BA9-40BE-87E0-7500E2438AAC}"/>
    <pc:docChg chg="modSld">
      <pc:chgData name="Jesús Quiroga" userId="fa1e3511-7065-482c-be69-2fde590d3d44" providerId="ADAL" clId="{5981E601-4BA9-40BE-87E0-7500E2438AAC}" dt="2023-09-02T19:13:50.192" v="1" actId="20577"/>
      <pc:docMkLst>
        <pc:docMk/>
      </pc:docMkLst>
      <pc:sldChg chg="modSp mod">
        <pc:chgData name="Jesús Quiroga" userId="fa1e3511-7065-482c-be69-2fde590d3d44" providerId="ADAL" clId="{5981E601-4BA9-40BE-87E0-7500E2438AAC}" dt="2023-09-02T19:13:50.192" v="1" actId="20577"/>
        <pc:sldMkLst>
          <pc:docMk/>
          <pc:sldMk cId="0" sldId="256"/>
        </pc:sldMkLst>
        <pc:spChg chg="mod">
          <ac:chgData name="Jesús Quiroga" userId="fa1e3511-7065-482c-be69-2fde590d3d44" providerId="ADAL" clId="{5981E601-4BA9-40BE-87E0-7500E2438AAC}" dt="2023-09-02T19:13:50.192" v="1" actId="20577"/>
          <ac:spMkLst>
            <pc:docMk/>
            <pc:sldMk cId="0" sldId="256"/>
            <ac:spMk id="79" creationId="{00000000-0000-0000-0000-000000000000}"/>
          </ac:spMkLst>
        </pc:spChg>
      </pc:sldChg>
    </pc:docChg>
  </pc:docChgLst>
  <pc:docChgLst>
    <pc:chgData name="Luis Alfredo Jimenez" userId="13d526cefa727978" providerId="LiveId" clId="{CA4AEA21-7D2D-43E2-A0A4-5CFE7AD3D8F5}"/>
    <pc:docChg chg="delSld">
      <pc:chgData name="Luis Alfredo Jimenez" userId="13d526cefa727978" providerId="LiveId" clId="{CA4AEA21-7D2D-43E2-A0A4-5CFE7AD3D8F5}" dt="2021-08-20T16:50:00.662" v="1" actId="47"/>
      <pc:docMkLst>
        <pc:docMk/>
      </pc:docMkLst>
      <pc:sldChg chg="del">
        <pc:chgData name="Luis Alfredo Jimenez" userId="13d526cefa727978" providerId="LiveId" clId="{CA4AEA21-7D2D-43E2-A0A4-5CFE7AD3D8F5}" dt="2021-08-20T16:49:53.332" v="0" actId="47"/>
        <pc:sldMkLst>
          <pc:docMk/>
          <pc:sldMk cId="0" sldId="257"/>
        </pc:sldMkLst>
      </pc:sldChg>
      <pc:sldChg chg="del">
        <pc:chgData name="Luis Alfredo Jimenez" userId="13d526cefa727978" providerId="LiveId" clId="{CA4AEA21-7D2D-43E2-A0A4-5CFE7AD3D8F5}" dt="2021-08-20T16:49:53.332" v="0" actId="47"/>
        <pc:sldMkLst>
          <pc:docMk/>
          <pc:sldMk cId="0" sldId="258"/>
        </pc:sldMkLst>
      </pc:sldChg>
      <pc:sldChg chg="del">
        <pc:chgData name="Luis Alfredo Jimenez" userId="13d526cefa727978" providerId="LiveId" clId="{CA4AEA21-7D2D-43E2-A0A4-5CFE7AD3D8F5}" dt="2021-08-20T16:50:00.662" v="1" actId="47"/>
        <pc:sldMkLst>
          <pc:docMk/>
          <pc:sldMk cId="0" sldId="261"/>
        </pc:sldMkLst>
      </pc:sldChg>
      <pc:sldMasterChg chg="delSldLayout">
        <pc:chgData name="Luis Alfredo Jimenez" userId="13d526cefa727978" providerId="LiveId" clId="{CA4AEA21-7D2D-43E2-A0A4-5CFE7AD3D8F5}" dt="2021-08-20T16:49:53.332" v="0" actId="47"/>
        <pc:sldMasterMkLst>
          <pc:docMk/>
          <pc:sldMasterMk cId="0" sldId="2147483648"/>
        </pc:sldMasterMkLst>
        <pc:sldLayoutChg chg="del">
          <pc:chgData name="Luis Alfredo Jimenez" userId="13d526cefa727978" providerId="LiveId" clId="{CA4AEA21-7D2D-43E2-A0A4-5CFE7AD3D8F5}" dt="2021-08-20T16:49:53.332" v="0" actId="47"/>
          <pc:sldLayoutMkLst>
            <pc:docMk/>
            <pc:sldMasterMk cId="0" sldId="2147483648"/>
            <pc:sldLayoutMk cId="0" sldId="2147483650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45637F"/>
              </a:solidFill>
              <a:ln w="9525">
                <a:noFill/>
              </a:ln>
              <a:effectLst/>
            </c:spPr>
          </c:marker>
          <c:xVal>
            <c:numRef>
              <c:f>Hoja1!$A$2:$A$30</c:f>
              <c:numCache>
                <c:formatCode>General</c:formatCode>
                <c:ptCount val="29"/>
                <c:pt idx="0">
                  <c:v>7</c:v>
                </c:pt>
                <c:pt idx="1">
                  <c:v>3</c:v>
                </c:pt>
                <c:pt idx="2">
                  <c:v>3</c:v>
                </c:pt>
                <c:pt idx="3">
                  <c:v>2</c:v>
                </c:pt>
                <c:pt idx="4">
                  <c:v>7</c:v>
                </c:pt>
                <c:pt idx="5">
                  <c:v>0</c:v>
                </c:pt>
                <c:pt idx="6">
                  <c:v>2</c:v>
                </c:pt>
                <c:pt idx="7">
                  <c:v>6</c:v>
                </c:pt>
                <c:pt idx="8">
                  <c:v>1</c:v>
                </c:pt>
                <c:pt idx="9">
                  <c:v>6</c:v>
                </c:pt>
                <c:pt idx="10">
                  <c:v>4</c:v>
                </c:pt>
                <c:pt idx="11">
                  <c:v>2</c:v>
                </c:pt>
                <c:pt idx="12">
                  <c:v>3</c:v>
                </c:pt>
                <c:pt idx="13">
                  <c:v>3</c:v>
                </c:pt>
                <c:pt idx="14">
                  <c:v>6</c:v>
                </c:pt>
                <c:pt idx="15">
                  <c:v>5</c:v>
                </c:pt>
                <c:pt idx="16">
                  <c:v>8</c:v>
                </c:pt>
                <c:pt idx="17">
                  <c:v>9</c:v>
                </c:pt>
                <c:pt idx="18">
                  <c:v>5</c:v>
                </c:pt>
                <c:pt idx="19">
                  <c:v>6</c:v>
                </c:pt>
                <c:pt idx="20">
                  <c:v>3</c:v>
                </c:pt>
                <c:pt idx="21">
                  <c:v>2</c:v>
                </c:pt>
                <c:pt idx="22">
                  <c:v>7</c:v>
                </c:pt>
                <c:pt idx="23">
                  <c:v>7</c:v>
                </c:pt>
                <c:pt idx="24">
                  <c:v>0</c:v>
                </c:pt>
                <c:pt idx="25">
                  <c:v>4</c:v>
                </c:pt>
                <c:pt idx="26">
                  <c:v>0</c:v>
                </c:pt>
                <c:pt idx="27">
                  <c:v>1</c:v>
                </c:pt>
                <c:pt idx="28">
                  <c:v>2</c:v>
                </c:pt>
              </c:numCache>
            </c:numRef>
          </c:xVal>
          <c:yVal>
            <c:numRef>
              <c:f>Hoja1!$B$2:$B$30</c:f>
              <c:numCache>
                <c:formatCode>General</c:formatCode>
                <c:ptCount val="29"/>
                <c:pt idx="0">
                  <c:v>39</c:v>
                </c:pt>
                <c:pt idx="1">
                  <c:v>32</c:v>
                </c:pt>
                <c:pt idx="2">
                  <c:v>59</c:v>
                </c:pt>
                <c:pt idx="3">
                  <c:v>35</c:v>
                </c:pt>
                <c:pt idx="4">
                  <c:v>43</c:v>
                </c:pt>
                <c:pt idx="5">
                  <c:v>57</c:v>
                </c:pt>
                <c:pt idx="6">
                  <c:v>4</c:v>
                </c:pt>
                <c:pt idx="7">
                  <c:v>35</c:v>
                </c:pt>
                <c:pt idx="8">
                  <c:v>72</c:v>
                </c:pt>
                <c:pt idx="9">
                  <c:v>22</c:v>
                </c:pt>
                <c:pt idx="10">
                  <c:v>41</c:v>
                </c:pt>
                <c:pt idx="11">
                  <c:v>6</c:v>
                </c:pt>
                <c:pt idx="12">
                  <c:v>89</c:v>
                </c:pt>
                <c:pt idx="13">
                  <c:v>66</c:v>
                </c:pt>
                <c:pt idx="14">
                  <c:v>51</c:v>
                </c:pt>
                <c:pt idx="15">
                  <c:v>7</c:v>
                </c:pt>
                <c:pt idx="16">
                  <c:v>62</c:v>
                </c:pt>
                <c:pt idx="17">
                  <c:v>17</c:v>
                </c:pt>
                <c:pt idx="18">
                  <c:v>55</c:v>
                </c:pt>
                <c:pt idx="19">
                  <c:v>60</c:v>
                </c:pt>
                <c:pt idx="20">
                  <c:v>37</c:v>
                </c:pt>
                <c:pt idx="21">
                  <c:v>20</c:v>
                </c:pt>
                <c:pt idx="22">
                  <c:v>40</c:v>
                </c:pt>
                <c:pt idx="23">
                  <c:v>85</c:v>
                </c:pt>
                <c:pt idx="24">
                  <c:v>98</c:v>
                </c:pt>
                <c:pt idx="25">
                  <c:v>70</c:v>
                </c:pt>
                <c:pt idx="26">
                  <c:v>99</c:v>
                </c:pt>
                <c:pt idx="27">
                  <c:v>27</c:v>
                </c:pt>
                <c:pt idx="28">
                  <c:v>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DF4-460D-864D-750A817A74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244209392"/>
        <c:axId val="-1244207760"/>
      </c:scatterChart>
      <c:valAx>
        <c:axId val="-12442093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A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244207760"/>
        <c:crosses val="autoZero"/>
        <c:crossBetween val="midCat"/>
      </c:valAx>
      <c:valAx>
        <c:axId val="-12442077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A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2442093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45637F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c:spPr>
          <c:invertIfNegative val="0"/>
          <c:val>
            <c:numRef>
              <c:f>Hoja1!$D$19:$D$25</c:f>
              <c:numCache>
                <c:formatCode>General</c:formatCode>
                <c:ptCount val="7"/>
                <c:pt idx="0">
                  <c:v>13</c:v>
                </c:pt>
                <c:pt idx="1">
                  <c:v>25</c:v>
                </c:pt>
                <c:pt idx="2">
                  <c:v>37</c:v>
                </c:pt>
                <c:pt idx="3">
                  <c:v>52</c:v>
                </c:pt>
                <c:pt idx="4">
                  <c:v>35</c:v>
                </c:pt>
                <c:pt idx="5">
                  <c:v>20</c:v>
                </c:pt>
                <c:pt idx="6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2F-46E3-97CF-78638B1D04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-1244207216"/>
        <c:axId val="-1244208848"/>
      </c:barChart>
      <c:catAx>
        <c:axId val="-1244207216"/>
        <c:scaling>
          <c:orientation val="minMax"/>
        </c:scaling>
        <c:delete val="1"/>
        <c:axPos val="b"/>
        <c:majorTickMark val="none"/>
        <c:minorTickMark val="none"/>
        <c:tickLblPos val="nextTo"/>
        <c:crossAx val="-1244208848"/>
        <c:crosses val="autoZero"/>
        <c:auto val="1"/>
        <c:lblAlgn val="ctr"/>
        <c:lblOffset val="100"/>
        <c:noMultiLvlLbl val="0"/>
      </c:catAx>
      <c:valAx>
        <c:axId val="-12442088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244207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45637F"/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rgbClr val="45637F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Hoja1!$B$2:$B$33</c:f>
              <c:numCache>
                <c:formatCode>General</c:formatCode>
                <c:ptCount val="32"/>
                <c:pt idx="0">
                  <c:v>0.40278284710488088</c:v>
                </c:pt>
                <c:pt idx="1">
                  <c:v>0.45220611885248607</c:v>
                </c:pt>
                <c:pt idx="2">
                  <c:v>0.24862518978663972</c:v>
                </c:pt>
                <c:pt idx="3">
                  <c:v>0.17013484878647356</c:v>
                </c:pt>
                <c:pt idx="4">
                  <c:v>0.65541281891959602</c:v>
                </c:pt>
                <c:pt idx="5">
                  <c:v>0.76211032320215566</c:v>
                </c:pt>
                <c:pt idx="6">
                  <c:v>0.42927250083322144</c:v>
                </c:pt>
                <c:pt idx="7">
                  <c:v>0.96257101481741358</c:v>
                </c:pt>
                <c:pt idx="8">
                  <c:v>2.5548915426147345E-2</c:v>
                </c:pt>
                <c:pt idx="9">
                  <c:v>0.93889089056293751</c:v>
                </c:pt>
                <c:pt idx="10">
                  <c:v>0.78186360842263525</c:v>
                </c:pt>
                <c:pt idx="11">
                  <c:v>0.89679947504068169</c:v>
                </c:pt>
                <c:pt idx="12">
                  <c:v>0.73559301667572197</c:v>
                </c:pt>
                <c:pt idx="13">
                  <c:v>0.83069459473190643</c:v>
                </c:pt>
                <c:pt idx="14">
                  <c:v>0.68934749557696329</c:v>
                </c:pt>
                <c:pt idx="15">
                  <c:v>0.54437174046081316</c:v>
                </c:pt>
                <c:pt idx="16">
                  <c:v>0.80925958346641413</c:v>
                </c:pt>
                <c:pt idx="17">
                  <c:v>0.25113029989279834</c:v>
                </c:pt>
                <c:pt idx="18">
                  <c:v>0.91269223532713406</c:v>
                </c:pt>
                <c:pt idx="19">
                  <c:v>0.49203320842796405</c:v>
                </c:pt>
                <c:pt idx="20">
                  <c:v>0.14500995232052194</c:v>
                </c:pt>
                <c:pt idx="21">
                  <c:v>0.93982827814923375</c:v>
                </c:pt>
                <c:pt idx="22">
                  <c:v>0.58138391409696866</c:v>
                </c:pt>
                <c:pt idx="23">
                  <c:v>0.77147555979197624</c:v>
                </c:pt>
                <c:pt idx="24">
                  <c:v>0.41258980493027764</c:v>
                </c:pt>
                <c:pt idx="25">
                  <c:v>0.59367771104504652</c:v>
                </c:pt>
                <c:pt idx="26">
                  <c:v>0.96725989343299834</c:v>
                </c:pt>
                <c:pt idx="27">
                  <c:v>0.11631512503569397</c:v>
                </c:pt>
                <c:pt idx="28">
                  <c:v>0.3450700717423052</c:v>
                </c:pt>
                <c:pt idx="29">
                  <c:v>0.27233819718632313</c:v>
                </c:pt>
                <c:pt idx="30">
                  <c:v>0.31595136119659517</c:v>
                </c:pt>
                <c:pt idx="31">
                  <c:v>0.51088819285597875</c:v>
                </c:pt>
              </c:numCache>
            </c:numRef>
          </c:xVal>
          <c:yVal>
            <c:numRef>
              <c:f>Hoja1!$F$2:$F$33</c:f>
              <c:numCache>
                <c:formatCode>_-* #,##0_-;\-* #,##0_-;_-* "-"??_-;_-@_-</c:formatCode>
                <c:ptCount val="32"/>
                <c:pt idx="0">
                  <c:v>4.2332247191625152</c:v>
                </c:pt>
                <c:pt idx="1">
                  <c:v>5.5412506546886124</c:v>
                </c:pt>
                <c:pt idx="2">
                  <c:v>3.2901218975269888</c:v>
                </c:pt>
                <c:pt idx="3">
                  <c:v>3.9799924638549404</c:v>
                </c:pt>
                <c:pt idx="4">
                  <c:v>5.3432875533693815</c:v>
                </c:pt>
                <c:pt idx="5">
                  <c:v>7.4092813069681869</c:v>
                </c:pt>
                <c:pt idx="6">
                  <c:v>5.5694157634727564</c:v>
                </c:pt>
                <c:pt idx="7">
                  <c:v>8.3224112602992228</c:v>
                </c:pt>
                <c:pt idx="8">
                  <c:v>4.8652783669502035</c:v>
                </c:pt>
                <c:pt idx="9">
                  <c:v>5.8604828549517389</c:v>
                </c:pt>
                <c:pt idx="10">
                  <c:v>6.872658364484769</c:v>
                </c:pt>
                <c:pt idx="11">
                  <c:v>8.0183649011080913</c:v>
                </c:pt>
                <c:pt idx="12">
                  <c:v>5.8652151290164847</c:v>
                </c:pt>
                <c:pt idx="13">
                  <c:v>7.7789654154110091</c:v>
                </c:pt>
                <c:pt idx="14">
                  <c:v>5.6102648748842077</c:v>
                </c:pt>
                <c:pt idx="15">
                  <c:v>7.0370976032714463</c:v>
                </c:pt>
                <c:pt idx="16">
                  <c:v>5.5772165200734216</c:v>
                </c:pt>
                <c:pt idx="17">
                  <c:v>4.3928811812879776</c:v>
                </c:pt>
                <c:pt idx="18">
                  <c:v>6.7625852243320237</c:v>
                </c:pt>
                <c:pt idx="19">
                  <c:v>4.124271976226261</c:v>
                </c:pt>
                <c:pt idx="20">
                  <c:v>3.4303266827928951</c:v>
                </c:pt>
                <c:pt idx="21">
                  <c:v>6.6681069808577167</c:v>
                </c:pt>
                <c:pt idx="22">
                  <c:v>6.4622870636976861</c:v>
                </c:pt>
                <c:pt idx="23">
                  <c:v>5.8712215627030435</c:v>
                </c:pt>
                <c:pt idx="24">
                  <c:v>5.3934474146139451</c:v>
                </c:pt>
                <c:pt idx="25">
                  <c:v>6.2698453481314917</c:v>
                </c:pt>
                <c:pt idx="26">
                  <c:v>6.4026261343398376</c:v>
                </c:pt>
                <c:pt idx="27">
                  <c:v>3.7931554602706408</c:v>
                </c:pt>
                <c:pt idx="28">
                  <c:v>5.6594623858480819</c:v>
                </c:pt>
                <c:pt idx="29">
                  <c:v>4.9699917125958786</c:v>
                </c:pt>
                <c:pt idx="30">
                  <c:v>4.1578210609204573</c:v>
                </c:pt>
                <c:pt idx="31">
                  <c:v>4.9382104117089121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352-4FDF-B047-BDE601A534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148645568"/>
        <c:axId val="-1148645024"/>
      </c:scatterChart>
      <c:valAx>
        <c:axId val="-1148645568"/>
        <c:scaling>
          <c:orientation val="minMax"/>
          <c:max val="1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ubik" panose="020B0604020202020204" charset="-79"/>
                    <a:ea typeface="+mn-ea"/>
                    <a:cs typeface="Rubik" panose="020B0604020202020204" charset="-79"/>
                  </a:defRPr>
                </a:pPr>
                <a:r>
                  <a:rPr lang="es-AR"/>
                  <a:t>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ubik" panose="020B0604020202020204" charset="-79"/>
                  <a:ea typeface="+mn-ea"/>
                  <a:cs typeface="Rubik" panose="020B0604020202020204" charset="-79"/>
                </a:defRPr>
              </a:pPr>
              <a:endParaRPr lang="es-A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ubik" panose="020B0604020202020204" charset="-79"/>
                <a:ea typeface="+mn-ea"/>
                <a:cs typeface="Rubik" panose="020B0604020202020204" charset="-79"/>
              </a:defRPr>
            </a:pPr>
            <a:endParaRPr lang="es-AR"/>
          </a:p>
        </c:txPr>
        <c:crossAx val="-1148645024"/>
        <c:crosses val="autoZero"/>
        <c:crossBetween val="midCat"/>
        <c:majorUnit val="0.2"/>
      </c:valAx>
      <c:valAx>
        <c:axId val="-114864502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ubik" panose="020B0604020202020204" charset="-79"/>
                    <a:ea typeface="+mn-ea"/>
                    <a:cs typeface="Rubik" panose="020B0604020202020204" charset="-79"/>
                  </a:defRPr>
                </a:pPr>
                <a:r>
                  <a:rPr lang="es-AR"/>
                  <a:t>Valor predicho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ubik" panose="020B0604020202020204" charset="-79"/>
                  <a:ea typeface="+mn-ea"/>
                  <a:cs typeface="Rubik" panose="020B0604020202020204" charset="-79"/>
                </a:defRPr>
              </a:pPr>
              <a:endParaRPr lang="es-AR"/>
            </a:p>
          </c:txPr>
        </c:title>
        <c:numFmt formatCode="_-* #,##0_-;\-* #,##0_-;_-* &quot;-&quot;??_-;_-@_-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ubik" panose="020B0604020202020204" charset="-79"/>
                <a:ea typeface="+mn-ea"/>
                <a:cs typeface="Rubik" panose="020B0604020202020204" charset="-79"/>
              </a:defRPr>
            </a:pPr>
            <a:endParaRPr lang="es-AR"/>
          </a:p>
        </c:txPr>
        <c:crossAx val="-11486455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Rubik" panose="020B0604020202020204" charset="-79"/>
          <a:cs typeface="Rubik" panose="020B0604020202020204" charset="-79"/>
        </a:defRPr>
      </a:pPr>
      <a:endParaRPr lang="es-A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45637F"/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rgbClr val="45637F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Hoja1!$B$2:$B$33</c:f>
              <c:numCache>
                <c:formatCode>General</c:formatCode>
                <c:ptCount val="32"/>
                <c:pt idx="0">
                  <c:v>0.40278284710488088</c:v>
                </c:pt>
                <c:pt idx="1">
                  <c:v>0.45220611885248607</c:v>
                </c:pt>
                <c:pt idx="2">
                  <c:v>0.24862518978663972</c:v>
                </c:pt>
                <c:pt idx="3">
                  <c:v>0.17013484878647356</c:v>
                </c:pt>
                <c:pt idx="4">
                  <c:v>0.65541281891959602</c:v>
                </c:pt>
                <c:pt idx="5">
                  <c:v>0.76211032320215566</c:v>
                </c:pt>
                <c:pt idx="6">
                  <c:v>0.42927250083322144</c:v>
                </c:pt>
                <c:pt idx="7">
                  <c:v>0.96257101481741358</c:v>
                </c:pt>
                <c:pt idx="8">
                  <c:v>2.5548915426147345E-2</c:v>
                </c:pt>
                <c:pt idx="9">
                  <c:v>0.93889089056293751</c:v>
                </c:pt>
                <c:pt idx="10">
                  <c:v>0.78186360842263525</c:v>
                </c:pt>
                <c:pt idx="11">
                  <c:v>0.89679947504068169</c:v>
                </c:pt>
                <c:pt idx="12">
                  <c:v>0.73559301667572197</c:v>
                </c:pt>
                <c:pt idx="13">
                  <c:v>0.83069459473190643</c:v>
                </c:pt>
                <c:pt idx="14">
                  <c:v>0.68934749557696329</c:v>
                </c:pt>
                <c:pt idx="15">
                  <c:v>0.54437174046081316</c:v>
                </c:pt>
                <c:pt idx="16">
                  <c:v>0.80925958346641413</c:v>
                </c:pt>
                <c:pt idx="17">
                  <c:v>0.25113029989279834</c:v>
                </c:pt>
                <c:pt idx="18">
                  <c:v>0.91269223532713406</c:v>
                </c:pt>
                <c:pt idx="19">
                  <c:v>0.49203320842796405</c:v>
                </c:pt>
                <c:pt idx="20">
                  <c:v>0.14500995232052194</c:v>
                </c:pt>
                <c:pt idx="21">
                  <c:v>0.93982827814923375</c:v>
                </c:pt>
                <c:pt idx="22">
                  <c:v>0.58138391409696866</c:v>
                </c:pt>
                <c:pt idx="23">
                  <c:v>0.77147555979197624</c:v>
                </c:pt>
                <c:pt idx="24">
                  <c:v>0.41258980493027764</c:v>
                </c:pt>
                <c:pt idx="25">
                  <c:v>0.59367771104504652</c:v>
                </c:pt>
                <c:pt idx="26">
                  <c:v>0.96725989343299834</c:v>
                </c:pt>
                <c:pt idx="27">
                  <c:v>0.11631512503569397</c:v>
                </c:pt>
                <c:pt idx="28">
                  <c:v>0.3450700717423052</c:v>
                </c:pt>
                <c:pt idx="29">
                  <c:v>0.27233819718632313</c:v>
                </c:pt>
                <c:pt idx="30">
                  <c:v>0.31595136119659517</c:v>
                </c:pt>
                <c:pt idx="31">
                  <c:v>0.51088819285597875</c:v>
                </c:pt>
              </c:numCache>
            </c:numRef>
          </c:xVal>
          <c:yVal>
            <c:numRef>
              <c:f>Hoja1!$F$2:$F$33</c:f>
              <c:numCache>
                <c:formatCode>_-* #,##0_-;\-* #,##0_-;_-* "-"??_-;_-@_-</c:formatCode>
                <c:ptCount val="32"/>
                <c:pt idx="0">
                  <c:v>4.2332247191625152</c:v>
                </c:pt>
                <c:pt idx="1">
                  <c:v>5.5412506546886124</c:v>
                </c:pt>
                <c:pt idx="2">
                  <c:v>3.2901218975269888</c:v>
                </c:pt>
                <c:pt idx="3">
                  <c:v>3.9799924638549404</c:v>
                </c:pt>
                <c:pt idx="4">
                  <c:v>5.3432875533693815</c:v>
                </c:pt>
                <c:pt idx="5">
                  <c:v>7.4092813069681869</c:v>
                </c:pt>
                <c:pt idx="6">
                  <c:v>5.5694157634727564</c:v>
                </c:pt>
                <c:pt idx="7">
                  <c:v>8.3224112602992228</c:v>
                </c:pt>
                <c:pt idx="8">
                  <c:v>4.8652783669502035</c:v>
                </c:pt>
                <c:pt idx="9">
                  <c:v>5.8604828549517389</c:v>
                </c:pt>
                <c:pt idx="10">
                  <c:v>6.872658364484769</c:v>
                </c:pt>
                <c:pt idx="11">
                  <c:v>8.0183649011080913</c:v>
                </c:pt>
                <c:pt idx="12">
                  <c:v>5.8652151290164847</c:v>
                </c:pt>
                <c:pt idx="13">
                  <c:v>7.7789654154110091</c:v>
                </c:pt>
                <c:pt idx="14">
                  <c:v>5.6102648748842077</c:v>
                </c:pt>
                <c:pt idx="15">
                  <c:v>7.0370976032714463</c:v>
                </c:pt>
                <c:pt idx="16">
                  <c:v>5.5772165200734216</c:v>
                </c:pt>
                <c:pt idx="17">
                  <c:v>4.3928811812879776</c:v>
                </c:pt>
                <c:pt idx="18">
                  <c:v>6.7625852243320237</c:v>
                </c:pt>
                <c:pt idx="19">
                  <c:v>4.124271976226261</c:v>
                </c:pt>
                <c:pt idx="20">
                  <c:v>3.4303266827928951</c:v>
                </c:pt>
                <c:pt idx="21">
                  <c:v>6.6681069808577167</c:v>
                </c:pt>
                <c:pt idx="22">
                  <c:v>6.4622870636976861</c:v>
                </c:pt>
                <c:pt idx="23">
                  <c:v>5.8712215627030435</c:v>
                </c:pt>
                <c:pt idx="24">
                  <c:v>5.3934474146139451</c:v>
                </c:pt>
                <c:pt idx="25">
                  <c:v>6.2698453481314917</c:v>
                </c:pt>
                <c:pt idx="26">
                  <c:v>6.4026261343398376</c:v>
                </c:pt>
                <c:pt idx="27">
                  <c:v>3.7931554602706408</c:v>
                </c:pt>
                <c:pt idx="28">
                  <c:v>5.6594623858480819</c:v>
                </c:pt>
                <c:pt idx="29">
                  <c:v>4.9699917125958786</c:v>
                </c:pt>
                <c:pt idx="30">
                  <c:v>4.1578210609204573</c:v>
                </c:pt>
                <c:pt idx="31">
                  <c:v>4.9382104117089121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352-4FDF-B047-BDE601A534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146379584"/>
        <c:axId val="-1146378496"/>
      </c:scatterChart>
      <c:valAx>
        <c:axId val="-1146379584"/>
        <c:scaling>
          <c:orientation val="minMax"/>
          <c:max val="1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ubik" panose="020B0604020202020204" charset="-79"/>
                    <a:ea typeface="+mn-ea"/>
                    <a:cs typeface="Rubik" panose="020B0604020202020204" charset="-79"/>
                  </a:defRPr>
                </a:pPr>
                <a:r>
                  <a:rPr lang="es-AR"/>
                  <a:t>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ubik" panose="020B0604020202020204" charset="-79"/>
                  <a:ea typeface="+mn-ea"/>
                  <a:cs typeface="Rubik" panose="020B0604020202020204" charset="-79"/>
                </a:defRPr>
              </a:pPr>
              <a:endParaRPr lang="es-A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ubik" panose="020B0604020202020204" charset="-79"/>
                <a:ea typeface="+mn-ea"/>
                <a:cs typeface="Rubik" panose="020B0604020202020204" charset="-79"/>
              </a:defRPr>
            </a:pPr>
            <a:endParaRPr lang="es-AR"/>
          </a:p>
        </c:txPr>
        <c:crossAx val="-1146378496"/>
        <c:crosses val="autoZero"/>
        <c:crossBetween val="midCat"/>
        <c:majorUnit val="0.2"/>
      </c:valAx>
      <c:valAx>
        <c:axId val="-11463784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ubik" panose="020B0604020202020204" charset="-79"/>
                    <a:ea typeface="+mn-ea"/>
                    <a:cs typeface="Rubik" panose="020B0604020202020204" charset="-79"/>
                  </a:defRPr>
                </a:pPr>
                <a:r>
                  <a:rPr lang="es-AR"/>
                  <a:t>Valor predicho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ubik" panose="020B0604020202020204" charset="-79"/>
                  <a:ea typeface="+mn-ea"/>
                  <a:cs typeface="Rubik" panose="020B0604020202020204" charset="-79"/>
                </a:defRPr>
              </a:pPr>
              <a:endParaRPr lang="es-AR"/>
            </a:p>
          </c:txPr>
        </c:title>
        <c:numFmt formatCode="_-* #,##0_-;\-* #,##0_-;_-* &quot;-&quot;??_-;_-@_-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ubik" panose="020B0604020202020204" charset="-79"/>
                <a:ea typeface="+mn-ea"/>
                <a:cs typeface="Rubik" panose="020B0604020202020204" charset="-79"/>
              </a:defRPr>
            </a:pPr>
            <a:endParaRPr lang="es-AR"/>
          </a:p>
        </c:txPr>
        <c:crossAx val="-11463795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Rubik" panose="020B0604020202020204" charset="-79"/>
          <a:cs typeface="Rubik" panose="020B0604020202020204" charset="-79"/>
        </a:defRPr>
      </a:pPr>
      <a:endParaRPr lang="es-A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15502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1371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4754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753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6342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8" name="Google Shape;528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7662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375174b3c_0_4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7375174b3c_0_414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g7375174b3c_0_4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g7375174b3c_0_4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g7375174b3c_0_4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375174b3c_0_420"/>
          <p:cNvSpPr txBox="1">
            <a:spLocks noGrp="1"/>
          </p:cNvSpPr>
          <p:nvPr>
            <p:ph type="title"/>
          </p:nvPr>
        </p:nvSpPr>
        <p:spPr>
          <a:xfrm rot="5400000">
            <a:off x="5350049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g7375174b3c_0_420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7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g7375174b3c_0_4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g7375174b3c_0_4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g7375174b3c_0_4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 1">
  <p:cSld name="TITLE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 1 1">
  <p:cSld name="TITLE_2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OBJECT 2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7375174b3c_0_37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g7375174b3c_0_37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g7375174b3c_0_37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g7375174b3c_0_37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g7375174b3c_0_37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g7375174b3c_0_37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7375174b3c_0_382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g7375174b3c_0_382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g7375174b3c_0_382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g7375174b3c_0_382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g7375174b3c_0_382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g7375174b3c_0_38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g7375174b3c_0_38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g7375174b3c_0_38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7375174b3c_0_39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g7375174b3c_0_39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g7375174b3c_0_39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g7375174b3c_0_39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7375174b3c_0_39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g7375174b3c_0_39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g7375174b3c_0_39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7375174b3c_0_40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g7375174b3c_0_400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g7375174b3c_0_400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g7375174b3c_0_40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g7375174b3c_0_40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g7375174b3c_0_40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375174b3c_0_407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g7375174b3c_0_407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g7375174b3c_0_407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g7375174b3c_0_40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g7375174b3c_0_40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g7375174b3c_0_40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7375174b3c_0_362"/>
          <p:cNvSpPr/>
          <p:nvPr/>
        </p:nvSpPr>
        <p:spPr>
          <a:xfrm>
            <a:off x="0" y="4714850"/>
            <a:ext cx="9144000" cy="428700"/>
          </a:xfrm>
          <a:prstGeom prst="rect">
            <a:avLst/>
          </a:prstGeom>
          <a:solidFill>
            <a:srgbClr val="5184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g7375174b3c_0_362"/>
          <p:cNvSpPr txBox="1"/>
          <p:nvPr/>
        </p:nvSpPr>
        <p:spPr>
          <a:xfrm>
            <a:off x="21525" y="4731700"/>
            <a:ext cx="45438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</a:pPr>
            <a:r>
              <a:rPr lang="es-MX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Lenguaje R para Análisis de Datos</a:t>
            </a:r>
            <a:endParaRPr sz="1400" b="0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8" name="Google Shape;8;g7375174b3c_0_36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163442" y="4744575"/>
            <a:ext cx="1751968" cy="3692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 txBox="1"/>
          <p:nvPr/>
        </p:nvSpPr>
        <p:spPr>
          <a:xfrm>
            <a:off x="0" y="1378928"/>
            <a:ext cx="9144000" cy="9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Análisis de Datos con Lenguaje R</a:t>
            </a:r>
            <a:endParaRPr sz="48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9" name="Google Shape;79;p1"/>
          <p:cNvSpPr txBox="1"/>
          <p:nvPr/>
        </p:nvSpPr>
        <p:spPr>
          <a:xfrm>
            <a:off x="0" y="3109850"/>
            <a:ext cx="91440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2400" b="0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Clase 4</a:t>
            </a:r>
            <a:endParaRPr sz="2400" b="0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8;p13"/>
          <p:cNvSpPr txBox="1"/>
          <p:nvPr/>
        </p:nvSpPr>
        <p:spPr>
          <a:xfrm>
            <a:off x="0" y="-13833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Visualización de datos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46CC14B-6358-44DE-9BD6-710ED03069FF}"/>
              </a:ext>
            </a:extLst>
          </p:cNvPr>
          <p:cNvSpPr/>
          <p:nvPr/>
        </p:nvSpPr>
        <p:spPr>
          <a:xfrm>
            <a:off x="186117" y="52812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err="1">
                <a:latin typeface="Rubik" panose="020B0604020202020204" charset="-79"/>
                <a:cs typeface="Rubik" panose="020B0604020202020204" charset="-79"/>
              </a:rPr>
              <a:t>ggplot</a:t>
            </a:r>
            <a:r>
              <a:rPr lang="es-ES" dirty="0">
                <a:latin typeface="Rubik" panose="020B0604020202020204" charset="-79"/>
                <a:cs typeface="Rubik" panose="020B0604020202020204" charset="-79"/>
              </a:rPr>
              <a:t>(datos)+</a:t>
            </a:r>
          </a:p>
          <a:p>
            <a:r>
              <a:rPr lang="es-ES" dirty="0"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lang="es-ES" dirty="0" err="1">
                <a:latin typeface="Rubik" panose="020B0604020202020204" charset="-79"/>
                <a:cs typeface="Rubik" panose="020B0604020202020204" charset="-79"/>
              </a:rPr>
              <a:t>geom_bar</a:t>
            </a:r>
            <a:r>
              <a:rPr lang="es-ES" dirty="0">
                <a:latin typeface="Rubik" panose="020B0604020202020204" charset="-79"/>
                <a:cs typeface="Rubik" panose="020B0604020202020204" charset="-79"/>
              </a:rPr>
              <a:t>(aes(x=</a:t>
            </a:r>
            <a:r>
              <a:rPr lang="es-ES" dirty="0" err="1">
                <a:latin typeface="Rubik" panose="020B0604020202020204" charset="-79"/>
                <a:cs typeface="Rubik" panose="020B0604020202020204" charset="-79"/>
              </a:rPr>
              <a:t>bedrooms</a:t>
            </a:r>
            <a:r>
              <a:rPr lang="es-ES" dirty="0">
                <a:latin typeface="Rubik" panose="020B0604020202020204" charset="-79"/>
                <a:cs typeface="Rubik" panose="020B0604020202020204" charset="-79"/>
              </a:rPr>
              <a:t>))</a:t>
            </a:r>
            <a:endParaRPr lang="es-AR" dirty="0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26" name="Google Shape;191;p13">
            <a:extLst>
              <a:ext uri="{FF2B5EF4-FFF2-40B4-BE49-F238E27FC236}">
                <a16:creationId xmlns:a16="http://schemas.microsoft.com/office/drawing/2014/main" id="{F6AE4052-6FB4-4AE4-AF53-14AA99E1640D}"/>
              </a:ext>
            </a:extLst>
          </p:cNvPr>
          <p:cNvSpPr txBox="1"/>
          <p:nvPr/>
        </p:nvSpPr>
        <p:spPr>
          <a:xfrm>
            <a:off x="4754499" y="-13833"/>
            <a:ext cx="4774300" cy="164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s-ES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ggplot</a:t>
            </a:r>
            <a:r>
              <a:rPr lang="es-ES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(datos)+</a:t>
            </a:r>
          </a:p>
          <a:p>
            <a:pPr lvl="0">
              <a:lnSpc>
                <a:spcPct val="90000"/>
              </a:lnSpc>
            </a:pPr>
            <a:r>
              <a:rPr lang="es-ES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lang="es-ES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geom_bar</a:t>
            </a:r>
            <a:r>
              <a:rPr lang="es-ES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(aes(x=</a:t>
            </a:r>
            <a:r>
              <a:rPr lang="es-ES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bedrooms</a:t>
            </a:r>
            <a:r>
              <a:rPr lang="es-ES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),</a:t>
            </a:r>
          </a:p>
          <a:p>
            <a:pPr lvl="0">
              <a:lnSpc>
                <a:spcPct val="90000"/>
              </a:lnSpc>
            </a:pPr>
            <a:r>
              <a:rPr lang="es-ES" dirty="0">
                <a:solidFill>
                  <a:schemeClr val="bg1"/>
                </a:solidFill>
                <a:latin typeface="Rubik" panose="020B0604020202020204" charset="-79"/>
                <a:cs typeface="Rubik" panose="020B0604020202020204" charset="-79"/>
              </a:rPr>
              <a:t>           </a:t>
            </a:r>
            <a:r>
              <a:rPr lang="es-ES" dirty="0" err="1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alpha</a:t>
            </a:r>
            <a:r>
              <a:rPr lang="es-ES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 = .4, color="#5184b9",fill="#5184b9")</a:t>
            </a:r>
            <a:r>
              <a:rPr lang="es-ES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+</a:t>
            </a:r>
          </a:p>
          <a:p>
            <a:pPr lvl="0">
              <a:lnSpc>
                <a:spcPct val="90000"/>
              </a:lnSpc>
            </a:pPr>
            <a:r>
              <a:rPr lang="es-ES" dirty="0">
                <a:solidFill>
                  <a:schemeClr val="bg1"/>
                </a:solidFill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lang="es-ES" dirty="0" err="1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labs</a:t>
            </a:r>
            <a:r>
              <a:rPr lang="es-ES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(x="Tipo", y="Cantidad")</a:t>
            </a:r>
            <a:endParaRPr lang="es-MX" sz="1800" dirty="0">
              <a:solidFill>
                <a:schemeClr val="bg1"/>
              </a:solidFill>
              <a:highlight>
                <a:srgbClr val="45637F"/>
              </a:highlight>
              <a:latin typeface="Rubik" panose="020B0604020202020204" charset="-79"/>
              <a:cs typeface="Rubik" panose="020B0604020202020204" charset="-79"/>
            </a:endParaRP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C72070FC-3AA2-42C7-AA3A-09FDBA9AC74F}"/>
              </a:ext>
            </a:extLst>
          </p:cNvPr>
          <p:cNvCxnSpPr>
            <a:cxnSpLocks/>
          </p:cNvCxnSpPr>
          <p:nvPr/>
        </p:nvCxnSpPr>
        <p:spPr>
          <a:xfrm>
            <a:off x="6895026" y="1303689"/>
            <a:ext cx="0" cy="221985"/>
          </a:xfrm>
          <a:prstGeom prst="straightConnector1">
            <a:avLst/>
          </a:prstGeom>
          <a:ln w="19050">
            <a:solidFill>
              <a:srgbClr val="45637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072DD09-6AB9-44C0-9054-813A52DF3E3B}"/>
              </a:ext>
            </a:extLst>
          </p:cNvPr>
          <p:cNvCxnSpPr>
            <a:cxnSpLocks/>
          </p:cNvCxnSpPr>
          <p:nvPr/>
        </p:nvCxnSpPr>
        <p:spPr>
          <a:xfrm>
            <a:off x="2354045" y="1303689"/>
            <a:ext cx="0" cy="221985"/>
          </a:xfrm>
          <a:prstGeom prst="straightConnector1">
            <a:avLst/>
          </a:prstGeom>
          <a:ln w="19050">
            <a:solidFill>
              <a:srgbClr val="45637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91" y="1586519"/>
            <a:ext cx="3810532" cy="285789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760" y="1631407"/>
            <a:ext cx="3810532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37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8;p13"/>
          <p:cNvSpPr txBox="1"/>
          <p:nvPr/>
        </p:nvSpPr>
        <p:spPr>
          <a:xfrm>
            <a:off x="0" y="-13833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Visualización de datos -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6337673-A5D6-4FD1-B0E4-AC8E1D5BC371}"/>
              </a:ext>
            </a:extLst>
          </p:cNvPr>
          <p:cNvSpPr/>
          <p:nvPr/>
        </p:nvSpPr>
        <p:spPr>
          <a:xfrm>
            <a:off x="17226" y="558163"/>
            <a:ext cx="478612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ggplot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(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data_filtro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) +</a:t>
            </a:r>
          </a:p>
          <a:p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geom_bar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(aes(x = 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bedrooms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s-AR" dirty="0" err="1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fill</a:t>
            </a:r>
            <a:r>
              <a:rPr lang="es-AR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=</a:t>
            </a:r>
            <a:r>
              <a:rPr lang="es-AR" dirty="0" err="1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property_type</a:t>
            </a:r>
            <a:r>
              <a:rPr lang="es-AR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),</a:t>
            </a:r>
          </a:p>
          <a:p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             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alpha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 = .4, color="#5184b9")+</a:t>
            </a:r>
          </a:p>
          <a:p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labs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(x=“Habitaciones", y=“Cantidad", </a:t>
            </a:r>
          </a:p>
          <a:p>
            <a:r>
              <a:rPr lang="es-AR" dirty="0" err="1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fill</a:t>
            </a:r>
            <a:r>
              <a:rPr lang="es-AR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="Ambientes")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39B5B22-5CB2-4E17-9EAA-4A1101116B22}"/>
              </a:ext>
            </a:extLst>
          </p:cNvPr>
          <p:cNvCxnSpPr>
            <a:cxnSpLocks/>
          </p:cNvCxnSpPr>
          <p:nvPr/>
        </p:nvCxnSpPr>
        <p:spPr>
          <a:xfrm>
            <a:off x="1855960" y="1712724"/>
            <a:ext cx="0" cy="221985"/>
          </a:xfrm>
          <a:prstGeom prst="straightConnector1">
            <a:avLst/>
          </a:prstGeom>
          <a:ln w="19050">
            <a:solidFill>
              <a:srgbClr val="45637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6416D5A5-6F18-42DB-9957-CE4CE0191E72}"/>
              </a:ext>
            </a:extLst>
          </p:cNvPr>
          <p:cNvSpPr/>
          <p:nvPr/>
        </p:nvSpPr>
        <p:spPr>
          <a:xfrm>
            <a:off x="4760671" y="590531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ggplot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(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data_filtro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) +</a:t>
            </a:r>
          </a:p>
          <a:p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geom_bar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(aes(x = 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bedrooms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),</a:t>
            </a:r>
          </a:p>
          <a:p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             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alpha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 = .4, color="#5184b9",fill="#5184b9") +</a:t>
            </a:r>
          </a:p>
          <a:p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labs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(x=“Habitaciones", y=“Cantidad“)+ </a:t>
            </a:r>
          </a:p>
          <a:p>
            <a:r>
              <a:rPr lang="es-AR" dirty="0" err="1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facet_wrap</a:t>
            </a:r>
            <a:r>
              <a:rPr lang="es-AR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(~</a:t>
            </a:r>
            <a:r>
              <a:rPr lang="es-AR" dirty="0" err="1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property_type</a:t>
            </a:r>
            <a:r>
              <a:rPr lang="es-AR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)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D55E97B7-14D6-4168-A96E-2481C654BBCE}"/>
              </a:ext>
            </a:extLst>
          </p:cNvPr>
          <p:cNvCxnSpPr>
            <a:cxnSpLocks/>
          </p:cNvCxnSpPr>
          <p:nvPr/>
        </p:nvCxnSpPr>
        <p:spPr>
          <a:xfrm>
            <a:off x="6823730" y="1747387"/>
            <a:ext cx="0" cy="221985"/>
          </a:xfrm>
          <a:prstGeom prst="straightConnector1">
            <a:avLst/>
          </a:prstGeom>
          <a:ln w="19050">
            <a:solidFill>
              <a:srgbClr val="45637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D8113B5-2E83-403B-B4F9-FF3DBF1A8DAB}"/>
              </a:ext>
            </a:extLst>
          </p:cNvPr>
          <p:cNvSpPr txBox="1"/>
          <p:nvPr/>
        </p:nvSpPr>
        <p:spPr>
          <a:xfrm>
            <a:off x="4572000" y="66329"/>
            <a:ext cx="4369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Rubik" panose="020B0604020202020204" charset="-79"/>
                <a:ea typeface="MS PGothic" panose="020B0600070205080204" pitchFamily="34" charset="-128"/>
                <a:cs typeface="Rubik" panose="020B0604020202020204" charset="-79"/>
              </a:rPr>
              <a:t>Teniendo en cuenta una tercer variable</a:t>
            </a:r>
            <a:endParaRPr lang="es-AR" sz="1600" dirty="0">
              <a:solidFill>
                <a:schemeClr val="bg1">
                  <a:lumMod val="50000"/>
                </a:schemeClr>
              </a:solidFill>
              <a:latin typeface="Rubik" panose="020B0604020202020204" charset="-79"/>
              <a:ea typeface="MS PGothic" panose="020B0600070205080204" pitchFamily="34" charset="-128"/>
              <a:cs typeface="Rubik" panose="020B0604020202020204" charset="-79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42" y="2048354"/>
            <a:ext cx="3482375" cy="261178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790" y="2161174"/>
            <a:ext cx="4534117" cy="2473155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B5C54A1A-C93E-4885-B60E-0FCE21EBE91E}"/>
              </a:ext>
            </a:extLst>
          </p:cNvPr>
          <p:cNvCxnSpPr/>
          <p:nvPr/>
        </p:nvCxnSpPr>
        <p:spPr>
          <a:xfrm>
            <a:off x="4537270" y="590531"/>
            <a:ext cx="0" cy="377898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197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Visualización de datos</a:t>
            </a:r>
            <a:endParaRPr sz="3000" b="1" i="0" u="none" strike="noStrike" cap="none" dirty="0">
              <a:solidFill>
                <a:srgbClr val="45637F"/>
              </a:solidFill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</p:txBody>
      </p:sp>
      <p:sp>
        <p:nvSpPr>
          <p:cNvPr id="21" name="Google Shape;192;p13"/>
          <p:cNvSpPr txBox="1"/>
          <p:nvPr/>
        </p:nvSpPr>
        <p:spPr>
          <a:xfrm>
            <a:off x="256251" y="754922"/>
            <a:ext cx="332014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>
                <a:solidFill>
                  <a:srgbClr val="000000"/>
                </a:solidFill>
                <a:latin typeface="Rubik" panose="020B0604020202020204" charset="-79"/>
                <a:cs typeface="Rubik" panose="020B0604020202020204" charset="-79"/>
                <a:sym typeface="Arial"/>
              </a:rPr>
              <a:t>Histogramas</a:t>
            </a:r>
            <a:endParaRPr sz="2400" b="1" i="0" u="none" strike="noStrike" cap="none" dirty="0">
              <a:solidFill>
                <a:srgbClr val="000000"/>
              </a:solidFill>
              <a:latin typeface="Rubik" panose="020B0604020202020204" charset="-79"/>
              <a:cs typeface="Rubik" panose="020B0604020202020204" charset="-79"/>
              <a:sym typeface="Arial"/>
            </a:endParaRPr>
          </a:p>
        </p:txBody>
      </p:sp>
      <p:cxnSp>
        <p:nvCxnSpPr>
          <p:cNvPr id="22" name="Google Shape;193;p13"/>
          <p:cNvCxnSpPr/>
          <p:nvPr/>
        </p:nvCxnSpPr>
        <p:spPr>
          <a:xfrm>
            <a:off x="256252" y="1201138"/>
            <a:ext cx="790812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53" name="Grupo 52"/>
          <p:cNvGrpSpPr/>
          <p:nvPr/>
        </p:nvGrpSpPr>
        <p:grpSpPr>
          <a:xfrm>
            <a:off x="3322375" y="1567109"/>
            <a:ext cx="5467223" cy="2567461"/>
            <a:chOff x="2207820" y="1567109"/>
            <a:chExt cx="6616515" cy="2567461"/>
          </a:xfrm>
        </p:grpSpPr>
        <p:grpSp>
          <p:nvGrpSpPr>
            <p:cNvPr id="54" name="Group 11"/>
            <p:cNvGrpSpPr>
              <a:grpSpLocks/>
            </p:cNvGrpSpPr>
            <p:nvPr/>
          </p:nvGrpSpPr>
          <p:grpSpPr bwMode="auto">
            <a:xfrm>
              <a:off x="2207820" y="1846191"/>
              <a:ext cx="682824" cy="1995485"/>
              <a:chOff x="6350744" y="3798025"/>
              <a:chExt cx="1820600" cy="5320937"/>
            </a:xfrm>
          </p:grpSpPr>
          <p:cxnSp>
            <p:nvCxnSpPr>
              <p:cNvPr id="79" name="Straight Connector 98"/>
              <p:cNvCxnSpPr/>
              <p:nvPr/>
            </p:nvCxnSpPr>
            <p:spPr>
              <a:xfrm rot="5400000">
                <a:off x="7261044" y="2918206"/>
                <a:ext cx="0" cy="18206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3"/>
              <p:cNvCxnSpPr/>
              <p:nvPr/>
            </p:nvCxnSpPr>
            <p:spPr>
              <a:xfrm flipH="1">
                <a:off x="6350744" y="3798025"/>
                <a:ext cx="61794" cy="527650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99"/>
              <p:cNvCxnSpPr/>
              <p:nvPr/>
            </p:nvCxnSpPr>
            <p:spPr>
              <a:xfrm rot="5400000">
                <a:off x="7261045" y="5598985"/>
                <a:ext cx="0" cy="182059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100"/>
              <p:cNvCxnSpPr/>
              <p:nvPr/>
            </p:nvCxnSpPr>
            <p:spPr>
              <a:xfrm rot="5400000">
                <a:off x="7261044" y="8208662"/>
                <a:ext cx="0" cy="18206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Rounded Rectangle 36"/>
            <p:cNvSpPr/>
            <p:nvPr/>
          </p:nvSpPr>
          <p:spPr>
            <a:xfrm>
              <a:off x="2890644" y="1679624"/>
              <a:ext cx="1872112" cy="37385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lIns="18075" tIns="18075" rIns="18075" bIns="18075" spcCol="1270" anchor="ctr"/>
            <a:lstStyle/>
            <a:p>
              <a:pPr algn="ctr" defTabSz="35559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dirty="0">
                  <a:solidFill>
                    <a:srgbClr val="FFFFFF"/>
                  </a:solidFill>
                  <a:latin typeface="Rubik" panose="020B0604020202020204" charset="-79"/>
                  <a:cs typeface="Rubik" panose="020B0604020202020204" charset="-79"/>
                </a:rPr>
                <a:t>Distribución univariada</a:t>
              </a:r>
            </a:p>
          </p:txBody>
        </p:sp>
        <p:sp>
          <p:nvSpPr>
            <p:cNvPr id="56" name="Rounded Rectangle 37"/>
            <p:cNvSpPr/>
            <p:nvPr/>
          </p:nvSpPr>
          <p:spPr>
            <a:xfrm>
              <a:off x="2892430" y="2696295"/>
              <a:ext cx="1872112" cy="37385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lIns="18075" tIns="18075" rIns="18075" bIns="18075" spcCol="1270" anchor="ctr"/>
            <a:lstStyle/>
            <a:p>
              <a:pPr algn="ctr" defTabSz="35559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dirty="0">
                  <a:solidFill>
                    <a:srgbClr val="FFFFFF"/>
                  </a:solidFill>
                  <a:latin typeface="Rubik" panose="020B0604020202020204" charset="-79"/>
                  <a:cs typeface="Rubik" panose="020B0604020202020204" charset="-79"/>
                </a:rPr>
                <a:t>Variable numérica</a:t>
              </a:r>
            </a:p>
          </p:txBody>
        </p:sp>
        <p:sp>
          <p:nvSpPr>
            <p:cNvPr id="57" name="Rounded Rectangle 38"/>
            <p:cNvSpPr/>
            <p:nvPr/>
          </p:nvSpPr>
          <p:spPr>
            <a:xfrm>
              <a:off x="2892430" y="3662487"/>
              <a:ext cx="1872112" cy="37326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lIns="18075" tIns="18075" rIns="18075" bIns="18075" spcCol="1270" anchor="ctr"/>
            <a:lstStyle/>
            <a:p>
              <a:pPr algn="ctr" defTabSz="35559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dirty="0">
                  <a:solidFill>
                    <a:srgbClr val="FFFFFF"/>
                  </a:solidFill>
                  <a:latin typeface="Rubik" panose="020B0604020202020204" charset="-79"/>
                  <a:cs typeface="Rubik" panose="020B0604020202020204" charset="-79"/>
                </a:rPr>
                <a:t>Detecta valores atipicos</a:t>
              </a:r>
            </a:p>
          </p:txBody>
        </p:sp>
        <p:cxnSp>
          <p:nvCxnSpPr>
            <p:cNvPr id="58" name="Straight Connector 76"/>
            <p:cNvCxnSpPr/>
            <p:nvPr/>
          </p:nvCxnSpPr>
          <p:spPr>
            <a:xfrm flipH="1">
              <a:off x="4769304" y="3843462"/>
              <a:ext cx="204192" cy="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Left Bracket 77"/>
            <p:cNvSpPr/>
            <p:nvPr/>
          </p:nvSpPr>
          <p:spPr>
            <a:xfrm>
              <a:off x="4911584" y="3552949"/>
              <a:ext cx="61913" cy="581621"/>
            </a:xfrm>
            <a:prstGeom prst="leftBracket">
              <a:avLst>
                <a:gd name="adj" fmla="val 65305"/>
              </a:avLst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663">
                <a:defRPr/>
              </a:pPr>
              <a:endParaRPr lang="en-US" sz="800" dirty="0">
                <a:latin typeface="Rubik" panose="020B0604020202020204" charset="-79"/>
                <a:cs typeface="Rubik" panose="020B0604020202020204" charset="-79"/>
              </a:endParaRPr>
            </a:p>
          </p:txBody>
        </p:sp>
        <p:cxnSp>
          <p:nvCxnSpPr>
            <p:cNvPr id="61" name="Straight Connector 79"/>
            <p:cNvCxnSpPr/>
            <p:nvPr/>
          </p:nvCxnSpPr>
          <p:spPr>
            <a:xfrm>
              <a:off x="4966948" y="3552950"/>
              <a:ext cx="3657402" cy="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80"/>
            <p:cNvCxnSpPr/>
            <p:nvPr/>
          </p:nvCxnSpPr>
          <p:spPr>
            <a:xfrm>
              <a:off x="4966948" y="4134570"/>
              <a:ext cx="3657402" cy="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84"/>
            <p:cNvCxnSpPr/>
            <p:nvPr/>
          </p:nvCxnSpPr>
          <p:spPr>
            <a:xfrm flipH="1">
              <a:off x="4766923" y="2877270"/>
              <a:ext cx="204192" cy="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Left Bracket 85"/>
            <p:cNvSpPr/>
            <p:nvPr/>
          </p:nvSpPr>
          <p:spPr>
            <a:xfrm>
              <a:off x="4909202" y="2586162"/>
              <a:ext cx="61913" cy="581621"/>
            </a:xfrm>
            <a:prstGeom prst="leftBracket">
              <a:avLst>
                <a:gd name="adj" fmla="val 65305"/>
              </a:avLst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663">
                <a:defRPr/>
              </a:pPr>
              <a:endParaRPr lang="en-US" sz="800" dirty="0">
                <a:latin typeface="Rubik" panose="020B0604020202020204" charset="-79"/>
                <a:cs typeface="Rubik" panose="020B0604020202020204" charset="-79"/>
              </a:endParaRPr>
            </a:p>
          </p:txBody>
        </p:sp>
        <p:cxnSp>
          <p:nvCxnSpPr>
            <p:cNvPr id="66" name="Straight Connector 87"/>
            <p:cNvCxnSpPr/>
            <p:nvPr/>
          </p:nvCxnSpPr>
          <p:spPr>
            <a:xfrm>
              <a:off x="4964567" y="2586162"/>
              <a:ext cx="3659783" cy="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88"/>
            <p:cNvCxnSpPr/>
            <p:nvPr/>
          </p:nvCxnSpPr>
          <p:spPr>
            <a:xfrm>
              <a:off x="4964567" y="3167783"/>
              <a:ext cx="3659783" cy="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92"/>
            <p:cNvCxnSpPr/>
            <p:nvPr/>
          </p:nvCxnSpPr>
          <p:spPr>
            <a:xfrm flipH="1">
              <a:off x="4766923" y="1857622"/>
              <a:ext cx="204192" cy="0"/>
            </a:xfrm>
            <a:prstGeom prst="line">
              <a:avLst/>
            </a:prstGeom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Left Bracket 93"/>
            <p:cNvSpPr/>
            <p:nvPr/>
          </p:nvSpPr>
          <p:spPr>
            <a:xfrm>
              <a:off x="4909202" y="1567109"/>
              <a:ext cx="61913" cy="581621"/>
            </a:xfrm>
            <a:prstGeom prst="leftBracket">
              <a:avLst>
                <a:gd name="adj" fmla="val 65305"/>
              </a:avLst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663">
                <a:defRPr/>
              </a:pPr>
              <a:endParaRPr lang="en-US" sz="800" dirty="0">
                <a:latin typeface="Rubik" panose="020B0604020202020204" charset="-79"/>
                <a:cs typeface="Rubik" panose="020B0604020202020204" charset="-79"/>
              </a:endParaRPr>
            </a:p>
          </p:txBody>
        </p:sp>
        <p:cxnSp>
          <p:nvCxnSpPr>
            <p:cNvPr id="71" name="Straight Connector 95"/>
            <p:cNvCxnSpPr/>
            <p:nvPr/>
          </p:nvCxnSpPr>
          <p:spPr>
            <a:xfrm>
              <a:off x="4964567" y="1567110"/>
              <a:ext cx="3659783" cy="0"/>
            </a:xfrm>
            <a:prstGeom prst="line">
              <a:avLst/>
            </a:prstGeom>
            <a:ln w="3175">
              <a:solidFill>
                <a:schemeClr val="accent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96"/>
            <p:cNvCxnSpPr/>
            <p:nvPr/>
          </p:nvCxnSpPr>
          <p:spPr>
            <a:xfrm>
              <a:off x="4964567" y="2148730"/>
              <a:ext cx="3659783" cy="0"/>
            </a:xfrm>
            <a:prstGeom prst="line">
              <a:avLst/>
            </a:prstGeom>
            <a:ln w="3175">
              <a:solidFill>
                <a:schemeClr val="accent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Subtitle 2"/>
            <p:cNvSpPr txBox="1">
              <a:spLocks/>
            </p:cNvSpPr>
            <p:nvPr/>
          </p:nvSpPr>
          <p:spPr bwMode="auto">
            <a:xfrm>
              <a:off x="4965632" y="1601836"/>
              <a:ext cx="3684192" cy="556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66" tIns="34283" rIns="68566" bIns="34283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40000"/>
                </a:lnSpc>
                <a:spcBef>
                  <a:spcPts val="750"/>
                </a:spcBef>
              </a:pPr>
              <a:r>
                <a:rPr lang="en-US" altLang="es-AR" sz="1200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Puede utilizarse para ver la </a:t>
              </a:r>
              <a:r>
                <a:rPr lang="es-AR" altLang="es-AR" sz="1200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distribuciones</a:t>
              </a:r>
              <a:r>
                <a:rPr lang="en-US" altLang="es-AR" sz="1200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 </a:t>
              </a:r>
              <a:r>
                <a:rPr lang="en-US" altLang="es-AR" sz="1200" dirty="0" err="1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univariadas</a:t>
              </a:r>
              <a:r>
                <a:rPr lang="en-US" altLang="es-AR" sz="1200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 de variables</a:t>
              </a:r>
            </a:p>
          </p:txBody>
        </p:sp>
        <p:sp>
          <p:nvSpPr>
            <p:cNvPr id="75" name="Subtitle 2"/>
            <p:cNvSpPr txBox="1">
              <a:spLocks/>
            </p:cNvSpPr>
            <p:nvPr/>
          </p:nvSpPr>
          <p:spPr bwMode="auto">
            <a:xfrm>
              <a:off x="4964567" y="2694759"/>
              <a:ext cx="3859768" cy="302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66" tIns="34283" rIns="68566" bIns="34283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lnSpc>
                  <a:spcPct val="140000"/>
                </a:lnSpc>
                <a:spcBef>
                  <a:spcPts val="750"/>
                </a:spcBef>
                <a:defRPr sz="1200">
                  <a:solidFill>
                    <a:schemeClr val="tx1"/>
                  </a:solidFill>
                  <a:latin typeface="+mn-lt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s-AR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Se </a:t>
              </a:r>
              <a:r>
                <a:rPr lang="en-US" altLang="es-AR" dirty="0" err="1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usa</a:t>
              </a:r>
              <a:r>
                <a:rPr lang="en-US" altLang="es-AR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 con variables </a:t>
              </a:r>
              <a:r>
                <a:rPr lang="en-US" altLang="es-AR" dirty="0" err="1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numéricas</a:t>
              </a:r>
              <a:r>
                <a:rPr lang="en-US" altLang="es-AR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 </a:t>
              </a:r>
              <a:r>
                <a:rPr lang="en-US" altLang="es-AR" dirty="0" err="1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continuas</a:t>
              </a:r>
              <a:endParaRPr lang="en-US" altLang="es-AR" dirty="0">
                <a:solidFill>
                  <a:schemeClr val="bg1">
                    <a:lumMod val="50000"/>
                  </a:schemeClr>
                </a:solidFill>
                <a:latin typeface="Rubik" panose="020B0604020202020204" charset="-79"/>
                <a:cs typeface="Rubik" panose="020B0604020202020204" charset="-79"/>
              </a:endParaRPr>
            </a:p>
          </p:txBody>
        </p:sp>
        <p:sp>
          <p:nvSpPr>
            <p:cNvPr id="77" name="Subtitle 2"/>
            <p:cNvSpPr txBox="1">
              <a:spLocks/>
            </p:cNvSpPr>
            <p:nvPr/>
          </p:nvSpPr>
          <p:spPr bwMode="auto">
            <a:xfrm>
              <a:off x="4940286" y="3521349"/>
              <a:ext cx="3884048" cy="560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66" tIns="34283" rIns="68566" bIns="34283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lnSpc>
                  <a:spcPct val="140000"/>
                </a:lnSpc>
                <a:spcBef>
                  <a:spcPts val="750"/>
                </a:spcBef>
                <a:defRPr sz="1200">
                  <a:solidFill>
                    <a:schemeClr val="tx1"/>
                  </a:solidFill>
                  <a:latin typeface="+mn-lt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s-AR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Este </a:t>
              </a:r>
              <a:r>
                <a:rPr lang="en-US" altLang="es-AR" dirty="0" err="1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gráfico</a:t>
              </a:r>
              <a:r>
                <a:rPr lang="en-US" altLang="es-AR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 </a:t>
              </a:r>
              <a:r>
                <a:rPr lang="en-US" altLang="es-AR" dirty="0" err="1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sirve</a:t>
              </a:r>
              <a:r>
                <a:rPr lang="en-US" altLang="es-AR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 para detector valores que se </a:t>
              </a:r>
              <a:r>
                <a:rPr lang="en-US" altLang="es-AR" dirty="0" err="1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alejan</a:t>
              </a:r>
              <a:r>
                <a:rPr lang="en-US" altLang="es-AR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 del resto</a:t>
              </a: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BCC140D8-A035-41BA-B87D-D6EC94A68C14}"/>
              </a:ext>
            </a:extLst>
          </p:cNvPr>
          <p:cNvGrpSpPr/>
          <p:nvPr/>
        </p:nvGrpSpPr>
        <p:grpSpPr>
          <a:xfrm>
            <a:off x="89685" y="1748968"/>
            <a:ext cx="2450611" cy="2233740"/>
            <a:chOff x="89685" y="1748968"/>
            <a:chExt cx="2450611" cy="2233740"/>
          </a:xfrm>
        </p:grpSpPr>
        <p:grpSp>
          <p:nvGrpSpPr>
            <p:cNvPr id="84" name="Grupo 83"/>
            <p:cNvGrpSpPr/>
            <p:nvPr/>
          </p:nvGrpSpPr>
          <p:grpSpPr>
            <a:xfrm>
              <a:off x="586688" y="1854837"/>
              <a:ext cx="1914181" cy="1795748"/>
              <a:chOff x="829019" y="1867692"/>
              <a:chExt cx="1914181" cy="1795748"/>
            </a:xfrm>
          </p:grpSpPr>
          <p:cxnSp>
            <p:nvCxnSpPr>
              <p:cNvPr id="3" name="Conector recto de flecha 2"/>
              <p:cNvCxnSpPr/>
              <p:nvPr/>
            </p:nvCxnSpPr>
            <p:spPr>
              <a:xfrm flipV="1">
                <a:off x="829019" y="1867692"/>
                <a:ext cx="2754" cy="1795748"/>
              </a:xfrm>
              <a:prstGeom prst="straightConnector1">
                <a:avLst/>
              </a:prstGeom>
              <a:ln w="38100">
                <a:solidFill>
                  <a:srgbClr val="45637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de flecha 6"/>
              <p:cNvCxnSpPr/>
              <p:nvPr/>
            </p:nvCxnSpPr>
            <p:spPr>
              <a:xfrm flipV="1">
                <a:off x="829019" y="3638117"/>
                <a:ext cx="1914181" cy="23488"/>
              </a:xfrm>
              <a:prstGeom prst="straightConnector1">
                <a:avLst/>
              </a:prstGeom>
              <a:ln w="38100">
                <a:solidFill>
                  <a:srgbClr val="45637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CuadroTexto 5"/>
            <p:cNvSpPr txBox="1"/>
            <p:nvPr/>
          </p:nvSpPr>
          <p:spPr>
            <a:xfrm rot="16200000">
              <a:off x="-314432" y="2598822"/>
              <a:ext cx="11160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Frecuencia</a:t>
              </a:r>
              <a:endParaRPr lang="es-AR" dirty="0">
                <a:solidFill>
                  <a:schemeClr val="bg1">
                    <a:lumMod val="50000"/>
                  </a:schemeClr>
                </a:solidFill>
                <a:latin typeface="Rubik" panose="020B0604020202020204" charset="-79"/>
                <a:cs typeface="Rubik" panose="020B0604020202020204" charset="-79"/>
              </a:endParaRPr>
            </a:p>
          </p:txBody>
        </p:sp>
        <p:sp>
          <p:nvSpPr>
            <p:cNvPr id="47" name="CuadroTexto 46"/>
            <p:cNvSpPr txBox="1"/>
            <p:nvPr/>
          </p:nvSpPr>
          <p:spPr>
            <a:xfrm>
              <a:off x="587517" y="3674931"/>
              <a:ext cx="19527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Variable 1 (Numérica)</a:t>
              </a:r>
              <a:endParaRPr lang="es-AR" dirty="0">
                <a:solidFill>
                  <a:schemeClr val="bg1">
                    <a:lumMod val="50000"/>
                  </a:schemeClr>
                </a:solidFill>
                <a:latin typeface="Rubik" panose="020B0604020202020204" charset="-79"/>
                <a:cs typeface="Rubik" panose="020B0604020202020204" charset="-79"/>
              </a:endParaRPr>
            </a:p>
          </p:txBody>
        </p:sp>
        <p:graphicFrame>
          <p:nvGraphicFramePr>
            <p:cNvPr id="49" name="Gráfico 48">
              <a:extLst>
                <a:ext uri="{FF2B5EF4-FFF2-40B4-BE49-F238E27FC236}">
                  <a16:creationId xmlns:a16="http://schemas.microsoft.com/office/drawing/2014/main" id="{27D34DD2-A2EB-44AA-A3CD-69EE096178B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77451216"/>
                </p:ext>
              </p:extLst>
            </p:nvPr>
          </p:nvGraphicFramePr>
          <p:xfrm>
            <a:off x="635190" y="1748968"/>
            <a:ext cx="1846529" cy="195941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57572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8;p13"/>
          <p:cNvSpPr txBox="1"/>
          <p:nvPr/>
        </p:nvSpPr>
        <p:spPr>
          <a:xfrm>
            <a:off x="0" y="-13833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Visualización de datos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46CC14B-6358-44DE-9BD6-710ED03069FF}"/>
              </a:ext>
            </a:extLst>
          </p:cNvPr>
          <p:cNvSpPr/>
          <p:nvPr/>
        </p:nvSpPr>
        <p:spPr>
          <a:xfrm>
            <a:off x="917709" y="583957"/>
            <a:ext cx="28726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latin typeface="Rubik" panose="020B0604020202020204" charset="-79"/>
                <a:cs typeface="Rubik" panose="020B0604020202020204" charset="-79"/>
              </a:rPr>
              <a:t>ggplot</a:t>
            </a:r>
            <a:r>
              <a:rPr lang="es-ES" dirty="0">
                <a:latin typeface="Rubik" panose="020B0604020202020204" charset="-79"/>
                <a:cs typeface="Rubik" panose="020B0604020202020204" charset="-79"/>
              </a:rPr>
              <a:t>(</a:t>
            </a:r>
            <a:r>
              <a:rPr lang="es-ES" dirty="0" err="1">
                <a:latin typeface="Rubik" panose="020B0604020202020204" charset="-79"/>
                <a:cs typeface="Rubik" panose="020B0604020202020204" charset="-79"/>
              </a:rPr>
              <a:t>data_filtro</a:t>
            </a:r>
            <a:r>
              <a:rPr lang="es-ES" dirty="0">
                <a:latin typeface="Rubik" panose="020B0604020202020204" charset="-79"/>
                <a:cs typeface="Rubik" panose="020B0604020202020204" charset="-79"/>
              </a:rPr>
              <a:t>)+</a:t>
            </a:r>
          </a:p>
          <a:p>
            <a:r>
              <a:rPr lang="es-ES" dirty="0"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lang="es-ES" dirty="0" err="1">
                <a:latin typeface="Rubik" panose="020B0604020202020204" charset="-79"/>
                <a:cs typeface="Rubik" panose="020B0604020202020204" charset="-79"/>
              </a:rPr>
              <a:t>geom_histogram</a:t>
            </a:r>
            <a:r>
              <a:rPr lang="es-ES" dirty="0">
                <a:latin typeface="Rubik" panose="020B0604020202020204" charset="-79"/>
                <a:cs typeface="Rubik" panose="020B0604020202020204" charset="-79"/>
              </a:rPr>
              <a:t>(aes(x=</a:t>
            </a:r>
            <a:r>
              <a:rPr lang="es-ES" dirty="0" err="1">
                <a:latin typeface="Rubik" panose="020B0604020202020204" charset="-79"/>
                <a:cs typeface="Rubik" panose="020B0604020202020204" charset="-79"/>
              </a:rPr>
              <a:t>price</a:t>
            </a:r>
            <a:r>
              <a:rPr lang="es-ES" dirty="0">
                <a:latin typeface="Rubik" panose="020B0604020202020204" charset="-79"/>
                <a:cs typeface="Rubik" panose="020B0604020202020204" charset="-79"/>
              </a:rPr>
              <a:t>))</a:t>
            </a:r>
            <a:endParaRPr lang="es-AR" dirty="0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26" name="Google Shape;191;p13">
            <a:extLst>
              <a:ext uri="{FF2B5EF4-FFF2-40B4-BE49-F238E27FC236}">
                <a16:creationId xmlns:a16="http://schemas.microsoft.com/office/drawing/2014/main" id="{F6AE4052-6FB4-4AE4-AF53-14AA99E1640D}"/>
              </a:ext>
            </a:extLst>
          </p:cNvPr>
          <p:cNvSpPr txBox="1"/>
          <p:nvPr/>
        </p:nvSpPr>
        <p:spPr>
          <a:xfrm>
            <a:off x="4507876" y="-53919"/>
            <a:ext cx="4774300" cy="164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s-MX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ggplot</a:t>
            </a:r>
            <a:r>
              <a:rPr lang="es-MX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(</a:t>
            </a:r>
            <a:r>
              <a:rPr lang="es-MX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data_filtro</a:t>
            </a:r>
            <a:r>
              <a:rPr lang="es-MX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)+</a:t>
            </a:r>
          </a:p>
          <a:p>
            <a:pPr lvl="0">
              <a:lnSpc>
                <a:spcPct val="90000"/>
              </a:lnSpc>
            </a:pPr>
            <a:r>
              <a:rPr lang="es-MX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lang="es-MX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geom_histogram</a:t>
            </a:r>
            <a:r>
              <a:rPr lang="es-MX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(aes(x=</a:t>
            </a:r>
            <a:r>
              <a:rPr lang="es-MX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price</a:t>
            </a:r>
            <a:r>
              <a:rPr lang="es-MX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),</a:t>
            </a:r>
          </a:p>
          <a:p>
            <a:pPr lvl="0">
              <a:lnSpc>
                <a:spcPct val="90000"/>
              </a:lnSpc>
            </a:pPr>
            <a:r>
              <a:rPr lang="es-MX" dirty="0">
                <a:solidFill>
                  <a:schemeClr val="bg1"/>
                </a:solidFill>
                <a:latin typeface="Rubik" panose="020B0604020202020204" charset="-79"/>
                <a:cs typeface="Rubik" panose="020B0604020202020204" charset="-79"/>
              </a:rPr>
              <a:t>                 </a:t>
            </a:r>
            <a:r>
              <a:rPr lang="es-MX" dirty="0" err="1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alpha</a:t>
            </a:r>
            <a:r>
              <a:rPr lang="es-MX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 = .4, color="#5184b9",fill="#5184b9")</a:t>
            </a:r>
            <a:r>
              <a:rPr lang="es-MX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+</a:t>
            </a:r>
          </a:p>
          <a:p>
            <a:pPr lvl="0">
              <a:lnSpc>
                <a:spcPct val="90000"/>
              </a:lnSpc>
            </a:pPr>
            <a:r>
              <a:rPr lang="es-MX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lang="es-MX" dirty="0" err="1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labs</a:t>
            </a:r>
            <a:r>
              <a:rPr lang="es-MX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(x="</a:t>
            </a:r>
            <a:r>
              <a:rPr lang="es-MX" dirty="0" err="1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Precio",y</a:t>
            </a:r>
            <a:r>
              <a:rPr lang="es-MX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="Frecuencia")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C72070FC-3AA2-42C7-AA3A-09FDBA9AC74F}"/>
              </a:ext>
            </a:extLst>
          </p:cNvPr>
          <p:cNvCxnSpPr>
            <a:cxnSpLocks/>
          </p:cNvCxnSpPr>
          <p:nvPr/>
        </p:nvCxnSpPr>
        <p:spPr>
          <a:xfrm>
            <a:off x="6895026" y="1303689"/>
            <a:ext cx="0" cy="221985"/>
          </a:xfrm>
          <a:prstGeom prst="straightConnector1">
            <a:avLst/>
          </a:prstGeom>
          <a:ln w="19050">
            <a:solidFill>
              <a:srgbClr val="45637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072DD09-6AB9-44C0-9054-813A52DF3E3B}"/>
              </a:ext>
            </a:extLst>
          </p:cNvPr>
          <p:cNvCxnSpPr>
            <a:cxnSpLocks/>
          </p:cNvCxnSpPr>
          <p:nvPr/>
        </p:nvCxnSpPr>
        <p:spPr>
          <a:xfrm>
            <a:off x="2354045" y="1303689"/>
            <a:ext cx="0" cy="221985"/>
          </a:xfrm>
          <a:prstGeom prst="straightConnector1">
            <a:avLst/>
          </a:prstGeom>
          <a:ln w="19050">
            <a:solidFill>
              <a:srgbClr val="45637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074C4424-E5CB-4C58-B242-CED213587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74" y="1751892"/>
            <a:ext cx="3433113" cy="2592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520DCBE-B97E-428C-9FBF-791CF9DC8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559" y="1751892"/>
            <a:ext cx="3433114" cy="2592000"/>
          </a:xfrm>
          <a:prstGeom prst="rect">
            <a:avLst/>
          </a:prstGeom>
        </p:spPr>
      </p:pic>
      <p:sp>
        <p:nvSpPr>
          <p:cNvPr id="6" name="AutoShape 2" descr="http://127.0.0.1:31376/graphics/plot.png?width=400&amp;height=302&amp;randomizer=978243821">
            <a:extLst>
              <a:ext uri="{FF2B5EF4-FFF2-40B4-BE49-F238E27FC236}">
                <a16:creationId xmlns:a16="http://schemas.microsoft.com/office/drawing/2014/main" id="{71388A98-53DB-4E12-847E-DA1586AEF2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829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/>
        </p:nvSpPr>
        <p:spPr>
          <a:xfrm>
            <a:off x="3257550" y="2067300"/>
            <a:ext cx="56307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3600" b="1" i="0" u="none" strike="noStrike" cap="none" dirty="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Modelos Estadísticos</a:t>
            </a:r>
            <a:endParaRPr sz="3600" b="1" i="0" u="none" strike="noStrike" cap="none" dirty="0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3791940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2;p13"/>
          <p:cNvSpPr txBox="1"/>
          <p:nvPr/>
        </p:nvSpPr>
        <p:spPr>
          <a:xfrm>
            <a:off x="256251" y="754922"/>
            <a:ext cx="790812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MX" sz="2400" b="1" dirty="0">
                <a:latin typeface="Rubik" panose="020B0604020202020204" charset="-79"/>
                <a:cs typeface="Rubik" panose="020B0604020202020204" charset="-79"/>
              </a:rPr>
              <a:t>Regresión lineal simple</a:t>
            </a:r>
          </a:p>
        </p:txBody>
      </p:sp>
      <p:cxnSp>
        <p:nvCxnSpPr>
          <p:cNvPr id="3" name="Google Shape;193;p13"/>
          <p:cNvCxnSpPr/>
          <p:nvPr/>
        </p:nvCxnSpPr>
        <p:spPr>
          <a:xfrm>
            <a:off x="256252" y="1201138"/>
            <a:ext cx="790812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Modelos estadísticos</a:t>
            </a:r>
            <a:endParaRPr sz="3000" b="1" i="0" u="none" strike="noStrike" cap="none" dirty="0">
              <a:solidFill>
                <a:srgbClr val="45637F"/>
              </a:solidFill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356134" y="2261423"/>
                <a:ext cx="296222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8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AR" sz="2800" dirty="0">
                    <a:latin typeface="Rubik" panose="020B0604020202020204" charset="-79"/>
                    <a:cs typeface="Rubik" panose="020B0604020202020204" charset="-79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MX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800" i="1">
                            <a:latin typeface="Cambria Math" panose="02040503050406030204" pitchFamily="18" charset="0"/>
                          </a:rPr>
                          <m:t>ɛ</m:t>
                        </m:r>
                      </m:e>
                      <m:sub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AR" sz="2800" dirty="0">
                  <a:latin typeface="Rubik" panose="020B0604020202020204" charset="-79"/>
                  <a:cs typeface="Rubik" panose="020B0604020202020204" charset="-79"/>
                </a:endParaRP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34" y="2261423"/>
                <a:ext cx="2962221" cy="430887"/>
              </a:xfrm>
              <a:prstGeom prst="rect">
                <a:avLst/>
              </a:prstGeom>
              <a:blipFill>
                <a:blip r:embed="rId2"/>
                <a:stretch>
                  <a:fillRect t="-26761" b="-4647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318189" y="2877284"/>
                <a:ext cx="3658374" cy="167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MX" dirty="0">
                    <a:latin typeface="Rubik" panose="020B0604020202020204" charset="-79"/>
                    <a:cs typeface="Rubik" panose="020B0604020202020204" charset="-79"/>
                  </a:rPr>
                  <a:t>Y: Variable dependiente o respuesta</a:t>
                </a:r>
              </a:p>
              <a:p>
                <a:pPr>
                  <a:lnSpc>
                    <a:spcPct val="150000"/>
                  </a:lnSpc>
                </a:pPr>
                <a:r>
                  <a:rPr lang="es-MX" dirty="0">
                    <a:latin typeface="Rubik" panose="020B0604020202020204" charset="-79"/>
                    <a:cs typeface="Rubik" panose="020B0604020202020204" charset="-79"/>
                  </a:rPr>
                  <a:t>X: Variable predictora o covariable</a:t>
                </a:r>
              </a:p>
              <a:p>
                <a:pPr>
                  <a:lnSpc>
                    <a:spcPct val="150000"/>
                  </a:lnSpc>
                </a:pPr>
                <a:r>
                  <a:rPr lang="es-MX" dirty="0">
                    <a:latin typeface="Rubik" panose="020B0604020202020204" charset="-79"/>
                    <a:cs typeface="Rubik" panose="020B0604020202020204" charset="-79"/>
                  </a:rPr>
                  <a:t>ɛ: término del error, que no es observable </a:t>
                </a:r>
                <a:endParaRPr lang="es-MX" i="1" dirty="0">
                  <a:latin typeface="Rubik" panose="020B0604020202020204" charset="-79"/>
                  <a:cs typeface="Rubik" panose="020B0604020202020204" charset="-79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AR" dirty="0">
                    <a:latin typeface="Rubik" panose="020B0604020202020204" charset="-79"/>
                    <a:cs typeface="Rubik" panose="020B0604020202020204" charset="-79"/>
                  </a:rPr>
                  <a:t>: Ordenada al origen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AR" dirty="0">
                    <a:latin typeface="Rubik" panose="020B0604020202020204" charset="-79"/>
                    <a:cs typeface="Rubik" panose="020B0604020202020204" charset="-79"/>
                  </a:rPr>
                  <a:t>: Pendiente</a:t>
                </a:r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89" y="2877284"/>
                <a:ext cx="3658374" cy="1672702"/>
              </a:xfrm>
              <a:prstGeom prst="rect">
                <a:avLst/>
              </a:prstGeom>
              <a:blipFill>
                <a:blip r:embed="rId3"/>
                <a:stretch>
                  <a:fillRect l="-500" b="-255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/>
          <p:cNvSpPr txBox="1"/>
          <p:nvPr/>
        </p:nvSpPr>
        <p:spPr>
          <a:xfrm>
            <a:off x="251648" y="1364079"/>
            <a:ext cx="7912732" cy="703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b="1" dirty="0">
                <a:latin typeface="Rubik" panose="020B0604020202020204" charset="-79"/>
                <a:cs typeface="Rubik" panose="020B0604020202020204" charset="-79"/>
              </a:rPr>
              <a:t>Queremos explicar la relación que existe entre una variable respuesta Y con una variable explicativa X</a:t>
            </a:r>
            <a:endParaRPr lang="es-AR" b="1" dirty="0">
              <a:latin typeface="Rubik" panose="020B0604020202020204" charset="-79"/>
              <a:cs typeface="Rubik" panose="020B0604020202020204" charset="-79"/>
            </a:endParaRPr>
          </a:p>
        </p:txBody>
      </p:sp>
      <p:graphicFrame>
        <p:nvGraphicFramePr>
          <p:cNvPr id="22" name="Gráfico 21">
            <a:extLst>
              <a:ext uri="{FF2B5EF4-FFF2-40B4-BE49-F238E27FC236}">
                <a16:creationId xmlns:a16="http://schemas.microsoft.com/office/drawing/2014/main" id="{B2FBCD13-DE51-4688-BE3D-96A130F7745E}"/>
              </a:ext>
            </a:extLst>
          </p:cNvPr>
          <p:cNvGraphicFramePr>
            <a:graphicFrameLocks/>
          </p:cNvGraphicFramePr>
          <p:nvPr/>
        </p:nvGraphicFramePr>
        <p:xfrm>
          <a:off x="5125905" y="1896502"/>
          <a:ext cx="303847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23377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2;p13"/>
          <p:cNvSpPr txBox="1"/>
          <p:nvPr/>
        </p:nvSpPr>
        <p:spPr>
          <a:xfrm>
            <a:off x="256251" y="754922"/>
            <a:ext cx="790812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MX" sz="2400" b="1" dirty="0">
                <a:latin typeface="Rubik" panose="020B0604020202020204" charset="-79"/>
                <a:cs typeface="Rubik" panose="020B0604020202020204" charset="-79"/>
              </a:rPr>
              <a:t>Regresión lineal simple</a:t>
            </a:r>
          </a:p>
        </p:txBody>
      </p:sp>
      <p:cxnSp>
        <p:nvCxnSpPr>
          <p:cNvPr id="3" name="Google Shape;193;p13"/>
          <p:cNvCxnSpPr/>
          <p:nvPr/>
        </p:nvCxnSpPr>
        <p:spPr>
          <a:xfrm>
            <a:off x="256252" y="1201138"/>
            <a:ext cx="790812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Modelos estadísticos</a:t>
            </a:r>
            <a:endParaRPr sz="3000" b="1" i="0" u="none" strike="noStrike" cap="none" dirty="0">
              <a:solidFill>
                <a:srgbClr val="45637F"/>
              </a:solidFill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240422" y="1299313"/>
            <a:ext cx="54930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Se busca: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Determinar si el efecto de una variable X  es significativo sobre la variable 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Explicar y predecir la variable Y por medio de los valores observados de la variable X.</a:t>
            </a:r>
            <a:endParaRPr lang="es-AR" dirty="0">
              <a:solidFill>
                <a:schemeClr val="tx1"/>
              </a:solidFill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240422" y="2967622"/>
            <a:ext cx="54930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El modelo trabaja en base a distintos supuestos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Linealidad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Independencia entre los residuos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Homocedasticidad</a:t>
            </a:r>
            <a:r>
              <a:rPr lang="es-MX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(igualdad de varianza de los residuos)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Normalidad de los residuos</a:t>
            </a:r>
            <a:endParaRPr lang="es-AR" dirty="0">
              <a:solidFill>
                <a:schemeClr val="tx1"/>
              </a:solidFill>
              <a:latin typeface="Rubik" panose="020B0604020202020204" charset="-79"/>
              <a:cs typeface="Rubik" panose="020B0604020202020204" charset="-79"/>
            </a:endParaRPr>
          </a:p>
        </p:txBody>
      </p:sp>
      <p:graphicFrame>
        <p:nvGraphicFramePr>
          <p:cNvPr id="20" name="Gráfico 19">
            <a:extLst>
              <a:ext uri="{FF2B5EF4-FFF2-40B4-BE49-F238E27FC236}">
                <a16:creationId xmlns:a16="http://schemas.microsoft.com/office/drawing/2014/main" id="{B2FBCD13-DE51-4688-BE3D-96A130F774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0993419"/>
              </p:ext>
            </p:extLst>
          </p:nvPr>
        </p:nvGraphicFramePr>
        <p:xfrm>
          <a:off x="5280141" y="1932582"/>
          <a:ext cx="303847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12703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2;p13"/>
          <p:cNvSpPr txBox="1"/>
          <p:nvPr/>
        </p:nvSpPr>
        <p:spPr>
          <a:xfrm>
            <a:off x="256251" y="754922"/>
            <a:ext cx="790812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MX" sz="2400" b="1" dirty="0">
                <a:latin typeface="Rubik" panose="020B0604020202020204" charset="-79"/>
                <a:cs typeface="Rubik" panose="020B0604020202020204" charset="-79"/>
              </a:rPr>
              <a:t>Correlación de correlación lineal</a:t>
            </a:r>
          </a:p>
        </p:txBody>
      </p:sp>
      <p:cxnSp>
        <p:nvCxnSpPr>
          <p:cNvPr id="3" name="Google Shape;193;p13"/>
          <p:cNvCxnSpPr/>
          <p:nvPr/>
        </p:nvCxnSpPr>
        <p:spPr>
          <a:xfrm>
            <a:off x="256252" y="1201138"/>
            <a:ext cx="790812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Modelos estadísticos</a:t>
            </a:r>
            <a:endParaRPr sz="3000" b="1" i="0" u="none" strike="noStrike" cap="none" dirty="0">
              <a:solidFill>
                <a:srgbClr val="45637F"/>
              </a:solidFill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</p:txBody>
      </p:sp>
      <p:grpSp>
        <p:nvGrpSpPr>
          <p:cNvPr id="22" name="Grupo 21"/>
          <p:cNvGrpSpPr/>
          <p:nvPr/>
        </p:nvGrpSpPr>
        <p:grpSpPr>
          <a:xfrm>
            <a:off x="958557" y="2710543"/>
            <a:ext cx="1239173" cy="1294837"/>
            <a:chOff x="350141" y="1578992"/>
            <a:chExt cx="1914181" cy="1795748"/>
          </a:xfrm>
        </p:grpSpPr>
        <p:grpSp>
          <p:nvGrpSpPr>
            <p:cNvPr id="8" name="Grupo 7"/>
            <p:cNvGrpSpPr/>
            <p:nvPr/>
          </p:nvGrpSpPr>
          <p:grpSpPr>
            <a:xfrm>
              <a:off x="350141" y="1578992"/>
              <a:ext cx="1914181" cy="1795748"/>
              <a:chOff x="829019" y="1867692"/>
              <a:chExt cx="1914181" cy="1795748"/>
            </a:xfrm>
          </p:grpSpPr>
          <p:cxnSp>
            <p:nvCxnSpPr>
              <p:cNvPr id="9" name="Conector recto de flecha 8"/>
              <p:cNvCxnSpPr/>
              <p:nvPr/>
            </p:nvCxnSpPr>
            <p:spPr>
              <a:xfrm flipV="1">
                <a:off x="829019" y="1867692"/>
                <a:ext cx="2754" cy="179574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de flecha 9"/>
              <p:cNvCxnSpPr/>
              <p:nvPr/>
            </p:nvCxnSpPr>
            <p:spPr>
              <a:xfrm flipV="1">
                <a:off x="829019" y="3638117"/>
                <a:ext cx="1914181" cy="2348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Elipse 10"/>
              <p:cNvSpPr/>
              <p:nvPr/>
            </p:nvSpPr>
            <p:spPr>
              <a:xfrm>
                <a:off x="1200840" y="3145647"/>
                <a:ext cx="77118" cy="881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>
                  <a:latin typeface="Rubik" panose="020B0604020202020204" charset="-79"/>
                  <a:cs typeface="Rubik" panose="020B0604020202020204" charset="-79"/>
                </a:endParaRPr>
              </a:p>
            </p:txBody>
          </p:sp>
          <p:sp>
            <p:nvSpPr>
              <p:cNvPr id="12" name="Elipse 11"/>
              <p:cNvSpPr/>
              <p:nvPr/>
            </p:nvSpPr>
            <p:spPr>
              <a:xfrm>
                <a:off x="1353240" y="3298047"/>
                <a:ext cx="77118" cy="881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>
                  <a:latin typeface="Rubik" panose="020B0604020202020204" charset="-79"/>
                  <a:cs typeface="Rubik" panose="020B0604020202020204" charset="-79"/>
                </a:endParaRPr>
              </a:p>
            </p:txBody>
          </p:sp>
          <p:sp>
            <p:nvSpPr>
              <p:cNvPr id="13" name="Elipse 12"/>
              <p:cNvSpPr/>
              <p:nvPr/>
            </p:nvSpPr>
            <p:spPr>
              <a:xfrm>
                <a:off x="1516657" y="2765566"/>
                <a:ext cx="77118" cy="881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>
                  <a:latin typeface="Rubik" panose="020B0604020202020204" charset="-79"/>
                  <a:cs typeface="Rubik" panose="020B0604020202020204" charset="-79"/>
                </a:endParaRPr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1441377" y="3097908"/>
                <a:ext cx="77118" cy="881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>
                  <a:latin typeface="Rubik" panose="020B0604020202020204" charset="-79"/>
                  <a:cs typeface="Rubik" panose="020B0604020202020204" charset="-79"/>
                </a:endParaRPr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1803096" y="2548901"/>
                <a:ext cx="77118" cy="881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>
                  <a:latin typeface="Rubik" panose="020B0604020202020204" charset="-79"/>
                  <a:cs typeface="Rubik" panose="020B0604020202020204" charset="-79"/>
                </a:endParaRPr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1777391" y="2964787"/>
                <a:ext cx="77118" cy="881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>
                  <a:latin typeface="Rubik" panose="020B0604020202020204" charset="-79"/>
                  <a:cs typeface="Rubik" panose="020B0604020202020204" charset="-79"/>
                </a:endParaRPr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2232754" y="2592968"/>
                <a:ext cx="77118" cy="881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>
                  <a:latin typeface="Rubik" panose="020B0604020202020204" charset="-79"/>
                  <a:cs typeface="Rubik" panose="020B0604020202020204" charset="-79"/>
                </a:endParaRPr>
              </a:p>
            </p:txBody>
          </p:sp>
          <p:sp>
            <p:nvSpPr>
              <p:cNvPr id="18" name="Elipse 17"/>
              <p:cNvSpPr/>
              <p:nvPr/>
            </p:nvSpPr>
            <p:spPr>
              <a:xfrm>
                <a:off x="1601121" y="2215181"/>
                <a:ext cx="77118" cy="881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>
                  <a:latin typeface="Rubik" panose="020B0604020202020204" charset="-79"/>
                  <a:cs typeface="Rubik" panose="020B0604020202020204" charset="-79"/>
                </a:endParaRPr>
              </a:p>
            </p:txBody>
          </p:sp>
          <p:sp>
            <p:nvSpPr>
              <p:cNvPr id="19" name="Elipse 18"/>
              <p:cNvSpPr/>
              <p:nvPr/>
            </p:nvSpPr>
            <p:spPr>
              <a:xfrm>
                <a:off x="2232754" y="2259249"/>
                <a:ext cx="77118" cy="881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>
                  <a:latin typeface="Rubik" panose="020B0604020202020204" charset="-79"/>
                  <a:cs typeface="Rubik" panose="020B0604020202020204" charset="-79"/>
                </a:endParaRPr>
              </a:p>
            </p:txBody>
          </p:sp>
        </p:grpSp>
        <p:cxnSp>
          <p:nvCxnSpPr>
            <p:cNvPr id="21" name="Conector recto 20"/>
            <p:cNvCxnSpPr/>
            <p:nvPr/>
          </p:nvCxnSpPr>
          <p:spPr>
            <a:xfrm flipV="1">
              <a:off x="545889" y="1786334"/>
              <a:ext cx="1556657" cy="14682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upo 38"/>
          <p:cNvGrpSpPr/>
          <p:nvPr/>
        </p:nvGrpSpPr>
        <p:grpSpPr>
          <a:xfrm>
            <a:off x="3591944" y="2710543"/>
            <a:ext cx="1239173" cy="1294837"/>
            <a:chOff x="2090800" y="1578992"/>
            <a:chExt cx="1239173" cy="1294837"/>
          </a:xfrm>
        </p:grpSpPr>
        <p:cxnSp>
          <p:nvCxnSpPr>
            <p:cNvPr id="26" name="Conector recto de flecha 25"/>
            <p:cNvCxnSpPr/>
            <p:nvPr/>
          </p:nvCxnSpPr>
          <p:spPr>
            <a:xfrm flipV="1">
              <a:off x="2090800" y="1578992"/>
              <a:ext cx="1783" cy="12948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/>
            <p:nvPr/>
          </p:nvCxnSpPr>
          <p:spPr>
            <a:xfrm flipV="1">
              <a:off x="2090800" y="2855570"/>
              <a:ext cx="1239173" cy="169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Elipse 27"/>
            <p:cNvSpPr/>
            <p:nvPr/>
          </p:nvSpPr>
          <p:spPr>
            <a:xfrm>
              <a:off x="2899514" y="2608908"/>
              <a:ext cx="49923" cy="63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latin typeface="Rubik" panose="020B0604020202020204" charset="-79"/>
                <a:cs typeface="Rubik" panose="020B0604020202020204" charset="-79"/>
              </a:endParaRPr>
            </a:p>
          </p:txBody>
        </p:sp>
        <p:sp>
          <p:nvSpPr>
            <p:cNvPr id="29" name="Elipse 28"/>
            <p:cNvSpPr/>
            <p:nvPr/>
          </p:nvSpPr>
          <p:spPr>
            <a:xfrm>
              <a:off x="2971595" y="2362245"/>
              <a:ext cx="49923" cy="63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latin typeface="Rubik" panose="020B0604020202020204" charset="-79"/>
                <a:cs typeface="Rubik" panose="020B0604020202020204" charset="-79"/>
              </a:endParaRPr>
            </a:p>
          </p:txBody>
        </p:sp>
        <p:sp>
          <p:nvSpPr>
            <p:cNvPr id="30" name="Elipse 29"/>
            <p:cNvSpPr/>
            <p:nvPr/>
          </p:nvSpPr>
          <p:spPr>
            <a:xfrm>
              <a:off x="2533221" y="2101957"/>
              <a:ext cx="49923" cy="63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latin typeface="Rubik" panose="020B0604020202020204" charset="-79"/>
                <a:cs typeface="Rubik" panose="020B0604020202020204" charset="-79"/>
              </a:endParaRPr>
            </a:p>
          </p:txBody>
        </p:sp>
        <p:sp>
          <p:nvSpPr>
            <p:cNvPr id="31" name="Elipse 30"/>
            <p:cNvSpPr/>
            <p:nvPr/>
          </p:nvSpPr>
          <p:spPr>
            <a:xfrm>
              <a:off x="2566168" y="2362245"/>
              <a:ext cx="49923" cy="63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latin typeface="Rubik" panose="020B0604020202020204" charset="-79"/>
                <a:cs typeface="Rubik" panose="020B0604020202020204" charset="-79"/>
              </a:endParaRPr>
            </a:p>
          </p:txBody>
        </p:sp>
        <p:sp>
          <p:nvSpPr>
            <p:cNvPr id="32" name="Elipse 31"/>
            <p:cNvSpPr/>
            <p:nvPr/>
          </p:nvSpPr>
          <p:spPr>
            <a:xfrm>
              <a:off x="2591130" y="1881744"/>
              <a:ext cx="49923" cy="63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latin typeface="Rubik" panose="020B0604020202020204" charset="-79"/>
                <a:cs typeface="Rubik" panose="020B0604020202020204" charset="-79"/>
              </a:endParaRPr>
            </a:p>
          </p:txBody>
        </p:sp>
        <p:sp>
          <p:nvSpPr>
            <p:cNvPr id="33" name="Elipse 32"/>
            <p:cNvSpPr/>
            <p:nvPr/>
          </p:nvSpPr>
          <p:spPr>
            <a:xfrm>
              <a:off x="2704742" y="2370060"/>
              <a:ext cx="49923" cy="63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latin typeface="Rubik" panose="020B0604020202020204" charset="-79"/>
                <a:cs typeface="Rubik" panose="020B0604020202020204" charset="-79"/>
              </a:endParaRPr>
            </a:p>
          </p:txBody>
        </p:sp>
        <p:sp>
          <p:nvSpPr>
            <p:cNvPr id="34" name="Elipse 33"/>
            <p:cNvSpPr/>
            <p:nvPr/>
          </p:nvSpPr>
          <p:spPr>
            <a:xfrm>
              <a:off x="2661354" y="2079640"/>
              <a:ext cx="49923" cy="63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latin typeface="Rubik" panose="020B0604020202020204" charset="-79"/>
                <a:cs typeface="Rubik" panose="020B0604020202020204" charset="-79"/>
              </a:endParaRPr>
            </a:p>
          </p:txBody>
        </p:sp>
        <p:sp>
          <p:nvSpPr>
            <p:cNvPr id="35" name="Elipse 34"/>
            <p:cNvSpPr/>
            <p:nvPr/>
          </p:nvSpPr>
          <p:spPr>
            <a:xfrm>
              <a:off x="2400275" y="1893852"/>
              <a:ext cx="49923" cy="63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latin typeface="Rubik" panose="020B0604020202020204" charset="-79"/>
                <a:cs typeface="Rubik" panose="020B0604020202020204" charset="-79"/>
              </a:endParaRPr>
            </a:p>
          </p:txBody>
        </p:sp>
        <p:sp>
          <p:nvSpPr>
            <p:cNvPr id="36" name="Elipse 35"/>
            <p:cNvSpPr/>
            <p:nvPr/>
          </p:nvSpPr>
          <p:spPr>
            <a:xfrm>
              <a:off x="2852135" y="2144799"/>
              <a:ext cx="49923" cy="63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latin typeface="Rubik" panose="020B0604020202020204" charset="-79"/>
                <a:cs typeface="Rubik" panose="020B0604020202020204" charset="-79"/>
              </a:endParaRPr>
            </a:p>
          </p:txBody>
        </p:sp>
        <p:cxnSp>
          <p:nvCxnSpPr>
            <p:cNvPr id="25" name="Conector recto 24"/>
            <p:cNvCxnSpPr/>
            <p:nvPr/>
          </p:nvCxnSpPr>
          <p:spPr>
            <a:xfrm flipH="1" flipV="1">
              <a:off x="2298862" y="1716838"/>
              <a:ext cx="861682" cy="9830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upo 57"/>
          <p:cNvGrpSpPr/>
          <p:nvPr/>
        </p:nvGrpSpPr>
        <p:grpSpPr>
          <a:xfrm>
            <a:off x="6330060" y="2710543"/>
            <a:ext cx="1239173" cy="1294837"/>
            <a:chOff x="4200720" y="1560733"/>
            <a:chExt cx="1239173" cy="1294837"/>
          </a:xfrm>
        </p:grpSpPr>
        <p:cxnSp>
          <p:nvCxnSpPr>
            <p:cNvPr id="41" name="Conector recto de flecha 40"/>
            <p:cNvCxnSpPr/>
            <p:nvPr/>
          </p:nvCxnSpPr>
          <p:spPr>
            <a:xfrm flipV="1">
              <a:off x="4200720" y="1560733"/>
              <a:ext cx="1783" cy="12948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de flecha 41"/>
            <p:cNvCxnSpPr/>
            <p:nvPr/>
          </p:nvCxnSpPr>
          <p:spPr>
            <a:xfrm flipV="1">
              <a:off x="4200720" y="2837311"/>
              <a:ext cx="1239173" cy="169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Elipse 42"/>
            <p:cNvSpPr/>
            <p:nvPr/>
          </p:nvSpPr>
          <p:spPr>
            <a:xfrm>
              <a:off x="4912131" y="2429574"/>
              <a:ext cx="49923" cy="63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latin typeface="Rubik" panose="020B0604020202020204" charset="-79"/>
                <a:cs typeface="Rubik" panose="020B0604020202020204" charset="-79"/>
              </a:endParaRPr>
            </a:p>
          </p:txBody>
        </p:sp>
        <p:sp>
          <p:nvSpPr>
            <p:cNvPr id="44" name="Elipse 43"/>
            <p:cNvSpPr/>
            <p:nvPr/>
          </p:nvSpPr>
          <p:spPr>
            <a:xfrm>
              <a:off x="5081515" y="2343986"/>
              <a:ext cx="49923" cy="63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latin typeface="Rubik" panose="020B0604020202020204" charset="-79"/>
                <a:cs typeface="Rubik" panose="020B0604020202020204" charset="-79"/>
              </a:endParaRPr>
            </a:p>
          </p:txBody>
        </p:sp>
        <p:sp>
          <p:nvSpPr>
            <p:cNvPr id="45" name="Elipse 44"/>
            <p:cNvSpPr/>
            <p:nvPr/>
          </p:nvSpPr>
          <p:spPr>
            <a:xfrm>
              <a:off x="4414334" y="2226410"/>
              <a:ext cx="49923" cy="63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latin typeface="Rubik" panose="020B0604020202020204" charset="-79"/>
                <a:cs typeface="Rubik" panose="020B0604020202020204" charset="-79"/>
              </a:endParaRPr>
            </a:p>
          </p:txBody>
        </p:sp>
        <p:sp>
          <p:nvSpPr>
            <p:cNvPr id="46" name="Elipse 45"/>
            <p:cNvSpPr/>
            <p:nvPr/>
          </p:nvSpPr>
          <p:spPr>
            <a:xfrm>
              <a:off x="4506805" y="2417571"/>
              <a:ext cx="49923" cy="63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latin typeface="Rubik" panose="020B0604020202020204" charset="-79"/>
                <a:cs typeface="Rubik" panose="020B0604020202020204" charset="-79"/>
              </a:endParaRPr>
            </a:p>
          </p:txBody>
        </p:sp>
        <p:sp>
          <p:nvSpPr>
            <p:cNvPr id="47" name="Elipse 46"/>
            <p:cNvSpPr/>
            <p:nvPr/>
          </p:nvSpPr>
          <p:spPr>
            <a:xfrm>
              <a:off x="4634472" y="2101957"/>
              <a:ext cx="49923" cy="63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latin typeface="Rubik" panose="020B0604020202020204" charset="-79"/>
                <a:cs typeface="Rubik" panose="020B0604020202020204" charset="-79"/>
              </a:endParaRPr>
            </a:p>
          </p:txBody>
        </p:sp>
        <p:sp>
          <p:nvSpPr>
            <p:cNvPr id="48" name="Elipse 47"/>
            <p:cNvSpPr/>
            <p:nvPr/>
          </p:nvSpPr>
          <p:spPr>
            <a:xfrm>
              <a:off x="4721351" y="2352924"/>
              <a:ext cx="49923" cy="63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latin typeface="Rubik" panose="020B0604020202020204" charset="-79"/>
                <a:cs typeface="Rubik" panose="020B0604020202020204" charset="-79"/>
              </a:endParaRPr>
            </a:p>
          </p:txBody>
        </p:sp>
        <p:sp>
          <p:nvSpPr>
            <p:cNvPr id="49" name="Elipse 48"/>
            <p:cNvSpPr/>
            <p:nvPr/>
          </p:nvSpPr>
          <p:spPr>
            <a:xfrm>
              <a:off x="4887170" y="2168191"/>
              <a:ext cx="49923" cy="63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latin typeface="Rubik" panose="020B0604020202020204" charset="-79"/>
                <a:cs typeface="Rubik" panose="020B0604020202020204" charset="-79"/>
              </a:endParaRPr>
            </a:p>
          </p:txBody>
        </p:sp>
        <p:sp>
          <p:nvSpPr>
            <p:cNvPr id="50" name="Elipse 49"/>
            <p:cNvSpPr/>
            <p:nvPr/>
          </p:nvSpPr>
          <p:spPr>
            <a:xfrm>
              <a:off x="4304128" y="2136416"/>
              <a:ext cx="49923" cy="63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latin typeface="Rubik" panose="020B0604020202020204" charset="-79"/>
                <a:cs typeface="Rubik" panose="020B0604020202020204" charset="-79"/>
              </a:endParaRPr>
            </a:p>
          </p:txBody>
        </p:sp>
        <p:sp>
          <p:nvSpPr>
            <p:cNvPr id="51" name="Elipse 50"/>
            <p:cNvSpPr/>
            <p:nvPr/>
          </p:nvSpPr>
          <p:spPr>
            <a:xfrm>
              <a:off x="5132626" y="2113024"/>
              <a:ext cx="49923" cy="63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latin typeface="Rubik" panose="020B0604020202020204" charset="-79"/>
                <a:cs typeface="Rubik" panose="020B0604020202020204" charset="-79"/>
              </a:endParaRPr>
            </a:p>
          </p:txBody>
        </p:sp>
        <p:cxnSp>
          <p:nvCxnSpPr>
            <p:cNvPr id="52" name="Conector recto 51"/>
            <p:cNvCxnSpPr/>
            <p:nvPr/>
          </p:nvCxnSpPr>
          <p:spPr>
            <a:xfrm flipH="1">
              <a:off x="4329090" y="2248615"/>
              <a:ext cx="88436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uadroTexto 58"/>
              <p:cNvSpPr txBox="1"/>
              <p:nvPr/>
            </p:nvSpPr>
            <p:spPr>
              <a:xfrm>
                <a:off x="118187" y="1466936"/>
                <a:ext cx="4096250" cy="894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s-MX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MX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MX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MX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s-MX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nary>
                            </m:e>
                            <m:sub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s-MX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nary>
                            </m:e>
                            <m:sub>
                              <m:r>
                                <a:rPr lang="es-MX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s-MX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MX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MX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s-MX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s-MX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1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lang="es-MX" sz="1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s-MX" sz="18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MX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s-MX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  <m:r>
                                        <a:rPr lang="es-MX" sz="1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s-MX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s-MX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s-MX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s-MX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MX" sz="1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MX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s-MX" sz="1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s-MX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s-MX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1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lang="es-MX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s-MX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MX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s-MX" sz="1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  <m:r>
                                        <a:rPr lang="es-MX" sz="1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s-MX" sz="1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s-AR" sz="1800" dirty="0">
                  <a:latin typeface="Rubik" panose="020B0604020202020204" charset="-79"/>
                  <a:cs typeface="Rubik" panose="020B0604020202020204" charset="-79"/>
                </a:endParaRPr>
              </a:p>
            </p:txBody>
          </p:sp>
        </mc:Choice>
        <mc:Fallback xmlns="">
          <p:sp>
            <p:nvSpPr>
              <p:cNvPr id="59" name="Cuadro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87" y="1466936"/>
                <a:ext cx="4096250" cy="8947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CuadroTexto 59"/>
          <p:cNvSpPr txBox="1"/>
          <p:nvPr/>
        </p:nvSpPr>
        <p:spPr>
          <a:xfrm>
            <a:off x="4323801" y="1296577"/>
            <a:ext cx="48343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latin typeface="Rubik" panose="020B0604020202020204" charset="-79"/>
                <a:cs typeface="Rubik" panose="020B0604020202020204" charset="-79"/>
              </a:rPr>
              <a:t>Varía entre [-1;1]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latin typeface="Rubik" panose="020B0604020202020204" charset="-79"/>
                <a:cs typeface="Rubik" panose="020B0604020202020204" charset="-79"/>
              </a:rPr>
              <a:t>Si  las variables son independiente, entonces r=0.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latin typeface="Rubik" panose="020B0604020202020204" charset="-79"/>
                <a:cs typeface="Rubik" panose="020B0604020202020204" charset="-79"/>
              </a:rPr>
              <a:t>Si r&gt;0 hay una relación positiva entre las variables (si aumenta x, también aumenta y).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latin typeface="Rubik" panose="020B0604020202020204" charset="-79"/>
                <a:cs typeface="Rubik" panose="020B0604020202020204" charset="-79"/>
              </a:rPr>
              <a:t>Si r&lt;0 hay una relación inversa entre las variables (si aumenta x, disminuye y).</a:t>
            </a:r>
            <a:endParaRPr lang="es-AR" dirty="0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619285" y="4211053"/>
            <a:ext cx="2007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accent1">
                    <a:lumMod val="75000"/>
                  </a:schemeClr>
                </a:solidFill>
                <a:latin typeface="Rubik" panose="020B0604020202020204" charset="-79"/>
                <a:cs typeface="Rubik" panose="020B0604020202020204" charset="-79"/>
              </a:rPr>
              <a:t>Correlación Positiva</a:t>
            </a:r>
            <a:endParaRPr lang="es-AR" b="1" dirty="0">
              <a:solidFill>
                <a:schemeClr val="accent1">
                  <a:lumMod val="75000"/>
                </a:schemeClr>
              </a:solidFill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3297854" y="4211053"/>
            <a:ext cx="2081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accent1">
                    <a:lumMod val="75000"/>
                  </a:schemeClr>
                </a:solidFill>
                <a:latin typeface="Rubik" panose="020B0604020202020204" charset="-79"/>
                <a:cs typeface="Rubik" panose="020B0604020202020204" charset="-79"/>
              </a:rPr>
              <a:t>Correlación Negativa</a:t>
            </a:r>
            <a:endParaRPr lang="es-AR" b="1" dirty="0">
              <a:solidFill>
                <a:schemeClr val="accent1">
                  <a:lumMod val="75000"/>
                </a:schemeClr>
              </a:solidFill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6058555" y="4178282"/>
            <a:ext cx="2343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accent1">
                    <a:lumMod val="75000"/>
                  </a:schemeClr>
                </a:solidFill>
                <a:latin typeface="Rubik" panose="020B0604020202020204" charset="-79"/>
                <a:cs typeface="Rubik" panose="020B0604020202020204" charset="-79"/>
              </a:rPr>
              <a:t>Ausencia de correlación</a:t>
            </a:r>
            <a:endParaRPr lang="es-AR" b="1" dirty="0">
              <a:solidFill>
                <a:schemeClr val="accent1">
                  <a:lumMod val="75000"/>
                </a:schemeClr>
              </a:solidFill>
              <a:latin typeface="Rubik" panose="020B0604020202020204" charset="-79"/>
              <a:cs typeface="Rubik" panose="020B060402020202020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61999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2;p13"/>
          <p:cNvSpPr txBox="1"/>
          <p:nvPr/>
        </p:nvSpPr>
        <p:spPr>
          <a:xfrm>
            <a:off x="256249" y="638698"/>
            <a:ext cx="790812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MX" sz="2400" b="1" dirty="0">
                <a:latin typeface="Rubik" panose="020B0604020202020204" charset="-79"/>
                <a:cs typeface="Rubik" panose="020B0604020202020204" charset="-79"/>
              </a:rPr>
              <a:t>Regresión lineal simple con R (X Continua)</a:t>
            </a:r>
          </a:p>
        </p:txBody>
      </p:sp>
      <p:sp>
        <p:nvSpPr>
          <p:cNvPr id="4" name="Google Shape;188;p13"/>
          <p:cNvSpPr txBox="1"/>
          <p:nvPr/>
        </p:nvSpPr>
        <p:spPr>
          <a:xfrm>
            <a:off x="256249" y="134177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Modelos estadísticos</a:t>
            </a:r>
            <a:endParaRPr sz="3000" b="1" i="0" u="none" strike="noStrike" cap="none" dirty="0">
              <a:solidFill>
                <a:srgbClr val="45637F"/>
              </a:solidFill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</p:txBody>
      </p:sp>
      <p:cxnSp>
        <p:nvCxnSpPr>
          <p:cNvPr id="5" name="Google Shape;193;p13"/>
          <p:cNvCxnSpPr/>
          <p:nvPr/>
        </p:nvCxnSpPr>
        <p:spPr>
          <a:xfrm>
            <a:off x="256250" y="1084914"/>
            <a:ext cx="806640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Google Shape;191;p13"/>
          <p:cNvSpPr txBox="1"/>
          <p:nvPr/>
        </p:nvSpPr>
        <p:spPr>
          <a:xfrm>
            <a:off x="256249" y="1101093"/>
            <a:ext cx="8484977" cy="677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s-MX" b="1" u="sng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Objetivo:</a:t>
            </a:r>
            <a:r>
              <a:rPr lang="es-MX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explicar el precio de los alquileres en Capital Federal por medio de la superficie cubierta de las propiedades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200" y="2441884"/>
            <a:ext cx="4628942" cy="217785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9" name="Google Shape;191;p13"/>
          <p:cNvSpPr txBox="1"/>
          <p:nvPr/>
        </p:nvSpPr>
        <p:spPr>
          <a:xfrm>
            <a:off x="2184200" y="1682330"/>
            <a:ext cx="4957845" cy="677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s-MX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Modelo&lt;-lm(</a:t>
            </a:r>
            <a:r>
              <a:rPr lang="es-MX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price~surface_covered</a:t>
            </a:r>
            <a:r>
              <a:rPr lang="es-MX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, data=</a:t>
            </a:r>
            <a:r>
              <a:rPr lang="es-MX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datos_modelo</a:t>
            </a:r>
            <a:r>
              <a:rPr lang="es-MX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)</a:t>
            </a:r>
          </a:p>
          <a:p>
            <a:pPr lvl="0">
              <a:lnSpc>
                <a:spcPct val="90000"/>
              </a:lnSpc>
            </a:pPr>
            <a:r>
              <a:rPr lang="es-MX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summary</a:t>
            </a:r>
            <a:r>
              <a:rPr lang="es-MX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(Modelo)</a:t>
            </a:r>
          </a:p>
        </p:txBody>
      </p:sp>
    </p:spTree>
    <p:extLst>
      <p:ext uri="{BB962C8B-B14F-4D97-AF65-F5344CB8AC3E}">
        <p14:creationId xmlns:p14="http://schemas.microsoft.com/office/powerpoint/2010/main" val="3404419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2;p13"/>
          <p:cNvSpPr txBox="1"/>
          <p:nvPr/>
        </p:nvSpPr>
        <p:spPr>
          <a:xfrm>
            <a:off x="256251" y="528346"/>
            <a:ext cx="790812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MX" sz="2400" b="1" dirty="0">
                <a:latin typeface="Rubik" panose="020B0604020202020204" charset="-79"/>
                <a:cs typeface="Rubik" panose="020B0604020202020204" charset="-79"/>
              </a:rPr>
              <a:t>Regresión lineal simple con R (X Continua)</a:t>
            </a:r>
          </a:p>
        </p:txBody>
      </p:sp>
      <p:sp>
        <p:nvSpPr>
          <p:cNvPr id="4" name="Google Shape;188;p13"/>
          <p:cNvSpPr txBox="1"/>
          <p:nvPr/>
        </p:nvSpPr>
        <p:spPr>
          <a:xfrm>
            <a:off x="256250" y="-24660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Modelos estadísticos</a:t>
            </a:r>
            <a:endParaRPr sz="3000" b="1" i="0" u="none" strike="noStrike" cap="none" dirty="0">
              <a:solidFill>
                <a:srgbClr val="45637F"/>
              </a:solidFill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</p:txBody>
      </p:sp>
      <p:cxnSp>
        <p:nvCxnSpPr>
          <p:cNvPr id="5" name="Google Shape;193;p13"/>
          <p:cNvCxnSpPr/>
          <p:nvPr/>
        </p:nvCxnSpPr>
        <p:spPr>
          <a:xfrm>
            <a:off x="256252" y="974562"/>
            <a:ext cx="806640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22" y="1802711"/>
            <a:ext cx="4628942" cy="234182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2" name="Elipse 11"/>
          <p:cNvSpPr/>
          <p:nvPr/>
        </p:nvSpPr>
        <p:spPr>
          <a:xfrm>
            <a:off x="1205858" y="2751744"/>
            <a:ext cx="707571" cy="5878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atin typeface="Rubik" panose="020B0604020202020204" charset="-79"/>
              <a:cs typeface="Rubik" panose="020B0604020202020204" charset="-79"/>
            </a:endParaRPr>
          </a:p>
        </p:txBody>
      </p:sp>
      <p:cxnSp>
        <p:nvCxnSpPr>
          <p:cNvPr id="14" name="Conector recto de flecha 13"/>
          <p:cNvCxnSpPr>
            <a:stCxn id="12" idx="7"/>
          </p:cNvCxnSpPr>
          <p:nvPr/>
        </p:nvCxnSpPr>
        <p:spPr>
          <a:xfrm flipV="1">
            <a:off x="1809808" y="2632001"/>
            <a:ext cx="1137764" cy="205828"/>
          </a:xfrm>
          <a:prstGeom prst="straightConnector1">
            <a:avLst/>
          </a:prstGeom>
          <a:ln>
            <a:solidFill>
              <a:srgbClr val="4563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/>
              <p:cNvSpPr txBox="1"/>
              <p:nvPr/>
            </p:nvSpPr>
            <p:spPr>
              <a:xfrm>
                <a:off x="2947572" y="2400139"/>
                <a:ext cx="17608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b="1" i="1" smtClean="0">
                            <a:solidFill>
                              <a:srgbClr val="45637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 i="1">
                            <a:solidFill>
                              <a:srgbClr val="45637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s-MX" b="1" i="1">
                            <a:solidFill>
                              <a:srgbClr val="45637F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s-AR" b="1" dirty="0">
                    <a:solidFill>
                      <a:srgbClr val="45637F"/>
                    </a:solidFill>
                    <a:latin typeface="Rubik" panose="020B0604020202020204" charset="-79"/>
                    <a:cs typeface="Rubik" panose="020B0604020202020204" charset="-79"/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1" i="1">
                            <a:solidFill>
                              <a:srgbClr val="45637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 i="1">
                            <a:solidFill>
                              <a:srgbClr val="45637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s-MX" b="1" i="1" smtClean="0">
                            <a:solidFill>
                              <a:srgbClr val="45637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s-AR" b="1" dirty="0">
                    <a:solidFill>
                      <a:srgbClr val="45637F"/>
                    </a:solidFill>
                    <a:latin typeface="Rubik" panose="020B0604020202020204" charset="-79"/>
                    <a:cs typeface="Rubik" panose="020B0604020202020204" charset="-79"/>
                  </a:rPr>
                  <a:t> estimados</a:t>
                </a:r>
              </a:p>
            </p:txBody>
          </p:sp>
        </mc:Choice>
        <mc:Fallback xmlns="">
          <p:sp>
            <p:nvSpPr>
              <p:cNvPr id="16" name="Cuadro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572" y="2400139"/>
                <a:ext cx="1760867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ipse 17"/>
          <p:cNvSpPr/>
          <p:nvPr/>
        </p:nvSpPr>
        <p:spPr>
          <a:xfrm>
            <a:off x="3033411" y="2789904"/>
            <a:ext cx="707571" cy="5878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2006998" y="4144531"/>
            <a:ext cx="3042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45637F"/>
                </a:solidFill>
                <a:latin typeface="Rubik" panose="020B0604020202020204" charset="-79"/>
                <a:cs typeface="Rubik" panose="020B0604020202020204" charset="-79"/>
              </a:rPr>
              <a:t>Probabilidad asociada (p-valor)</a:t>
            </a:r>
          </a:p>
        </p:txBody>
      </p:sp>
      <p:cxnSp>
        <p:nvCxnSpPr>
          <p:cNvPr id="20" name="Conector recto de flecha 19"/>
          <p:cNvCxnSpPr>
            <a:cxnSpLocks/>
          </p:cNvCxnSpPr>
          <p:nvPr/>
        </p:nvCxnSpPr>
        <p:spPr>
          <a:xfrm>
            <a:off x="3361820" y="3381516"/>
            <a:ext cx="0" cy="787422"/>
          </a:xfrm>
          <a:prstGeom prst="straightConnector1">
            <a:avLst/>
          </a:prstGeom>
          <a:ln>
            <a:solidFill>
              <a:srgbClr val="4563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4965853" y="1802711"/>
            <a:ext cx="4092417" cy="231916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b="1" dirty="0">
                <a:latin typeface="Rubik" panose="020B0604020202020204" charset="-79"/>
                <a:cs typeface="Rubik" panose="020B0604020202020204" charset="-79"/>
              </a:rPr>
              <a:t>p-valor&lt;0.05 </a:t>
            </a:r>
            <a:r>
              <a:rPr lang="es-MX" dirty="0">
                <a:latin typeface="Rubik" panose="020B0604020202020204" charset="-79"/>
                <a:cs typeface="Rubik" panose="020B0604020202020204" charset="-79"/>
              </a:rPr>
              <a:t>indica que el efecto de la superficie cubierta influye </a:t>
            </a:r>
            <a:r>
              <a:rPr lang="es-MX" b="1" dirty="0">
                <a:latin typeface="Rubik" panose="020B0604020202020204" charset="-79"/>
                <a:cs typeface="Rubik" panose="020B0604020202020204" charset="-79"/>
              </a:rPr>
              <a:t>significativamente</a:t>
            </a:r>
            <a:r>
              <a:rPr lang="es-MX" dirty="0">
                <a:latin typeface="Rubik" panose="020B0604020202020204" charset="-79"/>
                <a:cs typeface="Rubik" panose="020B0604020202020204" charset="-79"/>
              </a:rPr>
              <a:t> sobre el precio.</a:t>
            </a:r>
          </a:p>
          <a:p>
            <a:pPr algn="just">
              <a:lnSpc>
                <a:spcPct val="150000"/>
              </a:lnSpc>
            </a:pPr>
            <a:endParaRPr lang="es-MX" sz="1050" dirty="0">
              <a:latin typeface="Rubik" panose="020B0604020202020204" charset="-79"/>
              <a:cs typeface="Rubik" panose="020B0604020202020204" charset="-79"/>
            </a:endParaRPr>
          </a:p>
          <a:p>
            <a:pPr>
              <a:lnSpc>
                <a:spcPct val="150000"/>
              </a:lnSpc>
            </a:pPr>
            <a:r>
              <a:rPr lang="es-MX" b="1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Interpretación: </a:t>
            </a:r>
          </a:p>
          <a:p>
            <a:pPr algn="just">
              <a:lnSpc>
                <a:spcPct val="150000"/>
              </a:lnSpc>
            </a:pPr>
            <a:r>
              <a:rPr lang="es-MX" dirty="0">
                <a:latin typeface="Rubik" panose="020B0604020202020204" charset="-79"/>
                <a:cs typeface="Rubik" panose="020B0604020202020204" charset="-79"/>
              </a:rPr>
              <a:t>El </a:t>
            </a:r>
            <a:r>
              <a:rPr lang="es-MX" i="1" dirty="0">
                <a:latin typeface="Rubik" panose="020B0604020202020204" charset="-79"/>
                <a:cs typeface="Rubik" panose="020B0604020202020204" charset="-79"/>
              </a:rPr>
              <a:t>precio</a:t>
            </a:r>
            <a:r>
              <a:rPr lang="es-MX" dirty="0">
                <a:latin typeface="Rubik" panose="020B0604020202020204" charset="-79"/>
                <a:cs typeface="Rubik" panose="020B0604020202020204" charset="-79"/>
              </a:rPr>
              <a:t> aumenta en promedio $245.24 ante aumentos unitarios en la </a:t>
            </a:r>
            <a:r>
              <a:rPr lang="es-MX" i="1" dirty="0">
                <a:latin typeface="Rubik" panose="020B0604020202020204" charset="-79"/>
                <a:cs typeface="Rubik" panose="020B0604020202020204" charset="-79"/>
              </a:rPr>
              <a:t>superficie cubierta.</a:t>
            </a:r>
            <a:endParaRPr lang="es-AR" i="1" dirty="0">
              <a:latin typeface="Rubik" panose="020B0604020202020204" charset="-79"/>
              <a:cs typeface="Rubik" panose="020B0604020202020204" charset="-79"/>
            </a:endParaRPr>
          </a:p>
        </p:txBody>
      </p:sp>
      <p:grpSp>
        <p:nvGrpSpPr>
          <p:cNvPr id="21" name="Google Shape;189;p13">
            <a:extLst>
              <a:ext uri="{FF2B5EF4-FFF2-40B4-BE49-F238E27FC236}">
                <a16:creationId xmlns:a16="http://schemas.microsoft.com/office/drawing/2014/main" id="{A6BC5317-75CF-4C70-99EB-0F4397B98787}"/>
              </a:ext>
            </a:extLst>
          </p:cNvPr>
          <p:cNvGrpSpPr/>
          <p:nvPr/>
        </p:nvGrpSpPr>
        <p:grpSpPr>
          <a:xfrm>
            <a:off x="280478" y="1181372"/>
            <a:ext cx="8066410" cy="751080"/>
            <a:chOff x="-1119360" y="160074"/>
            <a:chExt cx="6444345" cy="638625"/>
          </a:xfrm>
          <a:noFill/>
        </p:grpSpPr>
        <p:sp>
          <p:nvSpPr>
            <p:cNvPr id="22" name="Google Shape;190;p13">
              <a:extLst>
                <a:ext uri="{FF2B5EF4-FFF2-40B4-BE49-F238E27FC236}">
                  <a16:creationId xmlns:a16="http://schemas.microsoft.com/office/drawing/2014/main" id="{6EC8E40B-C0C1-43D7-9D36-B4ECF021CBB5}"/>
                </a:ext>
              </a:extLst>
            </p:cNvPr>
            <p:cNvSpPr/>
            <p:nvPr/>
          </p:nvSpPr>
          <p:spPr>
            <a:xfrm>
              <a:off x="-1119360" y="160074"/>
              <a:ext cx="6444345" cy="638625"/>
            </a:xfrm>
            <a:prstGeom prst="roundRect">
              <a:avLst>
                <a:gd name="adj" fmla="val 16667"/>
              </a:avLst>
            </a:prstGeom>
            <a:grpFill/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 panose="020B0604020202020204" charset="-79"/>
                <a:cs typeface="Rubik" panose="020B0604020202020204" charset="-79"/>
              </a:endParaRPr>
            </a:p>
          </p:txBody>
        </p:sp>
        <p:sp>
          <p:nvSpPr>
            <p:cNvPr id="23" name="Google Shape;191;p13">
              <a:extLst>
                <a:ext uri="{FF2B5EF4-FFF2-40B4-BE49-F238E27FC236}">
                  <a16:creationId xmlns:a16="http://schemas.microsoft.com/office/drawing/2014/main" id="{325E3E67-7EF3-4C7E-A5FC-2F4D5DF09011}"/>
                </a:ext>
              </a:extLst>
            </p:cNvPr>
            <p:cNvSpPr txBox="1"/>
            <p:nvPr/>
          </p:nvSpPr>
          <p:spPr>
            <a:xfrm>
              <a:off x="-1057009" y="191249"/>
              <a:ext cx="6381994" cy="576275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dirty="0">
                  <a:solidFill>
                    <a:schemeClr val="tx1"/>
                  </a:solidFill>
                  <a:latin typeface="Rubik" panose="020B0604020202020204" charset="-79"/>
                  <a:cs typeface="Rubik" panose="020B0604020202020204" charset="-79"/>
                </a:rPr>
                <a:t>Modelo&lt;-lm(</a:t>
              </a:r>
              <a:r>
                <a:rPr lang="es-MX" dirty="0" err="1">
                  <a:solidFill>
                    <a:schemeClr val="tx1"/>
                  </a:solidFill>
                  <a:latin typeface="Rubik" panose="020B0604020202020204" charset="-79"/>
                  <a:cs typeface="Rubik" panose="020B0604020202020204" charset="-79"/>
                </a:rPr>
                <a:t>price~surface_covered</a:t>
              </a:r>
              <a:r>
                <a:rPr lang="es-MX" dirty="0">
                  <a:solidFill>
                    <a:schemeClr val="tx1"/>
                  </a:solidFill>
                  <a:latin typeface="Rubik" panose="020B0604020202020204" charset="-79"/>
                  <a:cs typeface="Rubik" panose="020B0604020202020204" charset="-79"/>
                </a:rPr>
                <a:t>, data=</a:t>
              </a:r>
              <a:r>
                <a:rPr lang="es-MX" dirty="0" err="1">
                  <a:solidFill>
                    <a:schemeClr val="tx1"/>
                  </a:solidFill>
                  <a:latin typeface="Rubik" panose="020B0604020202020204" charset="-79"/>
                  <a:cs typeface="Rubik" panose="020B0604020202020204" charset="-79"/>
                </a:rPr>
                <a:t>datos_modelo</a:t>
              </a:r>
              <a:r>
                <a:rPr lang="es-MX" dirty="0">
                  <a:solidFill>
                    <a:schemeClr val="tx1"/>
                  </a:solidFill>
                  <a:latin typeface="Rubik" panose="020B0604020202020204" charset="-79"/>
                  <a:cs typeface="Rubik" panose="020B0604020202020204" charset="-79"/>
                </a:rPr>
                <a:t>)</a:t>
              </a:r>
            </a:p>
            <a:p>
              <a:pPr lvl="0">
                <a:lnSpc>
                  <a:spcPct val="90000"/>
                </a:lnSpc>
              </a:pPr>
              <a:r>
                <a:rPr lang="es-MX" dirty="0" err="1">
                  <a:solidFill>
                    <a:schemeClr val="tx1"/>
                  </a:solidFill>
                  <a:latin typeface="Rubik" panose="020B0604020202020204" charset="-79"/>
                  <a:cs typeface="Rubik" panose="020B0604020202020204" charset="-79"/>
                </a:rPr>
                <a:t>summary</a:t>
              </a:r>
              <a:r>
                <a:rPr lang="es-MX" dirty="0">
                  <a:solidFill>
                    <a:schemeClr val="tx1"/>
                  </a:solidFill>
                  <a:latin typeface="Rubik" panose="020B0604020202020204" charset="-79"/>
                  <a:cs typeface="Rubik" panose="020B0604020202020204" charset="-79"/>
                </a:rPr>
                <a:t>(Modelo)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7469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/>
        </p:nvSpPr>
        <p:spPr>
          <a:xfrm>
            <a:off x="3257550" y="2067300"/>
            <a:ext cx="56307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3600" b="1" i="0" u="none" strike="noStrike" cap="none" dirty="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Visualización de datos</a:t>
            </a:r>
            <a:endParaRPr sz="3600" b="1" i="0" u="none" strike="noStrike" cap="none" dirty="0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2295948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2;p13"/>
          <p:cNvSpPr txBox="1"/>
          <p:nvPr/>
        </p:nvSpPr>
        <p:spPr>
          <a:xfrm>
            <a:off x="256251" y="528346"/>
            <a:ext cx="790812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MX" sz="2400" b="1" dirty="0">
                <a:latin typeface="Rubik" panose="020B0604020202020204" charset="-79"/>
                <a:cs typeface="Rubik" panose="020B0604020202020204" charset="-79"/>
              </a:rPr>
              <a:t>Regresión lineal simple con R (X Continua)</a:t>
            </a:r>
          </a:p>
        </p:txBody>
      </p:sp>
      <p:sp>
        <p:nvSpPr>
          <p:cNvPr id="4" name="Google Shape;188;p13"/>
          <p:cNvSpPr txBox="1"/>
          <p:nvPr/>
        </p:nvSpPr>
        <p:spPr>
          <a:xfrm>
            <a:off x="256250" y="-24660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Modelos estadísticos</a:t>
            </a:r>
            <a:endParaRPr sz="3000" b="1" i="0" u="none" strike="noStrike" cap="none" dirty="0">
              <a:solidFill>
                <a:srgbClr val="45637F"/>
              </a:solidFill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</p:txBody>
      </p:sp>
      <p:cxnSp>
        <p:nvCxnSpPr>
          <p:cNvPr id="5" name="Google Shape;193;p13"/>
          <p:cNvCxnSpPr/>
          <p:nvPr/>
        </p:nvCxnSpPr>
        <p:spPr>
          <a:xfrm>
            <a:off x="256252" y="974562"/>
            <a:ext cx="806640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22" y="1802711"/>
            <a:ext cx="4628942" cy="234182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2" name="Elipse 11"/>
          <p:cNvSpPr/>
          <p:nvPr/>
        </p:nvSpPr>
        <p:spPr>
          <a:xfrm>
            <a:off x="1205858" y="2751744"/>
            <a:ext cx="707571" cy="5878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atin typeface="Rubik" panose="020B0604020202020204" charset="-79"/>
              <a:cs typeface="Rubik" panose="020B0604020202020204" charset="-79"/>
            </a:endParaRPr>
          </a:p>
        </p:txBody>
      </p:sp>
      <p:cxnSp>
        <p:nvCxnSpPr>
          <p:cNvPr id="14" name="Conector recto de flecha 13"/>
          <p:cNvCxnSpPr>
            <a:stCxn id="12" idx="7"/>
          </p:cNvCxnSpPr>
          <p:nvPr/>
        </p:nvCxnSpPr>
        <p:spPr>
          <a:xfrm flipV="1">
            <a:off x="1809808" y="2632001"/>
            <a:ext cx="1137764" cy="205828"/>
          </a:xfrm>
          <a:prstGeom prst="straightConnector1">
            <a:avLst/>
          </a:prstGeom>
          <a:ln>
            <a:solidFill>
              <a:srgbClr val="4563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/>
              <p:cNvSpPr txBox="1"/>
              <p:nvPr/>
            </p:nvSpPr>
            <p:spPr>
              <a:xfrm>
                <a:off x="2947572" y="2400139"/>
                <a:ext cx="17608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b="1" i="1" smtClean="0">
                            <a:solidFill>
                              <a:srgbClr val="45637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 i="1">
                            <a:solidFill>
                              <a:srgbClr val="45637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s-MX" b="1" i="1">
                            <a:solidFill>
                              <a:srgbClr val="45637F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s-AR" b="1" dirty="0">
                    <a:solidFill>
                      <a:srgbClr val="45637F"/>
                    </a:solidFill>
                    <a:latin typeface="Rubik" panose="020B0604020202020204" charset="-79"/>
                    <a:cs typeface="Rubik" panose="020B0604020202020204" charset="-79"/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1" i="1">
                            <a:solidFill>
                              <a:srgbClr val="45637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 i="1">
                            <a:solidFill>
                              <a:srgbClr val="45637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s-MX" b="1" i="1" smtClean="0">
                            <a:solidFill>
                              <a:srgbClr val="45637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s-AR" b="1" dirty="0">
                    <a:solidFill>
                      <a:srgbClr val="45637F"/>
                    </a:solidFill>
                    <a:latin typeface="Rubik" panose="020B0604020202020204" charset="-79"/>
                    <a:cs typeface="Rubik" panose="020B0604020202020204" charset="-79"/>
                  </a:rPr>
                  <a:t> estimados</a:t>
                </a:r>
              </a:p>
            </p:txBody>
          </p:sp>
        </mc:Choice>
        <mc:Fallback xmlns="">
          <p:sp>
            <p:nvSpPr>
              <p:cNvPr id="16" name="Cuadro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572" y="2400139"/>
                <a:ext cx="1760867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ipse 17"/>
          <p:cNvSpPr/>
          <p:nvPr/>
        </p:nvSpPr>
        <p:spPr>
          <a:xfrm>
            <a:off x="3033411" y="2789904"/>
            <a:ext cx="707571" cy="5878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2006998" y="4144531"/>
            <a:ext cx="3042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45637F"/>
                </a:solidFill>
                <a:latin typeface="Rubik" panose="020B0604020202020204" charset="-79"/>
                <a:cs typeface="Rubik" panose="020B0604020202020204" charset="-79"/>
              </a:rPr>
              <a:t>Probabilidad asociada (p-valor)</a:t>
            </a:r>
          </a:p>
        </p:txBody>
      </p:sp>
      <p:cxnSp>
        <p:nvCxnSpPr>
          <p:cNvPr id="20" name="Conector recto de flecha 19"/>
          <p:cNvCxnSpPr>
            <a:cxnSpLocks/>
          </p:cNvCxnSpPr>
          <p:nvPr/>
        </p:nvCxnSpPr>
        <p:spPr>
          <a:xfrm>
            <a:off x="3361820" y="3381516"/>
            <a:ext cx="0" cy="787422"/>
          </a:xfrm>
          <a:prstGeom prst="straightConnector1">
            <a:avLst/>
          </a:prstGeom>
          <a:ln>
            <a:solidFill>
              <a:srgbClr val="4563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oogle Shape;189;p13">
            <a:extLst>
              <a:ext uri="{FF2B5EF4-FFF2-40B4-BE49-F238E27FC236}">
                <a16:creationId xmlns:a16="http://schemas.microsoft.com/office/drawing/2014/main" id="{A6BC5317-75CF-4C70-99EB-0F4397B98787}"/>
              </a:ext>
            </a:extLst>
          </p:cNvPr>
          <p:cNvGrpSpPr/>
          <p:nvPr/>
        </p:nvGrpSpPr>
        <p:grpSpPr>
          <a:xfrm>
            <a:off x="280478" y="1181372"/>
            <a:ext cx="8066410" cy="751080"/>
            <a:chOff x="-1119360" y="160074"/>
            <a:chExt cx="6444345" cy="638625"/>
          </a:xfrm>
          <a:noFill/>
        </p:grpSpPr>
        <p:sp>
          <p:nvSpPr>
            <p:cNvPr id="22" name="Google Shape;190;p13">
              <a:extLst>
                <a:ext uri="{FF2B5EF4-FFF2-40B4-BE49-F238E27FC236}">
                  <a16:creationId xmlns:a16="http://schemas.microsoft.com/office/drawing/2014/main" id="{6EC8E40B-C0C1-43D7-9D36-B4ECF021CBB5}"/>
                </a:ext>
              </a:extLst>
            </p:cNvPr>
            <p:cNvSpPr/>
            <p:nvPr/>
          </p:nvSpPr>
          <p:spPr>
            <a:xfrm>
              <a:off x="-1119360" y="160074"/>
              <a:ext cx="6444345" cy="638625"/>
            </a:xfrm>
            <a:prstGeom prst="roundRect">
              <a:avLst>
                <a:gd name="adj" fmla="val 16667"/>
              </a:avLst>
            </a:prstGeom>
            <a:grpFill/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 panose="020B0604020202020204" charset="-79"/>
                <a:cs typeface="Rubik" panose="020B0604020202020204" charset="-79"/>
              </a:endParaRPr>
            </a:p>
          </p:txBody>
        </p:sp>
        <p:sp>
          <p:nvSpPr>
            <p:cNvPr id="23" name="Google Shape;191;p13">
              <a:extLst>
                <a:ext uri="{FF2B5EF4-FFF2-40B4-BE49-F238E27FC236}">
                  <a16:creationId xmlns:a16="http://schemas.microsoft.com/office/drawing/2014/main" id="{325E3E67-7EF3-4C7E-A5FC-2F4D5DF09011}"/>
                </a:ext>
              </a:extLst>
            </p:cNvPr>
            <p:cNvSpPr txBox="1"/>
            <p:nvPr/>
          </p:nvSpPr>
          <p:spPr>
            <a:xfrm>
              <a:off x="-1057009" y="191249"/>
              <a:ext cx="6381994" cy="576275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dirty="0">
                  <a:solidFill>
                    <a:schemeClr val="tx1"/>
                  </a:solidFill>
                  <a:latin typeface="Rubik" panose="020B0604020202020204" charset="-79"/>
                  <a:cs typeface="Rubik" panose="020B0604020202020204" charset="-79"/>
                </a:rPr>
                <a:t>Modelo&lt;-lm(</a:t>
              </a:r>
              <a:r>
                <a:rPr lang="es-MX" dirty="0" err="1">
                  <a:solidFill>
                    <a:schemeClr val="tx1"/>
                  </a:solidFill>
                  <a:latin typeface="Rubik" panose="020B0604020202020204" charset="-79"/>
                  <a:cs typeface="Rubik" panose="020B0604020202020204" charset="-79"/>
                </a:rPr>
                <a:t>price~surface_covered</a:t>
              </a:r>
              <a:r>
                <a:rPr lang="es-MX" dirty="0">
                  <a:solidFill>
                    <a:schemeClr val="tx1"/>
                  </a:solidFill>
                  <a:latin typeface="Rubik" panose="020B0604020202020204" charset="-79"/>
                  <a:cs typeface="Rubik" panose="020B0604020202020204" charset="-79"/>
                </a:rPr>
                <a:t>, data=</a:t>
              </a:r>
              <a:r>
                <a:rPr lang="es-MX" dirty="0" err="1">
                  <a:solidFill>
                    <a:schemeClr val="tx1"/>
                  </a:solidFill>
                  <a:latin typeface="Rubik" panose="020B0604020202020204" charset="-79"/>
                  <a:cs typeface="Rubik" panose="020B0604020202020204" charset="-79"/>
                </a:rPr>
                <a:t>datos_modelo</a:t>
              </a:r>
              <a:r>
                <a:rPr lang="es-MX" dirty="0">
                  <a:solidFill>
                    <a:schemeClr val="tx1"/>
                  </a:solidFill>
                  <a:latin typeface="Rubik" panose="020B0604020202020204" charset="-79"/>
                  <a:cs typeface="Rubik" panose="020B0604020202020204" charset="-79"/>
                </a:rPr>
                <a:t>)</a:t>
              </a:r>
            </a:p>
            <a:p>
              <a:pPr lvl="0">
                <a:lnSpc>
                  <a:spcPct val="90000"/>
                </a:lnSpc>
              </a:pPr>
              <a:r>
                <a:rPr lang="es-MX" dirty="0" err="1">
                  <a:solidFill>
                    <a:schemeClr val="tx1"/>
                  </a:solidFill>
                  <a:latin typeface="Rubik" panose="020B0604020202020204" charset="-79"/>
                  <a:cs typeface="Rubik" panose="020B0604020202020204" charset="-79"/>
                </a:rPr>
                <a:t>summary</a:t>
              </a:r>
              <a:r>
                <a:rPr lang="es-MX" dirty="0">
                  <a:solidFill>
                    <a:schemeClr val="tx1"/>
                  </a:solidFill>
                  <a:latin typeface="Rubik" panose="020B0604020202020204" charset="-79"/>
                  <a:cs typeface="Rubik" panose="020B0604020202020204" charset="-79"/>
                </a:rPr>
                <a:t>(Modelo)</a:t>
              </a:r>
            </a:p>
          </p:txBody>
        </p:sp>
      </p:grpSp>
      <p:sp>
        <p:nvSpPr>
          <p:cNvPr id="24" name="CuadroTexto 23"/>
          <p:cNvSpPr txBox="1"/>
          <p:nvPr/>
        </p:nvSpPr>
        <p:spPr>
          <a:xfrm>
            <a:off x="4793054" y="2553791"/>
            <a:ext cx="4350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latin typeface="Rubik" panose="020B0604020202020204" charset="-79"/>
                <a:cs typeface="Rubik" panose="020B0604020202020204" charset="-79"/>
              </a:rPr>
              <a:t>¿Cuál es el valor estimado del precio cuando la superficie cubierta es de 100m2?</a:t>
            </a:r>
            <a:endParaRPr lang="es-AR" sz="1600" dirty="0">
              <a:latin typeface="Rubik" panose="020B0604020202020204" charset="-79"/>
              <a:cs typeface="Rubik" panose="020B0604020202020204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AD294D17-DA52-4341-84A8-FE509D297DAF}"/>
                  </a:ext>
                </a:extLst>
              </p:cNvPr>
              <p:cNvSpPr/>
              <p:nvPr/>
            </p:nvSpPr>
            <p:spPr>
              <a:xfrm>
                <a:off x="5368633" y="3438302"/>
                <a:ext cx="3199787" cy="3136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s-MX" i="1">
                        <a:latin typeface="Cambria Math" panose="02040503050406030204" pitchFamily="18" charset="0"/>
                      </a:rPr>
                      <m:t>=9423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48</m:t>
                    </m:r>
                  </m:oMath>
                </a14:m>
                <a:r>
                  <a:rPr lang="es-AR" dirty="0">
                    <a:latin typeface="Rubik" panose="020B0604020202020204" charset="-79"/>
                    <a:cs typeface="Rubik" panose="020B0604020202020204" charset="-79"/>
                  </a:rPr>
                  <a:t>+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245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24∗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  <m:r>
                      <a:rPr lang="es-AR" i="1">
                        <a:latin typeface="Cambria Math" panose="02040503050406030204" pitchFamily="18" charset="0"/>
                      </a:rPr>
                      <m:t>=33948</m:t>
                    </m:r>
                  </m:oMath>
                </a14:m>
                <a:endParaRPr lang="es-AR" dirty="0">
                  <a:latin typeface="Rubik" panose="020B0604020202020204" charset="-79"/>
                  <a:cs typeface="Rubik" panose="020B0604020202020204" charset="-79"/>
                </a:endParaRPr>
              </a:p>
            </p:txBody>
          </p:sp>
        </mc:Choice>
        <mc:Fallback xmlns="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D294D17-DA52-4341-84A8-FE509D297D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633" y="3438302"/>
                <a:ext cx="3199787" cy="313612"/>
              </a:xfrm>
              <a:prstGeom prst="rect">
                <a:avLst/>
              </a:prstGeom>
              <a:blipFill rotWithShape="0">
                <a:blip r:embed="rId4"/>
                <a:stretch>
                  <a:fillRect t="-1961" b="-2156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8779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2;p13"/>
          <p:cNvSpPr txBox="1"/>
          <p:nvPr/>
        </p:nvSpPr>
        <p:spPr>
          <a:xfrm>
            <a:off x="256249" y="638698"/>
            <a:ext cx="790812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MX" sz="2400" b="1" dirty="0">
                <a:latin typeface="Rubik" panose="020B0604020202020204" charset="-79"/>
                <a:cs typeface="Rubik" panose="020B0604020202020204" charset="-79"/>
              </a:rPr>
              <a:t>Regresión lineal simple con R (X Continua)</a:t>
            </a:r>
          </a:p>
        </p:txBody>
      </p:sp>
      <p:sp>
        <p:nvSpPr>
          <p:cNvPr id="4" name="Google Shape;188;p13"/>
          <p:cNvSpPr txBox="1"/>
          <p:nvPr/>
        </p:nvSpPr>
        <p:spPr>
          <a:xfrm>
            <a:off x="256249" y="134177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Modelos estadísticos</a:t>
            </a:r>
            <a:endParaRPr sz="3000" b="1" i="0" u="none" strike="noStrike" cap="none" dirty="0">
              <a:solidFill>
                <a:srgbClr val="45637F"/>
              </a:solidFill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</p:txBody>
      </p:sp>
      <p:cxnSp>
        <p:nvCxnSpPr>
          <p:cNvPr id="5" name="Google Shape;193;p13"/>
          <p:cNvCxnSpPr/>
          <p:nvPr/>
        </p:nvCxnSpPr>
        <p:spPr>
          <a:xfrm>
            <a:off x="256250" y="1084914"/>
            <a:ext cx="806640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191;p13"/>
          <p:cNvSpPr txBox="1"/>
          <p:nvPr/>
        </p:nvSpPr>
        <p:spPr>
          <a:xfrm>
            <a:off x="256249" y="2762277"/>
            <a:ext cx="4957845" cy="677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lvl="0">
              <a:spcBef>
                <a:spcPts val="200"/>
              </a:spcBef>
            </a:pPr>
            <a:r>
              <a:rPr lang="en-US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ggplot</a:t>
            </a:r>
            <a:r>
              <a:rPr lang="en-US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(data = </a:t>
            </a:r>
            <a:r>
              <a:rPr lang="en-US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datos_modelo</a:t>
            </a:r>
            <a:r>
              <a:rPr lang="en-US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) +</a:t>
            </a:r>
          </a:p>
          <a:p>
            <a:pPr lvl="0">
              <a:spcBef>
                <a:spcPts val="200"/>
              </a:spcBef>
            </a:pPr>
            <a:r>
              <a:rPr lang="en-US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geom_point</a:t>
            </a:r>
            <a:r>
              <a:rPr lang="en-US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aes</a:t>
            </a:r>
            <a:r>
              <a:rPr lang="en-US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(x = </a:t>
            </a:r>
            <a:r>
              <a:rPr lang="en-US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surface_covered</a:t>
            </a:r>
            <a:r>
              <a:rPr lang="en-US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, y = price),</a:t>
            </a:r>
          </a:p>
          <a:p>
            <a:pPr lvl="0">
              <a:spcBef>
                <a:spcPts val="200"/>
              </a:spcBef>
            </a:pPr>
            <a:r>
              <a:rPr lang="en-US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            alpha = .4, color="#5184b9", size=4) +</a:t>
            </a:r>
          </a:p>
          <a:p>
            <a:pPr lvl="0">
              <a:spcBef>
                <a:spcPts val="200"/>
              </a:spcBef>
            </a:pPr>
            <a:r>
              <a:rPr lang="en-US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 labs(x="</a:t>
            </a:r>
            <a:r>
              <a:rPr lang="en-US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Superficie</a:t>
            </a:r>
            <a:r>
              <a:rPr lang="en-US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cubierta</a:t>
            </a:r>
            <a:r>
              <a:rPr lang="en-US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", y = "</a:t>
            </a:r>
            <a:r>
              <a:rPr lang="en-US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Precio</a:t>
            </a:r>
            <a:r>
              <a:rPr lang="en-US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") +</a:t>
            </a:r>
          </a:p>
          <a:p>
            <a:pPr lvl="0">
              <a:spcBef>
                <a:spcPts val="200"/>
              </a:spcBef>
            </a:pPr>
            <a:r>
              <a:rPr lang="en-US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geom_abline</a:t>
            </a:r>
            <a:r>
              <a:rPr lang="en-US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aes</a:t>
            </a:r>
            <a:r>
              <a:rPr lang="en-US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(intercept = 9423.48, </a:t>
            </a:r>
          </a:p>
          <a:p>
            <a:pPr lvl="0">
              <a:spcBef>
                <a:spcPts val="200"/>
              </a:spcBef>
            </a:pPr>
            <a:r>
              <a:rPr lang="en-US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                 slope = 245.24), color = "blue")</a:t>
            </a:r>
            <a:endParaRPr lang="es-MX" dirty="0">
              <a:solidFill>
                <a:schemeClr val="tx1"/>
              </a:solidFill>
              <a:latin typeface="Rubik" panose="020B0604020202020204" charset="-79"/>
              <a:cs typeface="Rubik" panose="020B0604020202020204" charset="-79"/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970" y="2012227"/>
            <a:ext cx="3690256" cy="217785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8066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2;p13"/>
          <p:cNvSpPr txBox="1"/>
          <p:nvPr/>
        </p:nvSpPr>
        <p:spPr>
          <a:xfrm>
            <a:off x="256251" y="754922"/>
            <a:ext cx="790812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MX" sz="2400" b="1" dirty="0">
                <a:latin typeface="Rubik" panose="020B0604020202020204" charset="-79"/>
                <a:cs typeface="Rubik" panose="020B0604020202020204" charset="-79"/>
              </a:rPr>
              <a:t>Regresión lineal simple con R (X Factor)</a:t>
            </a:r>
          </a:p>
        </p:txBody>
      </p:sp>
      <p:sp>
        <p:nvSpPr>
          <p:cNvPr id="4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Modelos estadísticos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5" name="Google Shape;193;p13"/>
          <p:cNvCxnSpPr/>
          <p:nvPr/>
        </p:nvCxnSpPr>
        <p:spPr>
          <a:xfrm>
            <a:off x="256252" y="1201138"/>
            <a:ext cx="806640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/>
              <p:cNvSpPr txBox="1"/>
              <p:nvPr/>
            </p:nvSpPr>
            <p:spPr>
              <a:xfrm>
                <a:off x="553009" y="2733618"/>
                <a:ext cx="27376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s-MX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AR" sz="1800" dirty="0">
                    <a:latin typeface="Rubik" panose="020B0604020202020204" charset="-79"/>
                    <a:cs typeface="Rubik" panose="020B0604020202020204" charset="-79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MX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s-MX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s-AR" sz="1800" dirty="0">
                        <a:latin typeface="Rubik" panose="020B0604020202020204" charset="-79"/>
                        <a:cs typeface="Rubik" panose="020B0604020202020204" charset="-79"/>
                      </a:rPr>
                      <m:t>+ </m:t>
                    </m:r>
                    <m:sSub>
                      <m:sSubPr>
                        <m:ctrlPr>
                          <a:rPr lang="es-MX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s-MX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s-MX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s-MX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i="1">
                            <a:latin typeface="Cambria Math" panose="02040503050406030204" pitchFamily="18" charset="0"/>
                          </a:rPr>
                          <m:t>ɛ</m:t>
                        </m:r>
                      </m:e>
                      <m:sub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AR" sz="1800" dirty="0">
                  <a:latin typeface="Rubik" panose="020B0604020202020204" charset="-79"/>
                  <a:cs typeface="Rubik" panose="020B0604020202020204" charset="-79"/>
                </a:endParaRPr>
              </a:p>
            </p:txBody>
          </p:sp>
        </mc:Choice>
        <mc:Fallback xmlns="">
          <p:sp>
            <p:nvSpPr>
              <p:cNvPr id="21" name="Cuadro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09" y="2733618"/>
                <a:ext cx="2737673" cy="276999"/>
              </a:xfrm>
              <a:prstGeom prst="rect">
                <a:avLst/>
              </a:prstGeom>
              <a:blipFill>
                <a:blip r:embed="rId2"/>
                <a:stretch>
                  <a:fillRect l="-3118" t="-28261" r="-1336" b="-5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/>
              <p:cNvSpPr/>
              <p:nvPr/>
            </p:nvSpPr>
            <p:spPr>
              <a:xfrm>
                <a:off x="3786072" y="2453760"/>
                <a:ext cx="51437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AR" sz="1600" dirty="0">
                  <a:latin typeface="Rubik" panose="020B0604020202020204" charset="-79"/>
                  <a:cs typeface="Rubik" panose="020B0604020202020204" charset="-79"/>
                </a:endParaRPr>
              </a:p>
            </p:txBody>
          </p:sp>
        </mc:Choice>
        <mc:Fallback xmlns="">
          <p:sp>
            <p:nvSpPr>
              <p:cNvPr id="15" name="Rectá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072" y="2453760"/>
                <a:ext cx="514372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brir llave 21"/>
          <p:cNvSpPr/>
          <p:nvPr/>
        </p:nvSpPr>
        <p:spPr>
          <a:xfrm>
            <a:off x="4257227" y="2435992"/>
            <a:ext cx="45719" cy="44528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4302946" y="2453760"/>
            <a:ext cx="3602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Rubik" panose="020B0604020202020204" charset="-79"/>
                <a:cs typeface="Rubik" panose="020B0604020202020204" charset="-79"/>
              </a:rPr>
              <a:t>1 si la i-</a:t>
            </a:r>
            <a:r>
              <a:rPr lang="es-MX" sz="1200" dirty="0" err="1">
                <a:latin typeface="Rubik" panose="020B0604020202020204" charset="-79"/>
                <a:cs typeface="Rubik" panose="020B0604020202020204" charset="-79"/>
              </a:rPr>
              <a:t>ésima</a:t>
            </a:r>
            <a:r>
              <a:rPr lang="es-MX" sz="1200" dirty="0">
                <a:latin typeface="Rubik" panose="020B0604020202020204" charset="-79"/>
                <a:cs typeface="Rubik" panose="020B0604020202020204" charset="-79"/>
              </a:rPr>
              <a:t> observación es un departamento</a:t>
            </a:r>
          </a:p>
          <a:p>
            <a:r>
              <a:rPr lang="es-MX" sz="1200" dirty="0">
                <a:latin typeface="Rubik" panose="020B0604020202020204" charset="-79"/>
                <a:cs typeface="Rubik" panose="020B0604020202020204" charset="-79"/>
              </a:rPr>
              <a:t>0 si la i-</a:t>
            </a:r>
            <a:r>
              <a:rPr lang="es-MX" sz="1200" dirty="0" err="1">
                <a:latin typeface="Rubik" panose="020B0604020202020204" charset="-79"/>
                <a:cs typeface="Rubik" panose="020B0604020202020204" charset="-79"/>
              </a:rPr>
              <a:t>ésima</a:t>
            </a:r>
            <a:r>
              <a:rPr lang="es-MX" sz="1200" dirty="0">
                <a:latin typeface="Rubik" panose="020B0604020202020204" charset="-79"/>
                <a:cs typeface="Rubik" panose="020B0604020202020204" charset="-79"/>
              </a:rPr>
              <a:t>  observación no es departamento</a:t>
            </a:r>
            <a:endParaRPr lang="es-AR" sz="1200" dirty="0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217691" y="1419511"/>
            <a:ext cx="81656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88900">
              <a:lnSpc>
                <a:spcPct val="150000"/>
              </a:lnSpc>
            </a:pPr>
            <a:r>
              <a:rPr lang="es-MX" dirty="0">
                <a:latin typeface="Rubik" panose="020B0604020202020204" charset="-79"/>
                <a:cs typeface="Rubik" panose="020B0604020202020204" charset="-79"/>
              </a:rPr>
              <a:t>Queremos saber el precio de los alquileres en Capital Federal, y se lo quiere explicar por medio de la variable X, que tiene 3 categorías posibles: Casa, Departamento o PH.</a:t>
            </a:r>
            <a:endParaRPr lang="es-AR" dirty="0">
              <a:latin typeface="Rubik" panose="020B0604020202020204" charset="-79"/>
              <a:cs typeface="Rubik" panose="020B0604020202020204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24"/>
              <p:cNvSpPr/>
              <p:nvPr/>
            </p:nvSpPr>
            <p:spPr>
              <a:xfrm>
                <a:off x="3783570" y="3118390"/>
                <a:ext cx="51437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AR" sz="1600" dirty="0">
                  <a:latin typeface="Rubik" panose="020B0604020202020204" charset="-79"/>
                  <a:cs typeface="Rubik" panose="020B0604020202020204" charset="-79"/>
                </a:endParaRPr>
              </a:p>
            </p:txBody>
          </p:sp>
        </mc:Choice>
        <mc:Fallback xmlns="">
          <p:sp>
            <p:nvSpPr>
              <p:cNvPr id="25" name="Rectángul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570" y="3118390"/>
                <a:ext cx="514372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brir llave 25"/>
          <p:cNvSpPr/>
          <p:nvPr/>
        </p:nvSpPr>
        <p:spPr>
          <a:xfrm>
            <a:off x="4254725" y="3100622"/>
            <a:ext cx="45719" cy="44528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4300444" y="3118390"/>
            <a:ext cx="2791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Rubik" panose="020B0604020202020204" charset="-79"/>
                <a:cs typeface="Rubik" panose="020B0604020202020204" charset="-79"/>
              </a:rPr>
              <a:t>1 si la i-</a:t>
            </a:r>
            <a:r>
              <a:rPr lang="es-MX" sz="1200" dirty="0" err="1">
                <a:latin typeface="Rubik" panose="020B0604020202020204" charset="-79"/>
                <a:cs typeface="Rubik" panose="020B0604020202020204" charset="-79"/>
              </a:rPr>
              <a:t>ésima</a:t>
            </a:r>
            <a:r>
              <a:rPr lang="es-MX" sz="1200" dirty="0">
                <a:latin typeface="Rubik" panose="020B0604020202020204" charset="-79"/>
                <a:cs typeface="Rubik" panose="020B0604020202020204" charset="-79"/>
              </a:rPr>
              <a:t> observación es un PH</a:t>
            </a:r>
          </a:p>
          <a:p>
            <a:r>
              <a:rPr lang="es-MX" sz="1200" dirty="0">
                <a:latin typeface="Rubik" panose="020B0604020202020204" charset="-79"/>
                <a:cs typeface="Rubik" panose="020B0604020202020204" charset="-79"/>
              </a:rPr>
              <a:t>0 si la i-</a:t>
            </a:r>
            <a:r>
              <a:rPr lang="es-MX" sz="1200" dirty="0" err="1">
                <a:latin typeface="Rubik" panose="020B0604020202020204" charset="-79"/>
                <a:cs typeface="Rubik" panose="020B0604020202020204" charset="-79"/>
              </a:rPr>
              <a:t>ésima</a:t>
            </a:r>
            <a:r>
              <a:rPr lang="es-MX" sz="1200" dirty="0">
                <a:latin typeface="Rubik" panose="020B0604020202020204" charset="-79"/>
                <a:cs typeface="Rubik" panose="020B0604020202020204" charset="-79"/>
              </a:rPr>
              <a:t>  observación no es PH</a:t>
            </a:r>
            <a:endParaRPr lang="es-AR" sz="1200" dirty="0">
              <a:latin typeface="Rubik" panose="020B0604020202020204" charset="-79"/>
              <a:cs typeface="Rubik" panose="020B060402020202020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66730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/>
          <a:srcRect r="9832"/>
          <a:stretch/>
        </p:blipFill>
        <p:spPr>
          <a:xfrm>
            <a:off x="334295" y="2097661"/>
            <a:ext cx="4194162" cy="221248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" name="Google Shape;192;p13"/>
          <p:cNvSpPr txBox="1"/>
          <p:nvPr/>
        </p:nvSpPr>
        <p:spPr>
          <a:xfrm>
            <a:off x="256251" y="754922"/>
            <a:ext cx="790812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MX" sz="2400" b="1" dirty="0">
                <a:latin typeface="Rubik" panose="020B0604020202020204" charset="-79"/>
                <a:cs typeface="Rubik" panose="020B0604020202020204" charset="-79"/>
              </a:rPr>
              <a:t>Regresión lineal simple con R (X Factor)</a:t>
            </a:r>
          </a:p>
        </p:txBody>
      </p:sp>
      <p:sp>
        <p:nvSpPr>
          <p:cNvPr id="4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Modelos estadísticos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5" name="Google Shape;193;p13"/>
          <p:cNvCxnSpPr/>
          <p:nvPr/>
        </p:nvCxnSpPr>
        <p:spPr>
          <a:xfrm>
            <a:off x="256252" y="1201138"/>
            <a:ext cx="806640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Google Shape;191;p13"/>
          <p:cNvSpPr txBox="1"/>
          <p:nvPr/>
        </p:nvSpPr>
        <p:spPr>
          <a:xfrm>
            <a:off x="334295" y="1372468"/>
            <a:ext cx="7988365" cy="677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s-MX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Modelo&lt;- lm(</a:t>
            </a:r>
            <a:r>
              <a:rPr lang="en-US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price~property_type</a:t>
            </a:r>
            <a:r>
              <a:rPr lang="en-US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, data=</a:t>
            </a:r>
            <a:r>
              <a:rPr lang="en-US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datos_modelo</a:t>
            </a:r>
            <a:r>
              <a:rPr lang="es-MX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)</a:t>
            </a:r>
          </a:p>
          <a:p>
            <a:pPr lvl="0">
              <a:lnSpc>
                <a:spcPct val="90000"/>
              </a:lnSpc>
            </a:pPr>
            <a:r>
              <a:rPr lang="es-MX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summary</a:t>
            </a:r>
            <a:r>
              <a:rPr lang="es-MX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(Modelo)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4941294" y="2406757"/>
            <a:ext cx="3637398" cy="14927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Interpretación: </a:t>
            </a:r>
          </a:p>
          <a:p>
            <a:endParaRPr lang="es-MX" b="1" dirty="0">
              <a:latin typeface="Rubik" panose="020B0604020202020204" charset="-79"/>
              <a:cs typeface="Rubik" panose="020B0604020202020204" charset="-79"/>
            </a:endParaRPr>
          </a:p>
          <a:p>
            <a:pPr>
              <a:lnSpc>
                <a:spcPct val="150000"/>
              </a:lnSpc>
            </a:pPr>
            <a:r>
              <a:rPr lang="es-MX" dirty="0">
                <a:latin typeface="Rubik" panose="020B0604020202020204" charset="-79"/>
                <a:cs typeface="Rubik" panose="020B0604020202020204" charset="-79"/>
              </a:rPr>
              <a:t>El precio de las propiedades </a:t>
            </a:r>
            <a:r>
              <a:rPr lang="es-MX" b="1" dirty="0">
                <a:latin typeface="Rubik" panose="020B0604020202020204" charset="-79"/>
                <a:cs typeface="Rubik" panose="020B0604020202020204" charset="-79"/>
              </a:rPr>
              <a:t>disminuye</a:t>
            </a:r>
            <a:r>
              <a:rPr lang="es-MX" dirty="0">
                <a:latin typeface="Rubik" panose="020B0604020202020204" charset="-79"/>
                <a:cs typeface="Rubik" panose="020B0604020202020204" charset="-79"/>
              </a:rPr>
              <a:t> en promedio $5525 cuando la propiedad es un PH que una casa.</a:t>
            </a:r>
            <a:endParaRPr lang="es-AR" dirty="0">
              <a:latin typeface="Rubik" panose="020B0604020202020204" charset="-79"/>
              <a:cs typeface="Rubik" panose="020B060402020202020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92119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2;p13"/>
          <p:cNvSpPr txBox="1"/>
          <p:nvPr/>
        </p:nvSpPr>
        <p:spPr>
          <a:xfrm>
            <a:off x="256251" y="754922"/>
            <a:ext cx="790812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MX" sz="2400" b="1" dirty="0">
                <a:latin typeface="Rubik" panose="020B0604020202020204" charset="-79"/>
                <a:cs typeface="Rubik" panose="020B0604020202020204" charset="-79"/>
              </a:rPr>
              <a:t>Regresión lineal Múltiple</a:t>
            </a:r>
          </a:p>
        </p:txBody>
      </p:sp>
      <p:sp>
        <p:nvSpPr>
          <p:cNvPr id="4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Modelos estadísticos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5" name="Google Shape;193;p13"/>
          <p:cNvCxnSpPr/>
          <p:nvPr/>
        </p:nvCxnSpPr>
        <p:spPr>
          <a:xfrm>
            <a:off x="256252" y="1201138"/>
            <a:ext cx="806640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2856819" y="2420835"/>
                <a:ext cx="2477666" cy="347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s-MX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AR" sz="1800" dirty="0">
                    <a:latin typeface="Rubik" panose="020B0604020202020204" charset="-79"/>
                    <a:cs typeface="Rubik" panose="020B0604020202020204" charset="-79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MX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MX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s-MX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s-MX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s-MX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MX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s-MX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i="1">
                            <a:latin typeface="Cambria Math" panose="02040503050406030204" pitchFamily="18" charset="0"/>
                          </a:rPr>
                          <m:t>ɛ</m:t>
                        </m:r>
                      </m:e>
                      <m:sub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AR" sz="1800" dirty="0">
                  <a:latin typeface="Rubik" panose="020B0604020202020204" charset="-79"/>
                  <a:cs typeface="Rubik" panose="020B0604020202020204" charset="-79"/>
                </a:endParaRPr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819" y="2420835"/>
                <a:ext cx="2477666" cy="347788"/>
              </a:xfrm>
              <a:prstGeom prst="rect">
                <a:avLst/>
              </a:prstGeom>
              <a:blipFill>
                <a:blip r:embed="rId2"/>
                <a:stretch>
                  <a:fillRect l="-3448" t="-135088" r="-1478" b="-19649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/>
              <p:cNvSpPr txBox="1"/>
              <p:nvPr/>
            </p:nvSpPr>
            <p:spPr>
              <a:xfrm>
                <a:off x="1618415" y="2877284"/>
                <a:ext cx="3658374" cy="1705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MX" dirty="0">
                    <a:latin typeface="Rubik" panose="020B0604020202020204" charset="-79"/>
                    <a:cs typeface="Rubik" panose="020B0604020202020204" charset="-79"/>
                  </a:rPr>
                  <a:t>Y: Variable dependiente o respuesta</a:t>
                </a:r>
              </a:p>
              <a:p>
                <a:pPr>
                  <a:lnSpc>
                    <a:spcPct val="150000"/>
                  </a:lnSpc>
                </a:pPr>
                <a:r>
                  <a:rPr lang="es-MX" dirty="0">
                    <a:latin typeface="Rubik" panose="020B0604020202020204" charset="-79"/>
                    <a:cs typeface="Rubik" panose="020B0604020202020204" charset="-79"/>
                  </a:rPr>
                  <a:t>X: Variable </a:t>
                </a:r>
                <a:r>
                  <a:rPr lang="es-MX" dirty="0" err="1">
                    <a:latin typeface="Rubik" panose="020B0604020202020204" charset="-79"/>
                    <a:cs typeface="Rubik" panose="020B0604020202020204" charset="-79"/>
                  </a:rPr>
                  <a:t>predictora</a:t>
                </a:r>
                <a:r>
                  <a:rPr lang="es-MX" dirty="0">
                    <a:latin typeface="Rubik" panose="020B0604020202020204" charset="-79"/>
                    <a:cs typeface="Rubik" panose="020B0604020202020204" charset="-79"/>
                  </a:rPr>
                  <a:t> o </a:t>
                </a:r>
                <a:r>
                  <a:rPr lang="es-MX" dirty="0" err="1">
                    <a:latin typeface="Rubik" panose="020B0604020202020204" charset="-79"/>
                    <a:cs typeface="Rubik" panose="020B0604020202020204" charset="-79"/>
                  </a:rPr>
                  <a:t>covariable</a:t>
                </a:r>
                <a:endParaRPr lang="es-MX" dirty="0">
                  <a:latin typeface="Rubik" panose="020B0604020202020204" charset="-79"/>
                  <a:cs typeface="Rubik" panose="020B0604020202020204" charset="-79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s-MX" dirty="0">
                    <a:latin typeface="Rubik" panose="020B0604020202020204" charset="-79"/>
                    <a:cs typeface="Rubik" panose="020B0604020202020204" charset="-79"/>
                  </a:rPr>
                  <a:t>ɛ: término del error, que no es observable </a:t>
                </a:r>
                <a:endParaRPr lang="es-MX" i="1" dirty="0">
                  <a:latin typeface="Rubik" panose="020B0604020202020204" charset="-79"/>
                  <a:cs typeface="Rubik" panose="020B0604020202020204" charset="-79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s-AR" dirty="0">
                          <a:latin typeface="Rubik" panose="020B0604020202020204" charset="-79"/>
                          <a:cs typeface="Rubik" panose="020B0604020202020204" charset="-79"/>
                        </a:rPr>
                        <m:t>: </m:t>
                      </m:r>
                      <m:r>
                        <m:rPr>
                          <m:nor/>
                        </m:rPr>
                        <a:rPr lang="es-AR" dirty="0">
                          <a:latin typeface="Rubik" panose="020B0604020202020204" charset="-79"/>
                          <a:cs typeface="Rubik" panose="020B0604020202020204" charset="-79"/>
                        </a:rPr>
                        <m:t>Ordenada</m:t>
                      </m:r>
                      <m:r>
                        <m:rPr>
                          <m:nor/>
                        </m:rPr>
                        <a:rPr lang="es-AR" dirty="0">
                          <a:latin typeface="Rubik" panose="020B0604020202020204" charset="-79"/>
                          <a:cs typeface="Rubik" panose="020B0604020202020204" charset="-79"/>
                        </a:rPr>
                        <m:t> </m:t>
                      </m:r>
                      <m:r>
                        <m:rPr>
                          <m:nor/>
                        </m:rPr>
                        <a:rPr lang="es-AR" dirty="0">
                          <a:latin typeface="Rubik" panose="020B0604020202020204" charset="-79"/>
                          <a:cs typeface="Rubik" panose="020B0604020202020204" charset="-79"/>
                        </a:rPr>
                        <m:t>al</m:t>
                      </m:r>
                      <m:r>
                        <m:rPr>
                          <m:nor/>
                        </m:rPr>
                        <a:rPr lang="es-AR" dirty="0">
                          <a:latin typeface="Rubik" panose="020B0604020202020204" charset="-79"/>
                          <a:cs typeface="Rubik" panose="020B0604020202020204" charset="-79"/>
                        </a:rPr>
                        <m:t> </m:t>
                      </m:r>
                      <m:r>
                        <m:rPr>
                          <m:nor/>
                        </m:rPr>
                        <a:rPr lang="es-AR" dirty="0">
                          <a:latin typeface="Rubik" panose="020B0604020202020204" charset="-79"/>
                          <a:cs typeface="Rubik" panose="020B0604020202020204" charset="-79"/>
                        </a:rPr>
                        <m:t>origen</m:t>
                      </m:r>
                    </m:oMath>
                  </m:oMathPara>
                </a14:m>
                <a:endParaRPr lang="es-AR" dirty="0">
                  <a:latin typeface="Rubik" panose="020B0604020202020204" charset="-79"/>
                  <a:cs typeface="Rubik" panose="020B0604020202020204" charset="-79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AR" dirty="0">
                    <a:latin typeface="Rubik" panose="020B0604020202020204" charset="-79"/>
                    <a:cs typeface="Rubik" panose="020B0604020202020204" charset="-79"/>
                  </a:rPr>
                  <a:t>: es el efecto de la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AR" dirty="0">
                    <a:latin typeface="Rubik" panose="020B0604020202020204" charset="-79"/>
                    <a:cs typeface="Rubik" panose="020B0604020202020204" charset="-79"/>
                  </a:rPr>
                  <a:t>. j=1---p</a:t>
                </a:r>
              </a:p>
            </p:txBody>
          </p:sp>
        </mc:Choice>
        <mc:Fallback xmlns="">
          <p:sp>
            <p:nvSpPr>
              <p:cNvPr id="12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15" y="2877284"/>
                <a:ext cx="3658374" cy="1705082"/>
              </a:xfrm>
              <a:prstGeom prst="rect">
                <a:avLst/>
              </a:prstGeom>
              <a:blipFill>
                <a:blip r:embed="rId3"/>
                <a:stretch>
                  <a:fillRect l="-499" b="-142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/>
          <p:cNvSpPr txBox="1"/>
          <p:nvPr/>
        </p:nvSpPr>
        <p:spPr>
          <a:xfrm>
            <a:off x="256250" y="1369311"/>
            <a:ext cx="7363809" cy="703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dirty="0">
                <a:latin typeface="Rubik" panose="020B0604020202020204" charset="-79"/>
                <a:cs typeface="Rubik" panose="020B0604020202020204" charset="-79"/>
              </a:rPr>
              <a:t>Representa una extensión de la regresión lineal simple en la que podemos incluir mas de una variable independiente a la vez.</a:t>
            </a:r>
            <a:endParaRPr lang="es-AR" dirty="0">
              <a:latin typeface="Rubik" panose="020B0604020202020204" charset="-79"/>
              <a:cs typeface="Rubik" panose="020B060402020202020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73155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2;p13"/>
          <p:cNvSpPr txBox="1"/>
          <p:nvPr/>
        </p:nvSpPr>
        <p:spPr>
          <a:xfrm>
            <a:off x="256249" y="522720"/>
            <a:ext cx="790812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MX" sz="2400" b="1" dirty="0"/>
              <a:t>Regresión lineal Múltiple</a:t>
            </a:r>
          </a:p>
        </p:txBody>
      </p:sp>
      <p:sp>
        <p:nvSpPr>
          <p:cNvPr id="4" name="Google Shape;188;p13"/>
          <p:cNvSpPr txBox="1"/>
          <p:nvPr/>
        </p:nvSpPr>
        <p:spPr>
          <a:xfrm>
            <a:off x="256249" y="77313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Modelos estadísticos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5" name="Google Shape;193;p13"/>
          <p:cNvCxnSpPr/>
          <p:nvPr/>
        </p:nvCxnSpPr>
        <p:spPr>
          <a:xfrm>
            <a:off x="256250" y="968936"/>
            <a:ext cx="806640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47" y="2182627"/>
            <a:ext cx="4228772" cy="248855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" name="Google Shape;191;p13"/>
          <p:cNvSpPr txBox="1"/>
          <p:nvPr/>
        </p:nvSpPr>
        <p:spPr>
          <a:xfrm>
            <a:off x="256249" y="955920"/>
            <a:ext cx="8484977" cy="677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s-MX" b="1" u="sng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Objetivo:</a:t>
            </a:r>
            <a:r>
              <a:rPr lang="es-MX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explicar el precio de los alquileres en Capital Federal por medio de la superficie cubierta de las propiedades y la cantidad de ambientes</a:t>
            </a:r>
          </a:p>
        </p:txBody>
      </p:sp>
      <p:sp>
        <p:nvSpPr>
          <p:cNvPr id="11" name="Google Shape;191;p13"/>
          <p:cNvSpPr txBox="1"/>
          <p:nvPr/>
        </p:nvSpPr>
        <p:spPr>
          <a:xfrm>
            <a:off x="256248" y="1504876"/>
            <a:ext cx="6475057" cy="677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s-MX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Modelo&lt;-lm(</a:t>
            </a:r>
            <a:r>
              <a:rPr lang="es-MX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price~rooms+surface_covered</a:t>
            </a:r>
            <a:r>
              <a:rPr lang="es-MX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, data=</a:t>
            </a:r>
            <a:r>
              <a:rPr lang="es-MX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datos_modelo</a:t>
            </a:r>
            <a:r>
              <a:rPr lang="es-MX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)</a:t>
            </a:r>
          </a:p>
          <a:p>
            <a:pPr lvl="0">
              <a:lnSpc>
                <a:spcPct val="90000"/>
              </a:lnSpc>
            </a:pPr>
            <a:r>
              <a:rPr lang="es-MX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summary</a:t>
            </a:r>
            <a:r>
              <a:rPr lang="es-MX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(Modelo)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1072DD09-6AB9-44C0-9054-813A52DF3E3B}"/>
              </a:ext>
            </a:extLst>
          </p:cNvPr>
          <p:cNvCxnSpPr>
            <a:cxnSpLocks/>
          </p:cNvCxnSpPr>
          <p:nvPr/>
        </p:nvCxnSpPr>
        <p:spPr>
          <a:xfrm>
            <a:off x="1873092" y="2050219"/>
            <a:ext cx="0" cy="221985"/>
          </a:xfrm>
          <a:prstGeom prst="straightConnector1">
            <a:avLst/>
          </a:prstGeom>
          <a:ln w="19050">
            <a:solidFill>
              <a:srgbClr val="45637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4615220" y="2457399"/>
            <a:ext cx="3805734" cy="1815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Interpretación: </a:t>
            </a:r>
          </a:p>
          <a:p>
            <a:endParaRPr lang="es-MX" b="1" dirty="0">
              <a:latin typeface="Rubik" panose="020B0604020202020204" charset="-79"/>
              <a:cs typeface="Rubik" panose="020B0604020202020204" charset="-79"/>
            </a:endParaRPr>
          </a:p>
          <a:p>
            <a:pPr algn="just">
              <a:lnSpc>
                <a:spcPct val="150000"/>
              </a:lnSpc>
            </a:pPr>
            <a:r>
              <a:rPr lang="es-MX" dirty="0">
                <a:latin typeface="Rubik" panose="020B0604020202020204" charset="-79"/>
                <a:cs typeface="Rubik" panose="020B0604020202020204" charset="-79"/>
              </a:rPr>
              <a:t>El precio aumenta en promedio $3022.71 ante aumentos unitarios en la variable </a:t>
            </a:r>
            <a:r>
              <a:rPr lang="es-MX" i="1" dirty="0" err="1">
                <a:latin typeface="Rubik" panose="020B0604020202020204" charset="-79"/>
                <a:cs typeface="Rubik" panose="020B0604020202020204" charset="-79"/>
              </a:rPr>
              <a:t>rooms</a:t>
            </a:r>
            <a:r>
              <a:rPr lang="es-MX" dirty="0">
                <a:latin typeface="Rubik" panose="020B0604020202020204" charset="-79"/>
                <a:cs typeface="Rubik" panose="020B0604020202020204" charset="-79"/>
              </a:rPr>
              <a:t>, cuando la variable superficie permanece constante en el modelo.</a:t>
            </a:r>
            <a:endParaRPr lang="es-AR" dirty="0">
              <a:latin typeface="Rubik" panose="020B0604020202020204" charset="-79"/>
              <a:cs typeface="Rubik" panose="020B060402020202020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823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/>
        </p:nvSpPr>
        <p:spPr>
          <a:xfrm>
            <a:off x="3257550" y="2067300"/>
            <a:ext cx="56307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3600" b="1" i="0" u="none" strike="noStrike" cap="none" dirty="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Preguntas? </a:t>
            </a:r>
            <a:endParaRPr sz="3600" b="1" i="0" u="none" strike="noStrike" cap="none" dirty="0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4275102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1"/>
          <p:cNvSpPr txBox="1"/>
          <p:nvPr/>
        </p:nvSpPr>
        <p:spPr>
          <a:xfrm>
            <a:off x="0" y="1866528"/>
            <a:ext cx="9144000" cy="9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Trebuchet MS"/>
              <a:buNone/>
            </a:pPr>
            <a:r>
              <a:rPr lang="es-MX" sz="5400" b="1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¡Muchas gracias!</a:t>
            </a:r>
            <a:endParaRPr sz="5400" b="1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31" name="Google Shape;531;p41"/>
          <p:cNvSpPr txBox="1"/>
          <p:nvPr/>
        </p:nvSpPr>
        <p:spPr>
          <a:xfrm>
            <a:off x="0" y="2905952"/>
            <a:ext cx="91440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Trebuchet MS"/>
              <a:buNone/>
            </a:pPr>
            <a:r>
              <a:rPr lang="es-MX" sz="24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¡Sigamos trabajando!</a:t>
            </a:r>
            <a:endParaRPr sz="2400" b="0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Visualización de datos</a:t>
            </a:r>
            <a:endParaRPr sz="3000" b="1" i="0" u="none" strike="noStrike" cap="none" dirty="0">
              <a:solidFill>
                <a:srgbClr val="45637F"/>
              </a:solidFill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</p:txBody>
      </p:sp>
      <p:sp>
        <p:nvSpPr>
          <p:cNvPr id="21" name="Google Shape;192;p13"/>
          <p:cNvSpPr txBox="1"/>
          <p:nvPr/>
        </p:nvSpPr>
        <p:spPr>
          <a:xfrm>
            <a:off x="256251" y="754922"/>
            <a:ext cx="332014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>
                <a:solidFill>
                  <a:srgbClr val="000000"/>
                </a:solidFill>
                <a:latin typeface="Rubik" panose="020B0604020202020204" charset="-79"/>
                <a:cs typeface="Rubik" panose="020B0604020202020204" charset="-79"/>
                <a:sym typeface="Arial"/>
              </a:rPr>
              <a:t>Scatterplot</a:t>
            </a:r>
            <a:endParaRPr sz="2400" b="1" i="0" u="none" strike="noStrike" cap="none" dirty="0">
              <a:solidFill>
                <a:srgbClr val="000000"/>
              </a:solidFill>
              <a:latin typeface="Rubik" panose="020B0604020202020204" charset="-79"/>
              <a:cs typeface="Rubik" panose="020B0604020202020204" charset="-79"/>
              <a:sym typeface="Arial"/>
            </a:endParaRPr>
          </a:p>
        </p:txBody>
      </p:sp>
      <p:cxnSp>
        <p:nvCxnSpPr>
          <p:cNvPr id="22" name="Google Shape;193;p13"/>
          <p:cNvCxnSpPr/>
          <p:nvPr/>
        </p:nvCxnSpPr>
        <p:spPr>
          <a:xfrm>
            <a:off x="256252" y="1201138"/>
            <a:ext cx="790812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53" name="Grupo 52"/>
          <p:cNvGrpSpPr/>
          <p:nvPr/>
        </p:nvGrpSpPr>
        <p:grpSpPr>
          <a:xfrm>
            <a:off x="3322375" y="1567109"/>
            <a:ext cx="5724521" cy="2567461"/>
            <a:chOff x="2207820" y="1567109"/>
            <a:chExt cx="6927900" cy="2567461"/>
          </a:xfrm>
        </p:grpSpPr>
        <p:grpSp>
          <p:nvGrpSpPr>
            <p:cNvPr id="54" name="Group 11"/>
            <p:cNvGrpSpPr>
              <a:grpSpLocks/>
            </p:cNvGrpSpPr>
            <p:nvPr/>
          </p:nvGrpSpPr>
          <p:grpSpPr bwMode="auto">
            <a:xfrm>
              <a:off x="2207820" y="1846191"/>
              <a:ext cx="682824" cy="1995485"/>
              <a:chOff x="6350744" y="3798025"/>
              <a:chExt cx="1820600" cy="5320937"/>
            </a:xfrm>
          </p:grpSpPr>
          <p:cxnSp>
            <p:nvCxnSpPr>
              <p:cNvPr id="79" name="Straight Connector 98"/>
              <p:cNvCxnSpPr/>
              <p:nvPr/>
            </p:nvCxnSpPr>
            <p:spPr>
              <a:xfrm rot="5400000">
                <a:off x="7261044" y="2918206"/>
                <a:ext cx="0" cy="18206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3"/>
              <p:cNvCxnSpPr/>
              <p:nvPr/>
            </p:nvCxnSpPr>
            <p:spPr>
              <a:xfrm flipH="1">
                <a:off x="6350744" y="3798025"/>
                <a:ext cx="61794" cy="527650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99"/>
              <p:cNvCxnSpPr/>
              <p:nvPr/>
            </p:nvCxnSpPr>
            <p:spPr>
              <a:xfrm rot="5400000">
                <a:off x="7261045" y="5598985"/>
                <a:ext cx="0" cy="182059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100"/>
              <p:cNvCxnSpPr/>
              <p:nvPr/>
            </p:nvCxnSpPr>
            <p:spPr>
              <a:xfrm rot="5400000">
                <a:off x="7261044" y="8208662"/>
                <a:ext cx="0" cy="18206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Rounded Rectangle 36"/>
            <p:cNvSpPr/>
            <p:nvPr/>
          </p:nvSpPr>
          <p:spPr>
            <a:xfrm>
              <a:off x="2890644" y="1679624"/>
              <a:ext cx="1872112" cy="37385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lIns="18075" tIns="18075" rIns="18075" bIns="18075" spcCol="1270" anchor="ctr"/>
            <a:lstStyle/>
            <a:p>
              <a:pPr algn="ctr" defTabSz="35559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dirty="0" err="1">
                  <a:solidFill>
                    <a:srgbClr val="FFFFFF"/>
                  </a:solidFill>
                  <a:latin typeface="Rubik" panose="020B0604020202020204" charset="-79"/>
                  <a:cs typeface="Rubik" panose="020B0604020202020204" charset="-79"/>
                </a:rPr>
                <a:t>Relación</a:t>
              </a:r>
              <a:r>
                <a:rPr lang="en-US" sz="1200" dirty="0">
                  <a:solidFill>
                    <a:srgbClr val="FFFFFF"/>
                  </a:solidFill>
                  <a:latin typeface="Rubik" panose="020B0604020202020204" charset="-79"/>
                  <a:cs typeface="Rubik" panose="020B0604020202020204" charset="-79"/>
                </a:rPr>
                <a:t> entre dos variables</a:t>
              </a:r>
            </a:p>
          </p:txBody>
        </p:sp>
        <p:sp>
          <p:nvSpPr>
            <p:cNvPr id="56" name="Rounded Rectangle 37"/>
            <p:cNvSpPr/>
            <p:nvPr/>
          </p:nvSpPr>
          <p:spPr>
            <a:xfrm>
              <a:off x="2892430" y="2696295"/>
              <a:ext cx="1872112" cy="37385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lIns="18075" tIns="18075" rIns="18075" bIns="18075" spcCol="1270" anchor="ctr"/>
            <a:lstStyle/>
            <a:p>
              <a:pPr algn="ctr" defTabSz="35559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dirty="0" err="1">
                  <a:solidFill>
                    <a:srgbClr val="FFFFFF"/>
                  </a:solidFill>
                  <a:latin typeface="Rubik" panose="020B0604020202020204" charset="-79"/>
                  <a:cs typeface="Rubik" panose="020B0604020202020204" charset="-79"/>
                </a:rPr>
                <a:t>Ambas</a:t>
              </a:r>
              <a:r>
                <a:rPr lang="en-US" sz="1200" dirty="0">
                  <a:solidFill>
                    <a:srgbClr val="FFFFFF"/>
                  </a:solidFill>
                  <a:latin typeface="Rubik" panose="020B0604020202020204" charset="-79"/>
                  <a:cs typeface="Rubik" panose="020B0604020202020204" charset="-79"/>
                </a:rPr>
                <a:t> variables </a:t>
              </a:r>
              <a:r>
                <a:rPr lang="en-US" sz="1200" dirty="0" err="1">
                  <a:solidFill>
                    <a:srgbClr val="FFFFFF"/>
                  </a:solidFill>
                  <a:latin typeface="Rubik" panose="020B0604020202020204" charset="-79"/>
                  <a:cs typeface="Rubik" panose="020B0604020202020204" charset="-79"/>
                </a:rPr>
                <a:t>numéricas</a:t>
              </a:r>
              <a:endParaRPr lang="en-US" sz="1200" dirty="0">
                <a:solidFill>
                  <a:srgbClr val="FFFFFF"/>
                </a:solidFill>
                <a:latin typeface="Rubik" panose="020B0604020202020204" charset="-79"/>
                <a:cs typeface="Rubik" panose="020B0604020202020204" charset="-79"/>
              </a:endParaRPr>
            </a:p>
          </p:txBody>
        </p:sp>
        <p:sp>
          <p:nvSpPr>
            <p:cNvPr id="57" name="Rounded Rectangle 38"/>
            <p:cNvSpPr/>
            <p:nvPr/>
          </p:nvSpPr>
          <p:spPr>
            <a:xfrm>
              <a:off x="2892430" y="3662487"/>
              <a:ext cx="1872112" cy="37326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lIns="18075" tIns="18075" rIns="18075" bIns="18075" spcCol="1270" anchor="ctr"/>
            <a:lstStyle/>
            <a:p>
              <a:pPr algn="ctr" defTabSz="35559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dirty="0" err="1">
                  <a:solidFill>
                    <a:srgbClr val="FFFFFF"/>
                  </a:solidFill>
                  <a:latin typeface="Rubik" panose="020B0604020202020204" charset="-79"/>
                  <a:cs typeface="Rubik" panose="020B0604020202020204" charset="-79"/>
                </a:rPr>
                <a:t>Sirve</a:t>
              </a:r>
              <a:r>
                <a:rPr lang="en-US" sz="1200" dirty="0">
                  <a:solidFill>
                    <a:srgbClr val="FFFFFF"/>
                  </a:solidFill>
                  <a:latin typeface="Rubik" panose="020B0604020202020204" charset="-79"/>
                  <a:cs typeface="Rubik" panose="020B0604020202020204" charset="-79"/>
                </a:rPr>
                <a:t> para detector valores </a:t>
              </a:r>
              <a:r>
                <a:rPr lang="en-US" sz="1200" dirty="0" err="1">
                  <a:solidFill>
                    <a:srgbClr val="FFFFFF"/>
                  </a:solidFill>
                  <a:latin typeface="Rubik" panose="020B0604020202020204" charset="-79"/>
                  <a:cs typeface="Rubik" panose="020B0604020202020204" charset="-79"/>
                </a:rPr>
                <a:t>atípicos</a:t>
              </a:r>
              <a:endParaRPr lang="en-US" sz="1200" dirty="0">
                <a:solidFill>
                  <a:srgbClr val="FFFFFF"/>
                </a:solidFill>
                <a:latin typeface="Rubik" panose="020B0604020202020204" charset="-79"/>
                <a:cs typeface="Rubik" panose="020B0604020202020204" charset="-79"/>
              </a:endParaRPr>
            </a:p>
          </p:txBody>
        </p:sp>
        <p:cxnSp>
          <p:nvCxnSpPr>
            <p:cNvPr id="58" name="Straight Connector 76"/>
            <p:cNvCxnSpPr/>
            <p:nvPr/>
          </p:nvCxnSpPr>
          <p:spPr>
            <a:xfrm flipH="1">
              <a:off x="4705010" y="3841675"/>
              <a:ext cx="204192" cy="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Left Bracket 77"/>
            <p:cNvSpPr/>
            <p:nvPr/>
          </p:nvSpPr>
          <p:spPr>
            <a:xfrm>
              <a:off x="4911584" y="3552949"/>
              <a:ext cx="61913" cy="581621"/>
            </a:xfrm>
            <a:prstGeom prst="leftBracket">
              <a:avLst>
                <a:gd name="adj" fmla="val 65305"/>
              </a:avLst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663">
                <a:defRPr/>
              </a:pPr>
              <a:endParaRPr lang="en-US" sz="800">
                <a:latin typeface="Rubik" panose="020B0604020202020204" charset="-79"/>
                <a:cs typeface="Rubik" panose="020B0604020202020204" charset="-79"/>
              </a:endParaRPr>
            </a:p>
          </p:txBody>
        </p:sp>
        <p:cxnSp>
          <p:nvCxnSpPr>
            <p:cNvPr id="61" name="Straight Connector 79"/>
            <p:cNvCxnSpPr/>
            <p:nvPr/>
          </p:nvCxnSpPr>
          <p:spPr>
            <a:xfrm>
              <a:off x="4966948" y="3552950"/>
              <a:ext cx="3657402" cy="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80"/>
            <p:cNvCxnSpPr/>
            <p:nvPr/>
          </p:nvCxnSpPr>
          <p:spPr>
            <a:xfrm>
              <a:off x="4966948" y="4134570"/>
              <a:ext cx="3657402" cy="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84"/>
            <p:cNvCxnSpPr/>
            <p:nvPr/>
          </p:nvCxnSpPr>
          <p:spPr>
            <a:xfrm flipH="1">
              <a:off x="4705010" y="2863444"/>
              <a:ext cx="204192" cy="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Left Bracket 85"/>
            <p:cNvSpPr/>
            <p:nvPr/>
          </p:nvSpPr>
          <p:spPr>
            <a:xfrm>
              <a:off x="4909202" y="2586162"/>
              <a:ext cx="61913" cy="581621"/>
            </a:xfrm>
            <a:prstGeom prst="leftBracket">
              <a:avLst>
                <a:gd name="adj" fmla="val 65305"/>
              </a:avLst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663">
                <a:defRPr/>
              </a:pPr>
              <a:endParaRPr lang="en-US" sz="800">
                <a:latin typeface="Rubik" panose="020B0604020202020204" charset="-79"/>
                <a:cs typeface="Rubik" panose="020B0604020202020204" charset="-79"/>
              </a:endParaRPr>
            </a:p>
          </p:txBody>
        </p:sp>
        <p:cxnSp>
          <p:nvCxnSpPr>
            <p:cNvPr id="66" name="Straight Connector 87"/>
            <p:cNvCxnSpPr/>
            <p:nvPr/>
          </p:nvCxnSpPr>
          <p:spPr>
            <a:xfrm>
              <a:off x="4964567" y="2586162"/>
              <a:ext cx="3659783" cy="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88"/>
            <p:cNvCxnSpPr/>
            <p:nvPr/>
          </p:nvCxnSpPr>
          <p:spPr>
            <a:xfrm>
              <a:off x="4964567" y="3167783"/>
              <a:ext cx="3659783" cy="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92"/>
            <p:cNvCxnSpPr/>
            <p:nvPr/>
          </p:nvCxnSpPr>
          <p:spPr>
            <a:xfrm flipH="1">
              <a:off x="4705010" y="1864410"/>
              <a:ext cx="204192" cy="0"/>
            </a:xfrm>
            <a:prstGeom prst="line">
              <a:avLst/>
            </a:prstGeom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Left Bracket 93"/>
            <p:cNvSpPr/>
            <p:nvPr/>
          </p:nvSpPr>
          <p:spPr>
            <a:xfrm>
              <a:off x="4909202" y="1567109"/>
              <a:ext cx="61913" cy="581621"/>
            </a:xfrm>
            <a:prstGeom prst="leftBracket">
              <a:avLst>
                <a:gd name="adj" fmla="val 65305"/>
              </a:avLst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663">
                <a:defRPr/>
              </a:pPr>
              <a:endParaRPr lang="en-US" sz="800">
                <a:latin typeface="Rubik" panose="020B0604020202020204" charset="-79"/>
                <a:cs typeface="Rubik" panose="020B0604020202020204" charset="-79"/>
              </a:endParaRPr>
            </a:p>
          </p:txBody>
        </p:sp>
        <p:cxnSp>
          <p:nvCxnSpPr>
            <p:cNvPr id="71" name="Straight Connector 95"/>
            <p:cNvCxnSpPr/>
            <p:nvPr/>
          </p:nvCxnSpPr>
          <p:spPr>
            <a:xfrm>
              <a:off x="4964567" y="1567110"/>
              <a:ext cx="3659783" cy="0"/>
            </a:xfrm>
            <a:prstGeom prst="line">
              <a:avLst/>
            </a:prstGeom>
            <a:ln w="3175">
              <a:solidFill>
                <a:schemeClr val="accent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96"/>
            <p:cNvCxnSpPr/>
            <p:nvPr/>
          </p:nvCxnSpPr>
          <p:spPr>
            <a:xfrm>
              <a:off x="4964567" y="2148730"/>
              <a:ext cx="3659783" cy="0"/>
            </a:xfrm>
            <a:prstGeom prst="line">
              <a:avLst/>
            </a:prstGeom>
            <a:ln w="3175">
              <a:solidFill>
                <a:schemeClr val="accent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Subtitle 2"/>
            <p:cNvSpPr txBox="1">
              <a:spLocks/>
            </p:cNvSpPr>
            <p:nvPr/>
          </p:nvSpPr>
          <p:spPr bwMode="auto">
            <a:xfrm>
              <a:off x="4982623" y="1572071"/>
              <a:ext cx="3684192" cy="556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66" tIns="34283" rIns="68566" bIns="34283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algn="just">
                <a:lnSpc>
                  <a:spcPct val="140000"/>
                </a:lnSpc>
                <a:spcBef>
                  <a:spcPts val="750"/>
                </a:spcBef>
              </a:pPr>
              <a:r>
                <a:rPr lang="en-US" altLang="es-AR" sz="1200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Nos </a:t>
              </a:r>
              <a:r>
                <a:rPr lang="en-US" altLang="es-AR" sz="1200" dirty="0" err="1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permite</a:t>
              </a:r>
              <a:r>
                <a:rPr lang="en-US" altLang="es-AR" sz="1200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 ver que </a:t>
              </a:r>
              <a:r>
                <a:rPr lang="en-US" altLang="es-AR" sz="1200" dirty="0" err="1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tipo</a:t>
              </a:r>
              <a:r>
                <a:rPr lang="en-US" altLang="es-AR" sz="1200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 de </a:t>
              </a:r>
              <a:r>
                <a:rPr lang="en-US" altLang="es-AR" sz="1200" dirty="0" err="1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relación</a:t>
              </a:r>
              <a:r>
                <a:rPr lang="en-US" altLang="es-AR" sz="1200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 </a:t>
              </a:r>
              <a:r>
                <a:rPr lang="en-US" altLang="es-AR" sz="1200" dirty="0" err="1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existe</a:t>
              </a:r>
              <a:r>
                <a:rPr lang="en-US" altLang="es-AR" sz="1200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 entre dos variables.</a:t>
              </a:r>
            </a:p>
          </p:txBody>
        </p:sp>
        <p:sp>
          <p:nvSpPr>
            <p:cNvPr id="75" name="Subtitle 2"/>
            <p:cNvSpPr txBox="1">
              <a:spLocks/>
            </p:cNvSpPr>
            <p:nvPr/>
          </p:nvSpPr>
          <p:spPr bwMode="auto">
            <a:xfrm>
              <a:off x="4940155" y="2582690"/>
              <a:ext cx="4195565" cy="560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66" tIns="34283" rIns="68566" bIns="34283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lnSpc>
                  <a:spcPct val="140000"/>
                </a:lnSpc>
                <a:spcBef>
                  <a:spcPts val="750"/>
                </a:spcBef>
                <a:defRPr sz="1200">
                  <a:solidFill>
                    <a:schemeClr val="tx1"/>
                  </a:solidFill>
                  <a:latin typeface="+mn-lt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algn="just"/>
              <a:r>
                <a:rPr lang="es-MX" altLang="es-AR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Cada par de valores es un par de coordenadas y se dibujan como puntos en el plano.</a:t>
              </a:r>
              <a:endParaRPr lang="en-US" altLang="es-AR" dirty="0">
                <a:solidFill>
                  <a:schemeClr val="bg1">
                    <a:lumMod val="50000"/>
                  </a:schemeClr>
                </a:solidFill>
                <a:latin typeface="Rubik" panose="020B0604020202020204" charset="-79"/>
                <a:cs typeface="Rubik" panose="020B0604020202020204" charset="-79"/>
              </a:endParaRPr>
            </a:p>
          </p:txBody>
        </p:sp>
        <p:sp>
          <p:nvSpPr>
            <p:cNvPr id="77" name="Subtitle 2"/>
            <p:cNvSpPr txBox="1">
              <a:spLocks/>
            </p:cNvSpPr>
            <p:nvPr/>
          </p:nvSpPr>
          <p:spPr bwMode="auto">
            <a:xfrm>
              <a:off x="4940285" y="3521349"/>
              <a:ext cx="3726529" cy="556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66" tIns="34283" rIns="68566" bIns="34283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lnSpc>
                  <a:spcPct val="140000"/>
                </a:lnSpc>
                <a:spcBef>
                  <a:spcPts val="750"/>
                </a:spcBef>
                <a:defRPr sz="1200">
                  <a:solidFill>
                    <a:schemeClr val="tx1"/>
                  </a:solidFill>
                  <a:latin typeface="+mn-lt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algn="just"/>
              <a:r>
                <a:rPr lang="en-US" altLang="es-AR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Es </a:t>
              </a:r>
              <a:r>
                <a:rPr lang="es-AR" altLang="es-AR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útil</a:t>
              </a:r>
              <a:r>
                <a:rPr lang="en-US" altLang="es-AR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 para detector valores de las variables que se </a:t>
              </a:r>
              <a:r>
                <a:rPr lang="es-AR" altLang="es-AR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alejan</a:t>
              </a:r>
              <a:r>
                <a:rPr lang="en-US" altLang="es-AR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 del resto.</a:t>
              </a:r>
            </a:p>
          </p:txBody>
        </p:sp>
      </p:grpSp>
      <p:graphicFrame>
        <p:nvGraphicFramePr>
          <p:cNvPr id="42" name="Gráfico 41">
            <a:extLst>
              <a:ext uri="{FF2B5EF4-FFF2-40B4-BE49-F238E27FC236}">
                <a16:creationId xmlns:a16="http://schemas.microsoft.com/office/drawing/2014/main" id="{74794AA6-A32E-4BCC-AE13-613279C19D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7816719"/>
              </p:ext>
            </p:extLst>
          </p:nvPr>
        </p:nvGraphicFramePr>
        <p:xfrm>
          <a:off x="23463" y="1697340"/>
          <a:ext cx="3119689" cy="2325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0863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88;p13"/>
          <p:cNvSpPr txBox="1"/>
          <p:nvPr/>
        </p:nvSpPr>
        <p:spPr>
          <a:xfrm>
            <a:off x="200953" y="0"/>
            <a:ext cx="8742093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Nos proponen analizar la siguiente base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0660BA8-CDA5-4049-914C-1ABDC197A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95" y="635225"/>
            <a:ext cx="4216405" cy="387305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A61419A-1757-42AD-9C87-14E23F74AF6F}"/>
              </a:ext>
            </a:extLst>
          </p:cNvPr>
          <p:cNvSpPr txBox="1"/>
          <p:nvPr/>
        </p:nvSpPr>
        <p:spPr>
          <a:xfrm>
            <a:off x="4726640" y="1022717"/>
            <a:ext cx="441736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b="1" i="1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Price</a:t>
            </a:r>
            <a:r>
              <a:rPr lang="es-AR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: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 valor en pesos de los alquileres por metro cuadrado </a:t>
            </a:r>
            <a:r>
              <a:rPr lang="es-AR" b="1" dirty="0">
                <a:latin typeface="Rubik" panose="020B0604020202020204" charset="-79"/>
                <a:cs typeface="Rubik" panose="020B0604020202020204" charset="-79"/>
              </a:rPr>
              <a:t>(variable continua)</a:t>
            </a:r>
          </a:p>
          <a:p>
            <a:pPr algn="just">
              <a:lnSpc>
                <a:spcPct val="150000"/>
              </a:lnSpc>
            </a:pPr>
            <a:r>
              <a:rPr lang="es-AR" b="1" i="1" dirty="0" err="1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Propertry_type</a:t>
            </a:r>
            <a:r>
              <a:rPr lang="es-AR" b="1" i="1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: 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Tipo de propiedad en alquiler </a:t>
            </a:r>
            <a:r>
              <a:rPr lang="es-AR" b="1" dirty="0">
                <a:latin typeface="Rubik" panose="020B0604020202020204" charset="-79"/>
                <a:cs typeface="Rubik" panose="020B0604020202020204" charset="-79"/>
              </a:rPr>
              <a:t>(variable categórica)</a:t>
            </a:r>
          </a:p>
          <a:p>
            <a:pPr algn="just">
              <a:lnSpc>
                <a:spcPct val="150000"/>
              </a:lnSpc>
            </a:pPr>
            <a:r>
              <a:rPr lang="es-AR" b="1" i="1" dirty="0" err="1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Rooms</a:t>
            </a:r>
            <a:r>
              <a:rPr lang="es-AR" b="1" i="1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: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 Cantidad de ambientes </a:t>
            </a:r>
            <a:r>
              <a:rPr lang="es-AR" b="1" dirty="0">
                <a:latin typeface="Rubik" panose="020B0604020202020204" charset="-79"/>
                <a:cs typeface="Rubik" panose="020B0604020202020204" charset="-79"/>
              </a:rPr>
              <a:t>(variable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s-AR" b="1" dirty="0">
                <a:latin typeface="Rubik" panose="020B0604020202020204" charset="-79"/>
                <a:cs typeface="Rubik" panose="020B0604020202020204" charset="-79"/>
              </a:rPr>
              <a:t>continua)</a:t>
            </a:r>
            <a:endParaRPr lang="es-AR" b="1" i="1" dirty="0">
              <a:solidFill>
                <a:schemeClr val="bg1"/>
              </a:solidFill>
              <a:latin typeface="Rubik" panose="020B0604020202020204" charset="-79"/>
              <a:cs typeface="Rubik" panose="020B0604020202020204" charset="-79"/>
            </a:endParaRPr>
          </a:p>
          <a:p>
            <a:pPr algn="just">
              <a:lnSpc>
                <a:spcPct val="150000"/>
              </a:lnSpc>
            </a:pPr>
            <a:r>
              <a:rPr lang="es-AR" b="1" i="1" dirty="0" err="1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Surface_covered</a:t>
            </a:r>
            <a:r>
              <a:rPr lang="es-AR" b="1" i="1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: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 Superficie cubierta </a:t>
            </a:r>
            <a:r>
              <a:rPr lang="es-AR" b="1" dirty="0">
                <a:latin typeface="Rubik" panose="020B0604020202020204" charset="-79"/>
                <a:cs typeface="Rubik" panose="020B0604020202020204" charset="-79"/>
              </a:rPr>
              <a:t>(variable continua)</a:t>
            </a:r>
            <a:endParaRPr lang="es-AR" b="1" i="1" dirty="0">
              <a:solidFill>
                <a:schemeClr val="bg1"/>
              </a:solidFill>
              <a:latin typeface="Rubik" panose="020B0604020202020204" charset="-79"/>
              <a:cs typeface="Rubik" panose="020B0604020202020204" charset="-79"/>
            </a:endParaRPr>
          </a:p>
          <a:p>
            <a:pPr algn="just">
              <a:lnSpc>
                <a:spcPct val="150000"/>
              </a:lnSpc>
            </a:pPr>
            <a:r>
              <a:rPr lang="es-AR" b="1" i="1" dirty="0" err="1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Bedrooms</a:t>
            </a:r>
            <a:r>
              <a:rPr lang="es-AR" b="1" i="1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: </a:t>
            </a:r>
            <a:r>
              <a:rPr lang="es-AR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Cantidad de habitaciones </a:t>
            </a:r>
            <a:r>
              <a:rPr lang="es-AR" b="1" dirty="0">
                <a:latin typeface="Rubik" panose="020B0604020202020204" charset="-79"/>
                <a:cs typeface="Rubik" panose="020B0604020202020204" charset="-79"/>
              </a:rPr>
              <a:t>(variable discreta)</a:t>
            </a:r>
            <a:endParaRPr lang="es-AR" b="1" i="1" dirty="0">
              <a:solidFill>
                <a:schemeClr val="bg1"/>
              </a:solidFill>
              <a:latin typeface="Rubik" panose="020B0604020202020204" charset="-79"/>
              <a:cs typeface="Rubik" panose="020B060402020202020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01748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D6CF2B5-9145-48E8-AA10-3CD11FEA05A2}"/>
              </a:ext>
            </a:extLst>
          </p:cNvPr>
          <p:cNvSpPr txBox="1"/>
          <p:nvPr/>
        </p:nvSpPr>
        <p:spPr>
          <a:xfrm>
            <a:off x="562167" y="539243"/>
            <a:ext cx="8019665" cy="4109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sz="1800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Utilizaremos la librería</a:t>
            </a:r>
            <a:r>
              <a:rPr lang="es-AR" sz="1800" dirty="0">
                <a:solidFill>
                  <a:schemeClr val="tx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s-AR" sz="1800" b="1" i="1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ggplot2: </a:t>
            </a:r>
          </a:p>
          <a:p>
            <a:pPr algn="just">
              <a:lnSpc>
                <a:spcPct val="150000"/>
              </a:lnSpc>
            </a:pPr>
            <a:endParaRPr lang="es-AR" sz="800" b="1" i="1" dirty="0">
              <a:solidFill>
                <a:schemeClr val="bg1"/>
              </a:solidFill>
              <a:highlight>
                <a:srgbClr val="45637F"/>
              </a:highlight>
              <a:latin typeface="Rubik" panose="020B0604020202020204" charset="-79"/>
              <a:cs typeface="Rubik" panose="020B0604020202020204" charset="-79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s-AR" sz="1800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Es flexible para crear gráficos visualmente atractivos.</a:t>
            </a:r>
          </a:p>
          <a:p>
            <a:pPr algn="just">
              <a:lnSpc>
                <a:spcPct val="150000"/>
              </a:lnSpc>
            </a:pPr>
            <a:endParaRPr lang="es-AR" sz="800" dirty="0">
              <a:solidFill>
                <a:schemeClr val="tx1"/>
              </a:solidFill>
              <a:latin typeface="Rubik" panose="020B0604020202020204" charset="-79"/>
              <a:cs typeface="Rubik" panose="020B0604020202020204" charset="-79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s-AR" sz="1800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Tiene mantenimiento constante.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s-AR" sz="800" dirty="0">
              <a:solidFill>
                <a:schemeClr val="tx1"/>
              </a:solidFill>
              <a:latin typeface="Rubik" panose="020B0604020202020204" charset="-79"/>
              <a:cs typeface="Rubik" panose="020B0604020202020204" charset="-79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s-ES" sz="1800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Permite manipular los títulos, los ejes, los colores, los símbolos y tamaños, entre otros elementos.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s-ES" sz="800" dirty="0">
              <a:solidFill>
                <a:schemeClr val="tx1"/>
              </a:solidFill>
              <a:latin typeface="Rubik" panose="020B0604020202020204" charset="-79"/>
              <a:cs typeface="Rubik" panose="020B0604020202020204" charset="-79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s-AR" sz="1800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Maneja objetos de la clase </a:t>
            </a:r>
            <a:r>
              <a:rPr lang="es-AR" sz="1800" i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data.frame</a:t>
            </a:r>
            <a:r>
              <a:rPr lang="es-AR" sz="1800" i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s-AR" sz="1800" i="1" dirty="0">
              <a:solidFill>
                <a:schemeClr val="tx1"/>
              </a:solidFill>
              <a:latin typeface="Rubik" panose="020B0604020202020204" charset="-79"/>
              <a:cs typeface="Rubik" panose="020B0604020202020204" charset="-79"/>
            </a:endParaRPr>
          </a:p>
          <a:p>
            <a:pPr algn="ctr">
              <a:lnSpc>
                <a:spcPct val="150000"/>
              </a:lnSpc>
            </a:pPr>
            <a:r>
              <a:rPr lang="es-AR" sz="1800" i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Carguemos la librería -&gt; </a:t>
            </a:r>
            <a:r>
              <a:rPr lang="es-AR" sz="1800" b="1" i="1" dirty="0" err="1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library</a:t>
            </a:r>
            <a:r>
              <a:rPr lang="es-AR" sz="1800" b="1" i="1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(ggplot2)</a:t>
            </a:r>
          </a:p>
        </p:txBody>
      </p:sp>
      <p:sp>
        <p:nvSpPr>
          <p:cNvPr id="4" name="Google Shape;188;p13">
            <a:extLst>
              <a:ext uri="{FF2B5EF4-FFF2-40B4-BE49-F238E27FC236}">
                <a16:creationId xmlns:a16="http://schemas.microsoft.com/office/drawing/2014/main" id="{EFF5F587-707E-409A-8CD1-1470028F6656}"/>
              </a:ext>
            </a:extLst>
          </p:cNvPr>
          <p:cNvSpPr txBox="1"/>
          <p:nvPr/>
        </p:nvSpPr>
        <p:spPr>
          <a:xfrm>
            <a:off x="207697" y="72443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Visualización de datos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418159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8;p13"/>
          <p:cNvSpPr txBox="1"/>
          <p:nvPr/>
        </p:nvSpPr>
        <p:spPr>
          <a:xfrm>
            <a:off x="0" y="-13833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Visualización de datos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122E086-1822-4E9B-B5CE-570563FE2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16" y="1747659"/>
            <a:ext cx="3480795" cy="2628000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F46CC14B-6358-44DE-9BD6-710ED03069FF}"/>
              </a:ext>
            </a:extLst>
          </p:cNvPr>
          <p:cNvSpPr/>
          <p:nvPr/>
        </p:nvSpPr>
        <p:spPr>
          <a:xfrm>
            <a:off x="186117" y="52812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ggplot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(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data_filtro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) +</a:t>
            </a:r>
          </a:p>
          <a:p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geom_point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(aes(x = 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price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, y = 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surface_covered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))</a:t>
            </a: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56674FE7-CE90-4A38-BA88-0E472940D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383" y="1842734"/>
            <a:ext cx="3480793" cy="2628000"/>
          </a:xfrm>
          <a:prstGeom prst="rect">
            <a:avLst/>
          </a:prstGeom>
        </p:spPr>
      </p:pic>
      <p:sp>
        <p:nvSpPr>
          <p:cNvPr id="26" name="Google Shape;191;p13">
            <a:extLst>
              <a:ext uri="{FF2B5EF4-FFF2-40B4-BE49-F238E27FC236}">
                <a16:creationId xmlns:a16="http://schemas.microsoft.com/office/drawing/2014/main" id="{F6AE4052-6FB4-4AE4-AF53-14AA99E1640D}"/>
              </a:ext>
            </a:extLst>
          </p:cNvPr>
          <p:cNvSpPr txBox="1"/>
          <p:nvPr/>
        </p:nvSpPr>
        <p:spPr>
          <a:xfrm>
            <a:off x="4754499" y="-13833"/>
            <a:ext cx="4774300" cy="164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s-MX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ggplot</a:t>
            </a:r>
            <a:r>
              <a:rPr lang="es-MX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(</a:t>
            </a:r>
            <a:r>
              <a:rPr lang="es-MX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data_filtro</a:t>
            </a:r>
            <a:r>
              <a:rPr lang="es-MX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) +</a:t>
            </a:r>
          </a:p>
          <a:p>
            <a:pPr lvl="0">
              <a:lnSpc>
                <a:spcPct val="90000"/>
              </a:lnSpc>
            </a:pPr>
            <a:r>
              <a:rPr lang="es-MX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lang="es-MX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geom_point</a:t>
            </a:r>
            <a:r>
              <a:rPr lang="es-MX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(aes(x = </a:t>
            </a:r>
            <a:r>
              <a:rPr lang="es-MX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price</a:t>
            </a:r>
            <a:r>
              <a:rPr lang="es-MX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, y = </a:t>
            </a:r>
            <a:r>
              <a:rPr lang="es-MX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surface_covered</a:t>
            </a:r>
            <a:r>
              <a:rPr lang="es-MX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),</a:t>
            </a:r>
          </a:p>
          <a:p>
            <a:pPr lvl="0">
              <a:lnSpc>
                <a:spcPct val="90000"/>
              </a:lnSpc>
            </a:pPr>
            <a:r>
              <a:rPr lang="es-MX" dirty="0">
                <a:solidFill>
                  <a:schemeClr val="bg1"/>
                </a:solidFill>
                <a:latin typeface="Rubik" panose="020B0604020202020204" charset="-79"/>
                <a:cs typeface="Rubik" panose="020B0604020202020204" charset="-79"/>
              </a:rPr>
              <a:t>                 </a:t>
            </a:r>
            <a:r>
              <a:rPr lang="es-MX" dirty="0" err="1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alpha</a:t>
            </a:r>
            <a:r>
              <a:rPr lang="es-MX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 = .4, </a:t>
            </a:r>
          </a:p>
          <a:p>
            <a:pPr lvl="0">
              <a:lnSpc>
                <a:spcPct val="90000"/>
              </a:lnSpc>
            </a:pPr>
            <a:r>
              <a:rPr lang="es-MX" dirty="0">
                <a:solidFill>
                  <a:schemeClr val="bg1"/>
                </a:solidFill>
                <a:latin typeface="Rubik" panose="020B0604020202020204" charset="-79"/>
                <a:cs typeface="Rubik" panose="020B0604020202020204" charset="-79"/>
              </a:rPr>
              <a:t>                 </a:t>
            </a:r>
            <a:r>
              <a:rPr lang="es-MX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color="#5184b9", </a:t>
            </a:r>
          </a:p>
          <a:p>
            <a:pPr lvl="0">
              <a:lnSpc>
                <a:spcPct val="90000"/>
              </a:lnSpc>
            </a:pPr>
            <a:r>
              <a:rPr lang="es-MX" dirty="0">
                <a:solidFill>
                  <a:schemeClr val="bg1"/>
                </a:solidFill>
                <a:latin typeface="Rubik" panose="020B0604020202020204" charset="-79"/>
                <a:cs typeface="Rubik" panose="020B0604020202020204" charset="-79"/>
              </a:rPr>
              <a:t>                 </a:t>
            </a:r>
            <a:r>
              <a:rPr lang="es-MX" dirty="0" err="1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size</a:t>
            </a:r>
            <a:r>
              <a:rPr lang="es-MX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=4)+</a:t>
            </a:r>
          </a:p>
          <a:p>
            <a:pPr lvl="0">
              <a:lnSpc>
                <a:spcPct val="90000"/>
              </a:lnSpc>
            </a:pPr>
            <a:r>
              <a:rPr lang="es-MX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lang="es-MX" dirty="0" err="1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labs</a:t>
            </a:r>
            <a:r>
              <a:rPr lang="es-MX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(x="Precio", y="Superficie cubierta")</a:t>
            </a:r>
            <a:endParaRPr lang="es-MX" sz="1800" dirty="0">
              <a:solidFill>
                <a:schemeClr val="bg1"/>
              </a:solidFill>
              <a:highlight>
                <a:srgbClr val="45637F"/>
              </a:highlight>
              <a:latin typeface="Rubik" panose="020B0604020202020204" charset="-79"/>
              <a:cs typeface="Rubik" panose="020B0604020202020204" charset="-79"/>
            </a:endParaRP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C72070FC-3AA2-42C7-AA3A-09FDBA9AC74F}"/>
              </a:ext>
            </a:extLst>
          </p:cNvPr>
          <p:cNvCxnSpPr>
            <a:cxnSpLocks/>
          </p:cNvCxnSpPr>
          <p:nvPr/>
        </p:nvCxnSpPr>
        <p:spPr>
          <a:xfrm>
            <a:off x="6441872" y="1525674"/>
            <a:ext cx="0" cy="221985"/>
          </a:xfrm>
          <a:prstGeom prst="straightConnector1">
            <a:avLst/>
          </a:prstGeom>
          <a:ln w="19050">
            <a:solidFill>
              <a:srgbClr val="45637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072DD09-6AB9-44C0-9054-813A52DF3E3B}"/>
              </a:ext>
            </a:extLst>
          </p:cNvPr>
          <p:cNvCxnSpPr>
            <a:cxnSpLocks/>
          </p:cNvCxnSpPr>
          <p:nvPr/>
        </p:nvCxnSpPr>
        <p:spPr>
          <a:xfrm>
            <a:off x="2354045" y="1303689"/>
            <a:ext cx="0" cy="221985"/>
          </a:xfrm>
          <a:prstGeom prst="straightConnector1">
            <a:avLst/>
          </a:prstGeom>
          <a:ln w="19050">
            <a:solidFill>
              <a:srgbClr val="45637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130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8;p13"/>
          <p:cNvSpPr txBox="1"/>
          <p:nvPr/>
        </p:nvSpPr>
        <p:spPr>
          <a:xfrm>
            <a:off x="0" y="-13833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Visualización de datos -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6337673-A5D6-4FD1-B0E4-AC8E1D5BC371}"/>
              </a:ext>
            </a:extLst>
          </p:cNvPr>
          <p:cNvSpPr/>
          <p:nvPr/>
        </p:nvSpPr>
        <p:spPr>
          <a:xfrm>
            <a:off x="17227" y="558163"/>
            <a:ext cx="45143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ggplot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(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data_filtro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) +</a:t>
            </a:r>
          </a:p>
          <a:p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geom_point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(aes(x = 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price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, y = 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surface_covered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, </a:t>
            </a:r>
          </a:p>
          <a:p>
            <a:r>
              <a:rPr lang="es-AR" dirty="0">
                <a:solidFill>
                  <a:schemeClr val="bg1"/>
                </a:solidFill>
                <a:latin typeface="Rubik" panose="020B0604020202020204" charset="-79"/>
                <a:cs typeface="Rubik" panose="020B0604020202020204" charset="-79"/>
              </a:rPr>
              <a:t>                          </a:t>
            </a:r>
            <a:r>
              <a:rPr lang="es-AR" dirty="0" err="1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size</a:t>
            </a:r>
            <a:r>
              <a:rPr lang="es-AR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=</a:t>
            </a:r>
            <a:r>
              <a:rPr lang="es-AR" dirty="0" err="1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rooms</a:t>
            </a:r>
            <a:r>
              <a:rPr lang="es-AR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),</a:t>
            </a:r>
          </a:p>
          <a:p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             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alpha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 = .4, color="#5184b9")+</a:t>
            </a:r>
          </a:p>
          <a:p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labs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(x="Precio", y="Superficie cubierta", </a:t>
            </a:r>
          </a:p>
          <a:p>
            <a:r>
              <a:rPr lang="es-AR" dirty="0" err="1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size</a:t>
            </a:r>
            <a:r>
              <a:rPr lang="es-AR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="Ambientes")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DDF6DF8-DD0D-45AF-A1F3-EC05F02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60" y="1967077"/>
            <a:ext cx="3480799" cy="2628000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39B5B22-5CB2-4E17-9EAA-4A1101116B22}"/>
              </a:ext>
            </a:extLst>
          </p:cNvPr>
          <p:cNvCxnSpPr>
            <a:cxnSpLocks/>
          </p:cNvCxnSpPr>
          <p:nvPr/>
        </p:nvCxnSpPr>
        <p:spPr>
          <a:xfrm>
            <a:off x="1855960" y="1712724"/>
            <a:ext cx="0" cy="221985"/>
          </a:xfrm>
          <a:prstGeom prst="straightConnector1">
            <a:avLst/>
          </a:prstGeom>
          <a:ln w="19050">
            <a:solidFill>
              <a:srgbClr val="45637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6416D5A5-6F18-42DB-9957-CE4CE0191E72}"/>
              </a:ext>
            </a:extLst>
          </p:cNvPr>
          <p:cNvSpPr/>
          <p:nvPr/>
        </p:nvSpPr>
        <p:spPr>
          <a:xfrm>
            <a:off x="4924002" y="590531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ggplot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(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data_filtro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) +</a:t>
            </a:r>
          </a:p>
          <a:p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geom_point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(aes(x = 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price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, y = 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surface_covered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, 	     </a:t>
            </a:r>
            <a:r>
              <a:rPr lang="es-AR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color=</a:t>
            </a:r>
            <a:r>
              <a:rPr lang="es-AR" dirty="0" err="1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property_type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),</a:t>
            </a:r>
          </a:p>
          <a:p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             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alpha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 = .4, 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size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=4)+</a:t>
            </a:r>
          </a:p>
          <a:p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labs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(x="Precio", y="Superficie cubierta", </a:t>
            </a:r>
          </a:p>
          <a:p>
            <a:r>
              <a:rPr lang="es-AR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color="Tipo")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E2D024E-9C50-4ECC-8D6C-7B358C6F8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521" y="1969372"/>
            <a:ext cx="3480799" cy="2628000"/>
          </a:xfrm>
          <a:prstGeom prst="rect">
            <a:avLst/>
          </a:prstGeom>
        </p:spPr>
      </p:pic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D55E97B7-14D6-4168-A96E-2481C654BBCE}"/>
              </a:ext>
            </a:extLst>
          </p:cNvPr>
          <p:cNvCxnSpPr>
            <a:cxnSpLocks/>
          </p:cNvCxnSpPr>
          <p:nvPr/>
        </p:nvCxnSpPr>
        <p:spPr>
          <a:xfrm>
            <a:off x="6823730" y="1747387"/>
            <a:ext cx="0" cy="221985"/>
          </a:xfrm>
          <a:prstGeom prst="straightConnector1">
            <a:avLst/>
          </a:prstGeom>
          <a:ln w="19050">
            <a:solidFill>
              <a:srgbClr val="45637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D8113B5-2E83-403B-B4F9-FF3DBF1A8DAB}"/>
              </a:ext>
            </a:extLst>
          </p:cNvPr>
          <p:cNvSpPr txBox="1"/>
          <p:nvPr/>
        </p:nvSpPr>
        <p:spPr>
          <a:xfrm>
            <a:off x="4572000" y="66329"/>
            <a:ext cx="4369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Rubik" panose="020B0604020202020204" charset="-79"/>
                <a:ea typeface="MS PGothic" panose="020B0600070205080204" pitchFamily="34" charset="-128"/>
                <a:cs typeface="Rubik" panose="020B0604020202020204" charset="-79"/>
              </a:rPr>
              <a:t>Teniendo en cuenta una tercer variable</a:t>
            </a:r>
            <a:endParaRPr lang="es-AR" sz="1600" dirty="0">
              <a:solidFill>
                <a:schemeClr val="bg1">
                  <a:lumMod val="50000"/>
                </a:schemeClr>
              </a:solidFill>
              <a:latin typeface="Rubik" panose="020B0604020202020204" charset="-79"/>
              <a:ea typeface="MS PGothic" panose="020B0600070205080204" pitchFamily="34" charset="-128"/>
              <a:cs typeface="Rubik" panose="020B0604020202020204" charset="-79"/>
            </a:endParaRP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B5C54A1A-C93E-4885-B60E-0FCE21EBE91E}"/>
              </a:ext>
            </a:extLst>
          </p:cNvPr>
          <p:cNvCxnSpPr/>
          <p:nvPr/>
        </p:nvCxnSpPr>
        <p:spPr>
          <a:xfrm>
            <a:off x="4410159" y="663547"/>
            <a:ext cx="0" cy="377898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6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8;p13"/>
          <p:cNvSpPr txBox="1"/>
          <p:nvPr/>
        </p:nvSpPr>
        <p:spPr>
          <a:xfrm>
            <a:off x="0" y="-13833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Visualización de datos -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6337673-A5D6-4FD1-B0E4-AC8E1D5BC371}"/>
              </a:ext>
            </a:extLst>
          </p:cNvPr>
          <p:cNvSpPr/>
          <p:nvPr/>
        </p:nvSpPr>
        <p:spPr>
          <a:xfrm>
            <a:off x="102193" y="546694"/>
            <a:ext cx="455477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ggplot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(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data_filtro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) +</a:t>
            </a:r>
          </a:p>
          <a:p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geom_point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(aes(x = 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price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, y = 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surface_covered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),</a:t>
            </a:r>
          </a:p>
          <a:p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              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alpha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 = .4, color="#5184b9", 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size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=4) +</a:t>
            </a:r>
          </a:p>
          <a:p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labs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(x="Precio", y="Superficie cubierta")+</a:t>
            </a:r>
          </a:p>
          <a:p>
            <a:r>
              <a:rPr lang="es-AR" dirty="0">
                <a:solidFill>
                  <a:schemeClr val="bg1"/>
                </a:solidFill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lang="es-AR" dirty="0" err="1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facet_wrap</a:t>
            </a:r>
            <a:r>
              <a:rPr lang="es-AR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(~</a:t>
            </a:r>
            <a:r>
              <a:rPr lang="es-AR" dirty="0" err="1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property_type</a:t>
            </a:r>
            <a:r>
              <a:rPr lang="es-AR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)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39B5B22-5CB2-4E17-9EAA-4A1101116B22}"/>
              </a:ext>
            </a:extLst>
          </p:cNvPr>
          <p:cNvCxnSpPr>
            <a:cxnSpLocks/>
          </p:cNvCxnSpPr>
          <p:nvPr/>
        </p:nvCxnSpPr>
        <p:spPr>
          <a:xfrm>
            <a:off x="4830304" y="1131469"/>
            <a:ext cx="1036421" cy="387214"/>
          </a:xfrm>
          <a:prstGeom prst="straightConnector1">
            <a:avLst/>
          </a:prstGeom>
          <a:ln w="19050">
            <a:solidFill>
              <a:srgbClr val="45637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D8113B5-2E83-403B-B4F9-FF3DBF1A8DAB}"/>
              </a:ext>
            </a:extLst>
          </p:cNvPr>
          <p:cNvSpPr txBox="1"/>
          <p:nvPr/>
        </p:nvSpPr>
        <p:spPr>
          <a:xfrm>
            <a:off x="4572000" y="66329"/>
            <a:ext cx="4369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Rubik" panose="020B0604020202020204" charset="-79"/>
                <a:ea typeface="MS PGothic" panose="020B0600070205080204" pitchFamily="34" charset="-128"/>
                <a:cs typeface="Rubik" panose="020B0604020202020204" charset="-79"/>
              </a:rPr>
              <a:t>Teniendo en cuenta una tercer variable</a:t>
            </a:r>
            <a:endParaRPr lang="es-AR" sz="1600" dirty="0">
              <a:solidFill>
                <a:schemeClr val="bg1">
                  <a:lumMod val="50000"/>
                </a:schemeClr>
              </a:solidFill>
              <a:latin typeface="Rubik" panose="020B0604020202020204" charset="-79"/>
              <a:ea typeface="MS PGothic" panose="020B0600070205080204" pitchFamily="34" charset="-128"/>
              <a:cs typeface="Rubik" panose="020B0604020202020204" charset="-79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0EF1A84-8CD9-4262-98D5-EC26A5B0C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889" y="1716245"/>
            <a:ext cx="5769621" cy="285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98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upo 83"/>
          <p:cNvGrpSpPr/>
          <p:nvPr/>
        </p:nvGrpSpPr>
        <p:grpSpPr>
          <a:xfrm>
            <a:off x="829019" y="1867692"/>
            <a:ext cx="1914181" cy="1795748"/>
            <a:chOff x="829019" y="1867692"/>
            <a:chExt cx="1914181" cy="1795748"/>
          </a:xfrm>
        </p:grpSpPr>
        <p:cxnSp>
          <p:nvCxnSpPr>
            <p:cNvPr id="3" name="Conector recto de flecha 2"/>
            <p:cNvCxnSpPr/>
            <p:nvPr/>
          </p:nvCxnSpPr>
          <p:spPr>
            <a:xfrm flipV="1">
              <a:off x="829019" y="1867692"/>
              <a:ext cx="2754" cy="1795748"/>
            </a:xfrm>
            <a:prstGeom prst="straightConnector1">
              <a:avLst/>
            </a:prstGeom>
            <a:ln w="38100">
              <a:solidFill>
                <a:srgbClr val="45637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/>
            <p:cNvCxnSpPr/>
            <p:nvPr/>
          </p:nvCxnSpPr>
          <p:spPr>
            <a:xfrm flipV="1">
              <a:off x="829019" y="3638117"/>
              <a:ext cx="1914181" cy="23488"/>
            </a:xfrm>
            <a:prstGeom prst="straightConnector1">
              <a:avLst/>
            </a:prstGeom>
            <a:ln w="38100">
              <a:solidFill>
                <a:srgbClr val="45637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Visualización de datos</a:t>
            </a:r>
            <a:endParaRPr sz="3000" b="1" i="0" u="none" strike="noStrike" cap="none" dirty="0">
              <a:solidFill>
                <a:srgbClr val="45637F"/>
              </a:solidFill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</p:txBody>
      </p:sp>
      <p:sp>
        <p:nvSpPr>
          <p:cNvPr id="21" name="Google Shape;192;p13"/>
          <p:cNvSpPr txBox="1"/>
          <p:nvPr/>
        </p:nvSpPr>
        <p:spPr>
          <a:xfrm>
            <a:off x="256251" y="754922"/>
            <a:ext cx="332014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>
                <a:solidFill>
                  <a:srgbClr val="000000"/>
                </a:solidFill>
                <a:latin typeface="Rubik" panose="020B0604020202020204" charset="-79"/>
                <a:cs typeface="Rubik" panose="020B0604020202020204" charset="-79"/>
                <a:sym typeface="Arial"/>
              </a:rPr>
              <a:t>Gráficos de barra</a:t>
            </a:r>
            <a:endParaRPr sz="2400" b="1" i="0" u="none" strike="noStrike" cap="none" dirty="0">
              <a:solidFill>
                <a:srgbClr val="000000"/>
              </a:solidFill>
              <a:latin typeface="Rubik" panose="020B0604020202020204" charset="-79"/>
              <a:cs typeface="Rubik" panose="020B0604020202020204" charset="-79"/>
              <a:sym typeface="Arial"/>
            </a:endParaRPr>
          </a:p>
        </p:txBody>
      </p:sp>
      <p:cxnSp>
        <p:nvCxnSpPr>
          <p:cNvPr id="22" name="Google Shape;193;p13"/>
          <p:cNvCxnSpPr/>
          <p:nvPr/>
        </p:nvCxnSpPr>
        <p:spPr>
          <a:xfrm>
            <a:off x="256252" y="1201138"/>
            <a:ext cx="790812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53" name="Grupo 52"/>
          <p:cNvGrpSpPr/>
          <p:nvPr/>
        </p:nvGrpSpPr>
        <p:grpSpPr>
          <a:xfrm>
            <a:off x="3322375" y="1567109"/>
            <a:ext cx="5489611" cy="2567461"/>
            <a:chOff x="2207820" y="1567109"/>
            <a:chExt cx="6643610" cy="2567461"/>
          </a:xfrm>
        </p:grpSpPr>
        <p:grpSp>
          <p:nvGrpSpPr>
            <p:cNvPr id="54" name="Group 11"/>
            <p:cNvGrpSpPr>
              <a:grpSpLocks/>
            </p:cNvGrpSpPr>
            <p:nvPr/>
          </p:nvGrpSpPr>
          <p:grpSpPr bwMode="auto">
            <a:xfrm>
              <a:off x="2207820" y="1846191"/>
              <a:ext cx="682824" cy="1995485"/>
              <a:chOff x="6350744" y="3798025"/>
              <a:chExt cx="1820600" cy="5320937"/>
            </a:xfrm>
          </p:grpSpPr>
          <p:cxnSp>
            <p:nvCxnSpPr>
              <p:cNvPr id="79" name="Straight Connector 98"/>
              <p:cNvCxnSpPr/>
              <p:nvPr/>
            </p:nvCxnSpPr>
            <p:spPr>
              <a:xfrm rot="5400000">
                <a:off x="7261044" y="2918206"/>
                <a:ext cx="0" cy="18206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3"/>
              <p:cNvCxnSpPr/>
              <p:nvPr/>
            </p:nvCxnSpPr>
            <p:spPr>
              <a:xfrm flipH="1">
                <a:off x="6350744" y="3798025"/>
                <a:ext cx="61794" cy="527650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99"/>
              <p:cNvCxnSpPr/>
              <p:nvPr/>
            </p:nvCxnSpPr>
            <p:spPr>
              <a:xfrm rot="5400000">
                <a:off x="7261045" y="5598985"/>
                <a:ext cx="0" cy="182059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100"/>
              <p:cNvCxnSpPr/>
              <p:nvPr/>
            </p:nvCxnSpPr>
            <p:spPr>
              <a:xfrm rot="5400000">
                <a:off x="7261044" y="8208662"/>
                <a:ext cx="0" cy="18206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Rounded Rectangle 36"/>
            <p:cNvSpPr/>
            <p:nvPr/>
          </p:nvSpPr>
          <p:spPr>
            <a:xfrm>
              <a:off x="2890644" y="1679624"/>
              <a:ext cx="1872112" cy="37385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lIns="18075" tIns="18075" rIns="18075" bIns="18075" spcCol="1270" anchor="ctr"/>
            <a:lstStyle/>
            <a:p>
              <a:pPr algn="ctr" defTabSz="35559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s-ES" sz="1200" dirty="0">
                  <a:solidFill>
                    <a:srgbClr val="FFFFFF"/>
                  </a:solidFill>
                  <a:latin typeface="Rubik" panose="020B0604020202020204" charset="-79"/>
                  <a:cs typeface="Rubik" panose="020B0604020202020204" charset="-79"/>
                </a:rPr>
                <a:t>Distribución</a:t>
              </a:r>
              <a:r>
                <a:rPr lang="en-US" sz="1200" dirty="0">
                  <a:solidFill>
                    <a:srgbClr val="FFFFFF"/>
                  </a:solidFill>
                  <a:latin typeface="Rubik" panose="020B0604020202020204" charset="-79"/>
                  <a:cs typeface="Rubik" panose="020B0604020202020204" charset="-79"/>
                </a:rPr>
                <a:t> </a:t>
              </a:r>
              <a:r>
                <a:rPr lang="es-AR" sz="1200" dirty="0">
                  <a:solidFill>
                    <a:srgbClr val="FFFFFF"/>
                  </a:solidFill>
                  <a:latin typeface="Rubik" panose="020B0604020202020204" charset="-79"/>
                  <a:cs typeface="Rubik" panose="020B0604020202020204" charset="-79"/>
                </a:rPr>
                <a:t>univariada</a:t>
              </a:r>
            </a:p>
          </p:txBody>
        </p:sp>
        <p:sp>
          <p:nvSpPr>
            <p:cNvPr id="56" name="Rounded Rectangle 37"/>
            <p:cNvSpPr/>
            <p:nvPr/>
          </p:nvSpPr>
          <p:spPr>
            <a:xfrm>
              <a:off x="2892430" y="2696295"/>
              <a:ext cx="1872112" cy="37385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lIns="18075" tIns="18075" rIns="18075" bIns="18075" spcCol="1270" anchor="ctr"/>
            <a:lstStyle/>
            <a:p>
              <a:pPr algn="ctr" defTabSz="35559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s-MX" sz="1200" dirty="0">
                  <a:solidFill>
                    <a:srgbClr val="FFFFFF"/>
                  </a:solidFill>
                  <a:latin typeface="Rubik" panose="020B0604020202020204" charset="-79"/>
                  <a:cs typeface="Rubik" panose="020B0604020202020204" charset="-79"/>
                </a:rPr>
                <a:t>Frecuencia de una variable</a:t>
              </a:r>
              <a:endParaRPr lang="es-AR" sz="1200" dirty="0">
                <a:solidFill>
                  <a:srgbClr val="FFFFFF"/>
                </a:solidFill>
                <a:latin typeface="Rubik" panose="020B0604020202020204" charset="-79"/>
                <a:cs typeface="Rubik" panose="020B0604020202020204" charset="-79"/>
              </a:endParaRPr>
            </a:p>
          </p:txBody>
        </p:sp>
        <p:sp>
          <p:nvSpPr>
            <p:cNvPr id="57" name="Rounded Rectangle 38"/>
            <p:cNvSpPr/>
            <p:nvPr/>
          </p:nvSpPr>
          <p:spPr>
            <a:xfrm>
              <a:off x="2892430" y="3662487"/>
              <a:ext cx="1872112" cy="37326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lIns="18075" tIns="18075" rIns="18075" bIns="18075" spcCol="1270" anchor="ctr"/>
            <a:lstStyle/>
            <a:p>
              <a:pPr algn="ctr" defTabSz="35559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s-MX" sz="1200" dirty="0">
                  <a:solidFill>
                    <a:srgbClr val="FFFFFF"/>
                  </a:solidFill>
                  <a:latin typeface="Rubik" panose="020B0604020202020204" charset="-79"/>
                  <a:cs typeface="Rubik" panose="020B0604020202020204" charset="-79"/>
                </a:rPr>
                <a:t>Tipo de variable</a:t>
              </a:r>
              <a:endParaRPr lang="es-AR" sz="1200" dirty="0">
                <a:solidFill>
                  <a:srgbClr val="FFFFFF"/>
                </a:solidFill>
                <a:latin typeface="Rubik" panose="020B0604020202020204" charset="-79"/>
                <a:cs typeface="Rubik" panose="020B0604020202020204" charset="-79"/>
              </a:endParaRPr>
            </a:p>
          </p:txBody>
        </p:sp>
        <p:cxnSp>
          <p:nvCxnSpPr>
            <p:cNvPr id="58" name="Straight Connector 76"/>
            <p:cNvCxnSpPr/>
            <p:nvPr/>
          </p:nvCxnSpPr>
          <p:spPr>
            <a:xfrm flipH="1">
              <a:off x="4705009" y="3825014"/>
              <a:ext cx="204192" cy="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Left Bracket 77"/>
            <p:cNvSpPr/>
            <p:nvPr/>
          </p:nvSpPr>
          <p:spPr>
            <a:xfrm>
              <a:off x="4911584" y="3552949"/>
              <a:ext cx="61913" cy="581621"/>
            </a:xfrm>
            <a:prstGeom prst="leftBracket">
              <a:avLst>
                <a:gd name="adj" fmla="val 65305"/>
              </a:avLst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663">
                <a:defRPr/>
              </a:pPr>
              <a:endParaRPr lang="en-US" sz="800" dirty="0">
                <a:latin typeface="Rubik" panose="020B0604020202020204" charset="-79"/>
                <a:cs typeface="Rubik" panose="020B0604020202020204" charset="-79"/>
              </a:endParaRPr>
            </a:p>
          </p:txBody>
        </p:sp>
        <p:cxnSp>
          <p:nvCxnSpPr>
            <p:cNvPr id="61" name="Straight Connector 79"/>
            <p:cNvCxnSpPr/>
            <p:nvPr/>
          </p:nvCxnSpPr>
          <p:spPr>
            <a:xfrm>
              <a:off x="4966948" y="3552950"/>
              <a:ext cx="3657402" cy="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80"/>
            <p:cNvCxnSpPr/>
            <p:nvPr/>
          </p:nvCxnSpPr>
          <p:spPr>
            <a:xfrm>
              <a:off x="4966948" y="4134570"/>
              <a:ext cx="3657402" cy="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84"/>
            <p:cNvCxnSpPr/>
            <p:nvPr/>
          </p:nvCxnSpPr>
          <p:spPr>
            <a:xfrm flipH="1">
              <a:off x="4735964" y="2864849"/>
              <a:ext cx="204192" cy="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Left Bracket 85"/>
            <p:cNvSpPr/>
            <p:nvPr/>
          </p:nvSpPr>
          <p:spPr>
            <a:xfrm>
              <a:off x="4909202" y="2586162"/>
              <a:ext cx="61913" cy="581621"/>
            </a:xfrm>
            <a:prstGeom prst="leftBracket">
              <a:avLst>
                <a:gd name="adj" fmla="val 65305"/>
              </a:avLst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663">
                <a:defRPr/>
              </a:pPr>
              <a:endParaRPr lang="en-US" sz="800" dirty="0">
                <a:latin typeface="Rubik" panose="020B0604020202020204" charset="-79"/>
                <a:cs typeface="Rubik" panose="020B0604020202020204" charset="-79"/>
              </a:endParaRPr>
            </a:p>
          </p:txBody>
        </p:sp>
        <p:cxnSp>
          <p:nvCxnSpPr>
            <p:cNvPr id="66" name="Straight Connector 87"/>
            <p:cNvCxnSpPr/>
            <p:nvPr/>
          </p:nvCxnSpPr>
          <p:spPr>
            <a:xfrm>
              <a:off x="4964567" y="2586162"/>
              <a:ext cx="3659783" cy="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88"/>
            <p:cNvCxnSpPr/>
            <p:nvPr/>
          </p:nvCxnSpPr>
          <p:spPr>
            <a:xfrm>
              <a:off x="4964567" y="3167783"/>
              <a:ext cx="3659783" cy="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92"/>
            <p:cNvCxnSpPr/>
            <p:nvPr/>
          </p:nvCxnSpPr>
          <p:spPr>
            <a:xfrm flipH="1">
              <a:off x="4689590" y="1867692"/>
              <a:ext cx="204192" cy="0"/>
            </a:xfrm>
            <a:prstGeom prst="line">
              <a:avLst/>
            </a:prstGeom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Left Bracket 93"/>
            <p:cNvSpPr/>
            <p:nvPr/>
          </p:nvSpPr>
          <p:spPr>
            <a:xfrm>
              <a:off x="4909202" y="1567109"/>
              <a:ext cx="61913" cy="581621"/>
            </a:xfrm>
            <a:prstGeom prst="leftBracket">
              <a:avLst>
                <a:gd name="adj" fmla="val 65305"/>
              </a:avLst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663">
                <a:defRPr/>
              </a:pPr>
              <a:endParaRPr lang="en-US" sz="800" dirty="0">
                <a:latin typeface="Rubik" panose="020B0604020202020204" charset="-79"/>
                <a:cs typeface="Rubik" panose="020B0604020202020204" charset="-79"/>
              </a:endParaRPr>
            </a:p>
          </p:txBody>
        </p:sp>
        <p:cxnSp>
          <p:nvCxnSpPr>
            <p:cNvPr id="71" name="Straight Connector 95"/>
            <p:cNvCxnSpPr/>
            <p:nvPr/>
          </p:nvCxnSpPr>
          <p:spPr>
            <a:xfrm>
              <a:off x="4964567" y="1567110"/>
              <a:ext cx="3659783" cy="0"/>
            </a:xfrm>
            <a:prstGeom prst="line">
              <a:avLst/>
            </a:prstGeom>
            <a:ln w="3175">
              <a:solidFill>
                <a:schemeClr val="accent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96"/>
            <p:cNvCxnSpPr/>
            <p:nvPr/>
          </p:nvCxnSpPr>
          <p:spPr>
            <a:xfrm>
              <a:off x="4964567" y="2148730"/>
              <a:ext cx="3659783" cy="0"/>
            </a:xfrm>
            <a:prstGeom prst="line">
              <a:avLst/>
            </a:prstGeom>
            <a:ln w="3175">
              <a:solidFill>
                <a:schemeClr val="accent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Subtitle 2"/>
            <p:cNvSpPr txBox="1">
              <a:spLocks/>
            </p:cNvSpPr>
            <p:nvPr/>
          </p:nvSpPr>
          <p:spPr bwMode="auto">
            <a:xfrm>
              <a:off x="4965633" y="1593744"/>
              <a:ext cx="3885797" cy="58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66" tIns="34283" rIns="68566" bIns="34283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40000"/>
                </a:lnSpc>
                <a:spcBef>
                  <a:spcPts val="750"/>
                </a:spcBef>
              </a:pPr>
              <a:r>
                <a:rPr lang="es-MX" altLang="es-AR" sz="1200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Se representa una sola variable y sus cualidades</a:t>
              </a:r>
              <a:endParaRPr lang="en-US" altLang="es-AR" sz="1200" dirty="0">
                <a:solidFill>
                  <a:schemeClr val="bg1">
                    <a:lumMod val="50000"/>
                  </a:schemeClr>
                </a:solidFill>
                <a:latin typeface="Rubik" panose="020B0604020202020204" charset="-79"/>
                <a:cs typeface="Rubik" panose="020B0604020202020204" charset="-79"/>
              </a:endParaRPr>
            </a:p>
          </p:txBody>
        </p:sp>
        <p:sp>
          <p:nvSpPr>
            <p:cNvPr id="75" name="Subtitle 2"/>
            <p:cNvSpPr txBox="1">
              <a:spLocks/>
            </p:cNvSpPr>
            <p:nvPr/>
          </p:nvSpPr>
          <p:spPr bwMode="auto">
            <a:xfrm>
              <a:off x="4940156" y="2550322"/>
              <a:ext cx="3859767" cy="560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66" tIns="34283" rIns="68566" bIns="34283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lnSpc>
                  <a:spcPct val="140000"/>
                </a:lnSpc>
                <a:spcBef>
                  <a:spcPts val="750"/>
                </a:spcBef>
                <a:defRPr sz="1200">
                  <a:solidFill>
                    <a:schemeClr val="tx1"/>
                  </a:solidFill>
                  <a:latin typeface="+mn-lt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r>
                <a:rPr lang="es-MX" altLang="es-AR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El alto de la barra para cada categoría dependerá del valor de su frecuencia</a:t>
              </a:r>
              <a:endParaRPr lang="en-US" altLang="es-AR" dirty="0">
                <a:solidFill>
                  <a:schemeClr val="bg1">
                    <a:lumMod val="50000"/>
                  </a:schemeClr>
                </a:solidFill>
                <a:latin typeface="Rubik" panose="020B0604020202020204" charset="-79"/>
                <a:cs typeface="Rubik" panose="020B0604020202020204" charset="-79"/>
              </a:endParaRPr>
            </a:p>
          </p:txBody>
        </p:sp>
        <p:sp>
          <p:nvSpPr>
            <p:cNvPr id="77" name="Subtitle 2"/>
            <p:cNvSpPr txBox="1">
              <a:spLocks/>
            </p:cNvSpPr>
            <p:nvPr/>
          </p:nvSpPr>
          <p:spPr bwMode="auto">
            <a:xfrm>
              <a:off x="4940286" y="3521349"/>
              <a:ext cx="3911144" cy="58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66" tIns="34283" rIns="68566" bIns="34283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lnSpc>
                  <a:spcPct val="140000"/>
                </a:lnSpc>
                <a:spcBef>
                  <a:spcPts val="750"/>
                </a:spcBef>
                <a:defRPr sz="1200">
                  <a:solidFill>
                    <a:schemeClr val="tx1"/>
                  </a:solidFill>
                  <a:latin typeface="+mn-lt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r>
                <a:rPr lang="es-MX" altLang="es-AR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La variable representada puede ser cualitativa o cuantitativa discreta</a:t>
              </a:r>
              <a:endParaRPr lang="en-US" altLang="es-AR" dirty="0">
                <a:solidFill>
                  <a:schemeClr val="bg1">
                    <a:lumMod val="50000"/>
                  </a:schemeClr>
                </a:solidFill>
                <a:latin typeface="Rubik" panose="020B0604020202020204" charset="-79"/>
                <a:cs typeface="Rubik" panose="020B0604020202020204" charset="-79"/>
              </a:endParaRPr>
            </a:p>
          </p:txBody>
        </p:sp>
      </p:grpSp>
      <p:sp>
        <p:nvSpPr>
          <p:cNvPr id="2" name="Rectángulo 1"/>
          <p:cNvSpPr/>
          <p:nvPr/>
        </p:nvSpPr>
        <p:spPr>
          <a:xfrm>
            <a:off x="1012371" y="2786743"/>
            <a:ext cx="370115" cy="875744"/>
          </a:xfrm>
          <a:prstGeom prst="rect">
            <a:avLst/>
          </a:prstGeom>
          <a:solidFill>
            <a:srgbClr val="45637F"/>
          </a:solidFill>
          <a:ln>
            <a:solidFill>
              <a:srgbClr val="4563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1558914" y="2329543"/>
            <a:ext cx="370115" cy="1320799"/>
          </a:xfrm>
          <a:prstGeom prst="rect">
            <a:avLst/>
          </a:prstGeom>
          <a:solidFill>
            <a:srgbClr val="45637F"/>
          </a:solidFill>
          <a:ln>
            <a:solidFill>
              <a:srgbClr val="4563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2088160" y="2586162"/>
            <a:ext cx="370115" cy="1064140"/>
          </a:xfrm>
          <a:prstGeom prst="rect">
            <a:avLst/>
          </a:prstGeom>
          <a:solidFill>
            <a:srgbClr val="45637F"/>
          </a:solidFill>
          <a:ln>
            <a:solidFill>
              <a:srgbClr val="4563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 rot="16200000">
            <a:off x="-529759" y="2611677"/>
            <a:ext cx="2031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ubik" panose="020B0604020202020204" charset="-79"/>
                <a:cs typeface="Rubik" panose="020B0604020202020204" charset="-79"/>
              </a:rPr>
              <a:t>Cantidad o porcentaje</a:t>
            </a:r>
            <a:endParaRPr lang="es-AR" dirty="0">
              <a:solidFill>
                <a:schemeClr val="bg1">
                  <a:lumMod val="50000"/>
                </a:schemeClr>
              </a:solidFill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829848" y="3687786"/>
            <a:ext cx="2058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ubik" panose="020B0604020202020204" charset="-79"/>
                <a:cs typeface="Rubik" panose="020B0604020202020204" charset="-79"/>
              </a:rPr>
              <a:t>Variable 1 (Categórica)</a:t>
            </a:r>
            <a:endParaRPr lang="es-AR" dirty="0">
              <a:solidFill>
                <a:schemeClr val="bg1">
                  <a:lumMod val="50000"/>
                </a:schemeClr>
              </a:solidFill>
              <a:latin typeface="Rubik" panose="020B0604020202020204" charset="-79"/>
              <a:cs typeface="Rubik" panose="020B060402020202020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272189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6316</TotalTime>
  <Words>1582</Words>
  <Application>Microsoft Office PowerPoint</Application>
  <PresentationFormat>Presentación en pantalla (16:9)</PresentationFormat>
  <Paragraphs>208</Paragraphs>
  <Slides>27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3" baseType="lpstr">
      <vt:lpstr>Rubik</vt:lpstr>
      <vt:lpstr>Cambria Math</vt:lpstr>
      <vt:lpstr>Arial</vt:lpstr>
      <vt:lpstr>Trebuchet MS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Martin Castro</dc:creator>
  <cp:lastModifiedBy>Jesús Quiroga</cp:lastModifiedBy>
  <cp:revision>120</cp:revision>
  <dcterms:modified xsi:type="dcterms:W3CDTF">2023-09-02T19:14:00Z</dcterms:modified>
</cp:coreProperties>
</file>