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16" r:id="rId3"/>
    <p:sldId id="317" r:id="rId4"/>
    <p:sldId id="334" r:id="rId5"/>
    <p:sldId id="319" r:id="rId6"/>
    <p:sldId id="320" r:id="rId7"/>
    <p:sldId id="321" r:id="rId8"/>
    <p:sldId id="325" r:id="rId9"/>
    <p:sldId id="338" r:id="rId10"/>
    <p:sldId id="326" r:id="rId11"/>
    <p:sldId id="302" r:id="rId12"/>
    <p:sldId id="327" r:id="rId13"/>
    <p:sldId id="328" r:id="rId14"/>
    <p:sldId id="329" r:id="rId15"/>
    <p:sldId id="330" r:id="rId16"/>
    <p:sldId id="331" r:id="rId17"/>
    <p:sldId id="298" r:id="rId18"/>
    <p:sldId id="332" r:id="rId19"/>
    <p:sldId id="333" r:id="rId20"/>
    <p:sldId id="340" r:id="rId21"/>
    <p:sldId id="341" r:id="rId22"/>
    <p:sldId id="375" r:id="rId23"/>
    <p:sldId id="377" r:id="rId24"/>
    <p:sldId id="378" r:id="rId25"/>
    <p:sldId id="379" r:id="rId26"/>
    <p:sldId id="380" r:id="rId27"/>
    <p:sldId id="347" r:id="rId28"/>
    <p:sldId id="381" r:id="rId29"/>
    <p:sldId id="382" r:id="rId30"/>
    <p:sldId id="358" r:id="rId31"/>
    <p:sldId id="383" r:id="rId32"/>
    <p:sldId id="296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ato Light" panose="020F0502020204030203" pitchFamily="34" charset="0"/>
      <p:regular r:id="rId39"/>
      <p:bold r:id="rId40"/>
      <p:italic r:id="rId41"/>
      <p:boldItalic r:id="rId42"/>
    </p:embeddedFont>
    <p:embeddedFont>
      <p:font typeface="Rubik" panose="020B0604020202020204" charset="-79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2B3938EB-F15B-421E-B573-D60D1B29C919}"/>
    <pc:docChg chg="delSld">
      <pc:chgData name="Luis Alfredo Jimenez" userId="13d526cefa727978" providerId="LiveId" clId="{2B3938EB-F15B-421E-B573-D60D1B29C919}" dt="2022-06-30T16:21:21.861" v="0" actId="47"/>
      <pc:docMkLst>
        <pc:docMk/>
      </pc:docMkLst>
      <pc:sldChg chg="del">
        <pc:chgData name="Luis Alfredo Jimenez" userId="13d526cefa727978" providerId="LiveId" clId="{2B3938EB-F15B-421E-B573-D60D1B29C919}" dt="2022-06-30T16:21:21.861" v="0" actId="47"/>
        <pc:sldMkLst>
          <pc:docMk/>
          <pc:sldMk cId="3981475811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5637F"/>
              </a:solidFill>
              <a:ln w="9525">
                <a:noFill/>
              </a:ln>
              <a:effectLst/>
            </c:spPr>
          </c:marker>
          <c:xVal>
            <c:numRef>
              <c:f>Hoja1!$A$2:$A$30</c:f>
              <c:numCache>
                <c:formatCode>General</c:formatCode>
                <c:ptCount val="29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7</c:v>
                </c:pt>
                <c:pt idx="5">
                  <c:v>0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6</c:v>
                </c:pt>
                <c:pt idx="10">
                  <c:v>4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8</c:v>
                </c:pt>
                <c:pt idx="17">
                  <c:v>9</c:v>
                </c:pt>
                <c:pt idx="18">
                  <c:v>5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7</c:v>
                </c:pt>
                <c:pt idx="23">
                  <c:v>7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</c:numCache>
            </c:numRef>
          </c:xVal>
          <c:yVal>
            <c:numRef>
              <c:f>Hoja1!$B$2:$B$30</c:f>
              <c:numCache>
                <c:formatCode>General</c:formatCode>
                <c:ptCount val="29"/>
                <c:pt idx="0">
                  <c:v>39</c:v>
                </c:pt>
                <c:pt idx="1">
                  <c:v>32</c:v>
                </c:pt>
                <c:pt idx="2">
                  <c:v>59</c:v>
                </c:pt>
                <c:pt idx="3">
                  <c:v>35</c:v>
                </c:pt>
                <c:pt idx="4">
                  <c:v>43</c:v>
                </c:pt>
                <c:pt idx="5">
                  <c:v>57</c:v>
                </c:pt>
                <c:pt idx="6">
                  <c:v>4</c:v>
                </c:pt>
                <c:pt idx="7">
                  <c:v>35</c:v>
                </c:pt>
                <c:pt idx="8">
                  <c:v>72</c:v>
                </c:pt>
                <c:pt idx="9">
                  <c:v>22</c:v>
                </c:pt>
                <c:pt idx="10">
                  <c:v>41</c:v>
                </c:pt>
                <c:pt idx="11">
                  <c:v>6</c:v>
                </c:pt>
                <c:pt idx="12">
                  <c:v>89</c:v>
                </c:pt>
                <c:pt idx="13">
                  <c:v>66</c:v>
                </c:pt>
                <c:pt idx="14">
                  <c:v>51</c:v>
                </c:pt>
                <c:pt idx="15">
                  <c:v>7</c:v>
                </c:pt>
                <c:pt idx="16">
                  <c:v>62</c:v>
                </c:pt>
                <c:pt idx="17">
                  <c:v>17</c:v>
                </c:pt>
                <c:pt idx="18">
                  <c:v>55</c:v>
                </c:pt>
                <c:pt idx="19">
                  <c:v>60</c:v>
                </c:pt>
                <c:pt idx="20">
                  <c:v>37</c:v>
                </c:pt>
                <c:pt idx="21">
                  <c:v>20</c:v>
                </c:pt>
                <c:pt idx="22">
                  <c:v>40</c:v>
                </c:pt>
                <c:pt idx="23">
                  <c:v>85</c:v>
                </c:pt>
                <c:pt idx="24">
                  <c:v>98</c:v>
                </c:pt>
                <c:pt idx="25">
                  <c:v>70</c:v>
                </c:pt>
                <c:pt idx="26">
                  <c:v>99</c:v>
                </c:pt>
                <c:pt idx="27">
                  <c:v>27</c:v>
                </c:pt>
                <c:pt idx="28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F4-460D-864D-750A817A7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4209392"/>
        <c:axId val="-1244207760"/>
      </c:scatterChart>
      <c:valAx>
        <c:axId val="-124420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4207760"/>
        <c:crosses val="autoZero"/>
        <c:crossBetween val="midCat"/>
      </c:valAx>
      <c:valAx>
        <c:axId val="-1244207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4420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5637F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val>
            <c:numRef>
              <c:f>Hoja1!$D$19:$D$25</c:f>
              <c:numCache>
                <c:formatCode>General</c:formatCode>
                <c:ptCount val="7"/>
                <c:pt idx="0">
                  <c:v>13</c:v>
                </c:pt>
                <c:pt idx="1">
                  <c:v>25</c:v>
                </c:pt>
                <c:pt idx="2">
                  <c:v>37</c:v>
                </c:pt>
                <c:pt idx="3">
                  <c:v>52</c:v>
                </c:pt>
                <c:pt idx="4">
                  <c:v>35</c:v>
                </c:pt>
                <c:pt idx="5">
                  <c:v>20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F-46E3-97CF-78638B1D0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244207216"/>
        <c:axId val="-1244208848"/>
      </c:barChart>
      <c:catAx>
        <c:axId val="-1244207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244208848"/>
        <c:crosses val="autoZero"/>
        <c:auto val="1"/>
        <c:lblAlgn val="ctr"/>
        <c:lblOffset val="100"/>
        <c:noMultiLvlLbl val="0"/>
      </c:catAx>
      <c:valAx>
        <c:axId val="-124420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442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75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6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01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1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21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87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7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1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7375174b3c_0_36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375174b3c_0_367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7375174b3c_0_367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7375174b3c_0_36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7375174b3c_0_36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5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2060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cbind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columnas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37476"/>
              </p:ext>
            </p:extLst>
          </p:nvPr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9729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32293"/>
              </p:ext>
            </p:extLst>
          </p:nvPr>
        </p:nvGraphicFramePr>
        <p:xfrm>
          <a:off x="5917009" y="1918470"/>
          <a:ext cx="2889533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8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filas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70744"/>
              </p:ext>
            </p:extLst>
          </p:nvPr>
        </p:nvGraphicFramePr>
        <p:xfrm>
          <a:off x="3102369" y="2450234"/>
          <a:ext cx="2269729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847"/>
              </p:ext>
            </p:extLst>
          </p:nvPr>
        </p:nvGraphicFramePr>
        <p:xfrm>
          <a:off x="6112952" y="1621280"/>
          <a:ext cx="15723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8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inner_join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57948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5622"/>
              </p:ext>
            </p:extLst>
          </p:nvPr>
        </p:nvGraphicFramePr>
        <p:xfrm>
          <a:off x="6189152" y="2134642"/>
          <a:ext cx="2181962" cy="15105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lecha derecha 19"/>
          <p:cNvSpPr/>
          <p:nvPr/>
        </p:nvSpPr>
        <p:spPr>
          <a:xfrm>
            <a:off x="5638712" y="280531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8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left_join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8410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25484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52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right_join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s-MX" sz="2400" b="1" dirty="0"/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49473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55705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14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full_join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62248"/>
              </p:ext>
            </p:extLst>
          </p:nvPr>
        </p:nvGraphicFramePr>
        <p:xfrm>
          <a:off x="6134723" y="1606346"/>
          <a:ext cx="21819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8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4216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gather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dataset</a:t>
              </a:r>
              <a:r>
                <a:rPr lang="es-MX" sz="1800" b="1" dirty="0">
                  <a:solidFill>
                    <a:schemeClr val="lt1"/>
                  </a:solidFill>
                </a:rPr>
                <a:t>, Nota_1,Nota_2, </a:t>
              </a:r>
              <a:r>
                <a:rPr lang="es-MX" sz="1800" b="1" dirty="0" err="1">
                  <a:solidFill>
                    <a:schemeClr val="lt1"/>
                  </a:solidFill>
                </a:rPr>
                <a:t>key</a:t>
              </a:r>
              <a:r>
                <a:rPr lang="es-MX" sz="1800" b="1" dirty="0">
                  <a:solidFill>
                    <a:schemeClr val="lt1"/>
                  </a:solidFill>
                </a:rPr>
                <a:t>="Examen", </a:t>
              </a:r>
              <a:r>
                <a:rPr lang="es-MX" sz="1800" b="1" dirty="0" err="1">
                  <a:solidFill>
                    <a:schemeClr val="lt1"/>
                  </a:solidFill>
                </a:rPr>
                <a:t>value</a:t>
              </a:r>
              <a:r>
                <a:rPr lang="es-MX" sz="1800" b="1" dirty="0">
                  <a:solidFill>
                    <a:schemeClr val="lt1"/>
                  </a:solidFill>
                </a:rPr>
                <a:t>="Nota")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32620"/>
              </p:ext>
            </p:extLst>
          </p:nvPr>
        </p:nvGraphicFramePr>
        <p:xfrm>
          <a:off x="772828" y="2179727"/>
          <a:ext cx="2754144" cy="148595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Alumno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Nota_1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Nota_2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03574"/>
              </p:ext>
            </p:extLst>
          </p:nvPr>
        </p:nvGraphicFramePr>
        <p:xfrm>
          <a:off x="4985599" y="1708365"/>
          <a:ext cx="3135144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Examen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3978700" y="2828006"/>
            <a:ext cx="555171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18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spread(dataset_2, Examen, Nota)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0584"/>
              </p:ext>
            </p:extLst>
          </p:nvPr>
        </p:nvGraphicFramePr>
        <p:xfrm>
          <a:off x="5148885" y="2213347"/>
          <a:ext cx="2754144" cy="148595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Alumno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Nota_1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Nota_2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07947"/>
              </p:ext>
            </p:extLst>
          </p:nvPr>
        </p:nvGraphicFramePr>
        <p:xfrm>
          <a:off x="870770" y="1618967"/>
          <a:ext cx="3135144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Examen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Flecha derecha 10"/>
          <p:cNvSpPr/>
          <p:nvPr/>
        </p:nvSpPr>
        <p:spPr>
          <a:xfrm>
            <a:off x="4299814" y="2956322"/>
            <a:ext cx="555171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8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Manipulación de datos con 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" name="Google Shape;377;p28"/>
          <p:cNvGraphicFramePr/>
          <p:nvPr>
            <p:extLst>
              <p:ext uri="{D42A27DB-BD31-4B8C-83A1-F6EECF244321}">
                <p14:modId xmlns:p14="http://schemas.microsoft.com/office/powerpoint/2010/main" val="3363078496"/>
              </p:ext>
            </p:extLst>
          </p:nvPr>
        </p:nvGraphicFramePr>
        <p:xfrm>
          <a:off x="1513115" y="1382801"/>
          <a:ext cx="6096000" cy="2462295"/>
        </p:xfrm>
        <a:graphic>
          <a:graphicData uri="http://schemas.openxmlformats.org/drawingml/2006/table">
            <a:tbl>
              <a:tblPr firstRow="1" bandRow="1">
                <a:noFill/>
                <a:tableStyleId>{72CE057E-09E1-4D0D-AC6B-FC80A6323364}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Función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select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Seleccionar columnas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filter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Filtrar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arrange</a:t>
                      </a:r>
                      <a:r>
                        <a:rPr lang="es-MX" sz="1350" u="none" strike="noStrike" cap="none" dirty="0"/>
                        <a:t>() 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Reordenar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mutate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Crear nuevas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summarise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Resumen de los valores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group_by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Agrupa datos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rename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Renombrar</a:t>
                      </a:r>
                      <a:r>
                        <a:rPr lang="es-MX" sz="1350" u="none" strike="noStrike" cap="none" baseline="0" dirty="0"/>
                        <a:t>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2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525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Scatterplot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724521" cy="2567461"/>
            <a:chOff x="2207820" y="1567109"/>
            <a:chExt cx="692790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entre dos variables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Ambas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variables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atípicos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10" y="3841675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05010" y="286344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05010" y="186441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82623" y="1572071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Nos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permite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ver que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tipo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existe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entre dos variables.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5" y="2582690"/>
              <a:ext cx="4195565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Cada par de valores es un par de coordenadas y se dibujan como puntos en el plano.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5" y="3521349"/>
              <a:ext cx="3726529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útil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de las variables que se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resto.</a:t>
              </a:r>
            </a:p>
          </p:txBody>
        </p:sp>
      </p:grp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74794AA6-A32E-4BCC-AE13-613279C19D22}"/>
              </a:ext>
            </a:extLst>
          </p:cNvPr>
          <p:cNvGraphicFramePr>
            <a:graphicFrameLocks/>
          </p:cNvGraphicFramePr>
          <p:nvPr/>
        </p:nvGraphicFramePr>
        <p:xfrm>
          <a:off x="23463" y="1697340"/>
          <a:ext cx="3119689" cy="232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86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00953" y="0"/>
            <a:ext cx="8742093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Nos proponen analizar la siguiente base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660BA8-CDA5-4049-914C-1ABDC197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5" y="635225"/>
            <a:ext cx="4216405" cy="3873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61419A-1757-42AD-9C87-14E23F74AF6F}"/>
              </a:ext>
            </a:extLst>
          </p:cNvPr>
          <p:cNvSpPr txBox="1"/>
          <p:nvPr/>
        </p:nvSpPr>
        <p:spPr>
          <a:xfrm>
            <a:off x="4726640" y="1022717"/>
            <a:ext cx="44173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valor en pesos de los alquileres por metro cuadrado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Propertry_type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Tipo de propiedad en alquiler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categórica)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Cantidad de ambientes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Superficie cubierta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Cantidad de habitaciones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discreta)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174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6CF2B5-9145-48E8-AA10-3CD11FEA05A2}"/>
              </a:ext>
            </a:extLst>
          </p:cNvPr>
          <p:cNvSpPr txBox="1"/>
          <p:nvPr/>
        </p:nvSpPr>
        <p:spPr>
          <a:xfrm>
            <a:off x="562167" y="539243"/>
            <a:ext cx="8019665" cy="410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Utilizaremos la librería</a:t>
            </a:r>
            <a:r>
              <a:rPr lang="es-AR" sz="1800" dirty="0">
                <a:solidFill>
                  <a:schemeClr val="tx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ggplot2: </a:t>
            </a:r>
          </a:p>
          <a:p>
            <a:pPr algn="just">
              <a:lnSpc>
                <a:spcPct val="150000"/>
              </a:lnSpc>
            </a:pPr>
            <a:endParaRPr lang="es-AR" sz="800" b="1" i="1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 flexible para crear gráficos visualmente atractivos.</a:t>
            </a:r>
          </a:p>
          <a:p>
            <a:pPr algn="just">
              <a:lnSpc>
                <a:spcPct val="150000"/>
              </a:lnSpc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Tiene mantenimiento constante.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Permite manipular los títulos, los ejes, los colores, los símbolos y tamaños, entre otros elementos.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Maneja objetos de la clase </a:t>
            </a:r>
            <a:r>
              <a:rPr lang="es-AR" sz="1800" i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data.frame</a:t>
            </a: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1800" i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ctr">
              <a:lnSpc>
                <a:spcPct val="150000"/>
              </a:lnSpc>
            </a:pP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Carguemos la librería -&gt; </a:t>
            </a:r>
            <a:r>
              <a:rPr lang="es-AR" sz="1800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library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(ggplot2)</a:t>
            </a:r>
          </a:p>
        </p:txBody>
      </p:sp>
      <p:sp>
        <p:nvSpPr>
          <p:cNvPr id="4" name="Google Shape;188;p13">
            <a:extLst>
              <a:ext uri="{FF2B5EF4-FFF2-40B4-BE49-F238E27FC236}">
                <a16:creationId xmlns:a16="http://schemas.microsoft.com/office/drawing/2014/main" id="{EFF5F587-707E-409A-8CD1-1470028F6656}"/>
              </a:ext>
            </a:extLst>
          </p:cNvPr>
          <p:cNvSpPr txBox="1"/>
          <p:nvPr/>
        </p:nvSpPr>
        <p:spPr>
          <a:xfrm>
            <a:off x="207697" y="7244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8159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122E086-1822-4E9B-B5CE-570563FE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6" y="1747659"/>
            <a:ext cx="3480795" cy="262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674FE7-CE90-4A38-BA88-0E472940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83" y="1842734"/>
            <a:ext cx="3480793" cy="2628000"/>
          </a:xfrm>
          <a:prstGeom prst="rect">
            <a:avLst/>
          </a:prstGeom>
        </p:spPr>
      </p:pic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color="#5184b9",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(x="Precio", y="Superficie cubierta")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441872" y="152567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3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7" y="558163"/>
            <a:ext cx="451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       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F6DF8-DD0D-45AF-A1F3-EC05F02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0" y="1967077"/>
            <a:ext cx="3480799" cy="26280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924002" y="59053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	     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color="Tipo")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2D024E-9C50-4ECC-8D6C-7B358C6F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21" y="1969372"/>
            <a:ext cx="3480799" cy="26280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410159" y="663547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02193" y="546694"/>
            <a:ext cx="45547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cubierta")+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4830304" y="1131469"/>
            <a:ext cx="1036421" cy="387214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EF1A84-8CD9-4262-98D5-EC26A5B0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9" y="1716245"/>
            <a:ext cx="5769621" cy="2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829019" y="1867692"/>
            <a:ext cx="1914181" cy="1795748"/>
            <a:chOff x="829019" y="1867692"/>
            <a:chExt cx="1914181" cy="1795748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829019" y="1867692"/>
              <a:ext cx="2754" cy="179574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829019" y="3638117"/>
              <a:ext cx="1914181" cy="2348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Gráficos de barra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89611" cy="2567461"/>
            <a:chOff x="2207820" y="1567109"/>
            <a:chExt cx="664361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s-AR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Frecuencia de una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Tipo de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09" y="382501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35964" y="2864849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689590" y="186769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3" y="1593744"/>
              <a:ext cx="3885797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s-MX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representa una sola variable y sus cualidades</a:t>
              </a:r>
              <a:endParaRPr lang="en-US" altLang="es-AR" sz="12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6" y="2550322"/>
              <a:ext cx="3859767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El alto de la barra para cada categoría dependerá del valor de su frecuencia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911144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La variable representada puede ser cualitativa o cuantitativa discreta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012371" y="2786743"/>
            <a:ext cx="370115" cy="875744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558914" y="2329543"/>
            <a:ext cx="370115" cy="1320799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88160" y="2586162"/>
            <a:ext cx="370115" cy="1064140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 rot="16200000">
            <a:off x="-529759" y="2611677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Cantidad o porcentaje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829848" y="3687786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Variable 1 (Categórica)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721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(x="Tipo", y="Cantidad")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" y="1586519"/>
            <a:ext cx="3810532" cy="28578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631407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7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6" y="558163"/>
            <a:ext cx="4786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760671" y="59053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color="#5184b9",fill="#5184b9") 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y=“Cantidad“)+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2" y="2048354"/>
            <a:ext cx="3482375" cy="26117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90" y="2161174"/>
            <a:ext cx="4534117" cy="247315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537270" y="590531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>
            <p:extLst>
              <p:ext uri="{D42A27DB-BD31-4B8C-83A1-F6EECF244321}">
                <p14:modId xmlns:p14="http://schemas.microsoft.com/office/powerpoint/2010/main" val="3658269522"/>
              </p:ext>
            </p:extLst>
          </p:nvPr>
        </p:nvGraphicFramePr>
        <p:xfrm>
          <a:off x="564921" y="1033372"/>
          <a:ext cx="7904165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654163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Histogramas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67223" cy="2567461"/>
            <a:chOff x="2207820" y="1567109"/>
            <a:chExt cx="6616515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 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Variable numérica</a:t>
              </a: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Detecta valores atipicos</a:t>
              </a: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69304" y="384346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66923" y="287727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66923" y="185762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2" y="1601836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Puede utilizarse para ver la </a:t>
              </a:r>
              <a:r>
                <a:rPr lang="es-AR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distribuciones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univariadas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variables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64567" y="2694759"/>
              <a:ext cx="3859768" cy="30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usa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con variables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continuas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884048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Este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gráfico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que 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CC140D8-A035-41BA-B87D-D6EC94A68C14}"/>
              </a:ext>
            </a:extLst>
          </p:cNvPr>
          <p:cNvGrpSpPr/>
          <p:nvPr/>
        </p:nvGrpSpPr>
        <p:grpSpPr>
          <a:xfrm>
            <a:off x="89685" y="1748968"/>
            <a:ext cx="2450611" cy="2233740"/>
            <a:chOff x="89685" y="1748968"/>
            <a:chExt cx="2450611" cy="2233740"/>
          </a:xfrm>
        </p:grpSpPr>
        <p:grpSp>
          <p:nvGrpSpPr>
            <p:cNvPr id="84" name="Grupo 83"/>
            <p:cNvGrpSpPr/>
            <p:nvPr/>
          </p:nvGrpSpPr>
          <p:grpSpPr>
            <a:xfrm>
              <a:off x="586688" y="1854837"/>
              <a:ext cx="1914181" cy="1795748"/>
              <a:chOff x="829019" y="1867692"/>
              <a:chExt cx="1914181" cy="179574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29019" y="1867692"/>
                <a:ext cx="2754" cy="179574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829019" y="3638117"/>
                <a:ext cx="1914181" cy="2348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uadroTexto 5"/>
            <p:cNvSpPr txBox="1"/>
            <p:nvPr/>
          </p:nvSpPr>
          <p:spPr>
            <a:xfrm rot="16200000">
              <a:off x="-314432" y="2598822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Frecuencia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87517" y="3674931"/>
              <a:ext cx="195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Variable 1 (Numérica)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graphicFrame>
          <p:nvGraphicFramePr>
            <p:cNvPr id="49" name="Gráfico 48">
              <a:extLst>
                <a:ext uri="{FF2B5EF4-FFF2-40B4-BE49-F238E27FC236}">
                  <a16:creationId xmlns:a16="http://schemas.microsoft.com/office/drawing/2014/main" id="{27D34DD2-A2EB-44AA-A3CD-69EE096178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190" y="1748968"/>
            <a:ext cx="1846529" cy="1959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7572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917709" y="583957"/>
            <a:ext cx="2872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507876" y="-53919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Precio",y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="Frecuencia")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74C4424-E5CB-4C58-B242-CED2135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" y="1751892"/>
            <a:ext cx="3433113" cy="2592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20DCBE-B97E-428C-9FBF-791CF9D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59" y="1751892"/>
            <a:ext cx="3433114" cy="2592000"/>
          </a:xfrm>
          <a:prstGeom prst="rect">
            <a:avLst/>
          </a:prstGeom>
        </p:spPr>
      </p:pic>
      <p:sp>
        <p:nvSpPr>
          <p:cNvPr id="6" name="AutoShape 2" descr="http://127.0.0.1:31376/graphics/plot.png?width=400&amp;height=302&amp;randomizer=978243821">
            <a:extLst>
              <a:ext uri="{FF2B5EF4-FFF2-40B4-BE49-F238E27FC236}">
                <a16:creationId xmlns:a16="http://schemas.microsoft.com/office/drawing/2014/main" id="{71388A98-53DB-4E12-847E-DA1586AEF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2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(Datos, Nombre, Edad)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Seleccionando columnas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Google Shape;324;p24"/>
          <p:cNvGraphicFramePr/>
          <p:nvPr>
            <p:extLst>
              <p:ext uri="{D42A27DB-BD31-4B8C-83A1-F6EECF244321}">
                <p14:modId xmlns:p14="http://schemas.microsoft.com/office/powerpoint/2010/main" val="1680239137"/>
              </p:ext>
            </p:extLst>
          </p:nvPr>
        </p:nvGraphicFramePr>
        <p:xfrm>
          <a:off x="5424227" y="1853365"/>
          <a:ext cx="19344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0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4800903" y="289353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348"/>
              </p:ext>
            </p:extLst>
          </p:nvPr>
        </p:nvGraphicFramePr>
        <p:xfrm>
          <a:off x="729850" y="1853365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(Datos, Edad&gt;30)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Filtrando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Flecha derecha 11"/>
          <p:cNvSpPr/>
          <p:nvPr/>
        </p:nvSpPr>
        <p:spPr>
          <a:xfrm>
            <a:off x="4319108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8858"/>
              </p:ext>
            </p:extLst>
          </p:nvPr>
        </p:nvGraphicFramePr>
        <p:xfrm>
          <a:off x="4893560" y="2182949"/>
          <a:ext cx="3730787" cy="118876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444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mutate</a:t>
              </a:r>
              <a:r>
                <a:rPr lang="es-MX" sz="1800" b="1" dirty="0">
                  <a:solidFill>
                    <a:schemeClr val="lt1"/>
                  </a:solidFill>
                </a:rPr>
                <a:t>(Datos, Suma= </a:t>
              </a:r>
              <a:r>
                <a:rPr lang="es-MX" sz="1800" b="1" dirty="0" err="1">
                  <a:solidFill>
                    <a:schemeClr val="lt1"/>
                  </a:solidFill>
                </a:rPr>
                <a:t>Edad+Peso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Crando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nuevas variables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4682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lecha derecha 11"/>
          <p:cNvSpPr/>
          <p:nvPr/>
        </p:nvSpPr>
        <p:spPr>
          <a:xfrm>
            <a:off x="4164187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99778"/>
              </p:ext>
            </p:extLst>
          </p:nvPr>
        </p:nvGraphicFramePr>
        <p:xfrm>
          <a:off x="4531396" y="1821761"/>
          <a:ext cx="4473196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Suma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s-MX" sz="135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4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summarise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group_by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Datos,Sexo</a:t>
              </a:r>
              <a:r>
                <a:rPr lang="es-MX" sz="1800" b="1" dirty="0">
                  <a:solidFill>
                    <a:schemeClr val="lt1"/>
                  </a:solidFill>
                </a:rPr>
                <a:t>),</a:t>
              </a:r>
              <a:r>
                <a:rPr lang="es-MX" sz="1800" b="1" dirty="0" err="1">
                  <a:solidFill>
                    <a:schemeClr val="lt1"/>
                  </a:solidFill>
                </a:rPr>
                <a:t>Suma_edad</a:t>
              </a:r>
              <a:r>
                <a:rPr lang="es-MX" sz="1800" b="1" dirty="0">
                  <a:solidFill>
                    <a:schemeClr val="lt1"/>
                  </a:solidFill>
                </a:rPr>
                <a:t>=sum(Edad)) 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Agrupar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Google Shape;324;p24"/>
          <p:cNvGraphicFramePr/>
          <p:nvPr>
            <p:extLst>
              <p:ext uri="{D42A27DB-BD31-4B8C-83A1-F6EECF244321}">
                <p14:modId xmlns:p14="http://schemas.microsoft.com/office/powerpoint/2010/main" val="469244871"/>
              </p:ext>
            </p:extLst>
          </p:nvPr>
        </p:nvGraphicFramePr>
        <p:xfrm>
          <a:off x="5228082" y="2416141"/>
          <a:ext cx="2446347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7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 err="1">
                          <a:solidFill>
                            <a:schemeClr val="lt1"/>
                          </a:solidFill>
                        </a:rPr>
                        <a:t>Suma_edad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215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11126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lecha derecha 12"/>
          <p:cNvSpPr/>
          <p:nvPr/>
        </p:nvSpPr>
        <p:spPr>
          <a:xfrm>
            <a:off x="4455152" y="278719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20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ángulo redondeado 1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stCxn id="2" idx="3"/>
            <a:endCxn id="3" idx="1"/>
          </p:cNvCxnSpPr>
          <p:nvPr/>
        </p:nvCxnSpPr>
        <p:spPr>
          <a:xfrm flipV="1">
            <a:off x="3324951" y="1640135"/>
            <a:ext cx="886749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2" idx="3"/>
            <a:endCxn id="23" idx="1"/>
          </p:cNvCxnSpPr>
          <p:nvPr/>
        </p:nvCxnSpPr>
        <p:spPr>
          <a:xfrm>
            <a:off x="3324951" y="2214357"/>
            <a:ext cx="885678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endCxn id="3" idx="1"/>
          </p:cNvCxnSpPr>
          <p:nvPr/>
        </p:nvCxnSpPr>
        <p:spPr>
          <a:xfrm flipV="1">
            <a:off x="3324950" y="1640135"/>
            <a:ext cx="886750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23" idx="1"/>
          </p:cNvCxnSpPr>
          <p:nvPr/>
        </p:nvCxnSpPr>
        <p:spPr>
          <a:xfrm>
            <a:off x="3324950" y="2214357"/>
            <a:ext cx="885679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189;p13"/>
          <p:cNvGrpSpPr/>
          <p:nvPr/>
        </p:nvGrpSpPr>
        <p:grpSpPr>
          <a:xfrm>
            <a:off x="215573" y="3298373"/>
            <a:ext cx="8408776" cy="1334385"/>
            <a:chOff x="0" y="192315"/>
            <a:chExt cx="6444344" cy="638625"/>
          </a:xfrm>
        </p:grpSpPr>
        <p:sp>
          <p:nvSpPr>
            <p:cNvPr id="12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(Edad&lt;50)%&gt;%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(Nombre)%&gt;%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head()</a:t>
              </a:r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727541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1842</Words>
  <Application>Microsoft Office PowerPoint</Application>
  <PresentationFormat>Presentación en pantalla (16:9)</PresentationFormat>
  <Paragraphs>832</Paragraphs>
  <Slides>32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Rubik</vt:lpstr>
      <vt:lpstr>Calibri</vt:lpstr>
      <vt:lpstr>Trebuchet MS</vt:lpstr>
      <vt:lpstr>Arial</vt:lpstr>
      <vt:lpstr>Lato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Luis Alfredo Jimenez</cp:lastModifiedBy>
  <cp:revision>44</cp:revision>
  <dcterms:modified xsi:type="dcterms:W3CDTF">2022-06-30T16:21:26Z</dcterms:modified>
</cp:coreProperties>
</file>