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0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Helvetica Neue" panose="020B0604020202020204" charset="0"/>
      <p:regular r:id="rId46"/>
      <p:bold r:id="rId47"/>
      <p:italic r:id="rId48"/>
      <p:boldItalic r:id="rId49"/>
    </p:embeddedFont>
    <p:embeddedFont>
      <p:font typeface="Lato Light" panose="020F0502020204030203" pitchFamily="34" charset="0"/>
      <p:regular r:id="rId50"/>
      <p:bold r:id="rId51"/>
      <p:italic r:id="rId52"/>
      <p:boldItalic r:id="rId53"/>
    </p:embeddedFont>
    <p:embeddedFont>
      <p:font typeface="Open Sans" panose="020B0606030504020204" pitchFamily="34" charset="0"/>
      <p:regular r:id="rId54"/>
      <p:bold r:id="rId55"/>
      <p:italic r:id="rId56"/>
      <p:boldItalic r:id="rId57"/>
    </p:embeddedFont>
    <p:embeddedFont>
      <p:font typeface="Rubik" panose="020B0604020202020204" charset="-79"/>
      <p:regular r:id="rId58"/>
      <p:bold r:id="rId59"/>
      <p:italic r:id="rId60"/>
      <p:boldItalic r:id="rId61"/>
    </p:embeddedFont>
    <p:embeddedFont>
      <p:font typeface="Trebuchet MS" panose="020B0603020202020204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40017-324B-4155-9AA9-D8A1DD98B5AC}">
  <a:tblStyle styleId="{48440017-324B-4155-9AA9-D8A1DD98B5A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04053B1-186C-45A0-B4CD-E64317A1AEA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79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63" Type="http://schemas.openxmlformats.org/officeDocument/2006/relationships/font" Target="fonts/font2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font" Target="fonts/font2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9.fntdata"/><Relationship Id="rId55" Type="http://schemas.openxmlformats.org/officeDocument/2006/relationships/font" Target="fonts/font1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redo Jimenez" userId="13d526cefa727978" providerId="LiveId" clId="{C266F21D-0AE9-41FC-9EB8-E01A2458DEE0}"/>
    <pc:docChg chg="modSld">
      <pc:chgData name="Luis Alfredo Jimenez" userId="13d526cefa727978" providerId="LiveId" clId="{C266F21D-0AE9-41FC-9EB8-E01A2458DEE0}" dt="2020-05-16T16:15:15.129" v="5"/>
      <pc:docMkLst>
        <pc:docMk/>
      </pc:docMkLst>
      <pc:sldChg chg="modSp mod">
        <pc:chgData name="Luis Alfredo Jimenez" userId="13d526cefa727978" providerId="LiveId" clId="{C266F21D-0AE9-41FC-9EB8-E01A2458DEE0}" dt="2020-05-16T14:58:50.699" v="0" actId="20577"/>
        <pc:sldMkLst>
          <pc:docMk/>
          <pc:sldMk cId="0" sldId="257"/>
        </pc:sldMkLst>
        <pc:spChg chg="mod">
          <ac:chgData name="Luis Alfredo Jimenez" userId="13d526cefa727978" providerId="LiveId" clId="{C266F21D-0AE9-41FC-9EB8-E01A2458DEE0}" dt="2020-05-16T14:58:50.699" v="0" actId="20577"/>
          <ac:spMkLst>
            <pc:docMk/>
            <pc:sldMk cId="0" sldId="257"/>
            <ac:spMk id="85" creationId="{00000000-0000-0000-0000-000000000000}"/>
          </ac:spMkLst>
        </pc:spChg>
      </pc:sldChg>
      <pc:sldChg chg="modAnim">
        <pc:chgData name="Luis Alfredo Jimenez" userId="13d526cefa727978" providerId="LiveId" clId="{C266F21D-0AE9-41FC-9EB8-E01A2458DEE0}" dt="2020-05-16T16:14:22.192" v="2"/>
        <pc:sldMkLst>
          <pc:docMk/>
          <pc:sldMk cId="0" sldId="261"/>
        </pc:sldMkLst>
      </pc:sldChg>
      <pc:sldChg chg="modAnim">
        <pc:chgData name="Luis Alfredo Jimenez" userId="13d526cefa727978" providerId="LiveId" clId="{C266F21D-0AE9-41FC-9EB8-E01A2458DEE0}" dt="2020-05-16T16:15:15.129" v="5"/>
        <pc:sldMkLst>
          <pc:docMk/>
          <pc:sldMk cId="0" sldId="262"/>
        </pc:sldMkLst>
      </pc:sldChg>
    </pc:docChg>
  </pc:docChgLst>
  <pc:docChgLst>
    <pc:chgData name="Luis Alfredo Jimenez" userId="13d526cefa727978" providerId="LiveId" clId="{F07C073A-30DB-41D3-9F06-214C741C56D8}"/>
    <pc:docChg chg="undo custSel addSld delSld modSld sldOrd">
      <pc:chgData name="Luis Alfredo Jimenez" userId="13d526cefa727978" providerId="LiveId" clId="{F07C073A-30DB-41D3-9F06-214C741C56D8}" dt="2021-08-06T17:46:54.229" v="93"/>
      <pc:docMkLst>
        <pc:docMk/>
      </pc:docMkLst>
      <pc:sldChg chg="del">
        <pc:chgData name="Luis Alfredo Jimenez" userId="13d526cefa727978" providerId="LiveId" clId="{F07C073A-30DB-41D3-9F06-214C741C56D8}" dt="2021-08-06T13:56:24.988" v="4" actId="47"/>
        <pc:sldMkLst>
          <pc:docMk/>
          <pc:sldMk cId="0" sldId="257"/>
        </pc:sldMkLst>
      </pc:sldChg>
      <pc:sldChg chg="del">
        <pc:chgData name="Luis Alfredo Jimenez" userId="13d526cefa727978" providerId="LiveId" clId="{F07C073A-30DB-41D3-9F06-214C741C56D8}" dt="2021-08-06T13:56:28.074" v="5" actId="47"/>
        <pc:sldMkLst>
          <pc:docMk/>
          <pc:sldMk cId="0" sldId="258"/>
        </pc:sldMkLst>
      </pc:sldChg>
      <pc:sldChg chg="modSp mod">
        <pc:chgData name="Luis Alfredo Jimenez" userId="13d526cefa727978" providerId="LiveId" clId="{F07C073A-30DB-41D3-9F06-214C741C56D8}" dt="2021-08-06T17:27:00.765" v="83" actId="1076"/>
        <pc:sldMkLst>
          <pc:docMk/>
          <pc:sldMk cId="0" sldId="276"/>
        </pc:sldMkLst>
        <pc:spChg chg="mod">
          <ac:chgData name="Luis Alfredo Jimenez" userId="13d526cefa727978" providerId="LiveId" clId="{F07C073A-30DB-41D3-9F06-214C741C56D8}" dt="2021-08-06T17:27:00.765" v="83" actId="1076"/>
          <ac:spMkLst>
            <pc:docMk/>
            <pc:sldMk cId="0" sldId="276"/>
            <ac:spMk id="284" creationId="{00000000-0000-0000-0000-000000000000}"/>
          </ac:spMkLst>
        </pc:spChg>
      </pc:sldChg>
      <pc:sldChg chg="modSp mod ord modNotes">
        <pc:chgData name="Luis Alfredo Jimenez" userId="13d526cefa727978" providerId="LiveId" clId="{F07C073A-30DB-41D3-9F06-214C741C56D8}" dt="2021-08-06T17:27:22.303" v="84"/>
        <pc:sldMkLst>
          <pc:docMk/>
          <pc:sldMk cId="0" sldId="277"/>
        </pc:sldMkLst>
        <pc:spChg chg="mod">
          <ac:chgData name="Luis Alfredo Jimenez" userId="13d526cefa727978" providerId="LiveId" clId="{F07C073A-30DB-41D3-9F06-214C741C56D8}" dt="2021-08-06T17:27:22.303" v="84"/>
          <ac:spMkLst>
            <pc:docMk/>
            <pc:sldMk cId="0" sldId="277"/>
            <ac:spMk id="298" creationId="{00000000-0000-0000-0000-000000000000}"/>
          </ac:spMkLst>
        </pc:spChg>
      </pc:sldChg>
      <pc:sldChg chg="modSp mod ord">
        <pc:chgData name="Luis Alfredo Jimenez" userId="13d526cefa727978" providerId="LiveId" clId="{F07C073A-30DB-41D3-9F06-214C741C56D8}" dt="2021-08-06T17:27:28.792" v="85"/>
        <pc:sldMkLst>
          <pc:docMk/>
          <pc:sldMk cId="0" sldId="278"/>
        </pc:sldMkLst>
        <pc:spChg chg="mod">
          <ac:chgData name="Luis Alfredo Jimenez" userId="13d526cefa727978" providerId="LiveId" clId="{F07C073A-30DB-41D3-9F06-214C741C56D8}" dt="2021-08-06T17:27:28.792" v="85"/>
          <ac:spMkLst>
            <pc:docMk/>
            <pc:sldMk cId="0" sldId="278"/>
            <ac:spMk id="309" creationId="{00000000-0000-0000-0000-000000000000}"/>
          </ac:spMkLst>
        </pc:spChg>
      </pc:sldChg>
      <pc:sldChg chg="modSp mod ord modNotes">
        <pc:chgData name="Luis Alfredo Jimenez" userId="13d526cefa727978" providerId="LiveId" clId="{F07C073A-30DB-41D3-9F06-214C741C56D8}" dt="2021-08-06T17:29:51.699" v="86"/>
        <pc:sldMkLst>
          <pc:docMk/>
          <pc:sldMk cId="0" sldId="279"/>
        </pc:sldMkLst>
        <pc:spChg chg="mod">
          <ac:chgData name="Luis Alfredo Jimenez" userId="13d526cefa727978" providerId="LiveId" clId="{F07C073A-30DB-41D3-9F06-214C741C56D8}" dt="2021-08-06T17:29:51.699" v="86"/>
          <ac:spMkLst>
            <pc:docMk/>
            <pc:sldMk cId="0" sldId="279"/>
            <ac:spMk id="321" creationId="{00000000-0000-0000-0000-000000000000}"/>
          </ac:spMkLst>
        </pc:spChg>
      </pc:sldChg>
      <pc:sldChg chg="ord">
        <pc:chgData name="Luis Alfredo Jimenez" userId="13d526cefa727978" providerId="LiveId" clId="{F07C073A-30DB-41D3-9F06-214C741C56D8}" dt="2021-08-06T13:52:56.399" v="1"/>
        <pc:sldMkLst>
          <pc:docMk/>
          <pc:sldMk cId="0" sldId="280"/>
        </pc:sldMkLst>
      </pc:sldChg>
      <pc:sldChg chg="ord modNotes">
        <pc:chgData name="Luis Alfredo Jimenez" userId="13d526cefa727978" providerId="LiveId" clId="{F07C073A-30DB-41D3-9F06-214C741C56D8}" dt="2021-08-06T13:53:05.681" v="3"/>
        <pc:sldMkLst>
          <pc:docMk/>
          <pc:sldMk cId="0" sldId="281"/>
        </pc:sldMkLst>
      </pc:sldChg>
      <pc:sldChg chg="modSp mod ord">
        <pc:chgData name="Luis Alfredo Jimenez" userId="13d526cefa727978" providerId="LiveId" clId="{F07C073A-30DB-41D3-9F06-214C741C56D8}" dt="2021-08-06T17:46:54.229" v="93"/>
        <pc:sldMkLst>
          <pc:docMk/>
          <pc:sldMk cId="0" sldId="284"/>
        </pc:sldMkLst>
        <pc:spChg chg="mod">
          <ac:chgData name="Luis Alfredo Jimenez" userId="13d526cefa727978" providerId="LiveId" clId="{F07C073A-30DB-41D3-9F06-214C741C56D8}" dt="2021-08-06T17:41:01.738" v="87"/>
          <ac:spMkLst>
            <pc:docMk/>
            <pc:sldMk cId="0" sldId="284"/>
            <ac:spMk id="385" creationId="{00000000-0000-0000-0000-000000000000}"/>
          </ac:spMkLst>
        </pc:spChg>
      </pc:sldChg>
      <pc:sldChg chg="new del">
        <pc:chgData name="Luis Alfredo Jimenez" userId="13d526cefa727978" providerId="LiveId" clId="{F07C073A-30DB-41D3-9F06-214C741C56D8}" dt="2021-08-06T16:06:58.162" v="7" actId="680"/>
        <pc:sldMkLst>
          <pc:docMk/>
          <pc:sldMk cId="1391828099" sldId="296"/>
        </pc:sldMkLst>
      </pc:sldChg>
      <pc:sldChg chg="addSp delSp modSp add mod">
        <pc:chgData name="Luis Alfredo Jimenez" userId="13d526cefa727978" providerId="LiveId" clId="{F07C073A-30DB-41D3-9F06-214C741C56D8}" dt="2021-08-06T17:10:14.759" v="55" actId="14100"/>
        <pc:sldMkLst>
          <pc:docMk/>
          <pc:sldMk cId="4290789114" sldId="309"/>
        </pc:sldMkLst>
        <pc:spChg chg="del mod">
          <ac:chgData name="Luis Alfredo Jimenez" userId="13d526cefa727978" providerId="LiveId" clId="{F07C073A-30DB-41D3-9F06-214C741C56D8}" dt="2021-08-06T17:06:46.406" v="33" actId="478"/>
          <ac:spMkLst>
            <pc:docMk/>
            <pc:sldMk cId="4290789114" sldId="309"/>
            <ac:spMk id="2" creationId="{2AC892F6-CD99-493F-ABB8-B593022C1F22}"/>
          </ac:spMkLst>
        </pc:spChg>
        <pc:spChg chg="add del mod">
          <ac:chgData name="Luis Alfredo Jimenez" userId="13d526cefa727978" providerId="LiveId" clId="{F07C073A-30DB-41D3-9F06-214C741C56D8}" dt="2021-08-06T17:08:43.236" v="50" actId="478"/>
          <ac:spMkLst>
            <pc:docMk/>
            <pc:sldMk cId="4290789114" sldId="309"/>
            <ac:spMk id="7" creationId="{4DCD2A8E-699E-4F1B-A7A2-645BBC144A79}"/>
          </ac:spMkLst>
        </pc:spChg>
        <pc:graphicFrameChg chg="del mod modGraphic">
          <ac:chgData name="Luis Alfredo Jimenez" userId="13d526cefa727978" providerId="LiveId" clId="{F07C073A-30DB-41D3-9F06-214C741C56D8}" dt="2021-08-06T17:08:36.656" v="48" actId="478"/>
          <ac:graphicFrameMkLst>
            <pc:docMk/>
            <pc:sldMk cId="4290789114" sldId="309"/>
            <ac:graphicFrameMk id="4" creationId="{1425E336-AC7F-4452-AD3A-AFD3180AF845}"/>
          </ac:graphicFrameMkLst>
        </pc:graphicFrameChg>
        <pc:picChg chg="add mod">
          <ac:chgData name="Luis Alfredo Jimenez" userId="13d526cefa727978" providerId="LiveId" clId="{F07C073A-30DB-41D3-9F06-214C741C56D8}" dt="2021-08-06T17:07:06.324" v="37" actId="1076"/>
          <ac:picMkLst>
            <pc:docMk/>
            <pc:sldMk cId="4290789114" sldId="309"/>
            <ac:picMk id="3" creationId="{3BC3860E-AA18-4D93-A535-3E5228BB1D54}"/>
          </ac:picMkLst>
        </pc:picChg>
        <pc:picChg chg="add del">
          <ac:chgData name="Luis Alfredo Jimenez" userId="13d526cefa727978" providerId="LiveId" clId="{F07C073A-30DB-41D3-9F06-214C741C56D8}" dt="2021-08-06T17:09:22.232" v="52"/>
          <ac:picMkLst>
            <pc:docMk/>
            <pc:sldMk cId="4290789114" sldId="309"/>
            <ac:picMk id="8" creationId="{8F0DAE62-6D41-4103-A3C3-58D16A9E23D1}"/>
          </ac:picMkLst>
        </pc:picChg>
        <pc:picChg chg="add mod">
          <ac:chgData name="Luis Alfredo Jimenez" userId="13d526cefa727978" providerId="LiveId" clId="{F07C073A-30DB-41D3-9F06-214C741C56D8}" dt="2021-08-06T17:10:14.759" v="55" actId="14100"/>
          <ac:picMkLst>
            <pc:docMk/>
            <pc:sldMk cId="4290789114" sldId="309"/>
            <ac:picMk id="9" creationId="{C471E7BE-5C99-4239-A3F4-BEBA9454DF1C}"/>
          </ac:picMkLst>
        </pc:picChg>
      </pc:sldChg>
    </pc:docChg>
  </pc:docChgLst>
  <pc:docChgLst>
    <pc:chgData name="Luis Alfredo Jimenez" userId="13d526cefa727978" providerId="LiveId" clId="{42D861CC-F9F9-4EAB-9B27-6B0F5C030C45}"/>
    <pc:docChg chg="modSld">
      <pc:chgData name="Luis Alfredo Jimenez" userId="13d526cefa727978" providerId="LiveId" clId="{42D861CC-F9F9-4EAB-9B27-6B0F5C030C45}" dt="2021-10-16T17:42:49.249" v="0"/>
      <pc:docMkLst>
        <pc:docMk/>
      </pc:docMkLst>
      <pc:sldChg chg="modSp mod">
        <pc:chgData name="Luis Alfredo Jimenez" userId="13d526cefa727978" providerId="LiveId" clId="{42D861CC-F9F9-4EAB-9B27-6B0F5C030C45}" dt="2021-10-16T17:42:49.249" v="0"/>
        <pc:sldMkLst>
          <pc:docMk/>
          <pc:sldMk cId="0" sldId="276"/>
        </pc:sldMkLst>
        <pc:spChg chg="mod">
          <ac:chgData name="Luis Alfredo Jimenez" userId="13d526cefa727978" providerId="LiveId" clId="{42D861CC-F9F9-4EAB-9B27-6B0F5C030C45}" dt="2021-10-16T17:42:49.249" v="0"/>
          <ac:spMkLst>
            <pc:docMk/>
            <pc:sldMk cId="0" sldId="276"/>
            <ac:spMk id="2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-MX"/>
              <a:t>Acá no faltaría lo de la librería?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 1">
  <p:cSld name="TITLE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Horizontal">
  <p:cSld name="Tablet Horizontal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/>
          </p:cNvSpPr>
          <p:nvPr>
            <p:ph type="pic" idx="2"/>
          </p:nvPr>
        </p:nvSpPr>
        <p:spPr>
          <a:xfrm>
            <a:off x="2984527" y="2110133"/>
            <a:ext cx="31350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 2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14850"/>
            <a:ext cx="9144000" cy="4287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21525" y="4731700"/>
            <a:ext cx="4543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s-MX" sz="1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Lenguaje R para Análisis de Datos</a:t>
            </a:r>
            <a:endParaRPr sz="1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163442" y="4744575"/>
            <a:ext cx="1751968" cy="369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umni.educa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uenosaires.gob.ar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gn.gob.ar/" TargetMode="External"/><Relationship Id="rId5" Type="http://schemas.openxmlformats.org/officeDocument/2006/relationships/hyperlink" Target="https://www.gba.gob.ar/datosabiertos" TargetMode="External"/><Relationship Id="rId4" Type="http://schemas.openxmlformats.org/officeDocument/2006/relationships/hyperlink" Target="https://datos.gob.ar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/>
        </p:nvSpPr>
        <p:spPr>
          <a:xfrm>
            <a:off x="0" y="1378928"/>
            <a:ext cx="91440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MX" sz="48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Análisis de Datos con Lenguaje R</a:t>
            </a:r>
            <a:endParaRPr sz="48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0" y="3109850"/>
            <a:ext cx="9144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Clase 1</a:t>
            </a:r>
            <a:endParaRPr sz="24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Librerías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1" name="Google Shape;181;p29"/>
          <p:cNvGrpSpPr/>
          <p:nvPr/>
        </p:nvGrpSpPr>
        <p:grpSpPr>
          <a:xfrm>
            <a:off x="751116" y="1478685"/>
            <a:ext cx="6444344" cy="638625"/>
            <a:chOff x="0" y="192315"/>
            <a:chExt cx="6444344" cy="638625"/>
          </a:xfrm>
        </p:grpSpPr>
        <p:sp>
          <p:nvSpPr>
            <p:cNvPr id="182" name="Google Shape;182;p29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9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install.packages(“NOMBRE_LIBRERIA”)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9"/>
          <p:cNvSpPr txBox="1"/>
          <p:nvPr/>
        </p:nvSpPr>
        <p:spPr>
          <a:xfrm>
            <a:off x="751116" y="918208"/>
            <a:ext cx="25619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librerías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29"/>
          <p:cNvCxnSpPr/>
          <p:nvPr/>
        </p:nvCxnSpPr>
        <p:spPr>
          <a:xfrm>
            <a:off x="751116" y="1364424"/>
            <a:ext cx="6444344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6" name="Google Shape;186;p29"/>
          <p:cNvGrpSpPr/>
          <p:nvPr/>
        </p:nvGrpSpPr>
        <p:grpSpPr>
          <a:xfrm>
            <a:off x="751116" y="3119596"/>
            <a:ext cx="6444344" cy="638625"/>
            <a:chOff x="0" y="192315"/>
            <a:chExt cx="6444344" cy="638625"/>
          </a:xfrm>
        </p:grpSpPr>
        <p:sp>
          <p:nvSpPr>
            <p:cNvPr id="187" name="Google Shape;187;p29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9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library(“NOMBRE_LIBRERIA”)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9"/>
          <p:cNvSpPr txBox="1"/>
          <p:nvPr/>
        </p:nvSpPr>
        <p:spPr>
          <a:xfrm>
            <a:off x="751116" y="2551395"/>
            <a:ext cx="24769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Llamar librerías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29"/>
          <p:cNvCxnSpPr/>
          <p:nvPr/>
        </p:nvCxnSpPr>
        <p:spPr>
          <a:xfrm>
            <a:off x="751116" y="3020784"/>
            <a:ext cx="6444344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5758542" y="1914900"/>
            <a:ext cx="2981557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Ayuda 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Ayuda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01" name="Google Shape;201;p31"/>
          <p:cNvGrpSpPr/>
          <p:nvPr/>
        </p:nvGrpSpPr>
        <p:grpSpPr>
          <a:xfrm>
            <a:off x="555173" y="1296245"/>
            <a:ext cx="6444344" cy="638625"/>
            <a:chOff x="0" y="192315"/>
            <a:chExt cx="6444344" cy="638625"/>
          </a:xfrm>
        </p:grpSpPr>
        <p:sp>
          <p:nvSpPr>
            <p:cNvPr id="202" name="Google Shape;202;p31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1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?NOMBRE_FUNCION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31"/>
          <p:cNvSpPr txBox="1"/>
          <p:nvPr/>
        </p:nvSpPr>
        <p:spPr>
          <a:xfrm>
            <a:off x="555173" y="735768"/>
            <a:ext cx="56012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Consultar por una función específica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31"/>
          <p:cNvCxnSpPr/>
          <p:nvPr/>
        </p:nvCxnSpPr>
        <p:spPr>
          <a:xfrm>
            <a:off x="555173" y="1181984"/>
            <a:ext cx="6444344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73" y="2041839"/>
            <a:ext cx="5531518" cy="246313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7" name="Google Shape;207;p31"/>
          <p:cNvSpPr txBox="1"/>
          <p:nvPr/>
        </p:nvSpPr>
        <p:spPr>
          <a:xfrm>
            <a:off x="6651172" y="1942054"/>
            <a:ext cx="2958292" cy="37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Descripción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Uso</a:t>
            </a:r>
            <a:endParaRPr sz="1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Argumento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Detalles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Ejemplos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4321630" y="1914900"/>
            <a:ext cx="441847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Variables y tipos de datos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18" name="Google Shape;218;p33"/>
          <p:cNvGrpSpPr/>
          <p:nvPr/>
        </p:nvGrpSpPr>
        <p:grpSpPr>
          <a:xfrm>
            <a:off x="540523" y="1283091"/>
            <a:ext cx="6444344" cy="370326"/>
            <a:chOff x="0" y="321241"/>
            <a:chExt cx="6444344" cy="370326"/>
          </a:xfrm>
        </p:grpSpPr>
        <p:sp>
          <p:nvSpPr>
            <p:cNvPr id="219" name="Google Shape;219;p33"/>
            <p:cNvSpPr/>
            <p:nvPr/>
          </p:nvSpPr>
          <p:spPr>
            <a:xfrm>
              <a:off x="0" y="321241"/>
              <a:ext cx="6444344" cy="370326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3"/>
            <p:cNvSpPr txBox="1"/>
            <p:nvPr/>
          </p:nvSpPr>
          <p:spPr>
            <a:xfrm>
              <a:off x="18078" y="339319"/>
              <a:ext cx="6408188" cy="334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Numéricos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33"/>
          <p:cNvGrpSpPr/>
          <p:nvPr/>
        </p:nvGrpSpPr>
        <p:grpSpPr>
          <a:xfrm>
            <a:off x="540000" y="720000"/>
            <a:ext cx="6444344" cy="461665"/>
            <a:chOff x="609602" y="754922"/>
            <a:chExt cx="6444344" cy="461665"/>
          </a:xfrm>
        </p:grpSpPr>
        <p:sp>
          <p:nvSpPr>
            <p:cNvPr id="222" name="Google Shape;222;p33"/>
            <p:cNvSpPr txBox="1"/>
            <p:nvPr/>
          </p:nvSpPr>
          <p:spPr>
            <a:xfrm>
              <a:off x="609602" y="754922"/>
              <a:ext cx="23535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Tipos de datos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33"/>
            <p:cNvCxnSpPr/>
            <p:nvPr/>
          </p:nvCxnSpPr>
          <p:spPr>
            <a:xfrm>
              <a:off x="609602" y="1201138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4" name="Google Shape;224;p33"/>
          <p:cNvGrpSpPr/>
          <p:nvPr/>
        </p:nvGrpSpPr>
        <p:grpSpPr>
          <a:xfrm>
            <a:off x="540000" y="2521407"/>
            <a:ext cx="6444344" cy="365090"/>
            <a:chOff x="0" y="575252"/>
            <a:chExt cx="6444344" cy="365090"/>
          </a:xfrm>
        </p:grpSpPr>
        <p:sp>
          <p:nvSpPr>
            <p:cNvPr id="225" name="Google Shape;225;p33"/>
            <p:cNvSpPr/>
            <p:nvPr/>
          </p:nvSpPr>
          <p:spPr>
            <a:xfrm>
              <a:off x="0" y="575252"/>
              <a:ext cx="6444344" cy="365090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3"/>
            <p:cNvSpPr txBox="1"/>
            <p:nvPr/>
          </p:nvSpPr>
          <p:spPr>
            <a:xfrm>
              <a:off x="17822" y="593074"/>
              <a:ext cx="6408700" cy="329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33"/>
          <p:cNvGrpSpPr/>
          <p:nvPr/>
        </p:nvGrpSpPr>
        <p:grpSpPr>
          <a:xfrm>
            <a:off x="540000" y="3756187"/>
            <a:ext cx="6444344" cy="365090"/>
            <a:chOff x="0" y="115930"/>
            <a:chExt cx="6444344" cy="365090"/>
          </a:xfrm>
        </p:grpSpPr>
        <p:sp>
          <p:nvSpPr>
            <p:cNvPr id="228" name="Google Shape;228;p33"/>
            <p:cNvSpPr/>
            <p:nvPr/>
          </p:nvSpPr>
          <p:spPr>
            <a:xfrm>
              <a:off x="0" y="115930"/>
              <a:ext cx="6444344" cy="365090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3"/>
            <p:cNvSpPr txBox="1"/>
            <p:nvPr/>
          </p:nvSpPr>
          <p:spPr>
            <a:xfrm>
              <a:off x="17822" y="133752"/>
              <a:ext cx="6408700" cy="329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Lógicos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33"/>
          <p:cNvSpPr txBox="1"/>
          <p:nvPr/>
        </p:nvSpPr>
        <p:spPr>
          <a:xfrm>
            <a:off x="540523" y="1664089"/>
            <a:ext cx="12939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540000" y="2867596"/>
            <a:ext cx="1430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540000" y="4136300"/>
            <a:ext cx="1191352" cy="4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38" name="Google Shape;238;p34"/>
          <p:cNvGrpSpPr/>
          <p:nvPr/>
        </p:nvGrpSpPr>
        <p:grpSpPr>
          <a:xfrm>
            <a:off x="540000" y="1400261"/>
            <a:ext cx="6444344" cy="1940297"/>
            <a:chOff x="0" y="0"/>
            <a:chExt cx="6444344" cy="1940297"/>
          </a:xfrm>
        </p:grpSpPr>
        <p:sp>
          <p:nvSpPr>
            <p:cNvPr id="239" name="Google Shape;239;p34"/>
            <p:cNvSpPr/>
            <p:nvPr/>
          </p:nvSpPr>
          <p:spPr>
            <a:xfrm>
              <a:off x="0" y="0"/>
              <a:ext cx="6444344" cy="1940297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4"/>
            <p:cNvSpPr txBox="1"/>
            <p:nvPr/>
          </p:nvSpPr>
          <p:spPr>
            <a:xfrm>
              <a:off x="94717" y="94717"/>
              <a:ext cx="6254910" cy="1750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=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Variable_2 = 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+ Variable_2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8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34"/>
          <p:cNvGrpSpPr/>
          <p:nvPr/>
        </p:nvGrpSpPr>
        <p:grpSpPr>
          <a:xfrm>
            <a:off x="540000" y="720000"/>
            <a:ext cx="6444344" cy="461665"/>
            <a:chOff x="468087" y="809351"/>
            <a:chExt cx="6444344" cy="461665"/>
          </a:xfrm>
        </p:grpSpPr>
        <p:sp>
          <p:nvSpPr>
            <p:cNvPr id="242" name="Google Shape;242;p34"/>
            <p:cNvSpPr txBox="1"/>
            <p:nvPr/>
          </p:nvSpPr>
          <p:spPr>
            <a:xfrm>
              <a:off x="468087" y="809351"/>
              <a:ext cx="17764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Numéricos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Google Shape;243;p34"/>
            <p:cNvCxnSpPr/>
            <p:nvPr/>
          </p:nvCxnSpPr>
          <p:spPr>
            <a:xfrm>
              <a:off x="468087" y="1255567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49" name="Google Shape;249;p35"/>
          <p:cNvGrpSpPr/>
          <p:nvPr/>
        </p:nvGrpSpPr>
        <p:grpSpPr>
          <a:xfrm>
            <a:off x="540000" y="1400261"/>
            <a:ext cx="6444344" cy="1939756"/>
            <a:chOff x="0" y="0"/>
            <a:chExt cx="6444344" cy="1939756"/>
          </a:xfrm>
        </p:grpSpPr>
        <p:sp>
          <p:nvSpPr>
            <p:cNvPr id="250" name="Google Shape;250;p35"/>
            <p:cNvSpPr/>
            <p:nvPr/>
          </p:nvSpPr>
          <p:spPr>
            <a:xfrm>
              <a:off x="0" y="0"/>
              <a:ext cx="6444344" cy="1939756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5"/>
            <p:cNvSpPr txBox="1"/>
            <p:nvPr/>
          </p:nvSpPr>
          <p:spPr>
            <a:xfrm>
              <a:off x="94691" y="94691"/>
              <a:ext cx="6254962" cy="1750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=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Variable_2 = 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+ Variable_2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8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35"/>
          <p:cNvGrpSpPr/>
          <p:nvPr/>
        </p:nvGrpSpPr>
        <p:grpSpPr>
          <a:xfrm>
            <a:off x="540000" y="720000"/>
            <a:ext cx="6444344" cy="461665"/>
            <a:chOff x="468087" y="809351"/>
            <a:chExt cx="6444344" cy="461665"/>
          </a:xfrm>
        </p:grpSpPr>
        <p:sp>
          <p:nvSpPr>
            <p:cNvPr id="253" name="Google Shape;253;p35"/>
            <p:cNvSpPr txBox="1"/>
            <p:nvPr/>
          </p:nvSpPr>
          <p:spPr>
            <a:xfrm>
              <a:off x="468087" y="809351"/>
              <a:ext cx="17764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Numéricos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" name="Google Shape;254;p35"/>
            <p:cNvCxnSpPr/>
            <p:nvPr/>
          </p:nvCxnSpPr>
          <p:spPr>
            <a:xfrm>
              <a:off x="468087" y="1255567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5" name="Google Shape;255;p35"/>
          <p:cNvSpPr/>
          <p:nvPr/>
        </p:nvSpPr>
        <p:spPr>
          <a:xfrm>
            <a:off x="631371" y="1556657"/>
            <a:ext cx="2460172" cy="544286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35"/>
          <p:cNvCxnSpPr/>
          <p:nvPr/>
        </p:nvCxnSpPr>
        <p:spPr>
          <a:xfrm>
            <a:off x="3124200" y="1883229"/>
            <a:ext cx="1567543" cy="2177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7" name="Google Shape;257;p35"/>
          <p:cNvSpPr txBox="1"/>
          <p:nvPr/>
        </p:nvSpPr>
        <p:spPr>
          <a:xfrm>
            <a:off x="4844143" y="1831980"/>
            <a:ext cx="3287486" cy="11695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 de asignar a un objeto en 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objeto Variable_1 se le asigna el valor 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objeto puede guardar valores, tablas, funciones,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63" name="Google Shape;263;p36"/>
          <p:cNvGrpSpPr/>
          <p:nvPr/>
        </p:nvGrpSpPr>
        <p:grpSpPr>
          <a:xfrm>
            <a:off x="540000" y="1532959"/>
            <a:ext cx="6444344" cy="1654408"/>
            <a:chOff x="0" y="175928"/>
            <a:chExt cx="6444344" cy="1654408"/>
          </a:xfrm>
        </p:grpSpPr>
        <p:sp>
          <p:nvSpPr>
            <p:cNvPr id="264" name="Google Shape;264;p36"/>
            <p:cNvSpPr/>
            <p:nvPr/>
          </p:nvSpPr>
          <p:spPr>
            <a:xfrm>
              <a:off x="0" y="175928"/>
              <a:ext cx="6444344" cy="1654408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6"/>
            <p:cNvSpPr txBox="1"/>
            <p:nvPr/>
          </p:nvSpPr>
          <p:spPr>
            <a:xfrm>
              <a:off x="80762" y="256690"/>
              <a:ext cx="6282820" cy="14928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= “Clase 1”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“Clase 1”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36"/>
          <p:cNvGrpSpPr/>
          <p:nvPr/>
        </p:nvGrpSpPr>
        <p:grpSpPr>
          <a:xfrm>
            <a:off x="540000" y="720000"/>
            <a:ext cx="6444344" cy="461665"/>
            <a:chOff x="751116" y="918208"/>
            <a:chExt cx="6444344" cy="461665"/>
          </a:xfrm>
        </p:grpSpPr>
        <p:sp>
          <p:nvSpPr>
            <p:cNvPr id="267" name="Google Shape;267;p36"/>
            <p:cNvSpPr txBox="1"/>
            <p:nvPr/>
          </p:nvSpPr>
          <p:spPr>
            <a:xfrm>
              <a:off x="751116" y="918208"/>
              <a:ext cx="10054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Texto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" name="Google Shape;268;p36"/>
            <p:cNvCxnSpPr/>
            <p:nvPr/>
          </p:nvCxnSpPr>
          <p:spPr>
            <a:xfrm>
              <a:off x="751116" y="1364424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74" name="Google Shape;274;p37"/>
          <p:cNvGrpSpPr/>
          <p:nvPr/>
        </p:nvGrpSpPr>
        <p:grpSpPr>
          <a:xfrm>
            <a:off x="540000" y="1514320"/>
            <a:ext cx="6444344" cy="1647517"/>
            <a:chOff x="0" y="179374"/>
            <a:chExt cx="6444344" cy="1647517"/>
          </a:xfrm>
        </p:grpSpPr>
        <p:sp>
          <p:nvSpPr>
            <p:cNvPr id="275" name="Google Shape;275;p37"/>
            <p:cNvSpPr/>
            <p:nvPr/>
          </p:nvSpPr>
          <p:spPr>
            <a:xfrm>
              <a:off x="0" y="179374"/>
              <a:ext cx="6444344" cy="1647517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7"/>
            <p:cNvSpPr txBox="1"/>
            <p:nvPr/>
          </p:nvSpPr>
          <p:spPr>
            <a:xfrm>
              <a:off x="80425" y="259799"/>
              <a:ext cx="6283494" cy="1486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=  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Variable_1&gt;5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37"/>
          <p:cNvGrpSpPr/>
          <p:nvPr/>
        </p:nvGrpSpPr>
        <p:grpSpPr>
          <a:xfrm>
            <a:off x="540000" y="720000"/>
            <a:ext cx="6444344" cy="461665"/>
            <a:chOff x="751116" y="918208"/>
            <a:chExt cx="6444344" cy="461665"/>
          </a:xfrm>
        </p:grpSpPr>
        <p:sp>
          <p:nvSpPr>
            <p:cNvPr id="278" name="Google Shape;278;p37"/>
            <p:cNvSpPr txBox="1"/>
            <p:nvPr/>
          </p:nvSpPr>
          <p:spPr>
            <a:xfrm>
              <a:off x="751116" y="918208"/>
              <a:ext cx="1362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Lógicos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37"/>
            <p:cNvCxnSpPr/>
            <p:nvPr/>
          </p:nvCxnSpPr>
          <p:spPr>
            <a:xfrm>
              <a:off x="751116" y="1364424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271618" y="2377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Estructura de Datos en R</a:t>
            </a:r>
          </a:p>
        </p:txBody>
      </p:sp>
      <p:grpSp>
        <p:nvGrpSpPr>
          <p:cNvPr id="285" name="Google Shape;285;p38"/>
          <p:cNvGrpSpPr/>
          <p:nvPr/>
        </p:nvGrpSpPr>
        <p:grpSpPr>
          <a:xfrm>
            <a:off x="540000" y="1248712"/>
            <a:ext cx="6444344" cy="1623529"/>
            <a:chOff x="0" y="0"/>
            <a:chExt cx="6444344" cy="1623529"/>
          </a:xfrm>
        </p:grpSpPr>
        <p:sp>
          <p:nvSpPr>
            <p:cNvPr id="286" name="Google Shape;286;p38"/>
            <p:cNvSpPr/>
            <p:nvPr/>
          </p:nvSpPr>
          <p:spPr>
            <a:xfrm>
              <a:off x="0" y="0"/>
              <a:ext cx="6444344" cy="1623529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8"/>
            <p:cNvSpPr txBox="1"/>
            <p:nvPr/>
          </p:nvSpPr>
          <p:spPr>
            <a:xfrm>
              <a:off x="79254" y="79254"/>
              <a:ext cx="6285836" cy="1465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Vector_1 = c(1,2,3,4)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1 2 3 4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8"/>
          <p:cNvGrpSpPr/>
          <p:nvPr/>
        </p:nvGrpSpPr>
        <p:grpSpPr>
          <a:xfrm>
            <a:off x="540000" y="720000"/>
            <a:ext cx="6444344" cy="461665"/>
            <a:chOff x="540000" y="918208"/>
            <a:chExt cx="6444344" cy="461665"/>
          </a:xfrm>
        </p:grpSpPr>
        <p:sp>
          <p:nvSpPr>
            <p:cNvPr id="289" name="Google Shape;289;p38"/>
            <p:cNvSpPr txBox="1"/>
            <p:nvPr/>
          </p:nvSpPr>
          <p:spPr>
            <a:xfrm>
              <a:off x="540000" y="918208"/>
              <a:ext cx="14863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Vectores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0" name="Google Shape;290;p38"/>
            <p:cNvCxnSpPr/>
            <p:nvPr/>
          </p:nvCxnSpPr>
          <p:spPr>
            <a:xfrm>
              <a:off x="540000" y="1364424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1" name="Google Shape;291;p38"/>
          <p:cNvGrpSpPr/>
          <p:nvPr/>
        </p:nvGrpSpPr>
        <p:grpSpPr>
          <a:xfrm>
            <a:off x="540000" y="2971367"/>
            <a:ext cx="6444344" cy="1603081"/>
            <a:chOff x="0" y="0"/>
            <a:chExt cx="6444344" cy="1603081"/>
          </a:xfrm>
        </p:grpSpPr>
        <p:sp>
          <p:nvSpPr>
            <p:cNvPr id="292" name="Google Shape;292;p38"/>
            <p:cNvSpPr/>
            <p:nvPr/>
          </p:nvSpPr>
          <p:spPr>
            <a:xfrm>
              <a:off x="0" y="0"/>
              <a:ext cx="6444344" cy="1603081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8"/>
            <p:cNvSpPr txBox="1"/>
            <p:nvPr/>
          </p:nvSpPr>
          <p:spPr>
            <a:xfrm>
              <a:off x="78256" y="78256"/>
              <a:ext cx="6287832" cy="1446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Vector_2 = c(“Hola”,”Chau”,10,”Clase”)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Vector_2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“Hola” “Chau” “10” “Clase”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713450" y="494097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Consideraciones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634475" y="1179750"/>
            <a:ext cx="5251800" cy="20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Alumni</a:t>
            </a:r>
            <a:r>
              <a:rPr lang="es-MX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campus virtual de EducaciónIT.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s-MX" sz="1400" b="1" i="1" u="none" strike="noStrike" cap="non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https://alumni.education/</a:t>
            </a:r>
            <a:endParaRPr sz="1400" b="1" i="1" u="none" strike="noStrike" cap="non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s-MX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Usuario: Email de registro   -   Password: Nro DNI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el online:</a:t>
            </a:r>
            <a:r>
              <a:rPr lang="es-MX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clases Grabadas – a las 24 horas de finalizada la clase.</a:t>
            </a:r>
            <a:br>
              <a:rPr lang="es-MX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7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Asistencia para 75% para obtener el certificado.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4">
            <a:alphaModFix/>
          </a:blip>
          <a:srcRect l="40840" t="14682" r="1999" b="5996"/>
          <a:stretch/>
        </p:blipFill>
        <p:spPr>
          <a:xfrm>
            <a:off x="6191631" y="2432025"/>
            <a:ext cx="2680544" cy="20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Estructura de Datos en R</a:t>
            </a:r>
          </a:p>
        </p:txBody>
      </p:sp>
      <p:grpSp>
        <p:nvGrpSpPr>
          <p:cNvPr id="299" name="Google Shape;299;p39"/>
          <p:cNvGrpSpPr/>
          <p:nvPr/>
        </p:nvGrpSpPr>
        <p:grpSpPr>
          <a:xfrm>
            <a:off x="381131" y="1232950"/>
            <a:ext cx="8316685" cy="2218761"/>
            <a:chOff x="0" y="0"/>
            <a:chExt cx="8316685" cy="2218761"/>
          </a:xfrm>
        </p:grpSpPr>
        <p:sp>
          <p:nvSpPr>
            <p:cNvPr id="300" name="Google Shape;300;p39"/>
            <p:cNvSpPr/>
            <p:nvPr/>
          </p:nvSpPr>
          <p:spPr>
            <a:xfrm>
              <a:off x="0" y="0"/>
              <a:ext cx="8316685" cy="2218761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9"/>
            <p:cNvSpPr txBox="1"/>
            <p:nvPr/>
          </p:nvSpPr>
          <p:spPr>
            <a:xfrm>
              <a:off x="108311" y="108311"/>
              <a:ext cx="8100063" cy="2002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 =data.frame(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Id=c(1,2,3,4,5),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Nombre=c(“Juan”,”Clara”,”David”,”María”,”Pedro”),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	Edad=c(20,32,18,26,38)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39"/>
          <p:cNvGrpSpPr/>
          <p:nvPr/>
        </p:nvGrpSpPr>
        <p:grpSpPr>
          <a:xfrm>
            <a:off x="540000" y="720000"/>
            <a:ext cx="6444344" cy="461665"/>
            <a:chOff x="729345" y="668716"/>
            <a:chExt cx="6444344" cy="461665"/>
          </a:xfrm>
        </p:grpSpPr>
        <p:sp>
          <p:nvSpPr>
            <p:cNvPr id="303" name="Google Shape;303;p39"/>
            <p:cNvSpPr txBox="1"/>
            <p:nvPr/>
          </p:nvSpPr>
          <p:spPr>
            <a:xfrm>
              <a:off x="729345" y="668716"/>
              <a:ext cx="20345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Data.Frames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p39"/>
            <p:cNvCxnSpPr/>
            <p:nvPr/>
          </p:nvCxnSpPr>
          <p:spPr>
            <a:xfrm>
              <a:off x="729345" y="1114932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Estructura de Datos en R</a:t>
            </a:r>
          </a:p>
        </p:txBody>
      </p:sp>
      <p:grpSp>
        <p:nvGrpSpPr>
          <p:cNvPr id="310" name="Google Shape;310;p40"/>
          <p:cNvGrpSpPr/>
          <p:nvPr/>
        </p:nvGrpSpPr>
        <p:grpSpPr>
          <a:xfrm>
            <a:off x="540000" y="720000"/>
            <a:ext cx="6444344" cy="461665"/>
            <a:chOff x="729345" y="668716"/>
            <a:chExt cx="6444344" cy="461665"/>
          </a:xfrm>
        </p:grpSpPr>
        <p:sp>
          <p:nvSpPr>
            <p:cNvPr id="311" name="Google Shape;311;p40"/>
            <p:cNvSpPr txBox="1"/>
            <p:nvPr/>
          </p:nvSpPr>
          <p:spPr>
            <a:xfrm>
              <a:off x="729345" y="668716"/>
              <a:ext cx="20345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Data.Frames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" name="Google Shape;312;p40"/>
            <p:cNvCxnSpPr/>
            <p:nvPr/>
          </p:nvCxnSpPr>
          <p:spPr>
            <a:xfrm>
              <a:off x="729345" y="1114932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13" name="Google Shape;313;p40"/>
          <p:cNvGrpSpPr/>
          <p:nvPr/>
        </p:nvGrpSpPr>
        <p:grpSpPr>
          <a:xfrm>
            <a:off x="381131" y="1248398"/>
            <a:ext cx="8316685" cy="2099951"/>
            <a:chOff x="0" y="0"/>
            <a:chExt cx="8316685" cy="2099951"/>
          </a:xfrm>
        </p:grpSpPr>
        <p:sp>
          <p:nvSpPr>
            <p:cNvPr id="314" name="Google Shape;314;p40"/>
            <p:cNvSpPr/>
            <p:nvPr/>
          </p:nvSpPr>
          <p:spPr>
            <a:xfrm>
              <a:off x="0" y="0"/>
              <a:ext cx="8316685" cy="2099951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0"/>
            <p:cNvSpPr txBox="1"/>
            <p:nvPr/>
          </p:nvSpPr>
          <p:spPr>
            <a:xfrm>
              <a:off x="102511" y="102511"/>
              <a:ext cx="8111663" cy="18949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 =data.frame(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Id=c(1,2,3,4,5),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Nombre=c(“Juan”,”Clara”,”David”,”María”,”Pedro”),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	Edad=c(20,32,18,26,38)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16" name="Google Shape;316;p40"/>
          <p:cNvGraphicFramePr/>
          <p:nvPr/>
        </p:nvGraphicFramePr>
        <p:xfrm>
          <a:off x="2143350" y="2829515"/>
          <a:ext cx="4510875" cy="1783140"/>
        </p:xfrm>
        <a:graphic>
          <a:graphicData uri="http://schemas.openxmlformats.org/drawingml/2006/table">
            <a:tbl>
              <a:tblPr firstRow="1" bandRow="1">
                <a:noFill/>
                <a:tableStyleId>{48440017-324B-4155-9AA9-D8A1DD98B5AC}</a:tableStyleId>
              </a:tblPr>
              <a:tblGrid>
                <a:gridCol w="150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1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Juan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Clara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32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David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18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4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María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26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5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Pedro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38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Estructura de Datos en R</a:t>
            </a:r>
          </a:p>
        </p:txBody>
      </p:sp>
      <p:grpSp>
        <p:nvGrpSpPr>
          <p:cNvPr id="322" name="Google Shape;322;p41"/>
          <p:cNvGrpSpPr/>
          <p:nvPr/>
        </p:nvGrpSpPr>
        <p:grpSpPr>
          <a:xfrm>
            <a:off x="540000" y="1292009"/>
            <a:ext cx="6444344" cy="829892"/>
            <a:chOff x="0" y="86498"/>
            <a:chExt cx="6444344" cy="829892"/>
          </a:xfrm>
        </p:grpSpPr>
        <p:sp>
          <p:nvSpPr>
            <p:cNvPr id="323" name="Google Shape;323;p41"/>
            <p:cNvSpPr/>
            <p:nvPr/>
          </p:nvSpPr>
          <p:spPr>
            <a:xfrm>
              <a:off x="0" y="86498"/>
              <a:ext cx="6444344" cy="829892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1"/>
            <p:cNvSpPr txBox="1"/>
            <p:nvPr/>
          </p:nvSpPr>
          <p:spPr>
            <a:xfrm>
              <a:off x="40512" y="127010"/>
              <a:ext cx="6363320" cy="748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Lista_1= list(Variable_1, Vector_1,Datos)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Lista_1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41"/>
          <p:cNvGrpSpPr/>
          <p:nvPr/>
        </p:nvGrpSpPr>
        <p:grpSpPr>
          <a:xfrm>
            <a:off x="540000" y="720000"/>
            <a:ext cx="6444344" cy="461665"/>
            <a:chOff x="751116" y="918208"/>
            <a:chExt cx="6444344" cy="461665"/>
          </a:xfrm>
        </p:grpSpPr>
        <p:sp>
          <p:nvSpPr>
            <p:cNvPr id="326" name="Google Shape;326;p41"/>
            <p:cNvSpPr txBox="1"/>
            <p:nvPr/>
          </p:nvSpPr>
          <p:spPr>
            <a:xfrm>
              <a:off x="751116" y="918208"/>
              <a:ext cx="10743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Listas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7" name="Google Shape;327;p41"/>
            <p:cNvCxnSpPr/>
            <p:nvPr/>
          </p:nvCxnSpPr>
          <p:spPr>
            <a:xfrm>
              <a:off x="751116" y="1364424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28" name="Google Shape;328;p41"/>
          <p:cNvGrpSpPr/>
          <p:nvPr/>
        </p:nvGrpSpPr>
        <p:grpSpPr>
          <a:xfrm>
            <a:off x="540000" y="2187766"/>
            <a:ext cx="6444344" cy="2106857"/>
            <a:chOff x="0" y="0"/>
            <a:chExt cx="6444344" cy="2106857"/>
          </a:xfrm>
        </p:grpSpPr>
        <p:sp>
          <p:nvSpPr>
            <p:cNvPr id="329" name="Google Shape;329;p41"/>
            <p:cNvSpPr/>
            <p:nvPr/>
          </p:nvSpPr>
          <p:spPr>
            <a:xfrm>
              <a:off x="0" y="0"/>
              <a:ext cx="6444344" cy="61484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1"/>
            <p:cNvSpPr txBox="1"/>
            <p:nvPr/>
          </p:nvSpPr>
          <p:spPr>
            <a:xfrm>
              <a:off x="30014" y="30014"/>
              <a:ext cx="6384316" cy="554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Lista_1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0" y="617248"/>
              <a:ext cx="6444344" cy="1489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1"/>
            <p:cNvSpPr txBox="1"/>
            <p:nvPr/>
          </p:nvSpPr>
          <p:spPr>
            <a:xfrm>
              <a:off x="0" y="617248"/>
              <a:ext cx="6444344" cy="1489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4600" tIns="30475" rIns="170675" bIns="304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•"/>
              </a:pPr>
              <a:r>
                <a:rPr lang="es-MX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1905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•"/>
              </a:pPr>
              <a:r>
                <a:rPr lang="es-MX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1 2 3 4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7620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•"/>
              </a:pPr>
              <a:r>
                <a:rPr lang="es-MX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5100"/>
                <a:buFont typeface="Arial"/>
                <a:buNone/>
              </a:pPr>
              <a:endParaRPr sz="5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3" name="Google Shape;33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201" y="3755572"/>
            <a:ext cx="1822680" cy="913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A820921-8564-4E6A-AC0F-20298FE1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1" y="1092547"/>
            <a:ext cx="5391149" cy="21032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C3860E-AA18-4D93-A535-3E5228BB1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0" y="1092547"/>
            <a:ext cx="2791476" cy="25253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71E7BE-5C99-4239-A3F4-BEBA9454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887" y="3202742"/>
            <a:ext cx="6539113" cy="15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8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/>
        </p:nvSpPr>
        <p:spPr>
          <a:xfrm>
            <a:off x="4321630" y="1914900"/>
            <a:ext cx="441847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Operaciones básicas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Operadores lógicos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44" name="Google Shape;344;p43"/>
          <p:cNvGrpSpPr/>
          <p:nvPr/>
        </p:nvGrpSpPr>
        <p:grpSpPr>
          <a:xfrm>
            <a:off x="751116" y="1520221"/>
            <a:ext cx="6444344" cy="390574"/>
            <a:chOff x="0" y="409779"/>
            <a:chExt cx="6444344" cy="390574"/>
          </a:xfrm>
        </p:grpSpPr>
        <p:sp>
          <p:nvSpPr>
            <p:cNvPr id="345" name="Google Shape;345;p43"/>
            <p:cNvSpPr/>
            <p:nvPr/>
          </p:nvSpPr>
          <p:spPr>
            <a:xfrm>
              <a:off x="0" y="409779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3"/>
            <p:cNvSpPr txBox="1"/>
            <p:nvPr/>
          </p:nvSpPr>
          <p:spPr>
            <a:xfrm>
              <a:off x="19066" y="428845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Mayor a: &gt;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43"/>
          <p:cNvSpPr txBox="1"/>
          <p:nvPr/>
        </p:nvSpPr>
        <p:spPr>
          <a:xfrm>
            <a:off x="751116" y="918208"/>
            <a:ext cx="70904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Operadores lógicos para trabajar con los datos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43"/>
          <p:cNvCxnSpPr/>
          <p:nvPr/>
        </p:nvCxnSpPr>
        <p:spPr>
          <a:xfrm>
            <a:off x="751116" y="1364424"/>
            <a:ext cx="6954148" cy="1544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49" name="Google Shape;349;p43"/>
          <p:cNvGrpSpPr/>
          <p:nvPr/>
        </p:nvGrpSpPr>
        <p:grpSpPr>
          <a:xfrm>
            <a:off x="751116" y="2013411"/>
            <a:ext cx="6444344" cy="390574"/>
            <a:chOff x="0" y="144654"/>
            <a:chExt cx="6444344" cy="390574"/>
          </a:xfrm>
        </p:grpSpPr>
        <p:sp>
          <p:nvSpPr>
            <p:cNvPr id="350" name="Google Shape;350;p43"/>
            <p:cNvSpPr/>
            <p:nvPr/>
          </p:nvSpPr>
          <p:spPr>
            <a:xfrm>
              <a:off x="0" y="144654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3"/>
            <p:cNvSpPr txBox="1"/>
            <p:nvPr/>
          </p:nvSpPr>
          <p:spPr>
            <a:xfrm>
              <a:off x="19066" y="163720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Mayor o igual a: &gt;=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43"/>
          <p:cNvGrpSpPr/>
          <p:nvPr/>
        </p:nvGrpSpPr>
        <p:grpSpPr>
          <a:xfrm>
            <a:off x="751116" y="3457975"/>
            <a:ext cx="6444344" cy="390574"/>
            <a:chOff x="0" y="144654"/>
            <a:chExt cx="6444344" cy="390574"/>
          </a:xfrm>
        </p:grpSpPr>
        <p:sp>
          <p:nvSpPr>
            <p:cNvPr id="353" name="Google Shape;353;p43"/>
            <p:cNvSpPr/>
            <p:nvPr/>
          </p:nvSpPr>
          <p:spPr>
            <a:xfrm>
              <a:off x="0" y="144654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3"/>
            <p:cNvSpPr txBox="1"/>
            <p:nvPr/>
          </p:nvSpPr>
          <p:spPr>
            <a:xfrm>
              <a:off x="19066" y="163720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Igual a: ==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43"/>
          <p:cNvGrpSpPr/>
          <p:nvPr/>
        </p:nvGrpSpPr>
        <p:grpSpPr>
          <a:xfrm>
            <a:off x="751116" y="3972216"/>
            <a:ext cx="6444344" cy="390574"/>
            <a:chOff x="0" y="144654"/>
            <a:chExt cx="6444344" cy="390574"/>
          </a:xfrm>
        </p:grpSpPr>
        <p:sp>
          <p:nvSpPr>
            <p:cNvPr id="356" name="Google Shape;356;p43"/>
            <p:cNvSpPr/>
            <p:nvPr/>
          </p:nvSpPr>
          <p:spPr>
            <a:xfrm>
              <a:off x="0" y="144654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3"/>
            <p:cNvSpPr txBox="1"/>
            <p:nvPr/>
          </p:nvSpPr>
          <p:spPr>
            <a:xfrm>
              <a:off x="19066" y="163720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Distinto a: !=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43"/>
          <p:cNvGrpSpPr/>
          <p:nvPr/>
        </p:nvGrpSpPr>
        <p:grpSpPr>
          <a:xfrm>
            <a:off x="751116" y="2507336"/>
            <a:ext cx="6444344" cy="390574"/>
            <a:chOff x="0" y="487559"/>
            <a:chExt cx="6444344" cy="390574"/>
          </a:xfrm>
        </p:grpSpPr>
        <p:sp>
          <p:nvSpPr>
            <p:cNvPr id="359" name="Google Shape;359;p43"/>
            <p:cNvSpPr/>
            <p:nvPr/>
          </p:nvSpPr>
          <p:spPr>
            <a:xfrm>
              <a:off x="0" y="487559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3"/>
            <p:cNvSpPr txBox="1"/>
            <p:nvPr/>
          </p:nvSpPr>
          <p:spPr>
            <a:xfrm>
              <a:off x="19066" y="506625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Menor a: &lt;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43"/>
          <p:cNvGrpSpPr/>
          <p:nvPr/>
        </p:nvGrpSpPr>
        <p:grpSpPr>
          <a:xfrm>
            <a:off x="751116" y="2966968"/>
            <a:ext cx="6444344" cy="390574"/>
            <a:chOff x="0" y="144654"/>
            <a:chExt cx="6444344" cy="390574"/>
          </a:xfrm>
        </p:grpSpPr>
        <p:sp>
          <p:nvSpPr>
            <p:cNvPr id="362" name="Google Shape;362;p43"/>
            <p:cNvSpPr/>
            <p:nvPr/>
          </p:nvSpPr>
          <p:spPr>
            <a:xfrm>
              <a:off x="0" y="144654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3"/>
            <p:cNvSpPr txBox="1"/>
            <p:nvPr/>
          </p:nvSpPr>
          <p:spPr>
            <a:xfrm>
              <a:off x="19066" y="163720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Menor o igual a: &lt;=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Funciones básicas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369" name="Google Shape;369;p44"/>
          <p:cNvGraphicFramePr/>
          <p:nvPr/>
        </p:nvGraphicFramePr>
        <p:xfrm>
          <a:off x="1513115" y="1084036"/>
          <a:ext cx="6096000" cy="3340200"/>
        </p:xfrm>
        <a:graphic>
          <a:graphicData uri="http://schemas.openxmlformats.org/drawingml/2006/table">
            <a:tbl>
              <a:tblPr firstRow="1" bandRow="1">
                <a:noFill/>
                <a:tableStyleId>{304053B1-186C-45A0-B4CD-E64317A1AEA2}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Función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Descripción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sum()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Suma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min()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Mínimo valor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length() 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Cantidad de registros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sqrt()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Raíz cuadrada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abs()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Valor absoluto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exp()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Exponencial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log10()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Logaritmo en base 10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mean()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Media aritmética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sd()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Desvío estándar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Funciones básicas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75" name="Google Shape;375;p45"/>
          <p:cNvGrpSpPr/>
          <p:nvPr/>
        </p:nvGrpSpPr>
        <p:grpSpPr>
          <a:xfrm>
            <a:off x="396780" y="1237277"/>
            <a:ext cx="6444344" cy="3466924"/>
            <a:chOff x="0" y="3388"/>
            <a:chExt cx="6444344" cy="3466924"/>
          </a:xfrm>
        </p:grpSpPr>
        <p:sp>
          <p:nvSpPr>
            <p:cNvPr id="376" name="Google Shape;376;p45"/>
            <p:cNvSpPr/>
            <p:nvPr/>
          </p:nvSpPr>
          <p:spPr>
            <a:xfrm>
              <a:off x="0" y="3388"/>
              <a:ext cx="6444344" cy="346692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5"/>
            <p:cNvSpPr txBox="1"/>
            <p:nvPr/>
          </p:nvSpPr>
          <p:spPr>
            <a:xfrm>
              <a:off x="169241" y="172629"/>
              <a:ext cx="6105862" cy="3128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176213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sum(Vector_1)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mean(Vector_1)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20.8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max(Vector_1)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length(Vector_1)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45"/>
          <p:cNvGrpSpPr/>
          <p:nvPr/>
        </p:nvGrpSpPr>
        <p:grpSpPr>
          <a:xfrm>
            <a:off x="396780" y="777844"/>
            <a:ext cx="6444344" cy="390574"/>
            <a:chOff x="0" y="409779"/>
            <a:chExt cx="6444344" cy="390574"/>
          </a:xfrm>
        </p:grpSpPr>
        <p:sp>
          <p:nvSpPr>
            <p:cNvPr id="379" name="Google Shape;379;p45"/>
            <p:cNvSpPr/>
            <p:nvPr/>
          </p:nvSpPr>
          <p:spPr>
            <a:xfrm>
              <a:off x="0" y="409779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5"/>
            <p:cNvSpPr txBox="1"/>
            <p:nvPr/>
          </p:nvSpPr>
          <p:spPr>
            <a:xfrm>
              <a:off x="19066" y="428845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Vector_1= c(10,25,3,45,21)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Estructura de Datos en R</a:t>
            </a:r>
          </a:p>
        </p:txBody>
      </p:sp>
      <p:grpSp>
        <p:nvGrpSpPr>
          <p:cNvPr id="386" name="Google Shape;386;p46"/>
          <p:cNvGrpSpPr/>
          <p:nvPr/>
        </p:nvGrpSpPr>
        <p:grpSpPr>
          <a:xfrm>
            <a:off x="381129" y="668716"/>
            <a:ext cx="8316685" cy="2048155"/>
            <a:chOff x="0" y="0"/>
            <a:chExt cx="8316685" cy="2048155"/>
          </a:xfrm>
        </p:grpSpPr>
        <p:sp>
          <p:nvSpPr>
            <p:cNvPr id="387" name="Google Shape;387;p46"/>
            <p:cNvSpPr/>
            <p:nvPr/>
          </p:nvSpPr>
          <p:spPr>
            <a:xfrm>
              <a:off x="0" y="0"/>
              <a:ext cx="8316685" cy="204815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6"/>
            <p:cNvSpPr txBox="1"/>
            <p:nvPr/>
          </p:nvSpPr>
          <p:spPr>
            <a:xfrm>
              <a:off x="99983" y="99983"/>
              <a:ext cx="8116719" cy="1848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 =data.frame(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Id=c(1,2,3,4,5),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Nombre=c(“Juan”,”Clara”,”David”,”María”,”Pedro”),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	Edad=c(20,32,18,26,38)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89" name="Google Shape;389;p46"/>
          <p:cNvGraphicFramePr/>
          <p:nvPr/>
        </p:nvGraphicFramePr>
        <p:xfrm>
          <a:off x="2035756" y="2721166"/>
          <a:ext cx="5007450" cy="1783140"/>
        </p:xfrm>
        <a:graphic>
          <a:graphicData uri="http://schemas.openxmlformats.org/drawingml/2006/table">
            <a:tbl>
              <a:tblPr firstRow="1" bandRow="1">
                <a:noFill/>
                <a:tableStyleId>{304053B1-186C-45A0-B4CD-E64317A1AEA2}</a:tableStyleId>
              </a:tblPr>
              <a:tblGrid>
                <a:gridCol w="166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Id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Nombre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Edad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1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Juan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20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Clara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32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David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18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4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María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26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5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Pedro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38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95" name="Google Shape;395;p47"/>
          <p:cNvGrpSpPr/>
          <p:nvPr/>
        </p:nvGrpSpPr>
        <p:grpSpPr>
          <a:xfrm>
            <a:off x="256254" y="668716"/>
            <a:ext cx="7037175" cy="3873673"/>
            <a:chOff x="0" y="0"/>
            <a:chExt cx="7037175" cy="3873673"/>
          </a:xfrm>
        </p:grpSpPr>
        <p:sp>
          <p:nvSpPr>
            <p:cNvPr id="396" name="Google Shape;396;p47"/>
            <p:cNvSpPr/>
            <p:nvPr/>
          </p:nvSpPr>
          <p:spPr>
            <a:xfrm>
              <a:off x="0" y="0"/>
              <a:ext cx="7037175" cy="3873673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7"/>
            <p:cNvSpPr txBox="1"/>
            <p:nvPr/>
          </p:nvSpPr>
          <p:spPr>
            <a:xfrm>
              <a:off x="189097" y="189097"/>
              <a:ext cx="6658981" cy="3495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“data.frame”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class(Datos$Edad)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“numeric”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“factor”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&gt;Datos$Nombre&lt;-as.character(Datos$Nombre)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“character”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¿Qué es R ?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03" name="Google Shape;403;p48"/>
          <p:cNvGrpSpPr/>
          <p:nvPr/>
        </p:nvGrpSpPr>
        <p:grpSpPr>
          <a:xfrm>
            <a:off x="256250" y="668716"/>
            <a:ext cx="7048063" cy="3877459"/>
            <a:chOff x="0" y="0"/>
            <a:chExt cx="7048063" cy="3877459"/>
          </a:xfrm>
        </p:grpSpPr>
        <p:sp>
          <p:nvSpPr>
            <p:cNvPr id="404" name="Google Shape;404;p48"/>
            <p:cNvSpPr/>
            <p:nvPr/>
          </p:nvSpPr>
          <p:spPr>
            <a:xfrm>
              <a:off x="0" y="0"/>
              <a:ext cx="7048063" cy="3877459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8"/>
            <p:cNvSpPr txBox="1"/>
            <p:nvPr/>
          </p:nvSpPr>
          <p:spPr>
            <a:xfrm>
              <a:off x="189282" y="189282"/>
              <a:ext cx="6669499" cy="3498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“data.frame”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class(Datos$Edad)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“numeric”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“factor”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&gt;Datos$Nombre&lt;-as.character(Datos$Nombre)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“character”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6" name="Google Shape;406;p48"/>
          <p:cNvCxnSpPr/>
          <p:nvPr/>
        </p:nvCxnSpPr>
        <p:spPr>
          <a:xfrm>
            <a:off x="2460171" y="1055914"/>
            <a:ext cx="1328058" cy="108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7" name="Google Shape;407;p48"/>
          <p:cNvSpPr txBox="1"/>
          <p:nvPr/>
        </p:nvSpPr>
        <p:spPr>
          <a:xfrm>
            <a:off x="3962514" y="766184"/>
            <a:ext cx="2029636" cy="7386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 “class”: Nos permite saber el tipo de objeto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13" name="Google Shape;413;p49"/>
          <p:cNvGrpSpPr/>
          <p:nvPr/>
        </p:nvGrpSpPr>
        <p:grpSpPr>
          <a:xfrm>
            <a:off x="256250" y="668716"/>
            <a:ext cx="7048063" cy="3877459"/>
            <a:chOff x="0" y="0"/>
            <a:chExt cx="7048063" cy="3877459"/>
          </a:xfrm>
        </p:grpSpPr>
        <p:sp>
          <p:nvSpPr>
            <p:cNvPr id="414" name="Google Shape;414;p49"/>
            <p:cNvSpPr/>
            <p:nvPr/>
          </p:nvSpPr>
          <p:spPr>
            <a:xfrm>
              <a:off x="0" y="0"/>
              <a:ext cx="7048063" cy="3877459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9"/>
            <p:cNvSpPr txBox="1"/>
            <p:nvPr/>
          </p:nvSpPr>
          <p:spPr>
            <a:xfrm>
              <a:off x="189282" y="189282"/>
              <a:ext cx="6669499" cy="3498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“data.frame”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class(Datos$Edad)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“numeric”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“factor”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&gt;Datos$Nombre&lt;-as.character(Datos$Nombre)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“character”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6" name="Google Shape;416;p49"/>
          <p:cNvCxnSpPr/>
          <p:nvPr/>
        </p:nvCxnSpPr>
        <p:spPr>
          <a:xfrm rot="10800000" flipH="1">
            <a:off x="6285950" y="2978673"/>
            <a:ext cx="539393" cy="4503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7" name="Google Shape;417;p49"/>
          <p:cNvSpPr txBox="1"/>
          <p:nvPr/>
        </p:nvSpPr>
        <p:spPr>
          <a:xfrm>
            <a:off x="6975295" y="2609341"/>
            <a:ext cx="2029636" cy="7386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Cambiamos el formato de la columna Nombre del conjundo Datos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/>
        </p:nvSpPr>
        <p:spPr>
          <a:xfrm>
            <a:off x="4321630" y="1914900"/>
            <a:ext cx="441847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Data Management y Data Wrangling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/>
        </p:nvSpPr>
        <p:spPr>
          <a:xfrm>
            <a:off x="4321630" y="1914900"/>
            <a:ext cx="441847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Directorio o entorno de trabajo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Comandos básicos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33" name="Google Shape;433;p52"/>
          <p:cNvGrpSpPr/>
          <p:nvPr/>
        </p:nvGrpSpPr>
        <p:grpSpPr>
          <a:xfrm>
            <a:off x="751116" y="1433771"/>
            <a:ext cx="6444344" cy="875855"/>
            <a:chOff x="0" y="147401"/>
            <a:chExt cx="6444344" cy="875855"/>
          </a:xfrm>
        </p:grpSpPr>
        <p:sp>
          <p:nvSpPr>
            <p:cNvPr id="434" name="Google Shape;434;p52"/>
            <p:cNvSpPr/>
            <p:nvPr/>
          </p:nvSpPr>
          <p:spPr>
            <a:xfrm>
              <a:off x="0" y="147401"/>
              <a:ext cx="6444344" cy="87585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2"/>
            <p:cNvSpPr txBox="1"/>
            <p:nvPr/>
          </p:nvSpPr>
          <p:spPr>
            <a:xfrm>
              <a:off x="42756" y="190157"/>
              <a:ext cx="6358832" cy="790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getwd()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"C:/Program Files"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52"/>
          <p:cNvGrpSpPr/>
          <p:nvPr/>
        </p:nvGrpSpPr>
        <p:grpSpPr>
          <a:xfrm>
            <a:off x="751116" y="918208"/>
            <a:ext cx="6954148" cy="461665"/>
            <a:chOff x="751116" y="918208"/>
            <a:chExt cx="6954148" cy="461665"/>
          </a:xfrm>
        </p:grpSpPr>
        <p:sp>
          <p:nvSpPr>
            <p:cNvPr id="437" name="Google Shape;437;p52"/>
            <p:cNvSpPr txBox="1"/>
            <p:nvPr/>
          </p:nvSpPr>
          <p:spPr>
            <a:xfrm>
              <a:off x="751116" y="918208"/>
              <a:ext cx="69541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Consultar el directorio sobre el cual se trabaja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8" name="Google Shape;438;p52"/>
            <p:cNvCxnSpPr/>
            <p:nvPr/>
          </p:nvCxnSpPr>
          <p:spPr>
            <a:xfrm>
              <a:off x="751116" y="1364424"/>
              <a:ext cx="6954148" cy="1544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39" name="Google Shape;439;p52"/>
          <p:cNvGrpSpPr/>
          <p:nvPr/>
        </p:nvGrpSpPr>
        <p:grpSpPr>
          <a:xfrm>
            <a:off x="751116" y="3119596"/>
            <a:ext cx="6444344" cy="638625"/>
            <a:chOff x="0" y="192315"/>
            <a:chExt cx="6444344" cy="638625"/>
          </a:xfrm>
        </p:grpSpPr>
        <p:sp>
          <p:nvSpPr>
            <p:cNvPr id="440" name="Google Shape;440;p52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2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setwd(“C:/Analisis de datos con R/Clase 1”)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52"/>
          <p:cNvSpPr txBox="1"/>
          <p:nvPr/>
        </p:nvSpPr>
        <p:spPr>
          <a:xfrm>
            <a:off x="751116" y="2551395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el directorio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52"/>
          <p:cNvCxnSpPr/>
          <p:nvPr/>
        </p:nvCxnSpPr>
        <p:spPr>
          <a:xfrm rot="10800000" flipH="1">
            <a:off x="751116" y="3013060"/>
            <a:ext cx="6954148" cy="7724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Comandos básicos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49" name="Google Shape;449;p53"/>
          <p:cNvGrpSpPr/>
          <p:nvPr/>
        </p:nvGrpSpPr>
        <p:grpSpPr>
          <a:xfrm>
            <a:off x="751116" y="1460312"/>
            <a:ext cx="6444344" cy="849314"/>
            <a:chOff x="0" y="173942"/>
            <a:chExt cx="6444344" cy="849314"/>
          </a:xfrm>
        </p:grpSpPr>
        <p:sp>
          <p:nvSpPr>
            <p:cNvPr id="450" name="Google Shape;450;p53"/>
            <p:cNvSpPr/>
            <p:nvPr/>
          </p:nvSpPr>
          <p:spPr>
            <a:xfrm>
              <a:off x="0" y="173942"/>
              <a:ext cx="6444344" cy="84931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 txBox="1"/>
            <p:nvPr/>
          </p:nvSpPr>
          <p:spPr>
            <a:xfrm>
              <a:off x="41460" y="215402"/>
              <a:ext cx="6361424" cy="766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data &lt;- read.table("Ejemplo_datos.csv", header=T, sep=";")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53"/>
          <p:cNvGrpSpPr/>
          <p:nvPr/>
        </p:nvGrpSpPr>
        <p:grpSpPr>
          <a:xfrm>
            <a:off x="751116" y="918208"/>
            <a:ext cx="6954148" cy="461665"/>
            <a:chOff x="751116" y="918208"/>
            <a:chExt cx="6954148" cy="461665"/>
          </a:xfrm>
        </p:grpSpPr>
        <p:sp>
          <p:nvSpPr>
            <p:cNvPr id="453" name="Google Shape;453;p53"/>
            <p:cNvSpPr txBox="1"/>
            <p:nvPr/>
          </p:nvSpPr>
          <p:spPr>
            <a:xfrm>
              <a:off x="751116" y="918208"/>
              <a:ext cx="5429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Importar un conjunto de datos (csv)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53"/>
            <p:cNvCxnSpPr/>
            <p:nvPr/>
          </p:nvCxnSpPr>
          <p:spPr>
            <a:xfrm>
              <a:off x="751116" y="1364424"/>
              <a:ext cx="6954148" cy="1544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55" name="Google Shape;455;p53"/>
          <p:cNvGrpSpPr/>
          <p:nvPr/>
        </p:nvGrpSpPr>
        <p:grpSpPr>
          <a:xfrm>
            <a:off x="751116" y="3119596"/>
            <a:ext cx="6444344" cy="638625"/>
            <a:chOff x="0" y="192315"/>
            <a:chExt cx="6444344" cy="638625"/>
          </a:xfrm>
        </p:grpSpPr>
        <p:sp>
          <p:nvSpPr>
            <p:cNvPr id="456" name="Google Shape;456;p5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head(data,6)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53"/>
          <p:cNvSpPr txBox="1"/>
          <p:nvPr/>
        </p:nvSpPr>
        <p:spPr>
          <a:xfrm>
            <a:off x="751116" y="2551395"/>
            <a:ext cx="52116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 los primeros 6 registros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53"/>
          <p:cNvCxnSpPr/>
          <p:nvPr/>
        </p:nvCxnSpPr>
        <p:spPr>
          <a:xfrm rot="10800000" flipH="1">
            <a:off x="751116" y="3013060"/>
            <a:ext cx="6954148" cy="7724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54"/>
          <p:cNvGrpSpPr/>
          <p:nvPr/>
        </p:nvGrpSpPr>
        <p:grpSpPr>
          <a:xfrm>
            <a:off x="1002535" y="1403574"/>
            <a:ext cx="7227065" cy="2001441"/>
            <a:chOff x="0" y="0"/>
            <a:chExt cx="8628245" cy="2972003"/>
          </a:xfrm>
        </p:grpSpPr>
        <p:cxnSp>
          <p:nvCxnSpPr>
            <p:cNvPr id="465" name="Google Shape;465;p54"/>
            <p:cNvCxnSpPr/>
            <p:nvPr/>
          </p:nvCxnSpPr>
          <p:spPr>
            <a:xfrm>
              <a:off x="8614099" y="1567330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66" name="Google Shape;466;p54"/>
            <p:cNvCxnSpPr/>
            <p:nvPr/>
          </p:nvCxnSpPr>
          <p:spPr>
            <a:xfrm>
              <a:off x="4312796" y="0"/>
              <a:ext cx="0" cy="1561141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67" name="Google Shape;467;p54"/>
            <p:cNvCxnSpPr/>
            <p:nvPr/>
          </p:nvCxnSpPr>
          <p:spPr>
            <a:xfrm rot="10800000">
              <a:off x="0" y="1579706"/>
              <a:ext cx="8628245" cy="0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68" name="Google Shape;468;p54"/>
            <p:cNvCxnSpPr/>
            <p:nvPr/>
          </p:nvCxnSpPr>
          <p:spPr>
            <a:xfrm>
              <a:off x="10610" y="1567330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69" name="Google Shape;469;p54"/>
            <p:cNvCxnSpPr/>
            <p:nvPr/>
          </p:nvCxnSpPr>
          <p:spPr>
            <a:xfrm>
              <a:off x="2878734" y="1567330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70" name="Google Shape;470;p54"/>
            <p:cNvCxnSpPr/>
            <p:nvPr/>
          </p:nvCxnSpPr>
          <p:spPr>
            <a:xfrm>
              <a:off x="5745974" y="1567330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471" name="Google Shape;471;p54"/>
          <p:cNvSpPr/>
          <p:nvPr/>
        </p:nvSpPr>
        <p:spPr>
          <a:xfrm>
            <a:off x="3837775" y="574305"/>
            <a:ext cx="1554361" cy="1554956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E4E79"/>
          </a:solidFill>
          <a:ln w="38100" cap="flat" cmpd="sng">
            <a:solidFill>
              <a:srgbClr val="1E4E79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1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Data Wrangling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p54"/>
          <p:cNvGrpSpPr/>
          <p:nvPr/>
        </p:nvGrpSpPr>
        <p:grpSpPr>
          <a:xfrm>
            <a:off x="249979" y="2805535"/>
            <a:ext cx="8729954" cy="1532846"/>
            <a:chOff x="-111678" y="-2"/>
            <a:chExt cx="10592852" cy="2275612"/>
          </a:xfrm>
        </p:grpSpPr>
        <p:sp>
          <p:nvSpPr>
            <p:cNvPr id="473" name="Google Shape;473;p54"/>
            <p:cNvSpPr/>
            <p:nvPr/>
          </p:nvSpPr>
          <p:spPr>
            <a:xfrm>
              <a:off x="-111678" y="137834"/>
              <a:ext cx="1878330" cy="2137776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Arial"/>
                <a:buNone/>
              </a:pPr>
              <a:r>
                <a:rPr lang="es-MX" sz="1575" b="0" i="0" u="none" strike="noStrike" cap="non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Descubrir, importar, estructurar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4"/>
            <p:cNvSpPr/>
            <p:nvPr/>
          </p:nvSpPr>
          <p:spPr>
            <a:xfrm>
              <a:off x="8602844" y="-1"/>
              <a:ext cx="1878330" cy="2137776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rgbClr val="B8D0F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Arial"/>
                <a:buNone/>
              </a:pPr>
              <a:r>
                <a:rPr lang="es-MX" sz="1575" b="0" i="0" u="none" strike="noStrike" cap="non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Enriquecer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4"/>
            <p:cNvSpPr/>
            <p:nvPr/>
          </p:nvSpPr>
          <p:spPr>
            <a:xfrm>
              <a:off x="2867614" y="-2"/>
              <a:ext cx="1878330" cy="2137776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rgbClr val="9CC2E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Arial"/>
                <a:buNone/>
              </a:pPr>
              <a:r>
                <a:rPr lang="es-MX" sz="1575" b="0" i="0" u="none" strike="noStrike" cap="non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Limpieza de los datos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4"/>
            <p:cNvSpPr/>
            <p:nvPr/>
          </p:nvSpPr>
          <p:spPr>
            <a:xfrm>
              <a:off x="5735229" y="-1"/>
              <a:ext cx="1878330" cy="2137776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rgbClr val="BBD6E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Arial"/>
                <a:buNone/>
              </a:pPr>
              <a:r>
                <a:rPr lang="es-MX" sz="1575" b="0" i="0" u="none" strike="noStrike" cap="non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Validación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5"/>
          <p:cNvSpPr/>
          <p:nvPr/>
        </p:nvSpPr>
        <p:spPr>
          <a:xfrm>
            <a:off x="3280382" y="2901088"/>
            <a:ext cx="315516" cy="315516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0" tIns="0" rIns="0" bIns="1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5"/>
          <p:cNvSpPr/>
          <p:nvPr/>
        </p:nvSpPr>
        <p:spPr>
          <a:xfrm>
            <a:off x="994443" y="3527387"/>
            <a:ext cx="314921" cy="315516"/>
          </a:xfrm>
          <a:prstGeom prst="ellips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0" tIns="0" rIns="0" bIns="1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5"/>
          <p:cNvSpPr/>
          <p:nvPr/>
        </p:nvSpPr>
        <p:spPr>
          <a:xfrm>
            <a:off x="5621465" y="3626495"/>
            <a:ext cx="314920" cy="315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0" tIns="0" rIns="0" bIns="1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5"/>
          <p:cNvSpPr/>
          <p:nvPr/>
        </p:nvSpPr>
        <p:spPr>
          <a:xfrm>
            <a:off x="7709296" y="3065737"/>
            <a:ext cx="314921" cy="315516"/>
          </a:xfrm>
          <a:prstGeom prst="ellipse">
            <a:avLst/>
          </a:prstGeom>
          <a:solidFill>
            <a:srgbClr val="B8D0F6"/>
          </a:solidFill>
          <a:ln>
            <a:noFill/>
          </a:ln>
        </p:spPr>
        <p:txBody>
          <a:bodyPr spcFirstLastPara="1" wrap="square" lIns="0" tIns="0" rIns="0" bIns="1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5"/>
          <p:cNvSpPr/>
          <p:nvPr/>
        </p:nvSpPr>
        <p:spPr>
          <a:xfrm>
            <a:off x="1084930" y="2543931"/>
            <a:ext cx="133946" cy="133945"/>
          </a:xfrm>
          <a:prstGeom prst="ellips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0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55"/>
          <p:cNvCxnSpPr>
            <a:stCxn id="482" idx="0"/>
            <a:endCxn id="485" idx="4"/>
          </p:cNvCxnSpPr>
          <p:nvPr/>
        </p:nvCxnSpPr>
        <p:spPr>
          <a:xfrm rot="10800000">
            <a:off x="1151903" y="2677787"/>
            <a:ext cx="0" cy="8496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7" name="Google Shape;487;p55"/>
          <p:cNvSpPr/>
          <p:nvPr/>
        </p:nvSpPr>
        <p:spPr>
          <a:xfrm>
            <a:off x="3372908" y="2436217"/>
            <a:ext cx="134541" cy="133946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0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55"/>
          <p:cNvCxnSpPr>
            <a:endCxn id="487" idx="4"/>
          </p:cNvCxnSpPr>
          <p:nvPr/>
        </p:nvCxnSpPr>
        <p:spPr>
          <a:xfrm rot="10800000">
            <a:off x="3440178" y="2570163"/>
            <a:ext cx="0" cy="3024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9" name="Google Shape;489;p55"/>
          <p:cNvSpPr/>
          <p:nvPr/>
        </p:nvSpPr>
        <p:spPr>
          <a:xfrm>
            <a:off x="5711953" y="2836963"/>
            <a:ext cx="133945" cy="133945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0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5"/>
          <p:cNvSpPr/>
          <p:nvPr/>
        </p:nvSpPr>
        <p:spPr>
          <a:xfrm>
            <a:off x="7799784" y="2339445"/>
            <a:ext cx="133946" cy="134541"/>
          </a:xfrm>
          <a:prstGeom prst="ellipse">
            <a:avLst/>
          </a:prstGeom>
          <a:solidFill>
            <a:srgbClr val="B8D0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0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55"/>
          <p:cNvCxnSpPr>
            <a:stCxn id="483" idx="0"/>
          </p:cNvCxnSpPr>
          <p:nvPr/>
        </p:nvCxnSpPr>
        <p:spPr>
          <a:xfrm rot="10800000">
            <a:off x="5778925" y="3009395"/>
            <a:ext cx="0" cy="6171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2" name="Google Shape;492;p55"/>
          <p:cNvCxnSpPr>
            <a:endCxn id="490" idx="4"/>
          </p:cNvCxnSpPr>
          <p:nvPr/>
        </p:nvCxnSpPr>
        <p:spPr>
          <a:xfrm rot="10800000">
            <a:off x="7866757" y="2473986"/>
            <a:ext cx="0" cy="5376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3" name="Google Shape;493;p55"/>
          <p:cNvSpPr/>
          <p:nvPr/>
        </p:nvSpPr>
        <p:spPr>
          <a:xfrm>
            <a:off x="549698" y="1228650"/>
            <a:ext cx="1256705" cy="1256705"/>
          </a:xfrm>
          <a:prstGeom prst="ellips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5"/>
          <p:cNvSpPr/>
          <p:nvPr/>
        </p:nvSpPr>
        <p:spPr>
          <a:xfrm>
            <a:off x="3004753" y="1558063"/>
            <a:ext cx="840581" cy="840581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5"/>
          <p:cNvSpPr/>
          <p:nvPr/>
        </p:nvSpPr>
        <p:spPr>
          <a:xfrm>
            <a:off x="5221185" y="1663260"/>
            <a:ext cx="1115020" cy="1115021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5"/>
          <p:cNvSpPr/>
          <p:nvPr/>
        </p:nvSpPr>
        <p:spPr>
          <a:xfrm>
            <a:off x="7318772" y="1189301"/>
            <a:ext cx="1095375" cy="1094780"/>
          </a:xfrm>
          <a:prstGeom prst="ellipse">
            <a:avLst/>
          </a:prstGeom>
          <a:solidFill>
            <a:srgbClr val="B8D0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5"/>
          <p:cNvSpPr/>
          <p:nvPr/>
        </p:nvSpPr>
        <p:spPr>
          <a:xfrm>
            <a:off x="5686447" y="636381"/>
            <a:ext cx="356592" cy="341114"/>
          </a:xfrm>
          <a:custGeom>
            <a:avLst/>
            <a:gdLst/>
            <a:ahLst/>
            <a:cxnLst/>
            <a:rect l="l" t="t" r="r" b="b"/>
            <a:pathLst>
              <a:path w="124" h="118" extrusionOk="0">
                <a:moveTo>
                  <a:pt x="122" y="44"/>
                </a:moveTo>
                <a:cubicBezTo>
                  <a:pt x="121" y="41"/>
                  <a:pt x="119" y="39"/>
                  <a:pt x="115" y="38"/>
                </a:cubicBezTo>
                <a:cubicBezTo>
                  <a:pt x="83" y="33"/>
                  <a:pt x="83" y="33"/>
                  <a:pt x="83" y="33"/>
                </a:cubicBezTo>
                <a:cubicBezTo>
                  <a:pt x="70" y="5"/>
                  <a:pt x="70" y="5"/>
                  <a:pt x="70" y="5"/>
                </a:cubicBezTo>
                <a:cubicBezTo>
                  <a:pt x="68" y="1"/>
                  <a:pt x="65" y="0"/>
                  <a:pt x="62" y="0"/>
                </a:cubicBezTo>
                <a:cubicBezTo>
                  <a:pt x="58" y="0"/>
                  <a:pt x="55" y="1"/>
                  <a:pt x="54" y="5"/>
                </a:cubicBezTo>
                <a:cubicBezTo>
                  <a:pt x="40" y="33"/>
                  <a:pt x="40" y="33"/>
                  <a:pt x="40" y="33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9"/>
                  <a:pt x="2" y="41"/>
                  <a:pt x="1" y="44"/>
                </a:cubicBezTo>
                <a:cubicBezTo>
                  <a:pt x="0" y="47"/>
                  <a:pt x="0" y="50"/>
                  <a:pt x="3" y="53"/>
                </a:cubicBezTo>
                <a:cubicBezTo>
                  <a:pt x="26" y="76"/>
                  <a:pt x="26" y="76"/>
                  <a:pt x="26" y="76"/>
                </a:cubicBezTo>
                <a:cubicBezTo>
                  <a:pt x="21" y="108"/>
                  <a:pt x="21" y="108"/>
                  <a:pt x="21" y="108"/>
                </a:cubicBezTo>
                <a:cubicBezTo>
                  <a:pt x="20" y="112"/>
                  <a:pt x="22" y="115"/>
                  <a:pt x="24" y="117"/>
                </a:cubicBezTo>
                <a:cubicBezTo>
                  <a:pt x="26" y="118"/>
                  <a:pt x="28" y="118"/>
                  <a:pt x="29" y="118"/>
                </a:cubicBezTo>
                <a:cubicBezTo>
                  <a:pt x="31" y="118"/>
                  <a:pt x="32" y="118"/>
                  <a:pt x="34" y="117"/>
                </a:cubicBezTo>
                <a:cubicBezTo>
                  <a:pt x="62" y="102"/>
                  <a:pt x="62" y="102"/>
                  <a:pt x="62" y="102"/>
                </a:cubicBezTo>
                <a:cubicBezTo>
                  <a:pt x="89" y="117"/>
                  <a:pt x="89" y="117"/>
                  <a:pt x="89" y="117"/>
                </a:cubicBezTo>
                <a:cubicBezTo>
                  <a:pt x="91" y="118"/>
                  <a:pt x="92" y="118"/>
                  <a:pt x="94" y="118"/>
                </a:cubicBezTo>
                <a:cubicBezTo>
                  <a:pt x="96" y="118"/>
                  <a:pt x="97" y="118"/>
                  <a:pt x="99" y="117"/>
                </a:cubicBezTo>
                <a:cubicBezTo>
                  <a:pt x="102" y="115"/>
                  <a:pt x="103" y="112"/>
                  <a:pt x="102" y="108"/>
                </a:cubicBezTo>
                <a:cubicBezTo>
                  <a:pt x="97" y="76"/>
                  <a:pt x="97" y="76"/>
                  <a:pt x="97" y="76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3" y="50"/>
                  <a:pt x="124" y="47"/>
                  <a:pt x="122" y="44"/>
                </a:cubicBezTo>
                <a:close/>
                <a:moveTo>
                  <a:pt x="91" y="70"/>
                </a:moveTo>
                <a:cubicBezTo>
                  <a:pt x="89" y="72"/>
                  <a:pt x="88" y="75"/>
                  <a:pt x="88" y="77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66" y="95"/>
                  <a:pt x="66" y="95"/>
                  <a:pt x="66" y="95"/>
                </a:cubicBezTo>
                <a:cubicBezTo>
                  <a:pt x="65" y="94"/>
                  <a:pt x="63" y="94"/>
                  <a:pt x="62" y="94"/>
                </a:cubicBezTo>
                <a:cubicBezTo>
                  <a:pt x="60" y="94"/>
                  <a:pt x="59" y="94"/>
                  <a:pt x="57" y="95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35" y="77"/>
                  <a:pt x="35" y="77"/>
                  <a:pt x="35" y="77"/>
                </a:cubicBezTo>
                <a:cubicBezTo>
                  <a:pt x="35" y="75"/>
                  <a:pt x="34" y="72"/>
                  <a:pt x="32" y="70"/>
                </a:cubicBezTo>
                <a:cubicBezTo>
                  <a:pt x="9" y="47"/>
                  <a:pt x="9" y="47"/>
                  <a:pt x="9" y="47"/>
                </a:cubicBezTo>
                <a:cubicBezTo>
                  <a:pt x="41" y="42"/>
                  <a:pt x="41" y="42"/>
                  <a:pt x="41" y="42"/>
                </a:cubicBezTo>
                <a:cubicBezTo>
                  <a:pt x="44" y="41"/>
                  <a:pt x="46" y="40"/>
                  <a:pt x="48" y="37"/>
                </a:cubicBezTo>
                <a:cubicBezTo>
                  <a:pt x="62" y="8"/>
                  <a:pt x="62" y="8"/>
                  <a:pt x="62" y="8"/>
                </a:cubicBezTo>
                <a:cubicBezTo>
                  <a:pt x="75" y="37"/>
                  <a:pt x="75" y="37"/>
                  <a:pt x="75" y="37"/>
                </a:cubicBezTo>
                <a:cubicBezTo>
                  <a:pt x="77" y="40"/>
                  <a:pt x="79" y="41"/>
                  <a:pt x="82" y="42"/>
                </a:cubicBezTo>
                <a:cubicBezTo>
                  <a:pt x="114" y="47"/>
                  <a:pt x="114" y="47"/>
                  <a:pt x="114" y="47"/>
                </a:cubicBezTo>
                <a:lnTo>
                  <a:pt x="91" y="70"/>
                </a:lnTo>
                <a:close/>
                <a:moveTo>
                  <a:pt x="91" y="70"/>
                </a:moveTo>
                <a:cubicBezTo>
                  <a:pt x="91" y="70"/>
                  <a:pt x="91" y="70"/>
                  <a:pt x="91" y="7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Arial"/>
              <a:buNone/>
            </a:pPr>
            <a:endParaRPr sz="52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5"/>
          <p:cNvSpPr/>
          <p:nvPr/>
        </p:nvSpPr>
        <p:spPr>
          <a:xfrm>
            <a:off x="2276804" y="3656926"/>
            <a:ext cx="26997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https://data.buenosaires.gob.ar/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5"/>
          <p:cNvSpPr txBox="1"/>
          <p:nvPr/>
        </p:nvSpPr>
        <p:spPr>
          <a:xfrm>
            <a:off x="271360" y="662902"/>
            <a:ext cx="80666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Algunas páginas para descargar datos libres oficiales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55"/>
          <p:cNvCxnSpPr/>
          <p:nvPr/>
        </p:nvCxnSpPr>
        <p:spPr>
          <a:xfrm>
            <a:off x="271360" y="1109118"/>
            <a:ext cx="8066632" cy="1544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1" name="Google Shape;501;p55"/>
          <p:cNvSpPr/>
          <p:nvPr/>
        </p:nvSpPr>
        <p:spPr>
          <a:xfrm>
            <a:off x="859803" y="1583695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609" h="609" extrusionOk="0">
                <a:moveTo>
                  <a:pt x="587" y="488"/>
                </a:moveTo>
                <a:lnTo>
                  <a:pt x="587" y="488"/>
                </a:lnTo>
                <a:cubicBezTo>
                  <a:pt x="318" y="601"/>
                  <a:pt x="318" y="601"/>
                  <a:pt x="318" y="601"/>
                </a:cubicBezTo>
                <a:cubicBezTo>
                  <a:pt x="311" y="608"/>
                  <a:pt x="311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21" y="488"/>
                  <a:pt x="21" y="488"/>
                  <a:pt x="21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467"/>
                  <a:pt x="608" y="467"/>
                  <a:pt x="608" y="467"/>
                </a:cubicBezTo>
                <a:cubicBezTo>
                  <a:pt x="608" y="474"/>
                  <a:pt x="601" y="488"/>
                  <a:pt x="587" y="488"/>
                </a:cubicBezTo>
                <a:close/>
                <a:moveTo>
                  <a:pt x="276" y="163"/>
                </a:moveTo>
                <a:lnTo>
                  <a:pt x="276" y="163"/>
                </a:ln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cubicBezTo>
                  <a:pt x="276" y="538"/>
                  <a:pt x="276" y="538"/>
                  <a:pt x="276" y="538"/>
                </a:cubicBezTo>
                <a:lnTo>
                  <a:pt x="276" y="163"/>
                </a:lnTo>
                <a:close/>
                <a:moveTo>
                  <a:pt x="551" y="71"/>
                </a:moveTo>
                <a:lnTo>
                  <a:pt x="551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51" y="446"/>
                  <a:pt x="551" y="446"/>
                  <a:pt x="551" y="446"/>
                </a:cubicBezTo>
                <a:lnTo>
                  <a:pt x="551" y="71"/>
                </a:lnTo>
                <a:close/>
                <a:moveTo>
                  <a:pt x="375" y="206"/>
                </a:moveTo>
                <a:lnTo>
                  <a:pt x="375" y="206"/>
                </a:lnTo>
                <a:cubicBezTo>
                  <a:pt x="480" y="156"/>
                  <a:pt x="480" y="156"/>
                  <a:pt x="480" y="156"/>
                </a:cubicBezTo>
                <a:cubicBezTo>
                  <a:pt x="488" y="156"/>
                  <a:pt x="488" y="156"/>
                  <a:pt x="495" y="156"/>
                </a:cubicBezTo>
                <a:cubicBezTo>
                  <a:pt x="509" y="156"/>
                  <a:pt x="523" y="163"/>
                  <a:pt x="523" y="184"/>
                </a:cubicBezTo>
                <a:cubicBezTo>
                  <a:pt x="523" y="191"/>
                  <a:pt x="516" y="206"/>
                  <a:pt x="502" y="206"/>
                </a:cubicBezTo>
                <a:cubicBezTo>
                  <a:pt x="403" y="255"/>
                  <a:pt x="403" y="255"/>
                  <a:pt x="403" y="255"/>
                </a:cubicBezTo>
                <a:cubicBezTo>
                  <a:pt x="396" y="255"/>
                  <a:pt x="396" y="255"/>
                  <a:pt x="389" y="255"/>
                </a:cubicBezTo>
                <a:cubicBezTo>
                  <a:pt x="375" y="255"/>
                  <a:pt x="360" y="248"/>
                  <a:pt x="360" y="227"/>
                </a:cubicBezTo>
                <a:cubicBezTo>
                  <a:pt x="360" y="220"/>
                  <a:pt x="367" y="206"/>
                  <a:pt x="375" y="206"/>
                </a:cubicBezTo>
                <a:close/>
                <a:moveTo>
                  <a:pt x="375" y="304"/>
                </a:moveTo>
                <a:lnTo>
                  <a:pt x="375" y="304"/>
                </a:lnTo>
                <a:cubicBezTo>
                  <a:pt x="480" y="262"/>
                  <a:pt x="480" y="262"/>
                  <a:pt x="480" y="262"/>
                </a:cubicBezTo>
                <a:cubicBezTo>
                  <a:pt x="488" y="255"/>
                  <a:pt x="488" y="255"/>
                  <a:pt x="495" y="255"/>
                </a:cubicBezTo>
                <a:cubicBezTo>
                  <a:pt x="509" y="255"/>
                  <a:pt x="523" y="269"/>
                  <a:pt x="523" y="283"/>
                </a:cubicBezTo>
                <a:cubicBezTo>
                  <a:pt x="523" y="297"/>
                  <a:pt x="516" y="304"/>
                  <a:pt x="502" y="311"/>
                </a:cubicBezTo>
                <a:cubicBezTo>
                  <a:pt x="403" y="361"/>
                  <a:pt x="403" y="361"/>
                  <a:pt x="403" y="361"/>
                </a:cubicBezTo>
                <a:cubicBezTo>
                  <a:pt x="396" y="361"/>
                  <a:pt x="396" y="361"/>
                  <a:pt x="389" y="361"/>
                </a:cubicBezTo>
                <a:cubicBezTo>
                  <a:pt x="375" y="361"/>
                  <a:pt x="360" y="347"/>
                  <a:pt x="360" y="333"/>
                </a:cubicBezTo>
                <a:cubicBezTo>
                  <a:pt x="360" y="319"/>
                  <a:pt x="367" y="311"/>
                  <a:pt x="375" y="304"/>
                </a:cubicBezTo>
                <a:close/>
                <a:moveTo>
                  <a:pt x="375" y="410"/>
                </a:moveTo>
                <a:lnTo>
                  <a:pt x="375" y="410"/>
                </a:lnTo>
                <a:cubicBezTo>
                  <a:pt x="480" y="361"/>
                  <a:pt x="480" y="361"/>
                  <a:pt x="480" y="361"/>
                </a:cubicBezTo>
                <a:cubicBezTo>
                  <a:pt x="488" y="361"/>
                  <a:pt x="488" y="361"/>
                  <a:pt x="495" y="361"/>
                </a:cubicBezTo>
                <a:cubicBezTo>
                  <a:pt x="509" y="361"/>
                  <a:pt x="523" y="375"/>
                  <a:pt x="523" y="389"/>
                </a:cubicBezTo>
                <a:cubicBezTo>
                  <a:pt x="523" y="403"/>
                  <a:pt x="516" y="410"/>
                  <a:pt x="502" y="417"/>
                </a:cubicBezTo>
                <a:cubicBezTo>
                  <a:pt x="403" y="460"/>
                  <a:pt x="403" y="460"/>
                  <a:pt x="403" y="460"/>
                </a:cubicBezTo>
                <a:cubicBezTo>
                  <a:pt x="396" y="467"/>
                  <a:pt x="396" y="467"/>
                  <a:pt x="389" y="467"/>
                </a:cubicBezTo>
                <a:cubicBezTo>
                  <a:pt x="375" y="467"/>
                  <a:pt x="360" y="453"/>
                  <a:pt x="360" y="439"/>
                </a:cubicBezTo>
                <a:cubicBezTo>
                  <a:pt x="360" y="425"/>
                  <a:pt x="367" y="417"/>
                  <a:pt x="375" y="410"/>
                </a:cubicBezTo>
                <a:close/>
                <a:moveTo>
                  <a:pt x="113" y="156"/>
                </a:moveTo>
                <a:lnTo>
                  <a:pt x="113" y="156"/>
                </a:lnTo>
                <a:cubicBezTo>
                  <a:pt x="120" y="156"/>
                  <a:pt x="120" y="156"/>
                  <a:pt x="127" y="156"/>
                </a:cubicBezTo>
                <a:cubicBezTo>
                  <a:pt x="233" y="206"/>
                  <a:pt x="233" y="206"/>
                  <a:pt x="233" y="206"/>
                </a:cubicBezTo>
                <a:cubicBezTo>
                  <a:pt x="240" y="206"/>
                  <a:pt x="247" y="220"/>
                  <a:pt x="247" y="227"/>
                </a:cubicBezTo>
                <a:cubicBezTo>
                  <a:pt x="247" y="248"/>
                  <a:pt x="233" y="255"/>
                  <a:pt x="219" y="255"/>
                </a:cubicBezTo>
                <a:cubicBezTo>
                  <a:pt x="212" y="255"/>
                  <a:pt x="212" y="255"/>
                  <a:pt x="205" y="255"/>
                </a:cubicBezTo>
                <a:cubicBezTo>
                  <a:pt x="106" y="206"/>
                  <a:pt x="106" y="206"/>
                  <a:pt x="106" y="206"/>
                </a:cubicBezTo>
                <a:cubicBezTo>
                  <a:pt x="92" y="206"/>
                  <a:pt x="85" y="191"/>
                  <a:pt x="85" y="184"/>
                </a:cubicBezTo>
                <a:cubicBezTo>
                  <a:pt x="85" y="163"/>
                  <a:pt x="99" y="156"/>
                  <a:pt x="113" y="156"/>
                </a:cubicBezTo>
                <a:close/>
                <a:moveTo>
                  <a:pt x="113" y="255"/>
                </a:moveTo>
                <a:lnTo>
                  <a:pt x="113" y="255"/>
                </a:lnTo>
                <a:cubicBezTo>
                  <a:pt x="120" y="255"/>
                  <a:pt x="120" y="255"/>
                  <a:pt x="127" y="262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0" y="311"/>
                  <a:pt x="247" y="319"/>
                  <a:pt x="247" y="333"/>
                </a:cubicBezTo>
                <a:cubicBezTo>
                  <a:pt x="247" y="347"/>
                  <a:pt x="233" y="361"/>
                  <a:pt x="219" y="361"/>
                </a:cubicBezTo>
                <a:cubicBezTo>
                  <a:pt x="212" y="361"/>
                  <a:pt x="212" y="361"/>
                  <a:pt x="205" y="36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92" y="304"/>
                  <a:pt x="85" y="297"/>
                  <a:pt x="85" y="283"/>
                </a:cubicBezTo>
                <a:cubicBezTo>
                  <a:pt x="85" y="269"/>
                  <a:pt x="99" y="255"/>
                  <a:pt x="113" y="255"/>
                </a:cubicBezTo>
                <a:close/>
                <a:moveTo>
                  <a:pt x="113" y="361"/>
                </a:moveTo>
                <a:lnTo>
                  <a:pt x="113" y="361"/>
                </a:lnTo>
                <a:cubicBezTo>
                  <a:pt x="120" y="361"/>
                  <a:pt x="120" y="361"/>
                  <a:pt x="127" y="361"/>
                </a:cubicBezTo>
                <a:cubicBezTo>
                  <a:pt x="233" y="410"/>
                  <a:pt x="233" y="410"/>
                  <a:pt x="233" y="410"/>
                </a:cubicBezTo>
                <a:cubicBezTo>
                  <a:pt x="240" y="417"/>
                  <a:pt x="247" y="425"/>
                  <a:pt x="247" y="439"/>
                </a:cubicBezTo>
                <a:cubicBezTo>
                  <a:pt x="247" y="453"/>
                  <a:pt x="233" y="467"/>
                  <a:pt x="219" y="467"/>
                </a:cubicBezTo>
                <a:cubicBezTo>
                  <a:pt x="212" y="467"/>
                  <a:pt x="212" y="467"/>
                  <a:pt x="205" y="460"/>
                </a:cubicBezTo>
                <a:cubicBezTo>
                  <a:pt x="106" y="417"/>
                  <a:pt x="106" y="417"/>
                  <a:pt x="106" y="417"/>
                </a:cubicBezTo>
                <a:cubicBezTo>
                  <a:pt x="92" y="410"/>
                  <a:pt x="85" y="403"/>
                  <a:pt x="85" y="389"/>
                </a:cubicBezTo>
                <a:cubicBezTo>
                  <a:pt x="85" y="375"/>
                  <a:pt x="99" y="361"/>
                  <a:pt x="113" y="3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2" name="Google Shape;502;p55"/>
          <p:cNvSpPr/>
          <p:nvPr/>
        </p:nvSpPr>
        <p:spPr>
          <a:xfrm>
            <a:off x="248143" y="4296626"/>
            <a:ext cx="17652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https://datos.gob.ar/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5"/>
          <p:cNvSpPr/>
          <p:nvPr/>
        </p:nvSpPr>
        <p:spPr>
          <a:xfrm>
            <a:off x="3241192" y="1779159"/>
            <a:ext cx="367701" cy="371515"/>
          </a:xfrm>
          <a:custGeom>
            <a:avLst/>
            <a:gdLst/>
            <a:ahLst/>
            <a:cxnLst/>
            <a:rect l="l" t="t" r="r" b="b"/>
            <a:pathLst>
              <a:path w="489" h="453" extrusionOk="0">
                <a:moveTo>
                  <a:pt x="460" y="452"/>
                </a:moveTo>
                <a:lnTo>
                  <a:pt x="460" y="452"/>
                </a:lnTo>
                <a:cubicBezTo>
                  <a:pt x="241" y="452"/>
                  <a:pt x="241" y="452"/>
                  <a:pt x="241" y="452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7" y="452"/>
                  <a:pt x="0" y="438"/>
                  <a:pt x="0" y="424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68"/>
                  <a:pt x="7" y="254"/>
                  <a:pt x="29" y="254"/>
                </a:cubicBezTo>
                <a:cubicBezTo>
                  <a:pt x="43" y="254"/>
                  <a:pt x="57" y="268"/>
                  <a:pt x="57" y="282"/>
                </a:cubicBezTo>
                <a:cubicBezTo>
                  <a:pt x="57" y="396"/>
                  <a:pt x="57" y="396"/>
                  <a:pt x="57" y="396"/>
                </a:cubicBezTo>
                <a:cubicBezTo>
                  <a:pt x="431" y="396"/>
                  <a:pt x="431" y="396"/>
                  <a:pt x="431" y="396"/>
                </a:cubicBezTo>
                <a:cubicBezTo>
                  <a:pt x="431" y="282"/>
                  <a:pt x="431" y="282"/>
                  <a:pt x="431" y="282"/>
                </a:cubicBezTo>
                <a:cubicBezTo>
                  <a:pt x="431" y="268"/>
                  <a:pt x="446" y="254"/>
                  <a:pt x="460" y="254"/>
                </a:cubicBezTo>
                <a:cubicBezTo>
                  <a:pt x="474" y="254"/>
                  <a:pt x="488" y="268"/>
                  <a:pt x="488" y="282"/>
                </a:cubicBezTo>
                <a:cubicBezTo>
                  <a:pt x="488" y="424"/>
                  <a:pt x="488" y="424"/>
                  <a:pt x="488" y="424"/>
                </a:cubicBezTo>
                <a:cubicBezTo>
                  <a:pt x="488" y="438"/>
                  <a:pt x="474" y="452"/>
                  <a:pt x="460" y="452"/>
                </a:cubicBezTo>
                <a:close/>
                <a:moveTo>
                  <a:pt x="347" y="198"/>
                </a:moveTo>
                <a:lnTo>
                  <a:pt x="347" y="198"/>
                </a:lnTo>
                <a:cubicBezTo>
                  <a:pt x="262" y="289"/>
                  <a:pt x="262" y="289"/>
                  <a:pt x="262" y="289"/>
                </a:cubicBezTo>
                <a:cubicBezTo>
                  <a:pt x="262" y="297"/>
                  <a:pt x="255" y="304"/>
                  <a:pt x="241" y="304"/>
                </a:cubicBezTo>
                <a:cubicBezTo>
                  <a:pt x="234" y="304"/>
                  <a:pt x="227" y="297"/>
                  <a:pt x="220" y="289"/>
                </a:cubicBezTo>
                <a:cubicBezTo>
                  <a:pt x="135" y="198"/>
                  <a:pt x="135" y="198"/>
                  <a:pt x="135" y="198"/>
                </a:cubicBezTo>
                <a:cubicBezTo>
                  <a:pt x="135" y="191"/>
                  <a:pt x="127" y="184"/>
                  <a:pt x="127" y="176"/>
                </a:cubicBezTo>
                <a:cubicBezTo>
                  <a:pt x="127" y="162"/>
                  <a:pt x="142" y="148"/>
                  <a:pt x="156" y="148"/>
                </a:cubicBezTo>
                <a:cubicBezTo>
                  <a:pt x="170" y="148"/>
                  <a:pt x="177" y="155"/>
                  <a:pt x="177" y="162"/>
                </a:cubicBezTo>
                <a:cubicBezTo>
                  <a:pt x="212" y="198"/>
                  <a:pt x="212" y="198"/>
                  <a:pt x="212" y="19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2" y="14"/>
                  <a:pt x="227" y="0"/>
                  <a:pt x="241" y="0"/>
                </a:cubicBezTo>
                <a:cubicBezTo>
                  <a:pt x="262" y="0"/>
                  <a:pt x="269" y="14"/>
                  <a:pt x="269" y="28"/>
                </a:cubicBezTo>
                <a:cubicBezTo>
                  <a:pt x="269" y="198"/>
                  <a:pt x="269" y="198"/>
                  <a:pt x="269" y="198"/>
                </a:cubicBezTo>
                <a:cubicBezTo>
                  <a:pt x="304" y="162"/>
                  <a:pt x="304" y="162"/>
                  <a:pt x="304" y="162"/>
                </a:cubicBezTo>
                <a:cubicBezTo>
                  <a:pt x="311" y="155"/>
                  <a:pt x="318" y="148"/>
                  <a:pt x="325" y="148"/>
                </a:cubicBezTo>
                <a:cubicBezTo>
                  <a:pt x="347" y="148"/>
                  <a:pt x="354" y="162"/>
                  <a:pt x="354" y="176"/>
                </a:cubicBezTo>
                <a:cubicBezTo>
                  <a:pt x="354" y="184"/>
                  <a:pt x="354" y="191"/>
                  <a:pt x="347" y="1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4" name="Google Shape;504;p55"/>
          <p:cNvSpPr/>
          <p:nvPr/>
        </p:nvSpPr>
        <p:spPr>
          <a:xfrm>
            <a:off x="4295242" y="4444172"/>
            <a:ext cx="31390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https://www.gba.gob.ar/datosabiertos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5"/>
          <p:cNvSpPr/>
          <p:nvPr/>
        </p:nvSpPr>
        <p:spPr>
          <a:xfrm>
            <a:off x="5569074" y="2006352"/>
            <a:ext cx="439995" cy="421079"/>
          </a:xfrm>
          <a:custGeom>
            <a:avLst/>
            <a:gdLst/>
            <a:ahLst/>
            <a:cxnLst/>
            <a:rect l="l" t="t" r="r" b="b"/>
            <a:pathLst>
              <a:path w="602" h="602" extrusionOk="0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6" name="Google Shape;506;p55"/>
          <p:cNvSpPr/>
          <p:nvPr/>
        </p:nvSpPr>
        <p:spPr>
          <a:xfrm>
            <a:off x="6863918" y="3855132"/>
            <a:ext cx="20056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https://www.ign.gob.ar/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5"/>
          <p:cNvSpPr/>
          <p:nvPr/>
        </p:nvSpPr>
        <p:spPr>
          <a:xfrm>
            <a:off x="7623001" y="1470679"/>
            <a:ext cx="402802" cy="448965"/>
          </a:xfrm>
          <a:custGeom>
            <a:avLst/>
            <a:gdLst/>
            <a:ahLst/>
            <a:cxnLst/>
            <a:rect l="l" t="t" r="r" b="b"/>
            <a:pathLst>
              <a:path w="453" h="609" extrusionOk="0">
                <a:moveTo>
                  <a:pt x="226" y="608"/>
                </a:moveTo>
                <a:lnTo>
                  <a:pt x="226" y="608"/>
                </a:lnTo>
                <a:cubicBezTo>
                  <a:pt x="226" y="608"/>
                  <a:pt x="0" y="354"/>
                  <a:pt x="0" y="226"/>
                </a:cubicBezTo>
                <a:cubicBezTo>
                  <a:pt x="0" y="106"/>
                  <a:pt x="106" y="0"/>
                  <a:pt x="226" y="0"/>
                </a:cubicBezTo>
                <a:cubicBezTo>
                  <a:pt x="354" y="0"/>
                  <a:pt x="452" y="106"/>
                  <a:pt x="452" y="226"/>
                </a:cubicBezTo>
                <a:cubicBezTo>
                  <a:pt x="452" y="354"/>
                  <a:pt x="226" y="608"/>
                  <a:pt x="226" y="608"/>
                </a:cubicBezTo>
                <a:close/>
                <a:moveTo>
                  <a:pt x="226" y="78"/>
                </a:moveTo>
                <a:lnTo>
                  <a:pt x="226" y="78"/>
                </a:lnTo>
                <a:cubicBezTo>
                  <a:pt x="149" y="78"/>
                  <a:pt x="78" y="149"/>
                  <a:pt x="78" y="226"/>
                </a:cubicBezTo>
                <a:cubicBezTo>
                  <a:pt x="78" y="311"/>
                  <a:pt x="149" y="382"/>
                  <a:pt x="226" y="382"/>
                </a:cubicBezTo>
                <a:cubicBezTo>
                  <a:pt x="311" y="382"/>
                  <a:pt x="382" y="311"/>
                  <a:pt x="382" y="226"/>
                </a:cubicBezTo>
                <a:cubicBezTo>
                  <a:pt x="382" y="149"/>
                  <a:pt x="311" y="78"/>
                  <a:pt x="226" y="7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8" name="Google Shape;508;p55"/>
          <p:cNvSpPr txBox="1"/>
          <p:nvPr/>
        </p:nvSpPr>
        <p:spPr>
          <a:xfrm>
            <a:off x="2534316" y="3231510"/>
            <a:ext cx="19127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de datos abiertos del GCBA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5"/>
          <p:cNvSpPr txBox="1"/>
          <p:nvPr/>
        </p:nvSpPr>
        <p:spPr>
          <a:xfrm>
            <a:off x="182405" y="3822119"/>
            <a:ext cx="19127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de datos abiertos del Argentina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5"/>
          <p:cNvSpPr txBox="1"/>
          <p:nvPr/>
        </p:nvSpPr>
        <p:spPr>
          <a:xfrm>
            <a:off x="4840888" y="3993335"/>
            <a:ext cx="19127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de datos abiertos del GBA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5"/>
          <p:cNvSpPr txBox="1"/>
          <p:nvPr/>
        </p:nvSpPr>
        <p:spPr>
          <a:xfrm>
            <a:off x="6910389" y="3396063"/>
            <a:ext cx="19127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Instituto Geográfico Nacional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5"/>
          <p:cNvSpPr txBox="1"/>
          <p:nvPr/>
        </p:nvSpPr>
        <p:spPr>
          <a:xfrm>
            <a:off x="265532" y="169581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Datos abiertos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/>
          <p:nvPr/>
        </p:nvSpPr>
        <p:spPr>
          <a:xfrm>
            <a:off x="5381125" y="2067300"/>
            <a:ext cx="3266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7"/>
          <p:cNvSpPr txBox="1"/>
          <p:nvPr/>
        </p:nvSpPr>
        <p:spPr>
          <a:xfrm>
            <a:off x="0" y="1866528"/>
            <a:ext cx="9144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54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¡Muchas gracias!</a:t>
            </a:r>
            <a:endParaRPr sz="54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23" name="Google Shape;523;p57"/>
          <p:cNvSpPr txBox="1"/>
          <p:nvPr/>
        </p:nvSpPr>
        <p:spPr>
          <a:xfrm>
            <a:off x="0" y="2905952"/>
            <a:ext cx="9144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¡Sigamos trabajando!</a:t>
            </a:r>
            <a:endParaRPr sz="2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616" y="1189280"/>
            <a:ext cx="24288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3256489" y="472004"/>
            <a:ext cx="5667174" cy="20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un lenguaje para el procesamiento y análisis estadístico de los datos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un Software gratuito y de código abierto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s-MX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7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lenguaje se va ampliando por aportes de universidades, investigadores/as, usuarios/as y empresas privadas, organizados en librerías (o paquetes)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Comunidad web muy grande para realizar preguntas y despejar dudas: </a:t>
            </a:r>
            <a:r>
              <a:rPr lang="es-MX" sz="1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Stackoverflow</a:t>
            </a:r>
            <a:endParaRPr sz="14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177356" y="4274545"/>
            <a:ext cx="32367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Descargar R: </a:t>
            </a: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https://cran.r-project.org/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765" y="1141723"/>
            <a:ext cx="3910610" cy="146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/>
          <p:nvPr/>
        </p:nvSpPr>
        <p:spPr>
          <a:xfrm>
            <a:off x="4572000" y="948748"/>
            <a:ext cx="3766457" cy="70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uno de los entornos más cómodos para utilizar el lenguaje R</a:t>
            </a:r>
            <a:endParaRPr sz="14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4569525" y="1874373"/>
            <a:ext cx="3842657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 </a:t>
            </a:r>
            <a:r>
              <a:rPr lang="es-MX" sz="1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studio</a:t>
            </a:r>
            <a:r>
              <a:rPr lang="es-MX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 una empresa que produce productos asociados al lenguaje R, como el programa sobre el que corremos los comandos, y extensiones del lenguaje (librerías).</a:t>
            </a:r>
            <a:endParaRPr sz="14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462102" y="2607024"/>
            <a:ext cx="39130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Descargar R Studio: </a:t>
            </a: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https://www.rstudio.com/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807690" cy="105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845" y="761175"/>
            <a:ext cx="6557396" cy="38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807690" cy="1052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6"/>
          <p:cNvGrpSpPr/>
          <p:nvPr/>
        </p:nvGrpSpPr>
        <p:grpSpPr>
          <a:xfrm>
            <a:off x="152401" y="1052038"/>
            <a:ext cx="5889171" cy="3501968"/>
            <a:chOff x="228600" y="525746"/>
            <a:chExt cx="6760029" cy="4002712"/>
          </a:xfrm>
        </p:grpSpPr>
        <p:grpSp>
          <p:nvGrpSpPr>
            <p:cNvPr id="140" name="Google Shape;140;p26"/>
            <p:cNvGrpSpPr/>
            <p:nvPr/>
          </p:nvGrpSpPr>
          <p:grpSpPr>
            <a:xfrm>
              <a:off x="228600" y="525746"/>
              <a:ext cx="6760029" cy="4002712"/>
              <a:chOff x="740228" y="329803"/>
              <a:chExt cx="7531273" cy="4002712"/>
            </a:xfrm>
          </p:grpSpPr>
          <p:pic>
            <p:nvPicPr>
              <p:cNvPr id="141" name="Google Shape;141;p26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40228" y="329803"/>
                <a:ext cx="7531273" cy="40027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" name="Google Shape;142;p26"/>
              <p:cNvSpPr/>
              <p:nvPr/>
            </p:nvSpPr>
            <p:spPr>
              <a:xfrm>
                <a:off x="740228" y="794658"/>
                <a:ext cx="4789715" cy="2068286"/>
              </a:xfrm>
              <a:prstGeom prst="roundRect">
                <a:avLst>
                  <a:gd name="adj" fmla="val 16667"/>
                </a:avLst>
              </a:prstGeom>
              <a:noFill/>
              <a:ln w="571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740228" y="2935913"/>
                <a:ext cx="4789715" cy="1338943"/>
              </a:xfrm>
              <a:prstGeom prst="roundRect">
                <a:avLst>
                  <a:gd name="adj" fmla="val 16667"/>
                </a:avLst>
              </a:prstGeom>
              <a:noFill/>
              <a:ln w="571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5637979" y="2296886"/>
                <a:ext cx="2525486" cy="1977970"/>
              </a:xfrm>
              <a:prstGeom prst="roundRect">
                <a:avLst>
                  <a:gd name="adj" fmla="val 16667"/>
                </a:avLst>
              </a:prstGeom>
              <a:noFill/>
              <a:ln w="571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5637979" y="794658"/>
                <a:ext cx="2525486" cy="1240971"/>
              </a:xfrm>
              <a:prstGeom prst="roundRect">
                <a:avLst>
                  <a:gd name="adj" fmla="val 16667"/>
                </a:avLst>
              </a:prstGeom>
              <a:noFill/>
              <a:ln w="571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Google Shape;146;p26"/>
            <p:cNvSpPr txBox="1"/>
            <p:nvPr/>
          </p:nvSpPr>
          <p:spPr>
            <a:xfrm>
              <a:off x="2002972" y="1641678"/>
              <a:ext cx="68480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s-MX" sz="5400" b="1" i="0" u="none" strike="noStrike" cap="none">
                  <a:solidFill>
                    <a:srgbClr val="2E75B5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5400" b="1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5415823" y="1210823"/>
              <a:ext cx="68480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s-MX" sz="5400" b="1" i="0" u="none" strike="noStrike" cap="none">
                  <a:solidFill>
                    <a:srgbClr val="2E75B5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5400" b="1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 txBox="1"/>
            <p:nvPr/>
          </p:nvSpPr>
          <p:spPr>
            <a:xfrm>
              <a:off x="2035809" y="3390403"/>
              <a:ext cx="68480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s-MX" sz="5400" b="1" i="0" u="none" strike="noStrike" cap="none">
                  <a:solidFill>
                    <a:srgbClr val="2E75B5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5400" b="1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5415823" y="3020150"/>
              <a:ext cx="68480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s-MX" sz="5400" b="1" i="0" u="none" strike="noStrike" cap="none">
                  <a:solidFill>
                    <a:srgbClr val="2E75B5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5400" b="1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6519318" y="1273159"/>
            <a:ext cx="2416629" cy="3261681"/>
            <a:chOff x="0" y="28412"/>
            <a:chExt cx="2416629" cy="3261681"/>
          </a:xfrm>
        </p:grpSpPr>
        <p:sp>
          <p:nvSpPr>
            <p:cNvPr id="151" name="Google Shape;151;p26"/>
            <p:cNvSpPr/>
            <p:nvPr/>
          </p:nvSpPr>
          <p:spPr>
            <a:xfrm>
              <a:off x="0" y="28412"/>
              <a:ext cx="2416629" cy="73008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35640" y="64052"/>
              <a:ext cx="2345349" cy="6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Script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0" y="870812"/>
              <a:ext cx="2416629" cy="73008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 txBox="1"/>
            <p:nvPr/>
          </p:nvSpPr>
          <p:spPr>
            <a:xfrm>
              <a:off x="35640" y="906452"/>
              <a:ext cx="2345349" cy="6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Historial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0" y="1713212"/>
              <a:ext cx="2416629" cy="73008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 txBox="1"/>
            <p:nvPr/>
          </p:nvSpPr>
          <p:spPr>
            <a:xfrm>
              <a:off x="35640" y="1748852"/>
              <a:ext cx="2345349" cy="6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Consola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0" y="2560013"/>
              <a:ext cx="2416629" cy="73008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 txBox="1"/>
            <p:nvPr/>
          </p:nvSpPr>
          <p:spPr>
            <a:xfrm>
              <a:off x="35640" y="2595653"/>
              <a:ext cx="2345349" cy="6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Visualizador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807690" cy="105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5516" y="827314"/>
            <a:ext cx="5889170" cy="3501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1556657" y="968829"/>
            <a:ext cx="337457" cy="250371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27"/>
          <p:cNvCxnSpPr/>
          <p:nvPr/>
        </p:nvCxnSpPr>
        <p:spPr>
          <a:xfrm rot="10800000" flipH="1">
            <a:off x="1905000" y="729343"/>
            <a:ext cx="1926771" cy="3226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7" name="Google Shape;167;p27"/>
          <p:cNvSpPr txBox="1"/>
          <p:nvPr/>
        </p:nvSpPr>
        <p:spPr>
          <a:xfrm>
            <a:off x="3865081" y="544677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Nuevo Script</a:t>
            </a:r>
            <a:endParaRPr sz="1800" b="1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128657" y="2286000"/>
            <a:ext cx="337457" cy="250371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7"/>
          <p:cNvCxnSpPr/>
          <p:nvPr/>
        </p:nvCxnSpPr>
        <p:spPr>
          <a:xfrm rot="10800000" flipH="1">
            <a:off x="6477000" y="2177143"/>
            <a:ext cx="1186545" cy="1920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p27"/>
          <p:cNvSpPr txBox="1"/>
          <p:nvPr/>
        </p:nvSpPr>
        <p:spPr>
          <a:xfrm>
            <a:off x="7674431" y="1992477"/>
            <a:ext cx="8899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Ayuda</a:t>
            </a:r>
            <a:endParaRPr sz="1800" b="1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5758542" y="1914900"/>
            <a:ext cx="2981557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Librerías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1152</Words>
  <Application>Microsoft Office PowerPoint</Application>
  <PresentationFormat>Presentación en pantalla (16:9)</PresentationFormat>
  <Paragraphs>278</Paragraphs>
  <Slides>39</Slides>
  <Notes>38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7" baseType="lpstr">
      <vt:lpstr>Rubik</vt:lpstr>
      <vt:lpstr>Calibri</vt:lpstr>
      <vt:lpstr>Helvetica Neue</vt:lpstr>
      <vt:lpstr>Arial</vt:lpstr>
      <vt:lpstr>Trebuchet MS</vt:lpstr>
      <vt:lpstr>Lato Light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Luis Alfredo Jimenez</cp:lastModifiedBy>
  <cp:revision>1</cp:revision>
  <dcterms:modified xsi:type="dcterms:W3CDTF">2021-10-16T17:42:53Z</dcterms:modified>
</cp:coreProperties>
</file>