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74" r:id="rId4"/>
    <p:sldId id="272" r:id="rId5"/>
    <p:sldId id="270" r:id="rId6"/>
    <p:sldId id="271" r:id="rId7"/>
    <p:sldId id="259" r:id="rId8"/>
    <p:sldId id="262" r:id="rId9"/>
    <p:sldId id="266" r:id="rId10"/>
    <p:sldId id="263" r:id="rId11"/>
    <p:sldId id="264" r:id="rId12"/>
    <p:sldId id="265" r:id="rId13"/>
    <p:sldId id="267" r:id="rId14"/>
    <p:sldId id="268"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6" autoAdjust="0"/>
    <p:restoredTop sz="94660"/>
  </p:normalViewPr>
  <p:slideViewPr>
    <p:cSldViewPr snapToGrid="0">
      <p:cViewPr varScale="1">
        <p:scale>
          <a:sx n="10" d="100"/>
          <a:sy n="10" d="100"/>
        </p:scale>
        <p:origin x="-352"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1EA57-72B1-48E7-8A4D-23958C89A0CB}" type="datetimeFigureOut">
              <a:rPr lang="en-US" smtClean="0"/>
              <a:t>12/2/16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97ECF-9B58-4B1C-9EC1-8A75FCC603CC}" type="slidenum">
              <a:rPr lang="en-US" smtClean="0"/>
              <a:t>‹#›</a:t>
            </a:fld>
            <a:endParaRPr lang="en-US"/>
          </a:p>
        </p:txBody>
      </p:sp>
    </p:spTree>
    <p:extLst>
      <p:ext uri="{BB962C8B-B14F-4D97-AF65-F5344CB8AC3E}">
        <p14:creationId xmlns:p14="http://schemas.microsoft.com/office/powerpoint/2010/main" val="1526293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a:t>
            </a:r>
            <a:r>
              <a:rPr lang="en-US" baseline="0" dirty="0" smtClean="0"/>
              <a:t> animated shapes and stuff saying that our main goals right now are calculating the grades, keeping track of assignments, and extending the calculating grades bit to include the what if feature.</a:t>
            </a:r>
            <a:endParaRPr lang="en-US" dirty="0"/>
          </a:p>
        </p:txBody>
      </p:sp>
      <p:sp>
        <p:nvSpPr>
          <p:cNvPr id="4" name="Slide Number Placeholder 3"/>
          <p:cNvSpPr>
            <a:spLocks noGrp="1"/>
          </p:cNvSpPr>
          <p:nvPr>
            <p:ph type="sldNum" sz="quarter" idx="10"/>
          </p:nvPr>
        </p:nvSpPr>
        <p:spPr/>
        <p:txBody>
          <a:bodyPr/>
          <a:lstStyle/>
          <a:p>
            <a:fld id="{A2797ECF-9B58-4B1C-9EC1-8A75FCC603CC}" type="slidenum">
              <a:rPr lang="en-US" smtClean="0"/>
              <a:t>2</a:t>
            </a:fld>
            <a:endParaRPr lang="en-US"/>
          </a:p>
        </p:txBody>
      </p:sp>
    </p:spTree>
    <p:extLst>
      <p:ext uri="{BB962C8B-B14F-4D97-AF65-F5344CB8AC3E}">
        <p14:creationId xmlns:p14="http://schemas.microsoft.com/office/powerpoint/2010/main" val="218209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68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 name="Shape 66"/>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801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 name="Shape 72"/>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56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 name="Shape 72"/>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02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EA14B-A355-450D-99D7-BB3C479E3F2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209979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EA14B-A355-450D-99D7-BB3C479E3F2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301897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EA14B-A355-450D-99D7-BB3C479E3F2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409677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EA14B-A355-450D-99D7-BB3C479E3F2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102106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EA14B-A355-450D-99D7-BB3C479E3F22}" type="datetimeFigureOut">
              <a:rPr lang="en-US" smtClean="0"/>
              <a:t>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92998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EA14B-A355-450D-99D7-BB3C479E3F2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243073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EA14B-A355-450D-99D7-BB3C479E3F22}" type="datetimeFigureOut">
              <a:rPr lang="en-US" smtClean="0"/>
              <a:t>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95565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EA14B-A355-450D-99D7-BB3C479E3F22}" type="datetimeFigureOut">
              <a:rPr lang="en-US" smtClean="0"/>
              <a:t>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30938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EA14B-A355-450D-99D7-BB3C479E3F22}" type="datetimeFigureOut">
              <a:rPr lang="en-US" smtClean="0"/>
              <a:t>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80231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EA14B-A355-450D-99D7-BB3C479E3F2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188012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EA14B-A355-450D-99D7-BB3C479E3F22}" type="datetimeFigureOut">
              <a:rPr lang="en-US" smtClean="0"/>
              <a:t>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47EAA-BBB2-483A-AC48-899D545BC075}" type="slidenum">
              <a:rPr lang="en-US" smtClean="0"/>
              <a:t>‹#›</a:t>
            </a:fld>
            <a:endParaRPr lang="en-US"/>
          </a:p>
        </p:txBody>
      </p:sp>
    </p:spTree>
    <p:extLst>
      <p:ext uri="{BB962C8B-B14F-4D97-AF65-F5344CB8AC3E}">
        <p14:creationId xmlns:p14="http://schemas.microsoft.com/office/powerpoint/2010/main" val="3325576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EA14B-A355-450D-99D7-BB3C479E3F22}" type="datetimeFigureOut">
              <a:rPr lang="en-US" smtClean="0"/>
              <a:t>12/2/16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47EAA-BBB2-483A-AC48-899D545BC075}" type="slidenum">
              <a:rPr lang="en-US" smtClean="0"/>
              <a:t>‹#›</a:t>
            </a:fld>
            <a:endParaRPr lang="en-US"/>
          </a:p>
        </p:txBody>
      </p:sp>
    </p:spTree>
    <p:extLst>
      <p:ext uri="{BB962C8B-B14F-4D97-AF65-F5344CB8AC3E}">
        <p14:creationId xmlns:p14="http://schemas.microsoft.com/office/powerpoint/2010/main" val="2944359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hemeOverride" Target="../theme/themeOverride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1371077" y="806825"/>
            <a:ext cx="9144000" cy="62184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0" dirty="0" smtClean="0">
                <a:solidFill>
                  <a:schemeClr val="tx1">
                    <a:lumMod val="65000"/>
                    <a:lumOff val="35000"/>
                  </a:schemeClr>
                </a:solidFill>
                <a:latin typeface="Stencil" panose="040409050D0802020404" pitchFamily="82" charset="0"/>
              </a:rPr>
              <a:t>2</a:t>
            </a:r>
            <a:endParaRPr lang="en-US" sz="40000" dirty="0">
              <a:solidFill>
                <a:schemeClr val="tx1">
                  <a:lumMod val="65000"/>
                  <a:lumOff val="35000"/>
                </a:schemeClr>
              </a:solidFill>
              <a:latin typeface="Stencil" panose="040409050D0802020404" pitchFamily="82" charset="0"/>
            </a:endParaRPr>
          </a:p>
        </p:txBody>
      </p:sp>
      <p:sp>
        <p:nvSpPr>
          <p:cNvPr id="2" name="Title 1"/>
          <p:cNvSpPr>
            <a:spLocks noGrp="1"/>
          </p:cNvSpPr>
          <p:nvPr>
            <p:ph type="ctrTitle"/>
          </p:nvPr>
        </p:nvSpPr>
        <p:spPr>
          <a:xfrm rot="20764652">
            <a:off x="1524001" y="2122487"/>
            <a:ext cx="9144000" cy="2387600"/>
          </a:xfrm>
          <a:ln w="127000">
            <a:solidFill>
              <a:srgbClr val="C00000"/>
            </a:solidFill>
          </a:ln>
        </p:spPr>
        <p:txBody>
          <a:bodyPr>
            <a:noAutofit/>
          </a:bodyPr>
          <a:lstStyle/>
          <a:p>
            <a:r>
              <a:rPr lang="en-US" sz="18000" dirty="0" err="1" smtClean="0">
                <a:solidFill>
                  <a:srgbClr val="C00000"/>
                </a:solidFill>
                <a:latin typeface="Stencil" panose="040409050D0802020404" pitchFamily="82" charset="0"/>
              </a:rPr>
              <a:t>F</a:t>
            </a:r>
            <a:r>
              <a:rPr lang="en-US" sz="15000" dirty="0" err="1" smtClean="0">
                <a:solidFill>
                  <a:srgbClr val="C00000"/>
                </a:solidFill>
                <a:latin typeface="Stencil" panose="040409050D0802020404" pitchFamily="82" charset="0"/>
              </a:rPr>
              <a:t>ail</a:t>
            </a:r>
            <a:r>
              <a:rPr lang="en-US" sz="18000" dirty="0" err="1" smtClean="0">
                <a:solidFill>
                  <a:srgbClr val="C00000"/>
                </a:solidFill>
                <a:latin typeface="Stencil" panose="040409050D0802020404" pitchFamily="82" charset="0"/>
              </a:rPr>
              <a:t>S</a:t>
            </a:r>
            <a:r>
              <a:rPr lang="en-US" sz="15000" dirty="0" err="1" smtClean="0">
                <a:solidFill>
                  <a:srgbClr val="C00000"/>
                </a:solidFill>
                <a:latin typeface="Stencil" panose="040409050D0802020404" pitchFamily="82" charset="0"/>
              </a:rPr>
              <a:t>afe</a:t>
            </a:r>
            <a:endParaRPr lang="en-US" sz="15000" dirty="0">
              <a:solidFill>
                <a:srgbClr val="C00000"/>
              </a:solidFill>
              <a:latin typeface="Stencil" panose="040409050D0802020404" pitchFamily="82" charset="0"/>
            </a:endParaRPr>
          </a:p>
        </p:txBody>
      </p:sp>
      <p:sp>
        <p:nvSpPr>
          <p:cNvPr id="3" name="Subtitle 2"/>
          <p:cNvSpPr>
            <a:spLocks noGrp="1"/>
          </p:cNvSpPr>
          <p:nvPr>
            <p:ph type="subTitle" idx="1"/>
          </p:nvPr>
        </p:nvSpPr>
        <p:spPr>
          <a:xfrm>
            <a:off x="1524001" y="5202238"/>
            <a:ext cx="9144000" cy="1655762"/>
          </a:xfrm>
        </p:spPr>
        <p:txBody>
          <a:bodyPr>
            <a:normAutofit/>
          </a:bodyPr>
          <a:lstStyle/>
          <a:p>
            <a:r>
              <a:rPr lang="en-US" sz="4000" dirty="0" smtClean="0">
                <a:solidFill>
                  <a:schemeClr val="bg1"/>
                </a:solidFill>
                <a:latin typeface="Stencil" panose="040409050D0802020404" pitchFamily="82" charset="0"/>
              </a:rPr>
              <a:t>We’re back</a:t>
            </a:r>
            <a:endParaRPr lang="en-US" sz="4000" dirty="0">
              <a:solidFill>
                <a:schemeClr val="bg1"/>
              </a:solidFill>
              <a:latin typeface="Stencil" panose="040409050D0802020404" pitchFamily="82" charset="0"/>
            </a:endParaRPr>
          </a:p>
        </p:txBody>
      </p:sp>
      <p:sp>
        <p:nvSpPr>
          <p:cNvPr id="5" name="Subtitle 2"/>
          <p:cNvSpPr txBox="1">
            <a:spLocks/>
          </p:cNvSpPr>
          <p:nvPr/>
        </p:nvSpPr>
        <p:spPr>
          <a:xfrm>
            <a:off x="176784" y="6197402"/>
            <a:ext cx="1130807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dirty="0" smtClean="0">
                <a:solidFill>
                  <a:schemeClr val="bg1"/>
                </a:solidFill>
                <a:latin typeface="Times New Roman" panose="02020603050405020304" pitchFamily="18" charset="0"/>
                <a:cs typeface="Times New Roman" panose="02020603050405020304" pitchFamily="18" charset="0"/>
              </a:rPr>
              <a:t>A Jordan Gill, </a:t>
            </a:r>
            <a:r>
              <a:rPr lang="en-US" sz="2000" i="1" dirty="0" err="1" smtClean="0">
                <a:solidFill>
                  <a:schemeClr val="bg1"/>
                </a:solidFill>
                <a:latin typeface="Times New Roman" panose="02020603050405020304" pitchFamily="18" charset="0"/>
                <a:cs typeface="Times New Roman" panose="02020603050405020304" pitchFamily="18" charset="0"/>
              </a:rPr>
              <a:t>Bre</a:t>
            </a:r>
            <a:r>
              <a:rPr lang="en-US" sz="2000" i="1" dirty="0" smtClean="0">
                <a:solidFill>
                  <a:schemeClr val="bg1"/>
                </a:solidFill>
                <a:latin typeface="Times New Roman" panose="02020603050405020304" pitchFamily="18" charset="0"/>
                <a:cs typeface="Times New Roman" panose="02020603050405020304" pitchFamily="18" charset="0"/>
              </a:rPr>
              <a:t> Tucker, and Autumn </a:t>
            </a:r>
            <a:r>
              <a:rPr lang="en-US" sz="2000" i="1" smtClean="0">
                <a:solidFill>
                  <a:schemeClr val="bg1"/>
                </a:solidFill>
                <a:latin typeface="Times New Roman" panose="02020603050405020304" pitchFamily="18" charset="0"/>
                <a:cs typeface="Times New Roman" panose="02020603050405020304" pitchFamily="18" charset="0"/>
              </a:rPr>
              <a:t>Jackson production</a:t>
            </a:r>
            <a:endParaRPr lang="en-US" sz="20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78618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9625" y="38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solidFill>
                  <a:srgbClr val="C00000"/>
                </a:solidFill>
                <a:latin typeface="AR JULIAN" panose="02000000000000000000" pitchFamily="2" charset="0"/>
              </a:rPr>
              <a:t>Add Assignment</a:t>
            </a:r>
            <a:endParaRPr lang="en-US" sz="7200" dirty="0">
              <a:solidFill>
                <a:srgbClr val="C00000"/>
              </a:solidFill>
              <a:latin typeface="AR JULIAN" panose="02000000000000000000"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12913"/>
            <a:ext cx="12279935" cy="35866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214" y="2781244"/>
            <a:ext cx="6449362" cy="218404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213" y="1712912"/>
            <a:ext cx="7750453" cy="48255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7630" y="2495675"/>
            <a:ext cx="3488080" cy="326001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295" y="1712913"/>
            <a:ext cx="3063505" cy="454953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294" y="1712912"/>
            <a:ext cx="3063505" cy="4549534"/>
          </a:xfrm>
          <a:prstGeom prst="rect">
            <a:avLst/>
          </a:prstGeom>
        </p:spPr>
      </p:pic>
    </p:spTree>
    <p:extLst>
      <p:ext uri="{BB962C8B-B14F-4D97-AF65-F5344CB8AC3E}">
        <p14:creationId xmlns:p14="http://schemas.microsoft.com/office/powerpoint/2010/main" val="76897166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2" fill="hold" nodeType="clickEffect">
                                  <p:stCondLst>
                                    <p:cond delay="0"/>
                                  </p:stCondLst>
                                  <p:childTnLst>
                                    <p:animEffect transition="out" filter="wipe(right)">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nodeType="clickEffect">
                                  <p:stCondLst>
                                    <p:cond delay="0"/>
                                  </p:stCondLst>
                                  <p:childTnLst>
                                    <p:animEffect transition="out" filter="wipe(right)">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9625" y="38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solidFill>
                  <a:srgbClr val="C00000"/>
                </a:solidFill>
                <a:latin typeface="AR JULIAN" panose="02000000000000000000" pitchFamily="2" charset="0"/>
              </a:rPr>
              <a:t>Calculate Grade</a:t>
            </a:r>
            <a:endParaRPr lang="en-US" sz="7200" dirty="0">
              <a:solidFill>
                <a:srgbClr val="C00000"/>
              </a:solidFill>
              <a:latin typeface="AR JULIAN"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94" y="1712912"/>
            <a:ext cx="3063505" cy="45495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63" y="1341604"/>
            <a:ext cx="12907407" cy="44692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26" y="3066406"/>
            <a:ext cx="5068709" cy="11319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522" y="2548808"/>
            <a:ext cx="3613795" cy="242616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0500" y="2932911"/>
            <a:ext cx="7861783" cy="214038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606" y="2594536"/>
            <a:ext cx="8518957" cy="2478755"/>
          </a:xfrm>
          <a:prstGeom prst="rect">
            <a:avLst/>
          </a:prstGeom>
        </p:spPr>
      </p:pic>
    </p:spTree>
    <p:extLst>
      <p:ext uri="{BB962C8B-B14F-4D97-AF65-F5344CB8AC3E}">
        <p14:creationId xmlns:p14="http://schemas.microsoft.com/office/powerpoint/2010/main" val="45632494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9625" y="38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solidFill>
                  <a:srgbClr val="C00000"/>
                </a:solidFill>
                <a:latin typeface="AR JULIAN" panose="02000000000000000000" pitchFamily="2" charset="0"/>
              </a:rPr>
              <a:t>Remove Class</a:t>
            </a:r>
            <a:endParaRPr lang="en-US" sz="7200" dirty="0">
              <a:solidFill>
                <a:srgbClr val="C00000"/>
              </a:solidFill>
              <a:latin typeface="AR JULIAN" panose="02000000000000000000"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66" y="1591727"/>
            <a:ext cx="12773792" cy="35505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184" y="1712913"/>
            <a:ext cx="3063505" cy="4549534"/>
          </a:xfrm>
          <a:prstGeom prst="rect">
            <a:avLst/>
          </a:prstGeom>
        </p:spPr>
      </p:pic>
      <p:sp>
        <p:nvSpPr>
          <p:cNvPr id="8" name="Right Arrow 7"/>
          <p:cNvSpPr/>
          <p:nvPr/>
        </p:nvSpPr>
        <p:spPr>
          <a:xfrm>
            <a:off x="5689326" y="2461846"/>
            <a:ext cx="978408" cy="25143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371" y="1712913"/>
            <a:ext cx="3063505" cy="4549534"/>
          </a:xfrm>
          <a:prstGeom prst="rect">
            <a:avLst/>
          </a:prstGeom>
        </p:spPr>
      </p:pic>
    </p:spTree>
    <p:extLst>
      <p:ext uri="{BB962C8B-B14F-4D97-AF65-F5344CB8AC3E}">
        <p14:creationId xmlns:p14="http://schemas.microsoft.com/office/powerpoint/2010/main" val="333347943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60"/>
        <p:cNvGrpSpPr/>
        <p:nvPr/>
      </p:nvGrpSpPr>
      <p:grpSpPr>
        <a:xfrm>
          <a:off x="0" y="0"/>
          <a:ext cx="0" cy="0"/>
          <a:chOff x="0" y="0"/>
          <a:chExt cx="0" cy="0"/>
        </a:xfrm>
      </p:grpSpPr>
      <p:sp>
        <p:nvSpPr>
          <p:cNvPr id="61" name="Shape 61"/>
          <p:cNvSpPr txBox="1"/>
          <p:nvPr/>
        </p:nvSpPr>
        <p:spPr>
          <a:xfrm>
            <a:off x="1980740" y="273351"/>
            <a:ext cx="8229627" cy="1145009"/>
          </a:xfrm>
          <a:prstGeom prst="rect">
            <a:avLst/>
          </a:prstGeom>
          <a:noFill/>
          <a:ln>
            <a:noFill/>
          </a:ln>
        </p:spPr>
        <p:txBody>
          <a:bodyPr lIns="0" tIns="0" rIns="0" bIns="0" anchor="ctr" anchorCtr="0">
            <a:noAutofit/>
          </a:bodyPr>
          <a:lstStyle/>
          <a:p>
            <a:pPr algn="ctr">
              <a:buSzPct val="25000"/>
            </a:pPr>
            <a:r>
              <a:rPr lang="en-US" sz="7200" dirty="0">
                <a:solidFill>
                  <a:srgbClr val="C00000"/>
                </a:solidFill>
                <a:latin typeface="Stencil" panose="040409050D0802020404" pitchFamily="82" charset="0"/>
                <a:ea typeface="+mj-ea"/>
                <a:cs typeface="+mj-cs"/>
                <a:sym typeface="Arial"/>
              </a:rPr>
              <a:t>Priorities</a:t>
            </a:r>
          </a:p>
        </p:txBody>
      </p:sp>
      <p:sp>
        <p:nvSpPr>
          <p:cNvPr id="62" name="Shape 62"/>
          <p:cNvSpPr txBox="1"/>
          <p:nvPr/>
        </p:nvSpPr>
        <p:spPr>
          <a:xfrm>
            <a:off x="1980740" y="1604842"/>
            <a:ext cx="8229627" cy="3977484"/>
          </a:xfrm>
          <a:prstGeom prst="rect">
            <a:avLst/>
          </a:prstGeom>
          <a:noFill/>
          <a:ln>
            <a:noFill/>
          </a:ln>
        </p:spPr>
        <p:txBody>
          <a:bodyPr lIns="0" tIns="0" rIns="0" bIns="0" anchor="ctr" anchorCtr="0">
            <a:noAutofit/>
          </a:bodyPr>
          <a:lstStyle/>
          <a:p>
            <a:pPr algn="ctr"/>
            <a:endParaRPr sz="2903">
              <a:solidFill>
                <a:srgbClr val="000000"/>
              </a:solidFill>
              <a:latin typeface="Arial"/>
              <a:ea typeface="Arial"/>
              <a:cs typeface="Arial"/>
              <a:sym typeface="Arial"/>
            </a:endParaRPr>
          </a:p>
        </p:txBody>
      </p:sp>
      <p:graphicFrame>
        <p:nvGraphicFramePr>
          <p:cNvPr id="63" name="Shape 63"/>
          <p:cNvGraphicFramePr/>
          <p:nvPr/>
        </p:nvGraphicFramePr>
        <p:xfrm>
          <a:off x="1980740" y="1805692"/>
          <a:ext cx="8229637" cy="3691099"/>
        </p:xfrm>
        <a:graphic>
          <a:graphicData uri="http://schemas.openxmlformats.org/drawingml/2006/table">
            <a:tbl>
              <a:tblPr>
                <a:noFill/>
              </a:tblPr>
              <a:tblGrid>
                <a:gridCol w="2742343"/>
                <a:gridCol w="2742343"/>
                <a:gridCol w="2744951"/>
              </a:tblGrid>
              <a:tr h="652853">
                <a:tc>
                  <a:txBody>
                    <a:bodyPr/>
                    <a:lstStyle/>
                    <a:p>
                      <a:pPr marL="0" marR="0" lvl="0" indent="0" algn="l" rtl="0">
                        <a:spcBef>
                          <a:spcPts val="0"/>
                        </a:spcBef>
                        <a:buSzPct val="25000"/>
                        <a:buNone/>
                      </a:pPr>
                      <a:r>
                        <a:rPr lang="en-US" sz="1600" b="0" u="none" strike="noStrike" cap="none">
                          <a:solidFill>
                            <a:srgbClr val="000000"/>
                          </a:solidFill>
                          <a:latin typeface="Arial"/>
                          <a:ea typeface="Arial"/>
                          <a:cs typeface="Arial"/>
                          <a:sym typeface="Arial"/>
                        </a:rPr>
                        <a:t>User will </a:t>
                      </a:r>
                      <a:r>
                        <a:rPr lang="en-US" sz="1600" b="0" i="1" u="none" strike="noStrike" cap="none">
                          <a:solidFill>
                            <a:srgbClr val="000000"/>
                          </a:solidFill>
                          <a:latin typeface="Arial"/>
                          <a:ea typeface="Arial"/>
                          <a:cs typeface="Arial"/>
                          <a:sym typeface="Arial"/>
                        </a:rPr>
                        <a:t>definitely</a:t>
                      </a:r>
                      <a:r>
                        <a:rPr lang="en-US" sz="1600" b="0" u="none" strike="noStrike" cap="none">
                          <a:solidFill>
                            <a:srgbClr val="000000"/>
                          </a:solidFill>
                          <a:latin typeface="Arial"/>
                          <a:ea typeface="Arial"/>
                          <a:cs typeface="Arial"/>
                          <a:sym typeface="Arial"/>
                        </a:rPr>
                        <a:t> be able to:</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User will </a:t>
                      </a:r>
                      <a:r>
                        <a:rPr lang="en-US" sz="1600" b="0" i="1" strike="noStrike">
                          <a:solidFill>
                            <a:srgbClr val="000000"/>
                          </a:solidFill>
                          <a:latin typeface="Arial"/>
                          <a:ea typeface="Arial"/>
                          <a:cs typeface="Arial"/>
                          <a:sym typeface="Arial"/>
                        </a:rPr>
                        <a:t>hopefully </a:t>
                      </a:r>
                      <a:r>
                        <a:rPr lang="en-US" sz="1600" b="0" strike="noStrike">
                          <a:solidFill>
                            <a:srgbClr val="000000"/>
                          </a:solidFill>
                          <a:latin typeface="Arial"/>
                          <a:ea typeface="Arial"/>
                          <a:cs typeface="Arial"/>
                          <a:sym typeface="Arial"/>
                        </a:rPr>
                        <a:t>be able to:</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User will </a:t>
                      </a:r>
                      <a:r>
                        <a:rPr lang="en-US" sz="1600" b="0" i="1" strike="noStrike">
                          <a:solidFill>
                            <a:srgbClr val="000000"/>
                          </a:solidFill>
                          <a:latin typeface="Arial"/>
                          <a:ea typeface="Arial"/>
                          <a:cs typeface="Arial"/>
                          <a:sym typeface="Arial"/>
                        </a:rPr>
                        <a:t>one day</a:t>
                      </a:r>
                      <a:r>
                        <a:rPr lang="en-US" sz="1600" b="0" strike="noStrike">
                          <a:solidFill>
                            <a:srgbClr val="000000"/>
                          </a:solidFill>
                          <a:latin typeface="Arial"/>
                          <a:ea typeface="Arial"/>
                          <a:cs typeface="Arial"/>
                          <a:sym typeface="Arial"/>
                        </a:rPr>
                        <a:t> be able to:</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r>
              <a:tr h="652853">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Add classes</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Add/view assignments to in-app calendar</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Interact with other users</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r>
              <a:tr h="1078394">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Add and track assignments</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lvl="0">
                        <a:spcBef>
                          <a:spcPts val="0"/>
                        </a:spcBef>
                        <a:buNone/>
                      </a:pPr>
                      <a:endParaRPr sz="1600"/>
                    </a:p>
                  </a:txBody>
                  <a:tcPr marL="82939" marR="82939" marT="82939" marB="82939">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Have access to teacher specific tools, such as adding class-wide assignments</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r>
              <a:tr h="652853">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Calculate weighted and unweighted grades</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lvl="0">
                        <a:spcBef>
                          <a:spcPts val="0"/>
                        </a:spcBef>
                        <a:buNone/>
                      </a:pPr>
                      <a:endParaRPr sz="1600"/>
                    </a:p>
                  </a:txBody>
                  <a:tcPr marL="82939" marR="82939" marT="82939" marB="82939">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Find buildings with interactive map</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r>
              <a:tr h="654146">
                <a:tc>
                  <a:txBody>
                    <a:bodyPr/>
                    <a:lstStyle/>
                    <a:p>
                      <a:pPr marL="0" marR="0" lvl="0" indent="0" algn="l" rtl="0">
                        <a:spcBef>
                          <a:spcPts val="0"/>
                        </a:spcBef>
                        <a:buSzPct val="25000"/>
                        <a:buNone/>
                      </a:pPr>
                      <a:r>
                        <a:rPr lang="en-US" sz="1600" b="0" strike="noStrike">
                          <a:solidFill>
                            <a:srgbClr val="000000"/>
                          </a:solidFill>
                          <a:latin typeface="Arial"/>
                          <a:ea typeface="Arial"/>
                          <a:cs typeface="Arial"/>
                          <a:sym typeface="Arial"/>
                        </a:rPr>
                        <a:t>Calculate possible grades with What If feature</a:t>
                      </a:r>
                    </a:p>
                  </a:txBody>
                  <a:tcPr marL="81646" marR="81646" marT="41481" marB="41481">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lvl="0">
                        <a:spcBef>
                          <a:spcPts val="0"/>
                        </a:spcBef>
                        <a:buNone/>
                      </a:pPr>
                      <a:endParaRPr sz="1600"/>
                    </a:p>
                  </a:txBody>
                  <a:tcPr marL="82939" marR="82939" marT="82939" marB="82939">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lvl="0">
                        <a:spcBef>
                          <a:spcPts val="0"/>
                        </a:spcBef>
                        <a:buNone/>
                      </a:pPr>
                      <a:endParaRPr sz="1600"/>
                    </a:p>
                  </a:txBody>
                  <a:tcPr marL="82939" marR="82939" marT="82939" marB="82939">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r>
            </a:tbl>
          </a:graphicData>
        </a:graphic>
      </p:graphicFrame>
    </p:spTree>
    <p:extLst>
      <p:ext uri="{BB962C8B-B14F-4D97-AF65-F5344CB8AC3E}">
        <p14:creationId xmlns:p14="http://schemas.microsoft.com/office/powerpoint/2010/main" val="33991034"/>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67"/>
        <p:cNvGrpSpPr/>
        <p:nvPr/>
      </p:nvGrpSpPr>
      <p:grpSpPr>
        <a:xfrm>
          <a:off x="0" y="0"/>
          <a:ext cx="0" cy="0"/>
          <a:chOff x="0" y="0"/>
          <a:chExt cx="0" cy="0"/>
        </a:xfrm>
      </p:grpSpPr>
      <p:sp>
        <p:nvSpPr>
          <p:cNvPr id="68" name="Shape 68"/>
          <p:cNvSpPr txBox="1"/>
          <p:nvPr/>
        </p:nvSpPr>
        <p:spPr>
          <a:xfrm>
            <a:off x="1980740" y="273351"/>
            <a:ext cx="8229627" cy="1145009"/>
          </a:xfrm>
          <a:prstGeom prst="rect">
            <a:avLst/>
          </a:prstGeom>
          <a:noFill/>
          <a:ln>
            <a:noFill/>
          </a:ln>
        </p:spPr>
        <p:txBody>
          <a:bodyPr lIns="0" tIns="0" rIns="0" bIns="0" anchor="ctr" anchorCtr="0">
            <a:noAutofit/>
          </a:bodyPr>
          <a:lstStyle/>
          <a:p>
            <a:pPr algn="ctr">
              <a:buSzPct val="25000"/>
            </a:pPr>
            <a:r>
              <a:rPr lang="en-US" sz="7200" dirty="0">
                <a:solidFill>
                  <a:srgbClr val="C00000"/>
                </a:solidFill>
                <a:latin typeface="Stencil" panose="040409050D0802020404" pitchFamily="82" charset="0"/>
                <a:ea typeface="+mj-ea"/>
                <a:cs typeface="+mj-cs"/>
                <a:sym typeface="Arial"/>
              </a:rPr>
              <a:t>Potential</a:t>
            </a:r>
            <a:r>
              <a:rPr lang="en-US" sz="3992" dirty="0">
                <a:solidFill>
                  <a:srgbClr val="000000"/>
                </a:solidFill>
                <a:latin typeface="Arial"/>
                <a:ea typeface="Arial"/>
                <a:cs typeface="Arial"/>
                <a:sym typeface="Arial"/>
              </a:rPr>
              <a:t> </a:t>
            </a:r>
            <a:r>
              <a:rPr lang="en-US" sz="7200" dirty="0">
                <a:solidFill>
                  <a:srgbClr val="C00000"/>
                </a:solidFill>
                <a:latin typeface="Stencil" panose="040409050D0802020404" pitchFamily="82" charset="0"/>
                <a:ea typeface="+mj-ea"/>
                <a:cs typeface="+mj-cs"/>
                <a:sym typeface="Arial"/>
              </a:rPr>
              <a:t>Risks</a:t>
            </a:r>
          </a:p>
        </p:txBody>
      </p:sp>
      <p:sp>
        <p:nvSpPr>
          <p:cNvPr id="69" name="Shape 69"/>
          <p:cNvSpPr txBox="1"/>
          <p:nvPr/>
        </p:nvSpPr>
        <p:spPr>
          <a:xfrm>
            <a:off x="1980740" y="1604842"/>
            <a:ext cx="8229627" cy="3977484"/>
          </a:xfrm>
          <a:prstGeom prst="rect">
            <a:avLst/>
          </a:prstGeom>
          <a:noFill/>
          <a:ln>
            <a:noFill/>
          </a:ln>
        </p:spPr>
        <p:txBody>
          <a:bodyPr lIns="0" tIns="0" rIns="0" bIns="0" anchor="t" anchorCtr="0">
            <a:noAutofit/>
          </a:bodyPr>
          <a:lstStyle/>
          <a:p>
            <a:pPr marL="391910" indent="-299739">
              <a:buClr>
                <a:srgbClr val="000000"/>
              </a:buClr>
              <a:buSzPct val="45000"/>
              <a:buFont typeface="Noto Sans Symbols"/>
              <a:buChar char="●"/>
            </a:pPr>
            <a:r>
              <a:rPr lang="en-US" sz="2903" dirty="0">
                <a:solidFill>
                  <a:schemeClr val="bg1">
                    <a:lumMod val="85000"/>
                  </a:schemeClr>
                </a:solidFill>
                <a:latin typeface="Times New Roman" panose="02020603050405020304" pitchFamily="18" charset="0"/>
                <a:ea typeface="Arial"/>
                <a:cs typeface="Times New Roman" panose="02020603050405020304" pitchFamily="18" charset="0"/>
                <a:sym typeface="Arial"/>
              </a:rPr>
              <a:t>Application may not be completed to specifications by the requested deadline in the case that all team members contract a deadly disease</a:t>
            </a:r>
            <a:r>
              <a:rPr lang="en-US" sz="2903" dirty="0" smtClean="0">
                <a:solidFill>
                  <a:schemeClr val="bg1">
                    <a:lumMod val="85000"/>
                  </a:schemeClr>
                </a:solidFill>
                <a:latin typeface="Times New Roman" panose="02020603050405020304" pitchFamily="18" charset="0"/>
                <a:ea typeface="Arial"/>
                <a:cs typeface="Times New Roman" panose="02020603050405020304" pitchFamily="18" charset="0"/>
                <a:sym typeface="Arial"/>
              </a:rPr>
              <a:t>.</a:t>
            </a:r>
          </a:p>
          <a:p>
            <a:pPr marL="92171">
              <a:buClr>
                <a:srgbClr val="000000"/>
              </a:buClr>
              <a:buSzPct val="45000"/>
            </a:pPr>
            <a:endParaRPr lang="en-US" sz="2903" dirty="0">
              <a:solidFill>
                <a:schemeClr val="bg1">
                  <a:lumMod val="85000"/>
                </a:schemeClr>
              </a:solidFill>
              <a:latin typeface="Times New Roman" panose="02020603050405020304" pitchFamily="18" charset="0"/>
              <a:ea typeface="Arial"/>
              <a:cs typeface="Times New Roman" panose="02020603050405020304" pitchFamily="18" charset="0"/>
              <a:sym typeface="Arial"/>
            </a:endParaRPr>
          </a:p>
          <a:p>
            <a:pPr marL="391910" indent="-299739">
              <a:buClr>
                <a:srgbClr val="000000"/>
              </a:buClr>
              <a:buSzPct val="45000"/>
              <a:buFont typeface="Noto Sans Symbols"/>
              <a:buChar char="●"/>
            </a:pPr>
            <a:r>
              <a:rPr lang="en-US" sz="2903" dirty="0">
                <a:solidFill>
                  <a:schemeClr val="bg1">
                    <a:lumMod val="85000"/>
                  </a:schemeClr>
                </a:solidFill>
                <a:latin typeface="Times New Roman" panose="02020603050405020304" pitchFamily="18" charset="0"/>
                <a:ea typeface="Arial"/>
                <a:cs typeface="Times New Roman" panose="02020603050405020304" pitchFamily="18" charset="0"/>
                <a:sym typeface="Arial"/>
              </a:rPr>
              <a:t>Application may not be able to sync with University of Alabama’s systems to access list of available classes.</a:t>
            </a:r>
          </a:p>
        </p:txBody>
      </p:sp>
    </p:spTree>
    <p:extLst>
      <p:ext uri="{BB962C8B-B14F-4D97-AF65-F5344CB8AC3E}">
        <p14:creationId xmlns:p14="http://schemas.microsoft.com/office/powerpoint/2010/main" val="103913916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3"/>
        <p:cNvGrpSpPr/>
        <p:nvPr/>
      </p:nvGrpSpPr>
      <p:grpSpPr>
        <a:xfrm>
          <a:off x="0" y="0"/>
          <a:ext cx="0" cy="0"/>
          <a:chOff x="0" y="0"/>
          <a:chExt cx="0" cy="0"/>
        </a:xfrm>
      </p:grpSpPr>
      <p:sp>
        <p:nvSpPr>
          <p:cNvPr id="74" name="Shape 74"/>
          <p:cNvSpPr txBox="1"/>
          <p:nvPr/>
        </p:nvSpPr>
        <p:spPr>
          <a:xfrm>
            <a:off x="1980740" y="273351"/>
            <a:ext cx="8229627" cy="2275296"/>
          </a:xfrm>
          <a:prstGeom prst="rect">
            <a:avLst/>
          </a:prstGeom>
          <a:noFill/>
          <a:ln>
            <a:noFill/>
          </a:ln>
        </p:spPr>
        <p:txBody>
          <a:bodyPr lIns="0" tIns="0" rIns="0" bIns="0" anchor="ctr" anchorCtr="0">
            <a:noAutofit/>
          </a:bodyPr>
          <a:lstStyle/>
          <a:p>
            <a:pPr algn="ctr">
              <a:buSzPct val="25000"/>
            </a:pPr>
            <a:r>
              <a:rPr lang="en-US" sz="7200" dirty="0">
                <a:solidFill>
                  <a:srgbClr val="C00000"/>
                </a:solidFill>
                <a:latin typeface="Stencil" panose="040409050D0802020404" pitchFamily="82" charset="0"/>
                <a:ea typeface="+mj-ea"/>
                <a:cs typeface="+mj-cs"/>
                <a:sym typeface="Arial"/>
              </a:rPr>
              <a:t>Inside</a:t>
            </a:r>
            <a:r>
              <a:rPr lang="en-US" sz="3992" dirty="0">
                <a:solidFill>
                  <a:srgbClr val="000000"/>
                </a:solidFill>
                <a:latin typeface="Arial"/>
                <a:ea typeface="Arial"/>
                <a:cs typeface="Arial"/>
                <a:sym typeface="Arial"/>
              </a:rPr>
              <a:t> </a:t>
            </a:r>
            <a:r>
              <a:rPr lang="en-US" sz="7200" dirty="0">
                <a:solidFill>
                  <a:srgbClr val="C00000"/>
                </a:solidFill>
                <a:latin typeface="Stencil" panose="040409050D0802020404" pitchFamily="82" charset="0"/>
                <a:ea typeface="+mj-ea"/>
                <a:cs typeface="+mj-cs"/>
                <a:sym typeface="Arial"/>
              </a:rPr>
              <a:t>Perspective</a:t>
            </a:r>
          </a:p>
        </p:txBody>
      </p:sp>
      <p:sp>
        <p:nvSpPr>
          <p:cNvPr id="75" name="Shape 75"/>
          <p:cNvSpPr txBox="1"/>
          <p:nvPr/>
        </p:nvSpPr>
        <p:spPr>
          <a:xfrm>
            <a:off x="1980740" y="3122579"/>
            <a:ext cx="8229627" cy="2459746"/>
          </a:xfrm>
          <a:prstGeom prst="rect">
            <a:avLst/>
          </a:prstGeom>
          <a:noFill/>
          <a:ln>
            <a:noFill/>
          </a:ln>
        </p:spPr>
        <p:txBody>
          <a:bodyPr lIns="0" tIns="0" rIns="0" bIns="0" anchor="t" anchorCtr="0">
            <a:noAutofit/>
          </a:bodyPr>
          <a:lstStyle/>
          <a:p>
            <a:pPr marL="92171" algn="ctr">
              <a:buClr>
                <a:srgbClr val="000000"/>
              </a:buClr>
              <a:buSzPct val="45000"/>
            </a:pPr>
            <a:r>
              <a:rPr lang="en-US" sz="2903" dirty="0">
                <a:solidFill>
                  <a:schemeClr val="bg1">
                    <a:lumMod val="85000"/>
                  </a:schemeClr>
                </a:solidFill>
                <a:latin typeface="Times New Roman" panose="02020603050405020304" pitchFamily="18" charset="0"/>
                <a:ea typeface="Arial"/>
                <a:cs typeface="Times New Roman" panose="02020603050405020304" pitchFamily="18" charset="0"/>
                <a:sym typeface="Arial"/>
              </a:rPr>
              <a:t>How do </a:t>
            </a:r>
            <a:r>
              <a:rPr lang="en-US" sz="2903" i="1" dirty="0">
                <a:solidFill>
                  <a:schemeClr val="bg1">
                    <a:lumMod val="85000"/>
                  </a:schemeClr>
                </a:solidFill>
                <a:latin typeface="Times New Roman" panose="02020603050405020304" pitchFamily="18" charset="0"/>
                <a:ea typeface="Arial"/>
                <a:cs typeface="Times New Roman" panose="02020603050405020304" pitchFamily="18" charset="0"/>
                <a:sym typeface="Arial"/>
              </a:rPr>
              <a:t>we</a:t>
            </a:r>
            <a:r>
              <a:rPr lang="en-US" sz="2903" dirty="0">
                <a:solidFill>
                  <a:schemeClr val="bg1">
                    <a:lumMod val="85000"/>
                  </a:schemeClr>
                </a:solidFill>
                <a:latin typeface="Times New Roman" panose="02020603050405020304" pitchFamily="18" charset="0"/>
                <a:ea typeface="Arial"/>
                <a:cs typeface="Times New Roman" panose="02020603050405020304" pitchFamily="18" charset="0"/>
                <a:sym typeface="Arial"/>
              </a:rPr>
              <a:t> feel the project is going?</a:t>
            </a:r>
          </a:p>
          <a:p>
            <a:pPr marL="483902" lvl="1" algn="ctr">
              <a:buClr>
                <a:srgbClr val="000000"/>
              </a:buClr>
              <a:buSzPct val="75000"/>
            </a:pPr>
            <a:r>
              <a:rPr lang="en-US" sz="2540" dirty="0">
                <a:solidFill>
                  <a:schemeClr val="bg1">
                    <a:lumMod val="85000"/>
                  </a:schemeClr>
                </a:solidFill>
                <a:latin typeface="Times New Roman" panose="02020603050405020304" pitchFamily="18" charset="0"/>
                <a:ea typeface="Arial"/>
                <a:cs typeface="Times New Roman" panose="02020603050405020304" pitchFamily="18" charset="0"/>
                <a:sym typeface="Arial"/>
              </a:rPr>
              <a:t>Not too bad all things considered.</a:t>
            </a:r>
          </a:p>
        </p:txBody>
      </p:sp>
    </p:spTree>
    <p:extLst>
      <p:ext uri="{BB962C8B-B14F-4D97-AF65-F5344CB8AC3E}">
        <p14:creationId xmlns:p14="http://schemas.microsoft.com/office/powerpoint/2010/main" val="35098612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73"/>
        <p:cNvGrpSpPr/>
        <p:nvPr/>
      </p:nvGrpSpPr>
      <p:grpSpPr>
        <a:xfrm>
          <a:off x="0" y="0"/>
          <a:ext cx="0" cy="0"/>
          <a:chOff x="0" y="0"/>
          <a:chExt cx="0" cy="0"/>
        </a:xfrm>
      </p:grpSpPr>
      <p:sp>
        <p:nvSpPr>
          <p:cNvPr id="74" name="Shape 74"/>
          <p:cNvSpPr txBox="1"/>
          <p:nvPr/>
        </p:nvSpPr>
        <p:spPr>
          <a:xfrm>
            <a:off x="0" y="2077099"/>
            <a:ext cx="12327266" cy="2275296"/>
          </a:xfrm>
          <a:prstGeom prst="rect">
            <a:avLst/>
          </a:prstGeom>
          <a:noFill/>
          <a:ln>
            <a:noFill/>
          </a:ln>
        </p:spPr>
        <p:txBody>
          <a:bodyPr lIns="0" tIns="0" rIns="0" bIns="0" anchor="ctr" anchorCtr="0">
            <a:noAutofit/>
          </a:bodyPr>
          <a:lstStyle/>
          <a:p>
            <a:pPr algn="ctr">
              <a:buSzPct val="25000"/>
            </a:pPr>
            <a:r>
              <a:rPr lang="en-US" sz="13800" dirty="0">
                <a:solidFill>
                  <a:srgbClr val="C00000"/>
                </a:solidFill>
                <a:latin typeface="Stencil" panose="040409050D0802020404" pitchFamily="82" charset="0"/>
                <a:ea typeface="+mj-ea"/>
                <a:cs typeface="+mj-cs"/>
                <a:sym typeface="Arial"/>
              </a:rPr>
              <a:t>¿</a:t>
            </a:r>
            <a:r>
              <a:rPr lang="en-US" sz="13800" dirty="0" err="1">
                <a:solidFill>
                  <a:srgbClr val="C00000"/>
                </a:solidFill>
                <a:latin typeface="Stencil" panose="040409050D0802020404" pitchFamily="82" charset="0"/>
                <a:ea typeface="+mj-ea"/>
                <a:cs typeface="+mj-cs"/>
                <a:sym typeface="Arial"/>
              </a:rPr>
              <a:t>Preguntas</a:t>
            </a:r>
            <a:r>
              <a:rPr lang="en-US" sz="13800" dirty="0" smtClean="0">
                <a:solidFill>
                  <a:srgbClr val="C00000"/>
                </a:solidFill>
                <a:latin typeface="Stencil" panose="040409050D0802020404" pitchFamily="82" charset="0"/>
                <a:ea typeface="+mj-ea"/>
                <a:cs typeface="+mj-cs"/>
                <a:sym typeface="Arial"/>
              </a:rPr>
              <a:t>?</a:t>
            </a:r>
            <a:endParaRPr lang="en-US" sz="13800" dirty="0">
              <a:solidFill>
                <a:srgbClr val="C00000"/>
              </a:solidFill>
              <a:latin typeface="Stencil" panose="040409050D0802020404" pitchFamily="82" charset="0"/>
              <a:ea typeface="+mj-ea"/>
              <a:cs typeface="+mj-cs"/>
              <a:sym typeface="Arial"/>
            </a:endParaRPr>
          </a:p>
        </p:txBody>
      </p:sp>
    </p:spTree>
    <p:extLst>
      <p:ext uri="{BB962C8B-B14F-4D97-AF65-F5344CB8AC3E}">
        <p14:creationId xmlns:p14="http://schemas.microsoft.com/office/powerpoint/2010/main" val="399085976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solidFill>
                  <a:srgbClr val="C00000"/>
                </a:solidFill>
                <a:latin typeface="Stencil" panose="040409050D0802020404" pitchFamily="82" charset="0"/>
              </a:rPr>
              <a:t>recap</a:t>
            </a:r>
            <a:endParaRPr lang="en-US" sz="7200" dirty="0">
              <a:solidFill>
                <a:srgbClr val="C00000"/>
              </a:solidFill>
              <a:latin typeface="Stencil" panose="040409050D0802020404" pitchFamily="82" charset="0"/>
            </a:endParaRPr>
          </a:p>
        </p:txBody>
      </p:sp>
      <p:sp>
        <p:nvSpPr>
          <p:cNvPr id="3" name="Content Placeholder 2"/>
          <p:cNvSpPr>
            <a:spLocks noGrp="1"/>
          </p:cNvSpPr>
          <p:nvPr>
            <p:ph idx="1"/>
          </p:nvPr>
        </p:nvSpPr>
        <p:spPr>
          <a:xfrm>
            <a:off x="838200" y="2877671"/>
            <a:ext cx="10515600" cy="3299292"/>
          </a:xfrm>
        </p:spPr>
        <p:txBody>
          <a:bodyPr/>
          <a:lstStyle/>
          <a:p>
            <a:pPr marL="0" indent="0" algn="ctr">
              <a:buNone/>
            </a:pPr>
            <a:r>
              <a:rPr lang="en-GB" dirty="0" smtClean="0">
                <a:solidFill>
                  <a:schemeClr val="bg1">
                    <a:lumMod val="85000"/>
                  </a:schemeClr>
                </a:solidFill>
                <a:latin typeface="Times New Roman" panose="02020603050405020304" pitchFamily="18" charset="0"/>
                <a:cs typeface="Times New Roman" panose="02020603050405020304" pitchFamily="18" charset="0"/>
              </a:rPr>
              <a:t>Basically we’re aiming to help students stay on top of their academic performance by providing an app to let them see what grades are needed to meet their academic goals.</a:t>
            </a:r>
            <a:endParaRPr lang="en-US"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92538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solidFill>
                  <a:srgbClr val="C00000"/>
                </a:solidFill>
                <a:latin typeface="Stencil" panose="040409050D0802020404" pitchFamily="82" charset="0"/>
              </a:rPr>
              <a:t>the starting Lineup</a:t>
            </a:r>
            <a:endParaRPr lang="en-US" sz="7200" dirty="0">
              <a:solidFill>
                <a:srgbClr val="C00000"/>
              </a:solidFill>
              <a:latin typeface="Stencil" panose="040409050D0802020404"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90" y="1330009"/>
            <a:ext cx="10058400" cy="5450722"/>
          </a:xfrm>
          <a:prstGeom prst="rect">
            <a:avLst/>
          </a:prstGeom>
        </p:spPr>
      </p:pic>
    </p:spTree>
    <p:extLst>
      <p:ext uri="{BB962C8B-B14F-4D97-AF65-F5344CB8AC3E}">
        <p14:creationId xmlns:p14="http://schemas.microsoft.com/office/powerpoint/2010/main" val="55797442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16" t="5819" r="16111" b="32489"/>
          <a:stretch/>
        </p:blipFill>
        <p:spPr>
          <a:xfrm>
            <a:off x="1477108" y="1477107"/>
            <a:ext cx="9555982" cy="33159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a:xfrm>
            <a:off x="838200" y="365125"/>
            <a:ext cx="10515600" cy="1325563"/>
          </a:xfrm>
        </p:spPr>
        <p:txBody>
          <a:bodyPr>
            <a:normAutofit/>
          </a:bodyPr>
          <a:lstStyle/>
          <a:p>
            <a:pPr algn="ctr"/>
            <a:r>
              <a:rPr lang="en-US" sz="7200" dirty="0" smtClean="0">
                <a:solidFill>
                  <a:srgbClr val="C00000"/>
                </a:solidFill>
                <a:latin typeface="Stencil" panose="040409050D0802020404" pitchFamily="82" charset="0"/>
              </a:rPr>
              <a:t>Use Cases</a:t>
            </a:r>
            <a:endParaRPr lang="en-US" sz="7200" dirty="0">
              <a:solidFill>
                <a:srgbClr val="C00000"/>
              </a:solidFill>
              <a:latin typeface="Stencil" panose="040409050D0802020404" pitchFamily="82" charset="0"/>
            </a:endParaRPr>
          </a:p>
        </p:txBody>
      </p:sp>
    </p:spTree>
    <p:extLst>
      <p:ext uri="{BB962C8B-B14F-4D97-AF65-F5344CB8AC3E}">
        <p14:creationId xmlns:p14="http://schemas.microsoft.com/office/powerpoint/2010/main" val="309723941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52" t="11160" r="8870" b="15657"/>
          <a:stretch/>
        </p:blipFill>
        <p:spPr>
          <a:xfrm>
            <a:off x="2316214" y="1528174"/>
            <a:ext cx="7559572" cy="42033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p:txBody>
          <a:bodyPr>
            <a:normAutofit/>
          </a:bodyPr>
          <a:lstStyle/>
          <a:p>
            <a:pPr algn="ctr"/>
            <a:r>
              <a:rPr lang="en-US" sz="7200" dirty="0" smtClean="0">
                <a:solidFill>
                  <a:srgbClr val="C00000"/>
                </a:solidFill>
                <a:latin typeface="Stencil" panose="040409050D0802020404" pitchFamily="82" charset="0"/>
              </a:rPr>
              <a:t>Use Cases</a:t>
            </a:r>
            <a:endParaRPr lang="en-US" sz="7200" dirty="0">
              <a:solidFill>
                <a:srgbClr val="C00000"/>
              </a:solidFill>
              <a:latin typeface="Stencil" panose="040409050D0802020404" pitchFamily="82" charset="0"/>
            </a:endParaRPr>
          </a:p>
        </p:txBody>
      </p:sp>
    </p:spTree>
    <p:extLst>
      <p:ext uri="{BB962C8B-B14F-4D97-AF65-F5344CB8AC3E}">
        <p14:creationId xmlns:p14="http://schemas.microsoft.com/office/powerpoint/2010/main" val="131185973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019" t="5188" r="3699" b="13338"/>
          <a:stretch/>
        </p:blipFill>
        <p:spPr>
          <a:xfrm>
            <a:off x="2237119" y="1402915"/>
            <a:ext cx="7717762" cy="44213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p:txBody>
          <a:bodyPr>
            <a:normAutofit/>
          </a:bodyPr>
          <a:lstStyle/>
          <a:p>
            <a:pPr algn="ctr"/>
            <a:r>
              <a:rPr lang="en-US" sz="7200" dirty="0" smtClean="0">
                <a:solidFill>
                  <a:srgbClr val="C00000"/>
                </a:solidFill>
                <a:latin typeface="Stencil" panose="040409050D0802020404" pitchFamily="82" charset="0"/>
              </a:rPr>
              <a:t>Use Cases</a:t>
            </a:r>
            <a:endParaRPr lang="en-US" sz="7200" dirty="0">
              <a:solidFill>
                <a:srgbClr val="C00000"/>
              </a:solidFill>
              <a:latin typeface="Stencil" panose="040409050D0802020404" pitchFamily="82" charset="0"/>
            </a:endParaRPr>
          </a:p>
        </p:txBody>
      </p:sp>
    </p:spTree>
    <p:extLst>
      <p:ext uri="{BB962C8B-B14F-4D97-AF65-F5344CB8AC3E}">
        <p14:creationId xmlns:p14="http://schemas.microsoft.com/office/powerpoint/2010/main" val="28996659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19" y="1712913"/>
            <a:ext cx="3063505" cy="4549534"/>
          </a:xfrm>
          <a:prstGeom prst="rect">
            <a:avLst/>
          </a:prstGeom>
        </p:spPr>
      </p:pic>
      <p:sp>
        <p:nvSpPr>
          <p:cNvPr id="4" name="Title 1"/>
          <p:cNvSpPr>
            <a:spLocks noGrp="1"/>
          </p:cNvSpPr>
          <p:nvPr>
            <p:ph type="title"/>
          </p:nvPr>
        </p:nvSpPr>
        <p:spPr>
          <a:xfrm>
            <a:off x="809625" y="387350"/>
            <a:ext cx="10515600" cy="1325563"/>
          </a:xfrm>
        </p:spPr>
        <p:txBody>
          <a:bodyPr>
            <a:normAutofit/>
          </a:bodyPr>
          <a:lstStyle/>
          <a:p>
            <a:pPr algn="ctr"/>
            <a:r>
              <a:rPr lang="en-US" sz="7200" dirty="0" smtClean="0">
                <a:solidFill>
                  <a:srgbClr val="C00000"/>
                </a:solidFill>
                <a:latin typeface="Stencil" panose="040409050D0802020404" pitchFamily="82" charset="0"/>
              </a:rPr>
              <a:t>Play-by-play</a:t>
            </a:r>
            <a:endParaRPr lang="en-US" sz="7200" dirty="0">
              <a:solidFill>
                <a:srgbClr val="C00000"/>
              </a:solidFill>
              <a:latin typeface="Stencil" panose="040409050D0802020404" pitchFamily="8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20" y="1712913"/>
            <a:ext cx="3063505" cy="4549534"/>
          </a:xfrm>
          <a:prstGeom prst="rect">
            <a:avLst/>
          </a:prstGeom>
        </p:spPr>
      </p:pic>
      <p:sp>
        <p:nvSpPr>
          <p:cNvPr id="10" name="Title 1"/>
          <p:cNvSpPr txBox="1">
            <a:spLocks/>
          </p:cNvSpPr>
          <p:nvPr/>
        </p:nvSpPr>
        <p:spPr>
          <a:xfrm>
            <a:off x="809625" y="3873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solidFill>
                  <a:srgbClr val="C00000"/>
                </a:solidFill>
                <a:latin typeface="AR JULIAN" panose="02000000000000000000" pitchFamily="2" charset="0"/>
              </a:rPr>
              <a:t>Create User</a:t>
            </a:r>
            <a:endParaRPr lang="en-US" sz="7200" dirty="0">
              <a:solidFill>
                <a:srgbClr val="C00000"/>
              </a:solidFill>
              <a:latin typeface="AR JULIAN" panose="02000000000000000000" pitchFamily="2"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3336" y="2495338"/>
            <a:ext cx="8408314" cy="2538576"/>
          </a:xfrm>
          <a:prstGeom prst="rect">
            <a:avLst/>
          </a:prstGeom>
        </p:spPr>
      </p:pic>
    </p:spTree>
    <p:extLst>
      <p:ext uri="{BB962C8B-B14F-4D97-AF65-F5344CB8AC3E}">
        <p14:creationId xmlns:p14="http://schemas.microsoft.com/office/powerpoint/2010/main" val="36998322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1"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09625" y="387350"/>
            <a:ext cx="10515600" cy="1325563"/>
          </a:xfrm>
        </p:spPr>
        <p:txBody>
          <a:bodyPr>
            <a:normAutofit/>
          </a:bodyPr>
          <a:lstStyle/>
          <a:p>
            <a:pPr algn="ctr"/>
            <a:r>
              <a:rPr lang="en-US" sz="7200" dirty="0" smtClean="0">
                <a:solidFill>
                  <a:srgbClr val="C00000"/>
                </a:solidFill>
                <a:latin typeface="AR JULIAN" panose="02000000000000000000" pitchFamily="2" charset="0"/>
              </a:rPr>
              <a:t>Log into System</a:t>
            </a:r>
            <a:endParaRPr lang="en-US" sz="7200" dirty="0">
              <a:solidFill>
                <a:srgbClr val="C00000"/>
              </a:solidFill>
              <a:latin typeface="AR JULIAN"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95" y="1712913"/>
            <a:ext cx="3063505" cy="454953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4336"/>
            <a:ext cx="12423028" cy="329170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015" y="2599121"/>
            <a:ext cx="4701572" cy="16877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2918" y="2388392"/>
            <a:ext cx="4526669" cy="210920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0327" y="1419969"/>
            <a:ext cx="7224898" cy="5069321"/>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8642" y="2519950"/>
            <a:ext cx="4480945" cy="184608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295" y="1712913"/>
            <a:ext cx="3063505" cy="4549534"/>
          </a:xfrm>
          <a:prstGeom prst="rect">
            <a:avLst/>
          </a:prstGeom>
        </p:spPr>
      </p:pic>
    </p:spTree>
    <p:extLst>
      <p:ext uri="{BB962C8B-B14F-4D97-AF65-F5344CB8AC3E}">
        <p14:creationId xmlns:p14="http://schemas.microsoft.com/office/powerpoint/2010/main" val="238187429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95" y="1712913"/>
            <a:ext cx="3063505" cy="4549534"/>
          </a:xfrm>
          <a:prstGeom prst="rect">
            <a:avLst/>
          </a:prstGeom>
        </p:spPr>
      </p:pic>
      <p:sp>
        <p:nvSpPr>
          <p:cNvPr id="5" name="Title 1"/>
          <p:cNvSpPr>
            <a:spLocks noGrp="1"/>
          </p:cNvSpPr>
          <p:nvPr>
            <p:ph type="title"/>
          </p:nvPr>
        </p:nvSpPr>
        <p:spPr>
          <a:xfrm>
            <a:off x="809625" y="387350"/>
            <a:ext cx="10515600" cy="1325563"/>
          </a:xfrm>
        </p:spPr>
        <p:txBody>
          <a:bodyPr>
            <a:normAutofit/>
          </a:bodyPr>
          <a:lstStyle/>
          <a:p>
            <a:pPr algn="ctr"/>
            <a:r>
              <a:rPr lang="en-US" sz="7200" dirty="0" smtClean="0">
                <a:solidFill>
                  <a:srgbClr val="C00000"/>
                </a:solidFill>
                <a:latin typeface="AR JULIAN" panose="02000000000000000000" pitchFamily="2" charset="0"/>
              </a:rPr>
              <a:t>Add Class</a:t>
            </a:r>
            <a:endParaRPr lang="en-US" sz="7200" dirty="0">
              <a:solidFill>
                <a:srgbClr val="C00000"/>
              </a:solidFill>
              <a:latin typeface="AR JULIAN" panose="02000000000000000000"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2913"/>
            <a:ext cx="12270658" cy="26178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0150" y="2933657"/>
            <a:ext cx="5265969" cy="139709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0164" y="2227449"/>
            <a:ext cx="8662167" cy="275750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9677" y="3038476"/>
            <a:ext cx="3238930" cy="135899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931" y="1712913"/>
            <a:ext cx="3063505" cy="4549534"/>
          </a:xfrm>
          <a:prstGeom prst="rect">
            <a:avLst/>
          </a:prstGeom>
        </p:spPr>
      </p:pic>
    </p:spTree>
    <p:extLst>
      <p:ext uri="{BB962C8B-B14F-4D97-AF65-F5344CB8AC3E}">
        <p14:creationId xmlns:p14="http://schemas.microsoft.com/office/powerpoint/2010/main" val="268707029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758</TotalTime>
  <Words>250</Words>
  <Application>Microsoft Macintosh PowerPoint</Application>
  <PresentationFormat>Custom</PresentationFormat>
  <Paragraphs>39</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FailSafe</vt:lpstr>
      <vt:lpstr>recap</vt:lpstr>
      <vt:lpstr>the starting Lineup</vt:lpstr>
      <vt:lpstr>Use Cases</vt:lpstr>
      <vt:lpstr>Use Cases</vt:lpstr>
      <vt:lpstr>Use Cases</vt:lpstr>
      <vt:lpstr>Play-by-play</vt:lpstr>
      <vt:lpstr>Log into System</vt:lpstr>
      <vt:lpstr>Add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FailSafe</dc:title>
  <dc:creator>Autumn</dc:creator>
  <cp:lastModifiedBy>Breanna Tucker</cp:lastModifiedBy>
  <cp:revision>36</cp:revision>
  <dcterms:created xsi:type="dcterms:W3CDTF">2016-09-20T14:29:53Z</dcterms:created>
  <dcterms:modified xsi:type="dcterms:W3CDTF">2016-12-03T05:32:50Z</dcterms:modified>
</cp:coreProperties>
</file>