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9" r:id="rId5"/>
    <p:sldId id="266" r:id="rId6"/>
    <p:sldId id="267" r:id="rId7"/>
    <p:sldId id="268" r:id="rId8"/>
    <p:sldId id="269" r:id="rId9"/>
    <p:sldId id="270" r:id="rId10"/>
    <p:sldId id="271" r:id="rId11"/>
    <p:sldId id="272" r:id="rId12"/>
    <p:sldId id="258" r:id="rId13"/>
    <p:sldId id="274" r:id="rId14"/>
    <p:sldId id="26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 d="100"/>
          <a:sy n="10" d="100"/>
        </p:scale>
        <p:origin x="-352"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45AC7E-EBBE-4B55-8E78-42DFBD18A6D6}" type="datetimeFigureOut">
              <a:rPr lang="en-US" smtClean="0"/>
              <a:t>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100265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5AC7E-EBBE-4B55-8E78-42DFBD18A6D6}" type="datetimeFigureOut">
              <a:rPr lang="en-US" smtClean="0"/>
              <a:t>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63831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5AC7E-EBBE-4B55-8E78-42DFBD18A6D6}" type="datetimeFigureOut">
              <a:rPr lang="en-US" smtClean="0"/>
              <a:t>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190998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5AC7E-EBBE-4B55-8E78-42DFBD18A6D6}" type="datetimeFigureOut">
              <a:rPr lang="en-US" smtClean="0"/>
              <a:t>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181828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45AC7E-EBBE-4B55-8E78-42DFBD18A6D6}" type="datetimeFigureOut">
              <a:rPr lang="en-US" smtClean="0"/>
              <a:t>12/2/16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1668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45AC7E-EBBE-4B55-8E78-42DFBD18A6D6}" type="datetimeFigureOut">
              <a:rPr lang="en-US" smtClean="0"/>
              <a:t>12/2/16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420565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45AC7E-EBBE-4B55-8E78-42DFBD18A6D6}" type="datetimeFigureOut">
              <a:rPr lang="en-US" smtClean="0"/>
              <a:t>12/2/16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22975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45AC7E-EBBE-4B55-8E78-42DFBD18A6D6}" type="datetimeFigureOut">
              <a:rPr lang="en-US" smtClean="0"/>
              <a:t>12/2/16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422603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5AC7E-EBBE-4B55-8E78-42DFBD18A6D6}" type="datetimeFigureOut">
              <a:rPr lang="en-US" smtClean="0"/>
              <a:t>12/2/16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166284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45AC7E-EBBE-4B55-8E78-42DFBD18A6D6}" type="datetimeFigureOut">
              <a:rPr lang="en-US" smtClean="0"/>
              <a:t>12/2/16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223802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45AC7E-EBBE-4B55-8E78-42DFBD18A6D6}" type="datetimeFigureOut">
              <a:rPr lang="en-US" smtClean="0"/>
              <a:t>12/2/16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5191FF-4988-4389-AA0D-F3B253834EC5}" type="slidenum">
              <a:rPr lang="en-US" smtClean="0"/>
              <a:t>‹#›</a:t>
            </a:fld>
            <a:endParaRPr lang="en-US" dirty="0"/>
          </a:p>
        </p:txBody>
      </p:sp>
    </p:spTree>
    <p:extLst>
      <p:ext uri="{BB962C8B-B14F-4D97-AF65-F5344CB8AC3E}">
        <p14:creationId xmlns:p14="http://schemas.microsoft.com/office/powerpoint/2010/main" val="2137361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5AC7E-EBBE-4B55-8E78-42DFBD18A6D6}" type="datetimeFigureOut">
              <a:rPr lang="en-US" smtClean="0"/>
              <a:t>12/2/16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191FF-4988-4389-AA0D-F3B253834EC5}" type="slidenum">
              <a:rPr lang="en-US" smtClean="0"/>
              <a:t>‹#›</a:t>
            </a:fld>
            <a:endParaRPr lang="en-US" dirty="0"/>
          </a:p>
        </p:txBody>
      </p:sp>
    </p:spTree>
    <p:extLst>
      <p:ext uri="{BB962C8B-B14F-4D97-AF65-F5344CB8AC3E}">
        <p14:creationId xmlns:p14="http://schemas.microsoft.com/office/powerpoint/2010/main" val="398318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slideLayout" Target="../slideLayouts/slideLayout2.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slideLayout" Target="../slideLayouts/slideLayout2.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slideLayout" Target="../slideLayouts/slideLayout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slideLayout" Target="../slideLayouts/slideLayout2.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vert="horz" lIns="91440" tIns="45720" rIns="91440" bIns="45720" rtlCol="0" anchor="ctr">
            <a:normAutofit fontScale="55000" lnSpcReduction="20000"/>
          </a:bodyPr>
          <a:lstStyle/>
          <a:p>
            <a:pPr algn="ctr">
              <a:spcBef>
                <a:spcPct val="0"/>
              </a:spcBef>
              <a:buNone/>
            </a:pPr>
            <a:r>
              <a:rPr lang="en-US" sz="8000" dirty="0">
                <a:solidFill>
                  <a:schemeClr val="bg1">
                    <a:lumMod val="50000"/>
                  </a:schemeClr>
                </a:solidFill>
                <a:latin typeface="Chiller" panose="04020404031007020602" pitchFamily="82" charset="0"/>
              </a:rPr>
              <a:t>In a school where assignment grades cannot be viewed online, students quake in fear of one day: the Final Drop Date (October 26, btw. Just so you know). They tremble in fear of the unknown. Will they be able to withstand the remainder of their course? Or will they fall in agony from the dreaded unsatisfactory final average? Who can save them from this tragedy? Is there no hope for their GPAs?</a:t>
            </a:r>
          </a:p>
          <a:p>
            <a:pPr algn="ctr">
              <a:spcBef>
                <a:spcPct val="0"/>
              </a:spcBef>
              <a:buNone/>
            </a:pPr>
            <a:endParaRPr lang="en-US" sz="8000" dirty="0">
              <a:solidFill>
                <a:srgbClr val="C00000"/>
              </a:solidFill>
              <a:latin typeface="Chiller" panose="04020404031007020602" pitchFamily="8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558" y="-1794"/>
            <a:ext cx="4957010" cy="6928858"/>
          </a:xfrm>
          <a:prstGeom prst="rect">
            <a:avLst/>
          </a:prstGeom>
        </p:spPr>
      </p:pic>
    </p:spTree>
    <p:extLst>
      <p:ext uri="{BB962C8B-B14F-4D97-AF65-F5344CB8AC3E}">
        <p14:creationId xmlns:p14="http://schemas.microsoft.com/office/powerpoint/2010/main" val="26533265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8">
                                            <p:txEl>
                                              <p:pRg st="0" end="0"/>
                                            </p:txEl>
                                          </p:spTgt>
                                        </p:tgtEl>
                                      </p:cBhvr>
                                    </p:animEffect>
                                    <p:set>
                                      <p:cBhvr>
                                        <p:cTn id="7" dur="1" fill="hold">
                                          <p:stCondLst>
                                            <p:cond delay="999"/>
                                          </p:stCondLst>
                                        </p:cTn>
                                        <p:tgtEl>
                                          <p:spTgt spid="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xit" presetSubtype="0" fill="hold" nodeType="afterEffect">
                                  <p:stCondLst>
                                    <p:cond delay="150"/>
                                  </p:stCondLst>
                                  <p:childTnLst>
                                    <p:animEffect transition="out" filter="fade">
                                      <p:cBhvr>
                                        <p:cTn id="14" dur="1000"/>
                                        <p:tgtEl>
                                          <p:spTgt spid="2"/>
                                        </p:tgtEl>
                                      </p:cBhvr>
                                    </p:animEffect>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7 : </a:t>
            </a:r>
            <a:r>
              <a:rPr lang="en-US" sz="8000" dirty="0" smtClean="0">
                <a:solidFill>
                  <a:srgbClr val="C00000"/>
                </a:solidFill>
                <a:latin typeface="Chiller" panose="04020404031007020602" pitchFamily="82" charset="0"/>
                <a:ea typeface="+mn-ea"/>
                <a:cs typeface="+mn-cs"/>
              </a:rPr>
              <a:t>Delete </a:t>
            </a:r>
            <a:r>
              <a:rPr lang="en-US" sz="8000" dirty="0">
                <a:solidFill>
                  <a:srgbClr val="C00000"/>
                </a:solidFill>
                <a:latin typeface="Chiller" panose="04020404031007020602" pitchFamily="82" charset="0"/>
                <a:ea typeface="+mn-ea"/>
                <a:cs typeface="+mn-cs"/>
              </a:rPr>
              <a:t>Class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585" y="1690688"/>
            <a:ext cx="8486828" cy="4799849"/>
          </a:xfrm>
          <a:prstGeom prst="rect">
            <a:avLst/>
          </a:prstGeom>
          <a:ln>
            <a:noFill/>
          </a:ln>
          <a:effectLst>
            <a:softEdge rad="112500"/>
          </a:effectLst>
        </p:spPr>
      </p:pic>
    </p:spTree>
    <p:extLst>
      <p:ext uri="{BB962C8B-B14F-4D97-AF65-F5344CB8AC3E}">
        <p14:creationId xmlns:p14="http://schemas.microsoft.com/office/powerpoint/2010/main" val="2358952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8 : </a:t>
            </a:r>
            <a:r>
              <a:rPr lang="en-US" sz="8000" dirty="0" smtClean="0">
                <a:solidFill>
                  <a:srgbClr val="C00000"/>
                </a:solidFill>
                <a:latin typeface="Chiller" panose="04020404031007020602" pitchFamily="82" charset="0"/>
                <a:ea typeface="+mn-ea"/>
                <a:cs typeface="+mn-cs"/>
              </a:rPr>
              <a:t>Delete All </a:t>
            </a:r>
            <a:r>
              <a:rPr lang="en-US" sz="8000" dirty="0">
                <a:solidFill>
                  <a:srgbClr val="C00000"/>
                </a:solidFill>
                <a:latin typeface="Chiller" panose="04020404031007020602" pitchFamily="82" charset="0"/>
                <a:ea typeface="+mn-ea"/>
                <a:cs typeface="+mn-cs"/>
              </a:rPr>
              <a:t>Classes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66" y="1690688"/>
            <a:ext cx="9122466" cy="4799849"/>
          </a:xfrm>
          <a:prstGeom prst="rect">
            <a:avLst/>
          </a:prstGeom>
          <a:ln>
            <a:noFill/>
          </a:ln>
          <a:effectLst>
            <a:softEdge rad="112500"/>
          </a:effectLst>
        </p:spPr>
      </p:pic>
    </p:spTree>
    <p:extLst>
      <p:ext uri="{BB962C8B-B14F-4D97-AF65-F5344CB8AC3E}">
        <p14:creationId xmlns:p14="http://schemas.microsoft.com/office/powerpoint/2010/main" val="1379739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Plot </a:t>
            </a:r>
            <a:r>
              <a:rPr lang="en-US" sz="8000" dirty="0" smtClean="0">
                <a:solidFill>
                  <a:srgbClr val="C00000"/>
                </a:solidFill>
                <a:latin typeface="Chiller" panose="04020404031007020602" pitchFamily="82" charset="0"/>
                <a:ea typeface="+mn-ea"/>
                <a:cs typeface="+mn-cs"/>
              </a:rPr>
              <a:t>Twists</a:t>
            </a:r>
            <a:endParaRPr lang="en-US" sz="8000" dirty="0">
              <a:solidFill>
                <a:srgbClr val="C00000"/>
              </a:solidFill>
              <a:latin typeface="Chiller" panose="04020404031007020602" pitchFamily="82" charset="0"/>
              <a:ea typeface="+mn-ea"/>
              <a:cs typeface="+mn-cs"/>
            </a:endParaRPr>
          </a:p>
        </p:txBody>
      </p:sp>
      <p:sp>
        <p:nvSpPr>
          <p:cNvPr id="3" name="Content Placeholder 2"/>
          <p:cNvSpPr>
            <a:spLocks noGrp="1"/>
          </p:cNvSpPr>
          <p:nvPr>
            <p:ph idx="1"/>
          </p:nvPr>
        </p:nvSpPr>
        <p:spPr>
          <a:xfrm>
            <a:off x="838200" y="1825625"/>
            <a:ext cx="10515600" cy="1639470"/>
          </a:xfrm>
        </p:spPr>
        <p:txBody>
          <a:bodyPr vert="horz" lIns="91440" tIns="45720" rIns="91440" bIns="45720" rtlCol="0" anchor="ctr">
            <a:normAutofit fontScale="55000" lnSpcReduction="20000"/>
          </a:bodyPr>
          <a:lstStyle/>
          <a:p>
            <a:pPr algn="ctr">
              <a:spcBef>
                <a:spcPct val="0"/>
              </a:spcBef>
              <a:buNone/>
            </a:pPr>
            <a:r>
              <a:rPr lang="en-US" sz="8000" dirty="0">
                <a:solidFill>
                  <a:schemeClr val="bg1">
                    <a:lumMod val="50000"/>
                  </a:schemeClr>
                </a:solidFill>
                <a:latin typeface="Chiller" panose="04020404031007020602" pitchFamily="82" charset="0"/>
              </a:rPr>
              <a:t>We went from doing an array based structure to a database for storing the Assignment information and grades</a:t>
            </a:r>
          </a:p>
          <a:p>
            <a:pPr lvl="1"/>
            <a:r>
              <a:rPr lang="en-US" dirty="0"/>
              <a:t>Database is more sophisticated</a:t>
            </a:r>
          </a:p>
          <a:p>
            <a:pPr lvl="1"/>
            <a:r>
              <a:rPr lang="en-US" dirty="0"/>
              <a:t>Database is more efficient because querying</a:t>
            </a:r>
          </a:p>
          <a:p>
            <a:pPr lvl="1"/>
            <a:endParaRPr lang="en-US" dirty="0"/>
          </a:p>
        </p:txBody>
      </p:sp>
      <p:sp>
        <p:nvSpPr>
          <p:cNvPr id="4" name="Content Placeholder 2"/>
          <p:cNvSpPr txBox="1">
            <a:spLocks/>
          </p:cNvSpPr>
          <p:nvPr/>
        </p:nvSpPr>
        <p:spPr>
          <a:xfrm>
            <a:off x="838200" y="3272589"/>
            <a:ext cx="10515600" cy="1183105"/>
          </a:xfrm>
          <a:prstGeom prst="rect">
            <a:avLst/>
          </a:prstGeom>
        </p:spPr>
        <p:txBody>
          <a:bodyPr vert="horz" lIns="91440" tIns="45720" rIns="91440" bIns="45720" rtlCol="0" anchor="ctr">
            <a:normAutofit lnSpcReduction="10000"/>
          </a:bodyPr>
          <a:lstStyle>
            <a:lvl1pPr algn="ctr">
              <a:lnSpc>
                <a:spcPct val="90000"/>
              </a:lnSpc>
              <a:spcBef>
                <a:spcPct val="0"/>
              </a:spcBef>
              <a:buNone/>
              <a:defRPr sz="8000">
                <a:solidFill>
                  <a:srgbClr val="C00000"/>
                </a:solidFill>
                <a:latin typeface="Chiller" panose="04020404031007020602" pitchFamily="82" charset="0"/>
              </a:defRPr>
            </a:lvl1pPr>
          </a:lstStyle>
          <a:p>
            <a:r>
              <a:rPr lang="en-GB" sz="4400" dirty="0" smtClean="0">
                <a:solidFill>
                  <a:schemeClr val="bg1">
                    <a:lumMod val="50000"/>
                  </a:schemeClr>
                </a:solidFill>
              </a:rPr>
              <a:t>Realising</a:t>
            </a:r>
            <a:r>
              <a:rPr lang="en-US" sz="4400" dirty="0" smtClean="0">
                <a:solidFill>
                  <a:schemeClr val="bg1">
                    <a:lumMod val="50000"/>
                  </a:schemeClr>
                </a:solidFill>
              </a:rPr>
              <a:t> everything has to be done thru various activity classes</a:t>
            </a:r>
            <a:endParaRPr lang="en-US" sz="4400" dirty="0">
              <a:solidFill>
                <a:schemeClr val="bg1">
                  <a:lumMod val="50000"/>
                </a:schemeClr>
              </a:solidFill>
            </a:endParaRPr>
          </a:p>
          <a:p>
            <a:pPr lvl="1"/>
            <a:endParaRPr lang="en-US" dirty="0"/>
          </a:p>
        </p:txBody>
      </p:sp>
      <p:sp>
        <p:nvSpPr>
          <p:cNvPr id="7" name="Oval 6"/>
          <p:cNvSpPr/>
          <p:nvPr/>
        </p:nvSpPr>
        <p:spPr>
          <a:xfrm>
            <a:off x="5983705" y="2893722"/>
            <a:ext cx="224589" cy="2245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983705" y="4295274"/>
            <a:ext cx="224589" cy="2245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p:cNvSpPr txBox="1">
            <a:spLocks/>
          </p:cNvSpPr>
          <p:nvPr/>
        </p:nvSpPr>
        <p:spPr>
          <a:xfrm>
            <a:off x="838200" y="4792578"/>
            <a:ext cx="10515600" cy="854242"/>
          </a:xfrm>
          <a:prstGeom prst="rect">
            <a:avLst/>
          </a:prstGeom>
        </p:spPr>
        <p:txBody>
          <a:bodyPr vert="horz" lIns="91440" tIns="45720" rIns="91440" bIns="45720" rtlCol="0" anchor="ctr">
            <a:normAutofit/>
          </a:bodyPr>
          <a:lstStyle>
            <a:lvl1pPr algn="ctr">
              <a:lnSpc>
                <a:spcPct val="90000"/>
              </a:lnSpc>
              <a:spcBef>
                <a:spcPct val="0"/>
              </a:spcBef>
              <a:buNone/>
              <a:defRPr sz="8000">
                <a:solidFill>
                  <a:srgbClr val="C00000"/>
                </a:solidFill>
                <a:latin typeface="Chiller" panose="04020404031007020602" pitchFamily="82" charset="0"/>
              </a:defRPr>
            </a:lvl1pPr>
          </a:lstStyle>
          <a:p>
            <a:r>
              <a:rPr lang="en-GB" sz="4400" dirty="0" smtClean="0">
                <a:solidFill>
                  <a:schemeClr val="bg1">
                    <a:lumMod val="50000"/>
                  </a:schemeClr>
                </a:solidFill>
              </a:rPr>
              <a:t>Serialised</a:t>
            </a:r>
            <a:r>
              <a:rPr lang="en-US" sz="4400" dirty="0" smtClean="0">
                <a:solidFill>
                  <a:schemeClr val="bg1">
                    <a:lumMod val="50000"/>
                  </a:schemeClr>
                </a:solidFill>
              </a:rPr>
              <a:t> object passing</a:t>
            </a:r>
          </a:p>
          <a:p>
            <a:pPr lvl="1"/>
            <a:endParaRPr lang="en-US" sz="4400" dirty="0"/>
          </a:p>
        </p:txBody>
      </p:sp>
      <p:sp>
        <p:nvSpPr>
          <p:cNvPr id="10" name="Content Placeholder 2"/>
          <p:cNvSpPr txBox="1">
            <a:spLocks/>
          </p:cNvSpPr>
          <p:nvPr/>
        </p:nvSpPr>
        <p:spPr>
          <a:xfrm>
            <a:off x="950494" y="5790364"/>
            <a:ext cx="10515600" cy="854242"/>
          </a:xfrm>
          <a:prstGeom prst="rect">
            <a:avLst/>
          </a:prstGeom>
        </p:spPr>
        <p:txBody>
          <a:bodyPr vert="horz" lIns="91440" tIns="45720" rIns="91440" bIns="45720" rtlCol="0" anchor="ctr">
            <a:normAutofit/>
          </a:bodyPr>
          <a:lstStyle>
            <a:lvl1pPr algn="ctr">
              <a:lnSpc>
                <a:spcPct val="90000"/>
              </a:lnSpc>
              <a:spcBef>
                <a:spcPct val="0"/>
              </a:spcBef>
              <a:buNone/>
              <a:defRPr sz="8000">
                <a:solidFill>
                  <a:srgbClr val="C00000"/>
                </a:solidFill>
                <a:latin typeface="Chiller" panose="04020404031007020602" pitchFamily="82" charset="0"/>
              </a:defRPr>
            </a:lvl1pPr>
          </a:lstStyle>
          <a:p>
            <a:r>
              <a:rPr lang="en-US" sz="4400" dirty="0" smtClean="0">
                <a:solidFill>
                  <a:schemeClr val="bg1">
                    <a:lumMod val="50000"/>
                  </a:schemeClr>
                </a:solidFill>
              </a:rPr>
              <a:t>Upgrade in graphics</a:t>
            </a:r>
          </a:p>
          <a:p>
            <a:pPr lvl="1"/>
            <a:endParaRPr lang="en-US" sz="4400" dirty="0">
              <a:solidFill>
                <a:schemeClr val="bg1">
                  <a:lumMod val="50000"/>
                </a:schemeClr>
              </a:solidFill>
            </a:endParaRPr>
          </a:p>
        </p:txBody>
      </p:sp>
      <p:sp>
        <p:nvSpPr>
          <p:cNvPr id="11" name="Oval 10"/>
          <p:cNvSpPr/>
          <p:nvPr/>
        </p:nvSpPr>
        <p:spPr>
          <a:xfrm>
            <a:off x="5983705" y="5350042"/>
            <a:ext cx="224589" cy="2245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7843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Plot </a:t>
            </a:r>
            <a:r>
              <a:rPr lang="en-US" sz="8000" dirty="0" smtClean="0">
                <a:solidFill>
                  <a:srgbClr val="C00000"/>
                </a:solidFill>
                <a:latin typeface="Chiller" panose="04020404031007020602" pitchFamily="82" charset="0"/>
                <a:ea typeface="+mn-ea"/>
                <a:cs typeface="+mn-cs"/>
              </a:rPr>
              <a:t>Twists: The Sequel</a:t>
            </a:r>
            <a:endParaRPr lang="en-US" sz="8000" dirty="0">
              <a:solidFill>
                <a:srgbClr val="C00000"/>
              </a:solidFill>
              <a:latin typeface="Chiller" panose="04020404031007020602" pitchFamily="82" charset="0"/>
              <a:ea typeface="+mn-ea"/>
              <a:cs typeface="+mn-cs"/>
            </a:endParaRPr>
          </a:p>
        </p:txBody>
      </p:sp>
      <p:sp>
        <p:nvSpPr>
          <p:cNvPr id="3" name="Content Placeholder 2"/>
          <p:cNvSpPr>
            <a:spLocks noGrp="1"/>
          </p:cNvSpPr>
          <p:nvPr>
            <p:ph idx="1"/>
          </p:nvPr>
        </p:nvSpPr>
        <p:spPr>
          <a:xfrm>
            <a:off x="838200" y="2840038"/>
            <a:ext cx="10515600" cy="1639470"/>
          </a:xfrm>
        </p:spPr>
        <p:txBody>
          <a:bodyPr vert="horz" lIns="91440" tIns="45720" rIns="91440" bIns="45720" rtlCol="0" anchor="ctr">
            <a:normAutofit/>
          </a:bodyPr>
          <a:lstStyle/>
          <a:p>
            <a:pPr algn="ctr">
              <a:spcBef>
                <a:spcPct val="0"/>
              </a:spcBef>
              <a:buNone/>
            </a:pPr>
            <a:r>
              <a:rPr lang="en-US" sz="4800" dirty="0" smtClean="0">
                <a:solidFill>
                  <a:schemeClr val="bg1">
                    <a:lumMod val="50000"/>
                  </a:schemeClr>
                </a:solidFill>
                <a:latin typeface="Chiller" panose="04020404031007020602" pitchFamily="82" charset="0"/>
              </a:rPr>
              <a:t>86’d Course and Assignment</a:t>
            </a:r>
            <a:endParaRPr lang="en-US" sz="4800" dirty="0">
              <a:solidFill>
                <a:schemeClr val="bg1">
                  <a:lumMod val="50000"/>
                </a:schemeClr>
              </a:solidFill>
              <a:latin typeface="Chiller" panose="04020404031007020602" pitchFamily="82" charset="0"/>
            </a:endParaRPr>
          </a:p>
        </p:txBody>
      </p:sp>
    </p:spTree>
    <p:extLst>
      <p:ext uri="{BB962C8B-B14F-4D97-AF65-F5344CB8AC3E}">
        <p14:creationId xmlns:p14="http://schemas.microsoft.com/office/powerpoint/2010/main" val="16531548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vert="horz" lIns="91440" tIns="45720" rIns="91440" bIns="45720" rtlCol="0" anchor="ctr">
            <a:normAutofit/>
          </a:bodyPr>
          <a:lstStyle/>
          <a:p>
            <a:pPr algn="ctr"/>
            <a:r>
              <a:rPr lang="en-US" sz="8000" dirty="0" smtClean="0">
                <a:solidFill>
                  <a:srgbClr val="C00000"/>
                </a:solidFill>
                <a:latin typeface="Chiller" panose="04020404031007020602" pitchFamily="82" charset="0"/>
                <a:ea typeface="+mn-ea"/>
                <a:cs typeface="+mn-cs"/>
              </a:rPr>
              <a:t>Directors’ Commentary</a:t>
            </a:r>
            <a:endParaRPr lang="en-US" sz="8000" dirty="0">
              <a:solidFill>
                <a:srgbClr val="C00000"/>
              </a:solidFill>
              <a:latin typeface="Chiller" panose="04020404031007020602" pitchFamily="82" charset="0"/>
              <a:ea typeface="+mn-ea"/>
              <a:cs typeface="+mn-cs"/>
            </a:endParaRPr>
          </a:p>
        </p:txBody>
      </p:sp>
    </p:spTree>
    <p:extLst>
      <p:ext uri="{BB962C8B-B14F-4D97-AF65-F5344CB8AC3E}">
        <p14:creationId xmlns:p14="http://schemas.microsoft.com/office/powerpoint/2010/main" val="35261169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8338" y="-128337"/>
            <a:ext cx="12496800" cy="6986337"/>
          </a:xfrm>
          <a:prstGeom prst="rect">
            <a:avLst/>
          </a:prstGeom>
        </p:spPr>
      </p:pic>
      <p:sp>
        <p:nvSpPr>
          <p:cNvPr id="2" name="Title 1"/>
          <p:cNvSpPr>
            <a:spLocks noGrp="1"/>
          </p:cNvSpPr>
          <p:nvPr>
            <p:ph type="title"/>
          </p:nvPr>
        </p:nvSpPr>
        <p:spPr>
          <a:xfrm>
            <a:off x="1387264" y="2103437"/>
            <a:ext cx="10515600" cy="1325563"/>
          </a:xfrm>
        </p:spPr>
        <p:txBody>
          <a:bodyPr vert="horz" lIns="91440" tIns="45720" rIns="91440" bIns="45720" rtlCol="0" anchor="ctr">
            <a:noAutofit/>
          </a:bodyPr>
          <a:lstStyle/>
          <a:p>
            <a:pPr algn="ctr"/>
            <a:r>
              <a:rPr lang="en-GB" sz="16600" dirty="0" smtClean="0">
                <a:effectLst>
                  <a:outerShdw blurRad="38100" dist="38100" dir="2700000" algn="tl">
                    <a:srgbClr val="000000">
                      <a:alpha val="43137"/>
                    </a:srgbClr>
                  </a:outerShdw>
                </a:effectLst>
                <a:latin typeface="Chiller" panose="04020404031007020602" pitchFamily="82" charset="0"/>
                <a:ea typeface="+mn-ea"/>
                <a:cs typeface="+mn-cs"/>
              </a:rPr>
              <a:t>QuEStiOnS</a:t>
            </a:r>
            <a:r>
              <a:rPr lang="en-US" sz="16600" dirty="0" smtClean="0">
                <a:effectLst>
                  <a:outerShdw blurRad="38100" dist="38100" dir="2700000" algn="tl">
                    <a:srgbClr val="000000">
                      <a:alpha val="43137"/>
                    </a:srgbClr>
                  </a:outerShdw>
                </a:effectLst>
                <a:latin typeface="Chiller" panose="04020404031007020602" pitchFamily="82" charset="0"/>
                <a:ea typeface="+mn-ea"/>
                <a:cs typeface="+mn-cs"/>
              </a:rPr>
              <a:t>???</a:t>
            </a:r>
            <a:endParaRPr lang="en-US" sz="16600" dirty="0">
              <a:effectLst>
                <a:outerShdw blurRad="38100" dist="38100" dir="2700000" algn="tl">
                  <a:srgbClr val="000000">
                    <a:alpha val="43137"/>
                  </a:srgbClr>
                </a:outerShdw>
              </a:effectLst>
              <a:latin typeface="Chiller" panose="04020404031007020602" pitchFamily="82" charset="0"/>
              <a:ea typeface="+mn-ea"/>
              <a:cs typeface="+mn-cs"/>
            </a:endParaRPr>
          </a:p>
        </p:txBody>
      </p:sp>
    </p:spTree>
    <p:extLst>
      <p:ext uri="{BB962C8B-B14F-4D97-AF65-F5344CB8AC3E}">
        <p14:creationId xmlns:p14="http://schemas.microsoft.com/office/powerpoint/2010/main" val="14204506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wipe dir="u"/>
      </p:transition>
    </mc:Choice>
    <mc:Fallback xmlns="">
      <p:transition spd="slow">
        <p:wipe dir="u"/>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957">
            <a:off x="-701043" y="-2976748"/>
            <a:ext cx="7011008" cy="12219272"/>
          </a:xfrm>
          <a:prstGeom prst="rect">
            <a:avLst/>
          </a:prstGeom>
        </p:spPr>
      </p:pic>
      <p:sp>
        <p:nvSpPr>
          <p:cNvPr id="3" name="Subtitle 2"/>
          <p:cNvSpPr>
            <a:spLocks noGrp="1"/>
          </p:cNvSpPr>
          <p:nvPr>
            <p:ph type="subTitle" idx="1"/>
          </p:nvPr>
        </p:nvSpPr>
        <p:spPr>
          <a:xfrm>
            <a:off x="1524000" y="5272943"/>
            <a:ext cx="9144000" cy="1163116"/>
          </a:xfrm>
        </p:spPr>
        <p:txBody>
          <a:bodyPr>
            <a:normAutofit/>
          </a:bodyPr>
          <a:lstStyle/>
          <a:p>
            <a:r>
              <a:rPr lang="en-US" sz="2600" dirty="0" smtClean="0">
                <a:solidFill>
                  <a:schemeClr val="bg1">
                    <a:lumMod val="65000"/>
                  </a:schemeClr>
                </a:solidFill>
                <a:latin typeface="AR BONNIE" panose="02000000000000000000" pitchFamily="2" charset="0"/>
              </a:rPr>
              <a:t>Featuring:</a:t>
            </a:r>
          </a:p>
          <a:p>
            <a:r>
              <a:rPr lang="en-US" sz="2600" dirty="0" smtClean="0">
                <a:solidFill>
                  <a:schemeClr val="bg1">
                    <a:lumMod val="65000"/>
                  </a:schemeClr>
                </a:solidFill>
                <a:latin typeface="AR BERKLEY" panose="02000000000000000000" pitchFamily="2" charset="0"/>
              </a:rPr>
              <a:t>Jordan Gill, Autumn Jackson, Bre Tucker</a:t>
            </a:r>
          </a:p>
          <a:p>
            <a:endParaRPr lang="en-US" sz="4400" dirty="0">
              <a:solidFill>
                <a:schemeClr val="bg1">
                  <a:lumMod val="65000"/>
                </a:schemeClr>
              </a:solidFill>
              <a:latin typeface="Stencil" panose="040409050D0802020404" pitchFamily="82" charset="0"/>
            </a:endParaRPr>
          </a:p>
        </p:txBody>
      </p:sp>
      <p:sp>
        <p:nvSpPr>
          <p:cNvPr id="6" name="Title 1"/>
          <p:cNvSpPr txBox="1">
            <a:spLocks/>
          </p:cNvSpPr>
          <p:nvPr/>
        </p:nvSpPr>
        <p:spPr>
          <a:xfrm>
            <a:off x="1524000" y="1721528"/>
            <a:ext cx="9144000" cy="2387600"/>
          </a:xfrm>
          <a:prstGeom prst="rect">
            <a:avLst/>
          </a:prstGeom>
          <a:ln w="127000">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0" dirty="0" smtClean="0">
                <a:solidFill>
                  <a:srgbClr val="C00000"/>
                </a:solidFill>
                <a:effectLst>
                  <a:outerShdw blurRad="38100" dist="38100" dir="2700000" algn="tl">
                    <a:srgbClr val="000000">
                      <a:alpha val="43137"/>
                    </a:srgbClr>
                  </a:outerShdw>
                </a:effectLst>
                <a:latin typeface="Stencil" panose="040409050D0802020404" pitchFamily="82" charset="0"/>
              </a:rPr>
              <a:t>F</a:t>
            </a:r>
            <a:r>
              <a:rPr lang="en-US" sz="15000" dirty="0" smtClean="0">
                <a:solidFill>
                  <a:srgbClr val="C00000"/>
                </a:solidFill>
                <a:effectLst>
                  <a:outerShdw blurRad="38100" dist="38100" dir="2700000" algn="tl">
                    <a:srgbClr val="000000">
                      <a:alpha val="43137"/>
                    </a:srgbClr>
                  </a:outerShdw>
                </a:effectLst>
                <a:latin typeface="Stencil" panose="040409050D0802020404" pitchFamily="82" charset="0"/>
              </a:rPr>
              <a:t>ail</a:t>
            </a:r>
            <a:r>
              <a:rPr lang="en-US" sz="15000" dirty="0">
                <a:effectLst>
                  <a:outerShdw blurRad="38100" dist="38100" dir="2700000" algn="tl">
                    <a:srgbClr val="000000">
                      <a:alpha val="43137"/>
                    </a:srgbClr>
                  </a:outerShdw>
                </a:effectLst>
                <a:latin typeface="Stencil" panose="040409050D0802020404" pitchFamily="82" charset="0"/>
              </a:rPr>
              <a:t> </a:t>
            </a:r>
            <a:r>
              <a:rPr lang="en-US" sz="15000" dirty="0" smtClean="0">
                <a:effectLst>
                  <a:outerShdw blurRad="38100" dist="38100" dir="2700000" algn="tl">
                    <a:srgbClr val="000000">
                      <a:alpha val="43137"/>
                    </a:srgbClr>
                  </a:outerShdw>
                </a:effectLst>
                <a:latin typeface="Stencil" panose="040409050D0802020404" pitchFamily="82" charset="0"/>
              </a:rPr>
              <a:t> </a:t>
            </a:r>
            <a:r>
              <a:rPr lang="en-US" sz="15000" dirty="0" smtClean="0">
                <a:solidFill>
                  <a:srgbClr val="C00000"/>
                </a:solidFill>
                <a:effectLst>
                  <a:outerShdw blurRad="38100" dist="38100" dir="2700000" algn="tl">
                    <a:srgbClr val="000000">
                      <a:alpha val="43137"/>
                    </a:srgbClr>
                  </a:outerShdw>
                </a:effectLst>
                <a:latin typeface="Stencil" panose="040409050D0802020404" pitchFamily="82" charset="0"/>
              </a:rPr>
              <a:t>afe</a:t>
            </a:r>
            <a:endParaRPr lang="en-US" sz="15000" dirty="0">
              <a:solidFill>
                <a:srgbClr val="C00000"/>
              </a:solidFill>
              <a:effectLst>
                <a:outerShdw blurRad="38100" dist="38100" dir="2700000" algn="tl">
                  <a:srgbClr val="000000">
                    <a:alpha val="43137"/>
                  </a:srgbClr>
                </a:outerShdw>
              </a:effectLst>
              <a:latin typeface="Stencil" panose="040409050D0802020404" pitchFamily="82" charset="0"/>
            </a:endParaRPr>
          </a:p>
        </p:txBody>
      </p:sp>
      <p:pic>
        <p:nvPicPr>
          <p:cNvPr id="7" name="Picture 6"/>
          <p:cNvPicPr>
            <a:picLocks noChangeAspect="1"/>
          </p:cNvPicPr>
          <p:nvPr/>
        </p:nvPicPr>
        <p:blipFill>
          <a:blip r:embed="rId3"/>
          <a:stretch>
            <a:fillRect/>
          </a:stretch>
        </p:blipFill>
        <p:spPr>
          <a:xfrm rot="19761490">
            <a:off x="4693670" y="513297"/>
            <a:ext cx="4023709" cy="4804064"/>
          </a:xfrm>
          <a:prstGeom prst="rect">
            <a:avLst/>
          </a:prstGeom>
        </p:spPr>
      </p:pic>
    </p:spTree>
    <p:extLst>
      <p:ext uri="{BB962C8B-B14F-4D97-AF65-F5344CB8AC3E}">
        <p14:creationId xmlns:p14="http://schemas.microsoft.com/office/powerpoint/2010/main" val="257215380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ppt_w"/>
                                          </p:val>
                                        </p:tav>
                                        <p:tav tm="100000">
                                          <p:val>
                                            <p:strVal val="#ppt_w"/>
                                          </p:val>
                                        </p:tav>
                                      </p:tavLst>
                                    </p:anim>
                                    <p:anim calcmode="lin" valueType="num">
                                      <p:cBhvr>
                                        <p:cTn id="8"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90" y="490639"/>
            <a:ext cx="10519610" cy="6367361"/>
          </a:xfrm>
          <a:prstGeom prst="rect">
            <a:avLst/>
          </a:prstGeom>
        </p:spPr>
      </p:pic>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About Our Cast</a:t>
            </a:r>
          </a:p>
        </p:txBody>
      </p:sp>
    </p:spTree>
    <p:extLst>
      <p:ext uri="{BB962C8B-B14F-4D97-AF65-F5344CB8AC3E}">
        <p14:creationId xmlns:p14="http://schemas.microsoft.com/office/powerpoint/2010/main" val="3681120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1 : Create User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13" y="1690688"/>
            <a:ext cx="9165373" cy="4799849"/>
          </a:xfrm>
          <a:prstGeom prst="rect">
            <a:avLst/>
          </a:prstGeom>
          <a:ln>
            <a:noFill/>
          </a:ln>
          <a:effectLst>
            <a:softEdge rad="112500"/>
          </a:effectLst>
        </p:spPr>
      </p:pic>
    </p:spTree>
    <p:extLst>
      <p:ext uri="{BB962C8B-B14F-4D97-AF65-F5344CB8AC3E}">
        <p14:creationId xmlns:p14="http://schemas.microsoft.com/office/powerpoint/2010/main" val="3379678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2 : Log into System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13" y="2404967"/>
            <a:ext cx="9165373" cy="3371290"/>
          </a:xfrm>
          <a:prstGeom prst="rect">
            <a:avLst/>
          </a:prstGeom>
          <a:ln>
            <a:noFill/>
          </a:ln>
          <a:effectLst>
            <a:softEdge rad="112500"/>
          </a:effectLst>
        </p:spPr>
      </p:pic>
    </p:spTree>
    <p:extLst>
      <p:ext uri="{BB962C8B-B14F-4D97-AF65-F5344CB8AC3E}">
        <p14:creationId xmlns:p14="http://schemas.microsoft.com/office/powerpoint/2010/main" val="277994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3 : Add Class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163" y="2059191"/>
            <a:ext cx="9665674" cy="3862896"/>
          </a:xfrm>
          <a:prstGeom prst="rect">
            <a:avLst/>
          </a:prstGeom>
          <a:ln>
            <a:noFill/>
          </a:ln>
          <a:effectLst>
            <a:softEdge rad="112500"/>
          </a:effectLst>
        </p:spPr>
      </p:pic>
    </p:spTree>
    <p:extLst>
      <p:ext uri="{BB962C8B-B14F-4D97-AF65-F5344CB8AC3E}">
        <p14:creationId xmlns:p14="http://schemas.microsoft.com/office/powerpoint/2010/main" val="1954641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4 : Add Assignment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13" y="2196899"/>
            <a:ext cx="9165373" cy="3787426"/>
          </a:xfrm>
          <a:prstGeom prst="rect">
            <a:avLst/>
          </a:prstGeom>
          <a:ln>
            <a:noFill/>
          </a:ln>
          <a:effectLst>
            <a:softEdge rad="112500"/>
          </a:effectLst>
        </p:spPr>
      </p:pic>
    </p:spTree>
    <p:extLst>
      <p:ext uri="{BB962C8B-B14F-4D97-AF65-F5344CB8AC3E}">
        <p14:creationId xmlns:p14="http://schemas.microsoft.com/office/powerpoint/2010/main" val="23281866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5 : Add Grade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157" y="1690688"/>
            <a:ext cx="6961685" cy="4799849"/>
          </a:xfrm>
          <a:prstGeom prst="rect">
            <a:avLst/>
          </a:prstGeom>
          <a:ln>
            <a:noFill/>
          </a:ln>
          <a:effectLst>
            <a:softEdge rad="112500"/>
          </a:effectLst>
        </p:spPr>
      </p:pic>
    </p:spTree>
    <p:extLst>
      <p:ext uri="{BB962C8B-B14F-4D97-AF65-F5344CB8AC3E}">
        <p14:creationId xmlns:p14="http://schemas.microsoft.com/office/powerpoint/2010/main" val="418210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8000" dirty="0">
                <a:solidFill>
                  <a:srgbClr val="C00000"/>
                </a:solidFill>
                <a:latin typeface="Chiller" panose="04020404031007020602" pitchFamily="82" charset="0"/>
                <a:ea typeface="+mn-ea"/>
                <a:cs typeface="+mn-cs"/>
              </a:rPr>
              <a:t>Scene 6 : Calculate Grade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026" y="1690688"/>
            <a:ext cx="8025948" cy="4844063"/>
          </a:xfrm>
          <a:prstGeom prst="rect">
            <a:avLst/>
          </a:prstGeom>
          <a:ln>
            <a:noFill/>
          </a:ln>
          <a:effectLst>
            <a:softEdge rad="112500"/>
          </a:effectLst>
        </p:spPr>
      </p:pic>
    </p:spTree>
    <p:extLst>
      <p:ext uri="{BB962C8B-B14F-4D97-AF65-F5344CB8AC3E}">
        <p14:creationId xmlns:p14="http://schemas.microsoft.com/office/powerpoint/2010/main" val="22368576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653</TotalTime>
  <Words>205</Words>
  <Application>Microsoft Macintosh PowerPoint</Application>
  <PresentationFormat>Custom</PresentationFormat>
  <Paragraphs>24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About Our Cast</vt:lpstr>
      <vt:lpstr>Scene 1 : Create User</vt:lpstr>
      <vt:lpstr>Scene 2 : Log into System</vt:lpstr>
      <vt:lpstr>Scene 3 : Add Class</vt:lpstr>
      <vt:lpstr>Scene 4 : Add Assignment</vt:lpstr>
      <vt:lpstr>Scene 5 : Add Grade</vt:lpstr>
      <vt:lpstr>Scene 6 : Calculate Grade</vt:lpstr>
      <vt:lpstr>Scene 7 : Delete Class</vt:lpstr>
      <vt:lpstr>Scene 8 : Delete All Classes</vt:lpstr>
      <vt:lpstr>Plot Twists</vt:lpstr>
      <vt:lpstr>Plot Twists: The Sequel</vt:lpstr>
      <vt:lpstr>Directors’ Commentary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Autumn</dc:creator>
  <cp:lastModifiedBy>Breanna Tucker</cp:lastModifiedBy>
  <cp:revision>46</cp:revision>
  <dcterms:created xsi:type="dcterms:W3CDTF">2016-10-11T19:31:24Z</dcterms:created>
  <dcterms:modified xsi:type="dcterms:W3CDTF">2016-12-03T05:32:22Z</dcterms:modified>
</cp:coreProperties>
</file>