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59" r:id="rId3"/>
    <p:sldId id="261" r:id="rId4"/>
    <p:sldId id="263" r:id="rId5"/>
    <p:sldId id="264" r:id="rId6"/>
    <p:sldId id="267" r:id="rId7"/>
    <p:sldId id="300" r:id="rId8"/>
    <p:sldId id="262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6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91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99" r:id="rId4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39910"/>
    <a:srgbClr val="B83288"/>
    <a:srgbClr val="FFD300"/>
    <a:srgbClr val="97BF0D"/>
    <a:srgbClr val="67757E"/>
    <a:srgbClr val="B725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 snapToGrid="0" snapToObjects="1">
      <p:cViewPr>
        <p:scale>
          <a:sx n="100" d="100"/>
          <a:sy n="100" d="100"/>
        </p:scale>
        <p:origin x="-1932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DE0FE-EC7B-4448-A476-ADBFEDF282ED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31AF1-F3E1-464A-AEFC-6647F4ADC4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280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1AF1-F3E1-464A-AEFC-6647F4ADC47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22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BDE37E-CB06-4B79-93C7-D4500F90DA3C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F431A-8303-4C9E-B12F-460E8394B4D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2F816-2217-40FD-9E22-A5E5B0FC88D0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6B80D-CBEB-4C31-9405-9F957171D1C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1EF02-FB29-402D-BF2D-2F5D78358143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B98CC-B79A-4F71-A411-464F710A703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0F688-57D1-4A5E-805A-AA6F666E6DCB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E768E-3D10-431E-8E9D-071E151BBA1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16768-ED5F-4643-8F34-0BAA5D945208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291EE-8B1F-465A-8383-F2C207EA57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64E57C-7D30-46AE-AD4F-3EFB2ECCC049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908A-F2F9-4096-A02A-C1460D1E59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0E77B1-474C-4335-8D3B-BB9255ACA0F4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1F5A7-F3EC-4DD6-A5DE-771020A69FB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E6BEE-916F-42A8-82C0-F4F82EEEFC0F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06527-95A9-4F5F-A62B-5BB516B9DAB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46075-2E99-4691-9340-AC68F28C0357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4F107-D8B1-4291-9E1E-5CF86DBA77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1057B-B950-4B6F-ACDD-19CE23549766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915CC-01C0-4984-9935-642B38E841E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165655-5886-46BE-B326-4B99FC0DC3F5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EC063-2F4F-4E91-8AA5-B3FDB54CCAE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435AD0D-B3E0-406E-A544-B05638F212A1}" type="datetimeFigureOut">
              <a:rPr lang="en-US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322F5B2-92DB-47CF-AD68-D98F58A9AA4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3480593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  <a:latin typeface="Verdana" pitchFamily="34" charset="0"/>
              </a:rPr>
              <a:t>A State Management and Persistency Architecture for Peer-to-Peer Massively Multi-user Virtual Environments</a:t>
            </a:r>
            <a:endParaRPr lang="en-GB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457200" y="3740943"/>
            <a:ext cx="8229600" cy="754063"/>
          </a:xfrm>
        </p:spPr>
        <p:txBody>
          <a:bodyPr/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John Gilmore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Content Placeholder 5"/>
          <p:cNvSpPr>
            <a:spLocks/>
          </p:cNvSpPr>
          <p:nvPr/>
        </p:nvSpPr>
        <p:spPr bwMode="auto">
          <a:xfrm>
            <a:off x="457200" y="3363913"/>
            <a:ext cx="8229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342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457200" y="4377531"/>
            <a:ext cx="8229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February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2013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7"/>
    </mc:Choice>
    <mc:Fallback>
      <p:transition spd="slow" advTm="359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terminology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Virtual Environment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Environment state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Authoritative and non-authoritative objects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Agents and avatars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Events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Environment logic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Updates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75"/>
    </mc:Choice>
    <mc:Fallback>
      <p:transition spd="slow" advTm="37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Object creation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3025" y="1417638"/>
            <a:ext cx="5067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Object query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05100" y="1417638"/>
            <a:ext cx="37338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Object update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1084" y="1341437"/>
            <a:ext cx="53083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90"/>
    </mc:Choice>
    <mc:Fallback>
      <p:transition spd="slow" advTm="3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Generic state consistency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1731" y="1293812"/>
            <a:ext cx="4300538" cy="515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27857"/>
    </mc:Choice>
    <mc:Fallback>
      <p:transition spd="slow" advTm="62785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Classic state consistency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685" y="1284288"/>
            <a:ext cx="8482631" cy="379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3"/>
    </mc:Choice>
    <mc:Fallback>
      <p:transition spd="slow" advTm="15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MMVE state consistency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776" y="1279895"/>
            <a:ext cx="8148448" cy="383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5"/>
    </mc:Choice>
    <mc:Fallback>
      <p:transition spd="slow" advTm="36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management and persistency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Storage of short-term and long-term object states.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Apply generated or received object updates to objects housed on a node.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Supply information of object states to the environment logic.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2261"/>
    </mc:Choice>
    <mc:Fallback>
      <p:transition spd="slow" advTm="5226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MMVE storage requirements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Scalability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Fairness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Reliability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Responsiveness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Security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Overhead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968"/>
    </mc:Choice>
    <mc:Fallback>
      <p:transition spd="slow" advTm="1296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MMVE storage types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43236"/>
            <a:ext cx="8229600" cy="154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3832"/>
    </mc:Choice>
    <mc:Fallback>
      <p:transition spd="slow" advTm="2038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Verdana" pitchFamily="34" charset="0"/>
              </a:rPr>
              <a:t>Outline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Peer-to-peer Massively Multi-user Virtual Environments (P2P MMVEs)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State consistency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State management and persistency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Pithos design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Pithos implementation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Pithos evaluation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6"/>
    </mc:Choice>
    <mc:Fallback>
      <p:transition spd="slow" advTm="32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1600200"/>
            <a:ext cx="5156200" cy="4525963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Fulfil P2P MMVE state management and persistency requirements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Combine multiple storage models in such a way that the disadvantages are removed.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Satisfy the use cases</a:t>
            </a:r>
          </a:p>
          <a:p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1600200"/>
            <a:ext cx="33432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18"/>
    </mc:Choice>
    <mc:Fallback>
      <p:transition spd="slow" advTm="31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characteristics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Group storage</a:t>
            </a:r>
          </a:p>
          <a:p>
            <a:pPr lvl="1" eaLnBrk="1" hangingPunct="1"/>
            <a:r>
              <a:rPr lang="en-GB" dirty="0" smtClean="0">
                <a:solidFill>
                  <a:schemeClr val="bg1"/>
                </a:solidFill>
              </a:rPr>
              <a:t>Fully connected</a:t>
            </a:r>
          </a:p>
          <a:p>
            <a:pPr lvl="1" eaLnBrk="1" hangingPunct="1"/>
            <a:r>
              <a:rPr lang="en-GB" dirty="0" smtClean="0">
                <a:solidFill>
                  <a:schemeClr val="bg1"/>
                </a:solidFill>
              </a:rPr>
              <a:t>Distance-based storage</a:t>
            </a:r>
          </a:p>
          <a:p>
            <a:pPr lvl="1" eaLnBrk="1" hangingPunct="1"/>
            <a:r>
              <a:rPr lang="en-GB" dirty="0" smtClean="0">
                <a:solidFill>
                  <a:schemeClr val="bg1"/>
                </a:solidFill>
              </a:rPr>
              <a:t>Replication and repair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Overlay storage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Certification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Quorum</a:t>
            </a:r>
          </a:p>
          <a:p>
            <a:pPr eaLnBrk="1" hangingPunct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8"/>
    </mc:Choice>
    <mc:Fallback>
      <p:transition spd="slow" advTm="15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geometry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5790" y="1341437"/>
            <a:ext cx="45685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2"/>
    </mc:Choice>
    <mc:Fallback>
      <p:transition spd="slow" advTm="17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store request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2690" y="1246188"/>
            <a:ext cx="5558620" cy="384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retrieve request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619" y="1171576"/>
            <a:ext cx="5704763" cy="398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Oversim simulation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Implemented in Oversim, based on the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Omnet++ network simulator.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Oversim contains multiple underlay models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Oversim implements many P2P routing overlays (Pastry, Chord, Kademlia)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Statistics collection framework of Omnet++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Contains a DHT storage implementation</a:t>
            </a:r>
          </a:p>
          <a:p>
            <a:endParaRPr lang="en-GB" dirty="0"/>
          </a:p>
        </p:txBody>
      </p:sp>
      <p:pic>
        <p:nvPicPr>
          <p:cNvPr id="8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9"/>
    </mc:Choice>
    <mc:Fallback>
      <p:transition spd="slow" advTm="11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Oversim architecture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7230" y="1229066"/>
            <a:ext cx="6969541" cy="380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678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Extended Oversim architecture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2805"/>
            <a:ext cx="6215198" cy="442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49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Oversim architecture</a:t>
            </a:r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219200"/>
            <a:ext cx="49205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309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evaluation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79513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2500 peers, 100 super peers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5 million storage and retrieval requests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600,000 objects stored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5s per request per node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Coordinate-based underlay network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Exponential node lifetimes with 1800s mean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1024 byte objects with 300s TTL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Chord routing overlay</a:t>
            </a:r>
          </a:p>
        </p:txBody>
      </p:sp>
      <p:pic>
        <p:nvPicPr>
          <p:cNvPr id="9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48"/>
    </mc:Choice>
    <mc:Fallback>
      <p:transition spd="slow" advTm="2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Massively Multi-user Virtual Environments (MMVEs)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Online virtual worlds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Hosting thousands of users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Example: Massively Multiplayer Online Games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$2.6 billion industry in USA alone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21 million active subscribers in 2011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Complex networked application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Real-time requirements</a:t>
            </a:r>
          </a:p>
          <a:p>
            <a:pPr eaLnBrk="1" hangingPunct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6"/>
    </mc:Choice>
    <mc:Fallback>
      <p:transition spd="slow" advTm="21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Evaluating storage and retrieval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Fast storage, fast retrieval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100% group probability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 malicious nodes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1800s node lifetime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9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storage and retrieval performance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13113"/>
            <a:ext cx="8229600" cy="182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1369" y="1674813"/>
            <a:ext cx="5021262" cy="121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nal MIH 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Overlay storage and retrieval performance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07772"/>
            <a:ext cx="8229600" cy="224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probability: Reliability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2331" y="1227138"/>
            <a:ext cx="7399338" cy="382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657"/>
    </mc:Choice>
    <mc:Fallback>
      <p:transition spd="slow" advTm="27657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probability: Bandwidth</a:t>
            </a: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9163" y="1188926"/>
            <a:ext cx="7305674" cy="388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34159"/>
    </mc:Choice>
    <mc:Fallback>
      <p:transition spd="slow" advTm="534159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Node lifetime: Reliability</a:t>
            </a: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6144" y="1208087"/>
            <a:ext cx="7351712" cy="393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7"/>
    </mc:Choice>
    <mc:Fallback>
      <p:transition spd="slow" advTm="177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Malicious nodes: Reliability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3925" y="1198407"/>
            <a:ext cx="7296150" cy="391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9"/>
    </mc:Choice>
    <mc:Fallback>
      <p:transition spd="slow" advTm="159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fairness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6483" y="1201305"/>
            <a:ext cx="7251035" cy="388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201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Pithos scalability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67565"/>
            <a:ext cx="8229600" cy="232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"/>
    </mc:Choice>
    <mc:Fallback>
      <p:transition spd="slow" advTm="387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Modelling object lifetimes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5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It would be helpful to design Pithos (and any distributed storage) with a specific reliability.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Reliability depends on object lifetimes.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Reliability engineering can  help with that:</a:t>
            </a:r>
            <a:endParaRPr lang="en-Z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638" y="4076701"/>
            <a:ext cx="5866848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"/>
    </mc:Choice>
    <mc:Fallback>
      <p:transition spd="slow" advTm="38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MMVE examples: Eve Online</a:t>
            </a:r>
          </a:p>
        </p:txBody>
      </p:sp>
      <p:pic>
        <p:nvPicPr>
          <p:cNvPr id="8" name="Content Placeholder 7" descr="eve_wallpap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3" y="1341437"/>
            <a:ext cx="6581775" cy="526542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4"/>
    </mc:Choice>
    <mc:Fallback>
      <p:transition spd="slow" advTm="154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Extending the classic model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1417638"/>
            <a:ext cx="4635502" cy="427831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But Pithos makes use of groups to store data.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These groups might be limited in size, which might affect object lifetime.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Model object lifetime by extending the classic model:</a:t>
            </a:r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2700" y="1417638"/>
            <a:ext cx="3933825" cy="35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"/>
    </mc:Choice>
    <mc:Fallback>
      <p:transition spd="slow" advTm="387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The model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" y="1223963"/>
            <a:ext cx="4419600" cy="541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Final MIH 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4714874" y="1223963"/>
            <a:ext cx="4314825" cy="444341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White states are initial states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Red states are absorption states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Blue states are interior states</a:t>
            </a:r>
            <a:endParaRPr lang="en-Z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"/>
    </mc:Choice>
    <mc:Fallback>
      <p:transition spd="slow" advTm="387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The model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" y="1223963"/>
            <a:ext cx="4419600" cy="541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Final MIH 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4714874" y="1223963"/>
            <a:ext cx="4314825" cy="444341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White states are initial states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Red states are absorption states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Blue states are interior states</a:t>
            </a:r>
            <a:endParaRPr lang="en-Z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"/>
    </mc:Choice>
    <mc:Fallback>
      <p:transition spd="slow" advTm="387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Lifetimes for initial and average network sizes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00200"/>
            <a:ext cx="8239125" cy="412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"/>
    </mc:Choice>
    <mc:Fallback>
      <p:transition spd="slow" advTm="387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Lifetimes for initial and average network sizes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2513" y="1785938"/>
            <a:ext cx="70389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"/>
    </mc:Choice>
    <mc:Fallback>
      <p:transition spd="slow" advTm="387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Lifetimes for initial and average network sizes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4900" y="1600200"/>
            <a:ext cx="69342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"/>
    </mc:Choice>
    <mc:Fallback>
      <p:transition spd="slow" advTm="387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Lifetimes for initial and average network sizes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838" y="1465263"/>
            <a:ext cx="7934325" cy="420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87"/>
    </mc:Choice>
    <mc:Fallback>
      <p:transition spd="slow" advTm="387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4900" y="5659124"/>
            <a:ext cx="1689100" cy="11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Developed a generic state consistency model for MMVEs.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Investigated issue of state management and state persistency for P2P MMVEs.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Found that highly scalable, fair and highly responsive storage is still lacking.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Developed Pithos to satisfy identified storage requirements for P2P MMVEs.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Evaluated Pithos as an Oversim simulation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58"/>
    </mc:Choice>
    <mc:Fallback>
      <p:transition spd="slow" advTm="300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52425" y="274638"/>
            <a:ext cx="8439151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MMVE examples: World of Warcraft</a:t>
            </a:r>
          </a:p>
        </p:txBody>
      </p:sp>
      <p:pic>
        <p:nvPicPr>
          <p:cNvPr id="6" name="Content Placeholder 5" descr="wow_screensh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591468"/>
            <a:ext cx="8401050" cy="445255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8"/>
    </mc:Choice>
    <mc:Fallback>
      <p:transition spd="slow" advTm="1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Issues of Client/Server MMEs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High cost of robustness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High cost of scalability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High operator cost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Low responsiveness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High amount of required server bandwidth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Weak handling of transient loads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3"/>
    </mc:Choice>
    <mc:Fallback>
      <p:transition spd="slow" advTm="12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MMVE proposal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Increased robustness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Improved scalability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Lower operator costs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Improved handling of transient loads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Improved responsiveness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Abundance and availability of resources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Resistance to faults and attacks</a:t>
            </a:r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9492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3"/>
    </mc:Choice>
    <mc:Fallback>
      <p:transition spd="slow" advTm="21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Peer-to-peer (P2P) networks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High degree of decentralisation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Self-organisation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Multiple administrative domains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P2P routing overlay</a:t>
            </a:r>
          </a:p>
          <a:p>
            <a:pPr eaLnBrk="1" hangingPunct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5933"/>
    </mc:Choice>
    <mc:Fallback>
      <p:transition spd="slow" advTm="8593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Challenges of P2P MMVEs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Cheating mitigation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Peer bandwidth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Incentive mechanisms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Distributed computation</a:t>
            </a:r>
          </a:p>
          <a:p>
            <a:pPr eaLnBrk="1" hangingPunct="1"/>
            <a:r>
              <a:rPr lang="en-GB" dirty="0" smtClean="0">
                <a:solidFill>
                  <a:schemeClr val="bg1"/>
                </a:solidFill>
              </a:rPr>
              <a:t>State consistency</a:t>
            </a:r>
          </a:p>
          <a:p>
            <a:pPr eaLnBrk="1" hangingPunct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7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175" y="5297488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813" y="636905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9969"/>
    </mc:Choice>
    <mc:Fallback>
      <p:transition spd="slow" advTm="12996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</TotalTime>
  <Words>610</Words>
  <Application>Microsoft Office PowerPoint</Application>
  <PresentationFormat>On-screen Show (4:3)</PresentationFormat>
  <Paragraphs>145</Paragraphs>
  <Slides>47</Slides>
  <Notes>1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 State Management and Persistency Architecture for Peer-to-Peer Massively Multi-user Virtual Environments</vt:lpstr>
      <vt:lpstr>Outline</vt:lpstr>
      <vt:lpstr>Massively Multi-user Virtual Environments (MMVEs)</vt:lpstr>
      <vt:lpstr>MMVE examples: Eve Online</vt:lpstr>
      <vt:lpstr>MMVE examples: World of Warcraft</vt:lpstr>
      <vt:lpstr>Issues of Client/Server MMEs</vt:lpstr>
      <vt:lpstr>P2P MMVE proposal</vt:lpstr>
      <vt:lpstr>Peer-to-peer (P2P) networks</vt:lpstr>
      <vt:lpstr>Challenges of P2P MMVEs</vt:lpstr>
      <vt:lpstr>State consistency: terminology</vt:lpstr>
      <vt:lpstr>State consistency: Object creation</vt:lpstr>
      <vt:lpstr>State consistency: Object query</vt:lpstr>
      <vt:lpstr>State consistency: Object update</vt:lpstr>
      <vt:lpstr>Generic state consistency model</vt:lpstr>
      <vt:lpstr>Classic state consistency</vt:lpstr>
      <vt:lpstr>P2P MMVE state consistency</vt:lpstr>
      <vt:lpstr>State management and persistency</vt:lpstr>
      <vt:lpstr>MMVE storage requirements</vt:lpstr>
      <vt:lpstr>P2P MMVE storage types</vt:lpstr>
      <vt:lpstr>Pithos design</vt:lpstr>
      <vt:lpstr>Pithos characteristics</vt:lpstr>
      <vt:lpstr>Pithos geometry</vt:lpstr>
      <vt:lpstr>Pithos store request</vt:lpstr>
      <vt:lpstr>Pithos retrieve request</vt:lpstr>
      <vt:lpstr>Pithos Oversim simulation</vt:lpstr>
      <vt:lpstr>Oversim architecture</vt:lpstr>
      <vt:lpstr>Extended Oversim architecture</vt:lpstr>
      <vt:lpstr>Pithos Oversim architecture</vt:lpstr>
      <vt:lpstr>Pithos evaluation</vt:lpstr>
      <vt:lpstr>Evaluating storage and retrieval</vt:lpstr>
      <vt:lpstr>Group storage and retrieval performance</vt:lpstr>
      <vt:lpstr>Overlay storage and retrieval performance</vt:lpstr>
      <vt:lpstr>Group probability: Reliability</vt:lpstr>
      <vt:lpstr>Group probability: Bandwidth</vt:lpstr>
      <vt:lpstr>Node lifetime: Reliability</vt:lpstr>
      <vt:lpstr>Malicious nodes: Reliability</vt:lpstr>
      <vt:lpstr>Pithos fairness</vt:lpstr>
      <vt:lpstr>Pithos scalability</vt:lpstr>
      <vt:lpstr>Modelling object lifetimes</vt:lpstr>
      <vt:lpstr>Extending the classic model</vt:lpstr>
      <vt:lpstr>The model</vt:lpstr>
      <vt:lpstr>The model</vt:lpstr>
      <vt:lpstr>Lifetimes for initial and average network sizes</vt:lpstr>
      <vt:lpstr>Lifetimes for initial and average network sizes</vt:lpstr>
      <vt:lpstr>Lifetimes for initial and average network sizes</vt:lpstr>
      <vt:lpstr>Lifetimes for initial and average network sizes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John Gilmore</cp:lastModifiedBy>
  <cp:revision>112</cp:revision>
  <dcterms:created xsi:type="dcterms:W3CDTF">2011-06-15T07:02:43Z</dcterms:created>
  <dcterms:modified xsi:type="dcterms:W3CDTF">2013-02-07T14:06:23Z</dcterms:modified>
</cp:coreProperties>
</file>