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61" r:id="rId4"/>
    <p:sldId id="263" r:id="rId5"/>
    <p:sldId id="264" r:id="rId6"/>
    <p:sldId id="267" r:id="rId7"/>
    <p:sldId id="300" r:id="rId8"/>
    <p:sldId id="262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6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910"/>
    <a:srgbClr val="B83288"/>
    <a:srgbClr val="FFD300"/>
    <a:srgbClr val="97BF0D"/>
    <a:srgbClr val="67757E"/>
    <a:srgbClr val="B7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DE0FE-EC7B-4448-A476-ADBFEDF282ED}" type="datetimeFigureOut">
              <a:rPr lang="en-US" smtClean="0"/>
              <a:t>2012/10/08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1AF1-F3E1-464A-AEFC-6647F4AD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1AF1-F3E1-464A-AEFC-6647F4AD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DE37E-CB06-4B79-93C7-D4500F90DA3C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431A-8303-4C9E-B12F-460E8394B4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2F816-2217-40FD-9E22-A5E5B0FC88D0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6B80D-CBEB-4C31-9405-9F957171D1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1EF02-FB29-402D-BF2D-2F5D78358143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B98CC-B79A-4F71-A411-464F710A7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0F688-57D1-4A5E-805A-AA6F666E6DCB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E768E-3D10-431E-8E9D-071E151BB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16768-ED5F-4643-8F34-0BAA5D945208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291EE-8B1F-465A-8383-F2C207EA5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4E57C-7D30-46AE-AD4F-3EFB2ECCC049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908A-F2F9-4096-A02A-C1460D1E59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0E77B1-474C-4335-8D3B-BB9255ACA0F4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1F5A7-F3EC-4DD6-A5DE-771020A69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E6BEE-916F-42A8-82C0-F4F82EEEFC0F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06527-95A9-4F5F-A62B-5BB516B9D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46075-2E99-4691-9340-AC68F28C0357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4F107-D8B1-4291-9E1E-5CF86DBA77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1057B-B950-4B6F-ACDD-19CE23549766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15CC-01C0-4984-9935-642B38E8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65655-5886-46BE-B326-4B99FC0DC3F5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EC063-2F4F-4E91-8AA5-B3FDB54CC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435AD0D-B3E0-406E-A544-B05638F212A1}" type="datetimeFigureOut">
              <a:rPr lang="en-US"/>
              <a:pPr/>
              <a:t>2012/10/08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322F5B2-92DB-47CF-AD68-D98F58A9AA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3480593"/>
          </a:xfrm>
        </p:spPr>
        <p:txBody>
          <a:bodyPr/>
          <a:lstStyle/>
          <a:p>
            <a:pPr eaLnBrk="1" hangingPunct="1"/>
            <a:r>
              <a:rPr lang="en-ZA" dirty="0" smtClean="0">
                <a:solidFill>
                  <a:schemeClr val="bg1"/>
                </a:solidFill>
                <a:latin typeface="Verdana" pitchFamily="34" charset="0"/>
              </a:rPr>
              <a:t>A State Management and Persistency Architecture for Peer-to-Peer Massively Multi-user Virtual Environments</a:t>
            </a:r>
            <a:endParaRPr lang="en-US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457200" y="3740943"/>
            <a:ext cx="8229600" cy="754063"/>
          </a:xfrm>
        </p:spPr>
        <p:txBody>
          <a:bodyPr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John Gilmore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Content Placeholder 5"/>
          <p:cNvSpPr>
            <a:spLocks/>
          </p:cNvSpPr>
          <p:nvPr/>
        </p:nvSpPr>
        <p:spPr bwMode="auto">
          <a:xfrm>
            <a:off x="457200" y="3363913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34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57200" y="4377531"/>
            <a:ext cx="8229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October 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7"/>
    </mc:Choice>
    <mc:Fallback>
      <p:transition xmlns:p14="http://schemas.microsoft.com/office/powerpoint/2010/main" spd="slow" advTm="35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terminology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Virtual Environment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Environment state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Authoritative and non-authoritative objects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Agents and avatars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Events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Environment logic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"/>
    </mc:Choice>
    <mc:Fallback>
      <p:transition xmlns:p14="http://schemas.microsoft.com/office/powerpoint/2010/main" spd="slow" advTm="3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creation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43025" y="1417638"/>
            <a:ext cx="5067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query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705100" y="1417638"/>
            <a:ext cx="3733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update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51084" y="1341437"/>
            <a:ext cx="53083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"/>
    </mc:Choice>
    <mc:Fallback>
      <p:transition xmlns:p14="http://schemas.microsoft.com/office/powerpoint/2010/main" spd="slow" advTm="3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Generic state consistency model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1731" y="1293812"/>
            <a:ext cx="4300538" cy="515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7857"/>
    </mc:Choice>
    <mc:Fallback>
      <p:transition xmlns:p14="http://schemas.microsoft.com/office/powerpoint/2010/main" spd="slow" advTm="6278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Classic state consistency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685" y="1284288"/>
            <a:ext cx="8482631" cy="37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"/>
    </mc:Choice>
    <mc:Fallback>
      <p:transition xmlns:p14="http://schemas.microsoft.com/office/powerpoint/2010/main" spd="slow" advTm="1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state consistency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76" y="1279895"/>
            <a:ext cx="8148448" cy="383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"/>
    </mc:Choice>
    <mc:Fallback>
      <p:transition xmlns:p14="http://schemas.microsoft.com/office/powerpoint/2010/main" spd="slow" advTm="3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management and persistency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Storage of short-term and long-term object states.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Apply generated or received object updates to objects housed on a node.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Supply information of object states to the environment logic.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261"/>
    </mc:Choice>
    <mc:Fallback>
      <p:transition xmlns:p14="http://schemas.microsoft.com/office/powerpoint/2010/main" spd="slow" advTm="522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storage requirements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Scalability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Fairness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Reliability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Responsiveness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Overhead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68"/>
    </mc:Choice>
    <mc:Fallback>
      <p:transition xmlns:p14="http://schemas.microsoft.com/office/powerpoint/2010/main" spd="slow" advTm="129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storage types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43236"/>
            <a:ext cx="8229600" cy="154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832"/>
    </mc:Choice>
    <mc:Fallback>
      <p:transition xmlns:p14="http://schemas.microsoft.com/office/powerpoint/2010/main" spd="slow" advTm="2038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Verdana" pitchFamily="34" charset="0"/>
              </a:rPr>
              <a:t>Outline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Peer-to-peer Massively Multi-user Virtual Environments (P2P MMVEs)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management and persistency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design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implementation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evaluation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"/>
    </mc:Choice>
    <mc:Fallback>
      <p:transition xmlns:p14="http://schemas.microsoft.com/office/powerpoint/2010/main" spd="slow" advTm="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design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600200"/>
            <a:ext cx="51562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Fulfill P2P MMVE state management and persistency requirements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Combine multiple storage models in such a way that the disadvantages are removed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Satisfy the use cases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Z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600200"/>
            <a:ext cx="3343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"/>
    </mc:Choice>
    <mc:Fallback>
      <p:transition xmlns:p14="http://schemas.microsoft.com/office/powerpoint/2010/main" spd="slow" advTm="3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characteristics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storage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Fully connected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Distance-based storage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Replication and repair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Overlay storage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Certification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Quorum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"/>
    </mc:Choice>
    <mc:Fallback>
      <p:transition xmlns:p14="http://schemas.microsoft.com/office/powerpoint/2010/main" spd="slow" advTm="1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geometry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25790" y="1341437"/>
            <a:ext cx="45685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"/>
    </mc:Choice>
    <mc:Fallback>
      <p:transition xmlns:p14="http://schemas.microsoft.com/office/powerpoint/2010/main" spd="slow" advTm="1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store request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92690" y="1246188"/>
            <a:ext cx="5558620" cy="384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retrieve request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9619" y="1171576"/>
            <a:ext cx="5704763" cy="398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simulation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Implemented in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, based on </a:t>
            </a:r>
            <a:r>
              <a:rPr lang="en-US" dirty="0" smtClean="0">
                <a:solidFill>
                  <a:schemeClr val="bg1"/>
                </a:solidFill>
              </a:rPr>
              <a:t>the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Omnet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+ network simulator.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contains </a:t>
            </a:r>
            <a:r>
              <a:rPr lang="en-US" dirty="0" smtClean="0">
                <a:solidFill>
                  <a:schemeClr val="bg1"/>
                </a:solidFill>
              </a:rPr>
              <a:t>multiple underlay models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implements many </a:t>
            </a:r>
            <a:r>
              <a:rPr lang="en-US" dirty="0" smtClean="0">
                <a:solidFill>
                  <a:schemeClr val="bg1"/>
                </a:solidFill>
              </a:rPr>
              <a:t>P2P routing overlays (Pastry, Chord, </a:t>
            </a:r>
            <a:r>
              <a:rPr lang="en-US" dirty="0" err="1" smtClean="0">
                <a:solidFill>
                  <a:schemeClr val="bg1"/>
                </a:solidFill>
              </a:rPr>
              <a:t>Kademlia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Statistics collection framework of </a:t>
            </a:r>
            <a:r>
              <a:rPr lang="en-US" dirty="0" err="1" smtClean="0">
                <a:solidFill>
                  <a:schemeClr val="bg1"/>
                </a:solidFill>
              </a:rPr>
              <a:t>Omnet</a:t>
            </a:r>
            <a:r>
              <a:rPr lang="en-US" dirty="0" smtClean="0">
                <a:solidFill>
                  <a:schemeClr val="bg1"/>
                </a:solidFill>
              </a:rPr>
              <a:t>++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Contains a </a:t>
            </a:r>
            <a:r>
              <a:rPr lang="en-US" dirty="0" smtClean="0">
                <a:solidFill>
                  <a:schemeClr val="bg1"/>
                </a:solidFill>
              </a:rPr>
              <a:t>DHT storage </a:t>
            </a:r>
            <a:r>
              <a:rPr lang="en-US" dirty="0" smtClean="0">
                <a:solidFill>
                  <a:schemeClr val="bg1"/>
                </a:solidFill>
              </a:rPr>
              <a:t>implementation</a:t>
            </a:r>
          </a:p>
          <a:p>
            <a:endParaRPr lang="en-ZA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xmlns:p14="http://schemas.microsoft.com/office/powerpoint/2010/main" spd="slow" advTm="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architecture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87230" y="1229066"/>
            <a:ext cx="6969541" cy="380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"/>
    </mc:Choice>
    <mc:Fallback>
      <p:transition xmlns:p14="http://schemas.microsoft.com/office/powerpoint/2010/main" spd="slow" advTm="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Extended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architecture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82805"/>
            <a:ext cx="6215198" cy="442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"/>
    </mc:Choice>
    <mc:Fallback>
      <p:transition xmlns:p14="http://schemas.microsoft.com/office/powerpoint/2010/main" spd="slow" advTm="3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architecture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43050" y="1219200"/>
            <a:ext cx="49205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"/>
    </mc:Choice>
    <mc:Fallback>
      <p:transition xmlns:p14="http://schemas.microsoft.com/office/powerpoint/2010/main" spd="slow" advTm="3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evaluation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79513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2500 peers, 100 super </a:t>
            </a:r>
            <a:r>
              <a:rPr lang="en-US" dirty="0" smtClean="0">
                <a:solidFill>
                  <a:schemeClr val="bg1"/>
                </a:solidFill>
              </a:rPr>
              <a:t>peers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 million storage and retrieval requests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600,000 objects stored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5s per request per node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Coordinate-based underla</a:t>
            </a:r>
            <a:r>
              <a:rPr lang="en-US" dirty="0" smtClean="0">
                <a:solidFill>
                  <a:schemeClr val="bg1"/>
                </a:solidFill>
              </a:rPr>
              <a:t>y network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Exponential node lifetimes with 1800s mean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1024 byte objects with 300s TTL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Chord routing overlay</a:t>
            </a:r>
          </a:p>
          <a:p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"/>
    </mc:Choice>
    <mc:Fallback>
      <p:transition xmlns:p14="http://schemas.microsoft.com/office/powerpoint/2010/main" spd="slow" advTm="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Massively Multi-user Virtual Environments (MMVEs)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Online virtual worlds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Hosting thousands of users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Example: Massively </a:t>
            </a:r>
            <a:r>
              <a:rPr lang="en-US" dirty="0" err="1" smtClean="0">
                <a:solidFill>
                  <a:schemeClr val="bg1"/>
                </a:solidFill>
              </a:rPr>
              <a:t>Muliplayer</a:t>
            </a:r>
            <a:r>
              <a:rPr lang="en-US" dirty="0" smtClean="0">
                <a:solidFill>
                  <a:schemeClr val="bg1"/>
                </a:solidFill>
              </a:rPr>
              <a:t> Online Games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$2.6 billion industry in USA alone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21 million active subscribers in 2011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Complex networked application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Real-time requirements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"/>
    </mc:Choice>
    <mc:Fallback>
      <p:transition xmlns:p14="http://schemas.microsoft.com/office/powerpoint/2010/main" spd="slow" advTm="2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Evaluating storage and retrieval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Fast storage, fast retrieval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100% group probability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malicious </a:t>
            </a:r>
            <a:r>
              <a:rPr lang="en-US" dirty="0" smtClean="0">
                <a:solidFill>
                  <a:schemeClr val="bg1"/>
                </a:solidFill>
              </a:rPr>
              <a:t>nodes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1800s node lifetime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storage and retrieval performance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3313113"/>
            <a:ext cx="8229600" cy="182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1369" y="1674813"/>
            <a:ext cx="5021262" cy="121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Overlay storage and retrieval performance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07772"/>
            <a:ext cx="8229600" cy="224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probability: Reliability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72331" y="1227138"/>
            <a:ext cx="7399338" cy="382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57"/>
    </mc:Choice>
    <mc:Fallback>
      <p:transition xmlns:p14="http://schemas.microsoft.com/office/powerpoint/2010/main" spd="slow" advTm="276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probability: Bandwidth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19163" y="1188926"/>
            <a:ext cx="7305674" cy="38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159"/>
    </mc:Choice>
    <mc:Fallback>
      <p:transition xmlns:p14="http://schemas.microsoft.com/office/powerpoint/2010/main" spd="slow" advTm="534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Node lifetime: Reliability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96144" y="1208087"/>
            <a:ext cx="7351712" cy="393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"/>
    </mc:Choice>
    <mc:Fallback>
      <p:transition xmlns:p14="http://schemas.microsoft.com/office/powerpoint/2010/main" spd="slow" advTm="1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Malicious nodes: Reliability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23925" y="1198407"/>
            <a:ext cx="7296150" cy="391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"/>
    </mc:Choice>
    <mc:Fallback>
      <p:transition xmlns:p14="http://schemas.microsoft.com/office/powerpoint/2010/main" spd="slow" advTm="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fairness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46483" y="1201305"/>
            <a:ext cx="7251035" cy="388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"/>
    </mc:Choice>
    <mc:Fallback>
      <p:transition xmlns:p14="http://schemas.microsoft.com/office/powerpoint/2010/main" spd="slow" advTm="2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scalability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67565"/>
            <a:ext cx="8229600" cy="232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"/>
    </mc:Choice>
    <mc:Fallback>
      <p:transition xmlns:p14="http://schemas.microsoft.com/office/powerpoint/2010/main" spd="slow" advTm="3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4900" y="5659124"/>
            <a:ext cx="1689100" cy="11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Developed a generic state consistency model for MMVEs.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Investigated issue of state management and state persistency for P2P MMVEs.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Found that highly scalable, fair and highly responsive storage is still lacking.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Developed </a:t>
            </a:r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to satisfy identified storage requirements for P2P MMVEs.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Evaluated </a:t>
            </a:r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as an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simulation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61849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58"/>
    </mc:Choice>
    <mc:Fallback>
      <p:transition xmlns:p14="http://schemas.microsoft.com/office/powerpoint/2010/main" spd="slow" advTm="300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examples: Eve Online</a:t>
            </a:r>
          </a:p>
        </p:txBody>
      </p:sp>
      <p:pic>
        <p:nvPicPr>
          <p:cNvPr id="8" name="Content Placeholder 7" descr="eve_wallpap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3" y="1341437"/>
            <a:ext cx="6581775" cy="52654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"/>
    </mc:Choice>
    <mc:Fallback>
      <p:transition xmlns:p14="http://schemas.microsoft.com/office/powerpoint/2010/main" spd="slow" advTm="1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52425" y="274638"/>
            <a:ext cx="8439151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examples: World of </a:t>
            </a:r>
            <a:r>
              <a:rPr lang="en-US" dirty="0" err="1" smtClean="0">
                <a:solidFill>
                  <a:schemeClr val="bg1"/>
                </a:solidFill>
              </a:rPr>
              <a:t>Warcraft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wow_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591468"/>
            <a:ext cx="8401050" cy="445255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"/>
    </mc:Choice>
    <mc:Fallback>
      <p:transition xmlns:p14="http://schemas.microsoft.com/office/powerpoint/2010/main" spd="slow" advTm="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Issues of Client/Server MMEs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cost of robustness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cost of scalability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operator cost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Low responsiveness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amount of required server bandwidth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Weak handling of transient loads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"/>
    </mc:Choice>
    <mc:Fallback>
      <p:transition xmlns:p14="http://schemas.microsoft.com/office/powerpoint/2010/main" spd="slow" advTm="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proposal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Increased robustness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Improved scalability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Lower operator costs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Improved handling of transient loads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Improved </a:t>
            </a:r>
            <a:r>
              <a:rPr lang="en-US" dirty="0" smtClean="0">
                <a:solidFill>
                  <a:schemeClr val="bg1"/>
                </a:solidFill>
              </a:rPr>
              <a:t>responsiveness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Abundance and availability of resources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Resistance to faults and attacks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492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"/>
    </mc:Choice>
    <mc:Fallback>
      <p:transition xmlns:p14="http://schemas.microsoft.com/office/powerpoint/2010/main" spd="slow" advTm="2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Peer-to-peer (P2P) networks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degree of </a:t>
            </a:r>
            <a:r>
              <a:rPr lang="en-US" dirty="0" err="1" smtClean="0">
                <a:solidFill>
                  <a:schemeClr val="bg1"/>
                </a:solidFill>
              </a:rPr>
              <a:t>decentralisation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Self-</a:t>
            </a:r>
            <a:r>
              <a:rPr lang="en-US" dirty="0" err="1" smtClean="0">
                <a:solidFill>
                  <a:schemeClr val="bg1"/>
                </a:solidFill>
              </a:rPr>
              <a:t>organisation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Multiple administrative domains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routing overlay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33"/>
    </mc:Choice>
    <mc:Fallback>
      <p:transition xmlns:p14="http://schemas.microsoft.com/office/powerpoint/2010/main" spd="slow" advTm="859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Challenges of P2P MMVEs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Cheating mitigation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 bandwidth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Incentive mechanisms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Distributed computation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969"/>
    </mc:Choice>
    <mc:Fallback>
      <p:transition xmlns:p14="http://schemas.microsoft.com/office/powerpoint/2010/main" spd="slow" advTm="1299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511</Words>
  <Application>Microsoft Macintosh PowerPoint</Application>
  <PresentationFormat>On-screen Show (4:3)</PresentationFormat>
  <Paragraphs>125</Paragraphs>
  <Slides>39</Slides>
  <Notes>1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 State Management and Persistency Architecture for Peer-to-Peer Massively Multi-user Virtual Environments</vt:lpstr>
      <vt:lpstr>Outline</vt:lpstr>
      <vt:lpstr>Massively Multi-user Virtual Environments (MMVEs)</vt:lpstr>
      <vt:lpstr>MMVE examples: Eve Online</vt:lpstr>
      <vt:lpstr>MMVE examples: World of Warcraft</vt:lpstr>
      <vt:lpstr>Issues of Client/Server MMEs</vt:lpstr>
      <vt:lpstr>P2P MMVE proposal</vt:lpstr>
      <vt:lpstr>Peer-to-peer (P2P) networks</vt:lpstr>
      <vt:lpstr>Challenges of P2P MMVEs</vt:lpstr>
      <vt:lpstr>State consistency: terminology</vt:lpstr>
      <vt:lpstr>State consistency: Object creation</vt:lpstr>
      <vt:lpstr>State consistency: Object query</vt:lpstr>
      <vt:lpstr>State consistency: Object update</vt:lpstr>
      <vt:lpstr>Generic state consistency model</vt:lpstr>
      <vt:lpstr>Classic state consistency</vt:lpstr>
      <vt:lpstr>P2P MMVE state consistency</vt:lpstr>
      <vt:lpstr>State management and persistency</vt:lpstr>
      <vt:lpstr>MMVE storage requirements</vt:lpstr>
      <vt:lpstr>P2P MMVE storage types</vt:lpstr>
      <vt:lpstr>Pithos design</vt:lpstr>
      <vt:lpstr>Pithos characteristics</vt:lpstr>
      <vt:lpstr>Pithos geometry</vt:lpstr>
      <vt:lpstr>Pithos store request</vt:lpstr>
      <vt:lpstr>Pithos retrieve request</vt:lpstr>
      <vt:lpstr>Pithos Oversim simulation</vt:lpstr>
      <vt:lpstr>Oversim architecture</vt:lpstr>
      <vt:lpstr>Extended Oversim architecture</vt:lpstr>
      <vt:lpstr>Pithos Oversim architecture</vt:lpstr>
      <vt:lpstr>Pithos evaluation</vt:lpstr>
      <vt:lpstr>Evaluating storage and retrieval</vt:lpstr>
      <vt:lpstr>Group storage and retrieval performance</vt:lpstr>
      <vt:lpstr>Overlay storage and retrieval performance</vt:lpstr>
      <vt:lpstr>Group probability: Reliability</vt:lpstr>
      <vt:lpstr>Group probability: Bandwidth</vt:lpstr>
      <vt:lpstr>Node lifetime: Reliability</vt:lpstr>
      <vt:lpstr>Malicious nodes: Reliability</vt:lpstr>
      <vt:lpstr>Pithos fairness</vt:lpstr>
      <vt:lpstr>Pithos scalability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John Gilmore</cp:lastModifiedBy>
  <cp:revision>66</cp:revision>
  <dcterms:created xsi:type="dcterms:W3CDTF">2011-06-15T07:02:43Z</dcterms:created>
  <dcterms:modified xsi:type="dcterms:W3CDTF">2012-10-09T18:42:09Z</dcterms:modified>
</cp:coreProperties>
</file>