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5007-D43E-4207-8EEA-B7C1DDC50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870E6-DD5B-47F6-99E6-A535D00E4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1597E-3AAB-4DE8-AD56-31BB2FE05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75D2-BF1A-44B9-8097-888F366CB991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05A83-5422-4F30-A25C-CAAE23342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9EFD4-1684-49E5-8B29-DD2BB57D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E2F3-C5F7-4A47-A9ED-B0952E97B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0E05-B254-4C21-BC68-3D95A4C5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012E6-B6AB-4FEE-8CCC-5C1FB5812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B5958-E0CC-4E18-ACEF-739B8CD3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75D2-BF1A-44B9-8097-888F366CB991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B6532-0AA1-4DCA-96D0-E3047FBF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837E0-BD7C-4D9B-8868-12234175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E2F3-C5F7-4A47-A9ED-B0952E97B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8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203E93-E523-44D9-B80B-12ECDECA0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65F54-8BBD-41EB-A71C-FF599C383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05A48-A9A3-4A87-B024-AF36A5119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75D2-BF1A-44B9-8097-888F366CB991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BDFBA-0CBC-465B-A6C3-F10CC4270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61F99-F746-44DF-9DA9-4F8BDF9B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E2F3-C5F7-4A47-A9ED-B0952E97B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0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02E61-7CB8-4FA8-8FAB-4E80C942B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A3B2B-B8DD-44D5-93B2-39C682D86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02349-FC5A-45D2-A815-9E057A38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75D2-BF1A-44B9-8097-888F366CB991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4C960-6397-438C-ADB6-3CE15A30E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5D54D-1B1B-42CB-8675-07B433B32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E2F3-C5F7-4A47-A9ED-B0952E97B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3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3E46E-ECA6-4A84-8EE0-344A09BFE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1ECF5-066F-4CFF-98E7-4AD9CF1A6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003FA-5BBD-4446-A577-9552ABB7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75D2-BF1A-44B9-8097-888F366CB991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C1197-796A-454D-97B2-D4A906F0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C0ECF-9F13-47E1-9C85-B11DD671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E2F3-C5F7-4A47-A9ED-B0952E97B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9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E14F-B0B5-4E3C-9536-328758D11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33991-5E52-4FC4-BF2C-494E85001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AE78B-10B9-481C-8753-FEDBAAF78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C2FA9-095F-48E2-B7B1-13E21A7A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75D2-BF1A-44B9-8097-888F366CB991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216C5-9858-4E27-A247-539035F4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FD4B2-DB5A-4EE6-BE4E-56EA39EE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E2F3-C5F7-4A47-A9ED-B0952E97B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3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F268-CC77-466F-97C1-7BB482D16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9D7FD-3BFB-4EC3-90E9-8F0CA4126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A3219-1F61-4DE1-9BD5-80D8B8111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2ECAB-3D74-4396-BF8C-963757915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70823-52F3-4286-84AE-6F96F77FA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071E8-8CFC-43A6-AC97-1EAEBE9A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75D2-BF1A-44B9-8097-888F366CB991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69FA7-3E62-4A38-ADAE-E8B21819E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AF35EF-52EA-4A28-9D6B-71F88F2C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E2F3-C5F7-4A47-A9ED-B0952E97B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4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DF9E-56A7-4017-A9CC-48208361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B2EB55-850B-490E-A88B-B2E3B19F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75D2-BF1A-44B9-8097-888F366CB991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18973-9EC1-4FF9-9452-90AEDFA64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01084-9656-440A-9B3F-54AF82D05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E2F3-C5F7-4A47-A9ED-B0952E97B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5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6F0198-6F41-4A6E-A082-9E6A5842C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75D2-BF1A-44B9-8097-888F366CB991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EDD60-1F9C-40D7-8B98-088289FC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69963-01F2-466B-991A-5D47AE7A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E2F3-C5F7-4A47-A9ED-B0952E97B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9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8817-3122-40C9-BF75-D3D40FBC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0192C-10A8-47ED-89C7-143072244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C3EF7-77A9-4A17-B657-84D508BB8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6D75C-F095-4C6A-98C9-89E65E65D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75D2-BF1A-44B9-8097-888F366CB991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F9650-91AC-421E-B9C7-B982AB78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A89A1-1337-4E66-923C-A3CA01347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E2F3-C5F7-4A47-A9ED-B0952E97B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3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2FAB-9E1A-469A-8CB1-6B91FA6C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98AE1-5B22-4968-AE09-07315F23B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31131-AF7A-438F-ACD7-AF403AE13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5218F-51E9-4443-91BF-B5B25CAB6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75D2-BF1A-44B9-8097-888F366CB991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C2E36-B522-484B-BFA4-6EBACFB9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888F8-1EEE-4AE8-9A85-C8F675A4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E2F3-C5F7-4A47-A9ED-B0952E97B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4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8EBC6-932F-4355-88E6-53066060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B804B-2D09-4951-BA83-CA814707E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A1568-E5B2-4D4B-896B-211BEF8D6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A75D2-BF1A-44B9-8097-888F366CB991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746A8-3661-4CCD-B017-87EED6682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AFC3C-4C9E-4D48-9EE7-4BF1D14C4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AE2F3-C5F7-4A47-A9ED-B0952E97B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7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41B82-DB72-4871-A4FC-D42BFFFD00CA}"/>
              </a:ext>
            </a:extLst>
          </p:cNvPr>
          <p:cNvSpPr txBox="1"/>
          <p:nvPr/>
        </p:nvSpPr>
        <p:spPr>
          <a:xfrm>
            <a:off x="326571" y="223934"/>
            <a:ext cx="1055256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Finding Enumerated Combinations (typically just called combinations)</a:t>
            </a:r>
          </a:p>
          <a:p>
            <a:r>
              <a:rPr lang="en-US" sz="2800" dirty="0"/>
              <a:t>		OR: What is this code doing?</a:t>
            </a:r>
          </a:p>
          <a:p>
            <a:r>
              <a:rPr lang="en-US" sz="2800" i="1" dirty="0">
                <a:highlight>
                  <a:srgbClr val="FFFF00"/>
                </a:highlight>
              </a:rPr>
              <a:t>What it is really doing is checking every element of an array to see if</a:t>
            </a:r>
          </a:p>
          <a:p>
            <a:r>
              <a:rPr lang="en-US" sz="2800" i="1" dirty="0">
                <a:highlight>
                  <a:srgbClr val="FFFF00"/>
                </a:highlight>
              </a:rPr>
              <a:t>It is one (and counting) then checking these elements with every other </a:t>
            </a:r>
          </a:p>
          <a:p>
            <a:r>
              <a:rPr lang="en-US" sz="2800" i="1" dirty="0">
                <a:highlight>
                  <a:srgbClr val="FFFF00"/>
                </a:highlight>
              </a:rPr>
              <a:t>Element and counting whenever they are both 1 (or likes)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F2FC5-6937-4A09-8950-9D394CD94B79}"/>
              </a:ext>
            </a:extLst>
          </p:cNvPr>
          <p:cNvSpPr txBox="1"/>
          <p:nvPr/>
        </p:nvSpPr>
        <p:spPr>
          <a:xfrm>
            <a:off x="1815462" y="2470703"/>
            <a:ext cx="841088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sample in X:</a:t>
            </a:r>
          </a:p>
          <a:p>
            <a:r>
              <a:rPr lang="en-US" sz="3200" dirty="0"/>
              <a:t>  for premise in range(</a:t>
            </a:r>
            <a:r>
              <a:rPr lang="en-US" sz="3200" dirty="0" err="1"/>
              <a:t>n_features</a:t>
            </a:r>
            <a:r>
              <a:rPr lang="en-US" sz="3200" dirty="0"/>
              <a:t>):</a:t>
            </a:r>
          </a:p>
          <a:p>
            <a:r>
              <a:rPr lang="en-US" sz="3200" dirty="0"/>
              <a:t>    if sample[premise] == 1:</a:t>
            </a:r>
          </a:p>
          <a:p>
            <a:r>
              <a:rPr lang="en-US" sz="3200" dirty="0"/>
              <a:t>      </a:t>
            </a:r>
            <a:r>
              <a:rPr lang="en-US" sz="3200" dirty="0" err="1"/>
              <a:t>num_occurances</a:t>
            </a:r>
            <a:r>
              <a:rPr lang="en-US" sz="3200" dirty="0"/>
              <a:t>[premise] += 1</a:t>
            </a:r>
          </a:p>
          <a:p>
            <a:r>
              <a:rPr lang="en-US" sz="3200" dirty="0"/>
              <a:t>      for conclusion in range(</a:t>
            </a:r>
            <a:r>
              <a:rPr lang="en-US" sz="3200" dirty="0" err="1"/>
              <a:t>n_features</a:t>
            </a:r>
            <a:r>
              <a:rPr lang="en-US" sz="3200" dirty="0"/>
              <a:t>):</a:t>
            </a:r>
          </a:p>
          <a:p>
            <a:r>
              <a:rPr lang="en-US" sz="3200" dirty="0"/>
              <a:t>        if premise == conclusion: continue</a:t>
            </a:r>
          </a:p>
          <a:p>
            <a:r>
              <a:rPr lang="en-US" sz="3200" dirty="0"/>
              <a:t>        if sample[conclusion] == 1:</a:t>
            </a:r>
          </a:p>
          <a:p>
            <a:r>
              <a:rPr lang="en-US" sz="3200" dirty="0"/>
              <a:t>          </a:t>
            </a:r>
            <a:r>
              <a:rPr lang="en-US" sz="3200" dirty="0" err="1"/>
              <a:t>valid_rules</a:t>
            </a:r>
            <a:r>
              <a:rPr lang="en-US" sz="3200" dirty="0"/>
              <a:t>[(premise, conclusion)] +=1</a:t>
            </a:r>
          </a:p>
        </p:txBody>
      </p:sp>
    </p:spTree>
    <p:extLst>
      <p:ext uri="{BB962C8B-B14F-4D97-AF65-F5344CB8AC3E}">
        <p14:creationId xmlns:p14="http://schemas.microsoft.com/office/powerpoint/2010/main" val="386119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41B82-DB72-4871-A4FC-D42BFFFD00CA}"/>
              </a:ext>
            </a:extLst>
          </p:cNvPr>
          <p:cNvSpPr txBox="1"/>
          <p:nvPr/>
        </p:nvSpPr>
        <p:spPr>
          <a:xfrm>
            <a:off x="326571" y="223934"/>
            <a:ext cx="1994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 by Step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F2FC5-6937-4A09-8950-9D394CD94B79}"/>
              </a:ext>
            </a:extLst>
          </p:cNvPr>
          <p:cNvSpPr txBox="1"/>
          <p:nvPr/>
        </p:nvSpPr>
        <p:spPr>
          <a:xfrm>
            <a:off x="1759478" y="1708590"/>
            <a:ext cx="84108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for sample in X:</a:t>
            </a:r>
          </a:p>
          <a:p>
            <a:endParaRPr lang="en-US" sz="3200" dirty="0"/>
          </a:p>
          <a:p>
            <a:r>
              <a:rPr lang="en-US" sz="3200" dirty="0">
                <a:solidFill>
                  <a:srgbClr val="00B050"/>
                </a:solidFill>
              </a:rPr>
              <a:t>This will walk through each of the arrays in X:</a:t>
            </a:r>
          </a:p>
          <a:p>
            <a:r>
              <a:rPr lang="en-US" sz="3200" dirty="0">
                <a:solidFill>
                  <a:srgbClr val="00B050"/>
                </a:solidFill>
              </a:rPr>
              <a:t>    1</a:t>
            </a:r>
            <a:r>
              <a:rPr lang="en-US" sz="3200" baseline="30000" dirty="0">
                <a:solidFill>
                  <a:srgbClr val="00B050"/>
                </a:solidFill>
              </a:rPr>
              <a:t>st</a:t>
            </a:r>
            <a:r>
              <a:rPr lang="en-US" sz="3200" dirty="0">
                <a:solidFill>
                  <a:srgbClr val="00B050"/>
                </a:solidFill>
              </a:rPr>
              <a:t>:  [1,1,1,-1,1]</a:t>
            </a:r>
          </a:p>
          <a:p>
            <a:r>
              <a:rPr lang="en-US" sz="3200" dirty="0">
                <a:solidFill>
                  <a:srgbClr val="00B050"/>
                </a:solidFill>
              </a:rPr>
              <a:t>    2</a:t>
            </a:r>
            <a:r>
              <a:rPr lang="en-US" sz="3200" baseline="30000" dirty="0">
                <a:solidFill>
                  <a:srgbClr val="00B050"/>
                </a:solidFill>
              </a:rPr>
              <a:t>nd</a:t>
            </a:r>
            <a:r>
              <a:rPr lang="en-US" sz="3200" dirty="0">
                <a:solidFill>
                  <a:srgbClr val="00B050"/>
                </a:solidFill>
              </a:rPr>
              <a:t>: [1,0,0,1,-1]</a:t>
            </a:r>
          </a:p>
          <a:p>
            <a:r>
              <a:rPr lang="en-US" sz="3200" dirty="0">
                <a:solidFill>
                  <a:srgbClr val="00B050"/>
                </a:solidFill>
              </a:rPr>
              <a:t>    3</a:t>
            </a:r>
            <a:r>
              <a:rPr lang="en-US" sz="3200" baseline="30000" dirty="0">
                <a:solidFill>
                  <a:srgbClr val="00B050"/>
                </a:solidFill>
              </a:rPr>
              <a:t>rd</a:t>
            </a:r>
            <a:r>
              <a:rPr lang="en-US" sz="3200" dirty="0">
                <a:solidFill>
                  <a:srgbClr val="00B050"/>
                </a:solidFill>
              </a:rPr>
              <a:t>:  [-1,1,1,1,-1]</a:t>
            </a:r>
          </a:p>
          <a:p>
            <a:r>
              <a:rPr lang="en-US" sz="3200" dirty="0">
                <a:solidFill>
                  <a:srgbClr val="00B050"/>
                </a:solidFill>
              </a:rPr>
              <a:t>    nth: keep going until each array is through</a:t>
            </a:r>
          </a:p>
        </p:txBody>
      </p:sp>
    </p:spTree>
    <p:extLst>
      <p:ext uri="{BB962C8B-B14F-4D97-AF65-F5344CB8AC3E}">
        <p14:creationId xmlns:p14="http://schemas.microsoft.com/office/powerpoint/2010/main" val="413625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CF2FC5-6937-4A09-8950-9D394CD94B79}"/>
              </a:ext>
            </a:extLst>
          </p:cNvPr>
          <p:cNvSpPr txBox="1"/>
          <p:nvPr/>
        </p:nvSpPr>
        <p:spPr>
          <a:xfrm>
            <a:off x="2468605" y="428178"/>
            <a:ext cx="841088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#Assume we are on the first list: [1,1,1,-1,1]</a:t>
            </a:r>
          </a:p>
          <a:p>
            <a:r>
              <a:rPr lang="en-US" sz="3200" dirty="0"/>
              <a:t>  for premise in range(</a:t>
            </a:r>
            <a:r>
              <a:rPr lang="en-US" sz="3200" dirty="0" err="1"/>
              <a:t>n_features</a:t>
            </a:r>
            <a:r>
              <a:rPr lang="en-US" sz="3200" dirty="0"/>
              <a:t>):</a:t>
            </a:r>
          </a:p>
          <a:p>
            <a:r>
              <a:rPr lang="en-US" sz="3200" dirty="0"/>
              <a:t>    if sample[premise] == 1:</a:t>
            </a:r>
          </a:p>
          <a:p>
            <a:r>
              <a:rPr lang="en-US" sz="3200" dirty="0"/>
              <a:t>        </a:t>
            </a:r>
            <a:r>
              <a:rPr lang="en-US" sz="3200" dirty="0" err="1"/>
              <a:t>num_occurances</a:t>
            </a:r>
            <a:r>
              <a:rPr lang="en-US" sz="3200" dirty="0"/>
              <a:t>[premise] += 1</a:t>
            </a:r>
            <a:br>
              <a:rPr lang="en-US" sz="3200" dirty="0"/>
            </a:br>
            <a:r>
              <a:rPr lang="en-US" sz="3200" dirty="0"/>
              <a:t>          </a:t>
            </a:r>
            <a:r>
              <a:rPr lang="en-US" sz="3200" dirty="0">
                <a:solidFill>
                  <a:srgbClr val="00B050"/>
                </a:solidFill>
              </a:rPr>
              <a:t>Adds one to our total occurrences counter</a:t>
            </a:r>
          </a:p>
          <a:p>
            <a:r>
              <a:rPr lang="en-US" sz="3200" dirty="0">
                <a:solidFill>
                  <a:srgbClr val="00B050"/>
                </a:solidFill>
              </a:rPr>
              <a:t>	if it equals 1 (if it is a LIKE)</a:t>
            </a:r>
          </a:p>
          <a:p>
            <a:endParaRPr lang="en-US" sz="3200" dirty="0">
              <a:solidFill>
                <a:srgbClr val="00B050"/>
              </a:solidFill>
            </a:endParaRPr>
          </a:p>
          <a:p>
            <a:r>
              <a:rPr lang="en-US" sz="3200" dirty="0">
                <a:solidFill>
                  <a:srgbClr val="00B050"/>
                </a:solidFill>
              </a:rPr>
              <a:t>	This will then walk through each element</a:t>
            </a:r>
          </a:p>
          <a:p>
            <a:r>
              <a:rPr lang="en-US" sz="3200" dirty="0">
                <a:solidFill>
                  <a:srgbClr val="00B050"/>
                </a:solidFill>
              </a:rPr>
              <a:t>		1</a:t>
            </a:r>
            <a:r>
              <a:rPr lang="en-US" sz="3200" baseline="30000" dirty="0">
                <a:solidFill>
                  <a:srgbClr val="00B050"/>
                </a:solidFill>
              </a:rPr>
              <a:t>st</a:t>
            </a:r>
            <a:r>
              <a:rPr lang="en-US" sz="3200" dirty="0">
                <a:solidFill>
                  <a:srgbClr val="00B050"/>
                </a:solidFill>
              </a:rPr>
              <a:t>: 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		2</a:t>
            </a:r>
            <a:r>
              <a:rPr lang="en-US" sz="3200" baseline="30000" dirty="0">
                <a:solidFill>
                  <a:srgbClr val="00B050"/>
                </a:solidFill>
              </a:rPr>
              <a:t>nd</a:t>
            </a:r>
            <a:r>
              <a:rPr lang="en-US" sz="3200" dirty="0">
                <a:solidFill>
                  <a:srgbClr val="00B050"/>
                </a:solidFill>
              </a:rPr>
              <a:t>: 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		3</a:t>
            </a:r>
            <a:r>
              <a:rPr lang="en-US" sz="3200" baseline="30000" dirty="0">
                <a:solidFill>
                  <a:srgbClr val="00B050"/>
                </a:solidFill>
              </a:rPr>
              <a:t>nd</a:t>
            </a:r>
            <a:r>
              <a:rPr lang="en-US" sz="3200" dirty="0">
                <a:solidFill>
                  <a:srgbClr val="00B050"/>
                </a:solidFill>
              </a:rPr>
              <a:t>: 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		4</a:t>
            </a:r>
            <a:r>
              <a:rPr lang="en-US" sz="3200" baseline="30000" dirty="0">
                <a:solidFill>
                  <a:srgbClr val="00B050"/>
                </a:solidFill>
              </a:rPr>
              <a:t>nd</a:t>
            </a:r>
            <a:r>
              <a:rPr lang="en-US" sz="3200" dirty="0">
                <a:solidFill>
                  <a:srgbClr val="00B050"/>
                </a:solidFill>
              </a:rPr>
              <a:t>: -1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		5</a:t>
            </a:r>
            <a:r>
              <a:rPr lang="en-US" sz="3200" baseline="30000" dirty="0">
                <a:solidFill>
                  <a:srgbClr val="00B050"/>
                </a:solidFill>
              </a:rPr>
              <a:t>nd</a:t>
            </a:r>
            <a:r>
              <a:rPr lang="en-US" sz="3200" dirty="0">
                <a:solidFill>
                  <a:srgbClr val="00B050"/>
                </a:solidFill>
              </a:rPr>
              <a:t>: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F5ABE-D33E-444E-9D9E-C25A63BBC125}"/>
              </a:ext>
            </a:extLst>
          </p:cNvPr>
          <p:cNvSpPr txBox="1"/>
          <p:nvPr/>
        </p:nvSpPr>
        <p:spPr>
          <a:xfrm>
            <a:off x="326571" y="223934"/>
            <a:ext cx="1994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 by Step</a:t>
            </a:r>
          </a:p>
        </p:txBody>
      </p:sp>
    </p:spTree>
    <p:extLst>
      <p:ext uri="{BB962C8B-B14F-4D97-AF65-F5344CB8AC3E}">
        <p14:creationId xmlns:p14="http://schemas.microsoft.com/office/powerpoint/2010/main" val="619948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CF2FC5-6937-4A09-8950-9D394CD94B79}"/>
              </a:ext>
            </a:extLst>
          </p:cNvPr>
          <p:cNvSpPr txBox="1"/>
          <p:nvPr/>
        </p:nvSpPr>
        <p:spPr>
          <a:xfrm>
            <a:off x="1498221" y="896826"/>
            <a:ext cx="1041697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conclusion in range(</a:t>
            </a:r>
            <a:r>
              <a:rPr lang="en-US" sz="3200" dirty="0" err="1"/>
              <a:t>n_features</a:t>
            </a:r>
            <a:r>
              <a:rPr lang="en-US" sz="3200" dirty="0"/>
              <a:t>):</a:t>
            </a:r>
          </a:p>
          <a:p>
            <a:r>
              <a:rPr lang="en-US" sz="3200" dirty="0"/>
              <a:t>        </a:t>
            </a:r>
            <a:r>
              <a:rPr lang="en-US" sz="3200" dirty="0">
                <a:solidFill>
                  <a:srgbClr val="00B050"/>
                </a:solidFill>
              </a:rPr>
              <a:t>conclusion will be 0 to N (where N is last index)</a:t>
            </a:r>
          </a:p>
          <a:p>
            <a:r>
              <a:rPr lang="en-US" sz="3200" dirty="0">
                <a:solidFill>
                  <a:srgbClr val="00B050"/>
                </a:solidFill>
              </a:rPr>
              <a:t>           So 1</a:t>
            </a:r>
            <a:r>
              <a:rPr lang="en-US" sz="3200" baseline="30000" dirty="0">
                <a:solidFill>
                  <a:srgbClr val="00B050"/>
                </a:solidFill>
              </a:rPr>
              <a:t>st</a:t>
            </a:r>
            <a:r>
              <a:rPr lang="en-US" sz="3200" dirty="0">
                <a:solidFill>
                  <a:srgbClr val="00B050"/>
                </a:solidFill>
              </a:rPr>
              <a:t>: 0, 2</a:t>
            </a:r>
            <a:r>
              <a:rPr lang="en-US" sz="3200" baseline="30000" dirty="0">
                <a:solidFill>
                  <a:srgbClr val="00B050"/>
                </a:solidFill>
              </a:rPr>
              <a:t>nd</a:t>
            </a:r>
            <a:r>
              <a:rPr lang="en-US" sz="3200" dirty="0">
                <a:solidFill>
                  <a:srgbClr val="00B050"/>
                </a:solidFill>
              </a:rPr>
              <a:t>: 1, 3</a:t>
            </a:r>
            <a:r>
              <a:rPr lang="en-US" sz="3200" baseline="30000" dirty="0">
                <a:solidFill>
                  <a:srgbClr val="00B050"/>
                </a:solidFill>
              </a:rPr>
              <a:t>rd</a:t>
            </a:r>
            <a:r>
              <a:rPr lang="en-US" sz="3200" dirty="0">
                <a:solidFill>
                  <a:srgbClr val="00B050"/>
                </a:solidFill>
              </a:rPr>
              <a:t>: 2, </a:t>
            </a:r>
            <a:r>
              <a:rPr lang="en-US" sz="3200" dirty="0" err="1">
                <a:solidFill>
                  <a:srgbClr val="00B050"/>
                </a:solidFill>
              </a:rPr>
              <a:t>etc</a:t>
            </a:r>
            <a:r>
              <a:rPr lang="en-US" sz="3200" dirty="0">
                <a:solidFill>
                  <a:srgbClr val="00B050"/>
                </a:solidFill>
              </a:rPr>
              <a:t>…</a:t>
            </a:r>
          </a:p>
          <a:p>
            <a:endParaRPr lang="en-US" sz="3200" dirty="0"/>
          </a:p>
          <a:p>
            <a:r>
              <a:rPr lang="en-US" sz="3200" dirty="0"/>
              <a:t>        if premise == conclusion: continue</a:t>
            </a:r>
          </a:p>
          <a:p>
            <a:r>
              <a:rPr lang="en-US" sz="3200" dirty="0"/>
              <a:t>	</a:t>
            </a:r>
            <a:r>
              <a:rPr lang="en-US" sz="3200" b="1" dirty="0">
                <a:solidFill>
                  <a:srgbClr val="00B050"/>
                </a:solidFill>
              </a:rPr>
              <a:t>IF</a:t>
            </a:r>
            <a:r>
              <a:rPr lang="en-US" sz="3200" dirty="0">
                <a:solidFill>
                  <a:srgbClr val="00B050"/>
                </a:solidFill>
              </a:rPr>
              <a:t> our premise and conclusion are the same index skip</a:t>
            </a:r>
          </a:p>
          <a:p>
            <a:endParaRPr lang="en-US" sz="3200" dirty="0"/>
          </a:p>
          <a:p>
            <a:r>
              <a:rPr lang="en-US" sz="3200" dirty="0"/>
              <a:t>        if sample[conclusion] == 1:</a:t>
            </a:r>
          </a:p>
          <a:p>
            <a:r>
              <a:rPr lang="en-US" sz="3200" dirty="0"/>
              <a:t>          </a:t>
            </a:r>
            <a:r>
              <a:rPr lang="en-US" sz="3200" dirty="0" err="1"/>
              <a:t>valid_rules</a:t>
            </a:r>
            <a:r>
              <a:rPr lang="en-US" sz="3200" dirty="0"/>
              <a:t>[(premise, conclusion)] +=1</a:t>
            </a:r>
          </a:p>
          <a:p>
            <a:r>
              <a:rPr lang="en-US" sz="3200" dirty="0"/>
              <a:t>        </a:t>
            </a:r>
            <a:r>
              <a:rPr lang="en-US" sz="3200" b="1" dirty="0">
                <a:solidFill>
                  <a:srgbClr val="00B050"/>
                </a:solidFill>
              </a:rPr>
              <a:t>BUT</a:t>
            </a:r>
            <a:r>
              <a:rPr lang="en-US" sz="3200" dirty="0">
                <a:solidFill>
                  <a:srgbClr val="00B050"/>
                </a:solidFill>
              </a:rPr>
              <a:t> if sample[conclusion] is one (also a like)</a:t>
            </a:r>
          </a:p>
          <a:p>
            <a:r>
              <a:rPr lang="en-US" sz="3200" dirty="0">
                <a:solidFill>
                  <a:srgbClr val="00B050"/>
                </a:solidFill>
              </a:rPr>
              <a:t>	</a:t>
            </a:r>
            <a:r>
              <a:rPr lang="en-US" sz="3200" b="1" dirty="0">
                <a:solidFill>
                  <a:srgbClr val="00B050"/>
                </a:solidFill>
              </a:rPr>
              <a:t>THEN</a:t>
            </a:r>
            <a:r>
              <a:rPr lang="en-US" sz="3200" dirty="0">
                <a:solidFill>
                  <a:srgbClr val="00B050"/>
                </a:solidFill>
              </a:rPr>
              <a:t> add one to our valid rule found counter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3C9899-F3FD-4779-ACE6-7A6C69F6D262}"/>
              </a:ext>
            </a:extLst>
          </p:cNvPr>
          <p:cNvSpPr txBox="1"/>
          <p:nvPr/>
        </p:nvSpPr>
        <p:spPr>
          <a:xfrm>
            <a:off x="326571" y="223934"/>
            <a:ext cx="1994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 by Step</a:t>
            </a:r>
          </a:p>
        </p:txBody>
      </p:sp>
    </p:spTree>
    <p:extLst>
      <p:ext uri="{BB962C8B-B14F-4D97-AF65-F5344CB8AC3E}">
        <p14:creationId xmlns:p14="http://schemas.microsoft.com/office/powerpoint/2010/main" val="411199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635C-5278-4D71-8549-57CAD846B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0948"/>
          </a:xfrm>
        </p:spPr>
        <p:txBody>
          <a:bodyPr>
            <a:normAutofit fontScale="90000"/>
          </a:bodyPr>
          <a:lstStyle/>
          <a:p>
            <a:r>
              <a:rPr lang="en-US" dirty="0"/>
              <a:t>OR it does this: (assume [[0,1,-1,0,1], [1,-1,1,0]] -&gt;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[0,1,-1,0,1]</a:t>
            </a:r>
            <a:r>
              <a:rPr lang="en-US" dirty="0"/>
              <a:t> -&gt; 0 #skip</a:t>
            </a:r>
            <a:br>
              <a:rPr lang="en-US" dirty="0"/>
            </a:br>
            <a:r>
              <a:rPr lang="en-US" dirty="0"/>
              <a:t>	 </a:t>
            </a:r>
            <a:r>
              <a:rPr lang="en-US" dirty="0">
                <a:solidFill>
                  <a:srgbClr val="00B050"/>
                </a:solidFill>
              </a:rPr>
              <a:t>[0,1,-1,0,1] </a:t>
            </a:r>
            <a:r>
              <a:rPr lang="en-US" dirty="0"/>
              <a:t>-&gt; 1 -&gt; 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highlight>
                  <a:srgbClr val="FFFF00"/>
                </a:highlight>
              </a:rPr>
              <a:t>1 &amp; 0 </a:t>
            </a:r>
            <a:r>
              <a:rPr lang="en-US" dirty="0"/>
              <a:t>-&gt; no add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highlight>
                  <a:srgbClr val="FF0000"/>
                </a:highlight>
              </a:rPr>
              <a:t>skip same index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highlight>
                  <a:srgbClr val="FFFF00"/>
                </a:highlight>
              </a:rPr>
              <a:t>1 &amp; -1 </a:t>
            </a:r>
            <a:r>
              <a:rPr lang="en-US" dirty="0"/>
              <a:t>-&gt; no add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highlight>
                  <a:srgbClr val="FFFF00"/>
                </a:highlight>
              </a:rPr>
              <a:t>1 &amp; 0 </a:t>
            </a:r>
            <a:r>
              <a:rPr lang="en-US" dirty="0"/>
              <a:t>-&gt; no add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highlight>
                  <a:srgbClr val="00FF00"/>
                </a:highlight>
              </a:rPr>
              <a:t>1 &amp; 1 </a:t>
            </a:r>
            <a:r>
              <a:rPr lang="en-US" dirty="0"/>
              <a:t>-&gt; add one to our counter</a:t>
            </a:r>
            <a:br>
              <a:rPr lang="en-US" dirty="0"/>
            </a:br>
            <a:r>
              <a:rPr lang="en-US" dirty="0"/>
              <a:t>Then do it again for -1, then 0, then 1 (and then for the next array.</a:t>
            </a:r>
          </a:p>
        </p:txBody>
      </p:sp>
    </p:spTree>
    <p:extLst>
      <p:ext uri="{BB962C8B-B14F-4D97-AF65-F5344CB8AC3E}">
        <p14:creationId xmlns:p14="http://schemas.microsoft.com/office/powerpoint/2010/main" val="1745829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244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OR it does this: (assume [[0,1,-1,0,1], [1,-1,1,0]] -&gt;  [0,1,-1,0,1] -&gt; 0 #skip   [0,1,-1,0,1] -&gt; 1 -&gt;    1 &amp; 0 -&gt; no add   skip same index   1 &amp; -1 -&gt; no add   1 &amp; 0 -&gt; no add   1 &amp; 1 -&gt; add one to our counter Then do it again for -1, then 0, then 1 (and then for the next array.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JSGreenwell</dc:creator>
  <cp:lastModifiedBy>JSGreenwell</cp:lastModifiedBy>
  <cp:revision>3</cp:revision>
  <dcterms:created xsi:type="dcterms:W3CDTF">2019-03-19T22:08:38Z</dcterms:created>
  <dcterms:modified xsi:type="dcterms:W3CDTF">2019-03-19T22:31:09Z</dcterms:modified>
</cp:coreProperties>
</file>