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615" r:id="rId2"/>
    <p:sldId id="1127" r:id="rId3"/>
    <p:sldId id="1128" r:id="rId4"/>
    <p:sldId id="1136" r:id="rId5"/>
    <p:sldId id="1131" r:id="rId6"/>
    <p:sldId id="1129" r:id="rId7"/>
    <p:sldId id="1130" r:id="rId8"/>
    <p:sldId id="1132" r:id="rId9"/>
    <p:sldId id="1133" r:id="rId10"/>
    <p:sldId id="1134" r:id="rId11"/>
    <p:sldId id="1135" r:id="rId12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3333FF"/>
    <a:srgbClr val="FF5050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2023-03-07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altLang="ko-KR" sz="4000" dirty="0" err="1" smtClean="0">
                <a:solidFill>
                  <a:srgbClr val="FFFF00"/>
                </a:solidFill>
                <a:effectLst/>
              </a:rPr>
              <a:t>NextJS</a:t>
            </a: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_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app.js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</a:rPr>
              <a:t>_app</a:t>
            </a:r>
            <a:r>
              <a:rPr lang="ko-KR" altLang="en-US" sz="1400" dirty="0">
                <a:solidFill>
                  <a:srgbClr val="FF0000"/>
                </a:solidFill>
              </a:rPr>
              <a:t>은 서버로 요청이 들어왔을 때 가장 먼저 실행되는 컴포넌트로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페이지에 적용할 공통 레이아웃의 역할을 합니다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kumimoji="0" lang="en-US" altLang="ko-KR" sz="1400" dirty="0" smtClean="0">
              <a:solidFill>
                <a:srgbClr val="70AD47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191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_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document.js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_document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</a:rPr>
              <a:t>_app </a:t>
            </a:r>
            <a:r>
              <a:rPr lang="ko-KR" altLang="en-US" sz="1400" dirty="0">
                <a:solidFill>
                  <a:srgbClr val="FF0000"/>
                </a:solidFill>
              </a:rPr>
              <a:t>다음에 실행되며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공통적으로 활용할 </a:t>
            </a:r>
            <a:r>
              <a:rPr lang="en-US" altLang="ko-KR" sz="1400" dirty="0">
                <a:solidFill>
                  <a:srgbClr val="FF0000"/>
                </a:solidFill>
              </a:rPr>
              <a:t>&lt;head&gt; (Ex. </a:t>
            </a:r>
            <a:r>
              <a:rPr lang="ko-KR" altLang="en-US" sz="1400" dirty="0">
                <a:solidFill>
                  <a:srgbClr val="FF0000"/>
                </a:solidFill>
              </a:rPr>
              <a:t>메타 태그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ko-KR" altLang="en-US" sz="1400" dirty="0">
                <a:solidFill>
                  <a:srgbClr val="FF0000"/>
                </a:solidFill>
              </a:rPr>
              <a:t>나 </a:t>
            </a:r>
            <a:r>
              <a:rPr lang="en-US" altLang="ko-KR" sz="1400" dirty="0">
                <a:solidFill>
                  <a:srgbClr val="FF0000"/>
                </a:solidFill>
              </a:rPr>
              <a:t>&lt;body&gt; </a:t>
            </a:r>
            <a:r>
              <a:rPr lang="ko-KR" altLang="en-US" sz="1400" dirty="0">
                <a:solidFill>
                  <a:srgbClr val="FF0000"/>
                </a:solidFill>
              </a:rPr>
              <a:t>태그 안에 들어갈 내용들을 </a:t>
            </a:r>
            <a:r>
              <a:rPr lang="ko-KR" altLang="en-US" sz="1400" dirty="0" smtClean="0">
                <a:solidFill>
                  <a:srgbClr val="FF0000"/>
                </a:solidFill>
              </a:rPr>
              <a:t>사용자 정의 할 때 </a:t>
            </a:r>
            <a:r>
              <a:rPr lang="ko-KR" altLang="en-US" sz="1400" dirty="0">
                <a:solidFill>
                  <a:srgbClr val="FF0000"/>
                </a:solidFill>
              </a:rPr>
              <a:t>활용합니다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kumimoji="0" lang="en-US" altLang="ko-KR" sz="1400" dirty="0" smtClean="0">
              <a:solidFill>
                <a:srgbClr val="70AD47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585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NextJS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Next.js gives you the best developer experience with all the features you need for production: hybrid static &amp; server rendering, </a:t>
            </a:r>
            <a:r>
              <a:rPr lang="en-US" altLang="ko-KR" sz="1600" dirty="0" err="1"/>
              <a:t>TypeScript</a:t>
            </a:r>
            <a:r>
              <a:rPr lang="en-US" altLang="ko-KR" sz="1600" dirty="0"/>
              <a:t> support, smart bundling, route pre-fetching, and more. No </a:t>
            </a:r>
            <a:r>
              <a:rPr lang="en-US" altLang="ko-KR" sz="1600" dirty="0" err="1"/>
              <a:t>config</a:t>
            </a:r>
            <a:r>
              <a:rPr lang="en-US" altLang="ko-KR" sz="1600" dirty="0"/>
              <a:t> needed.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07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NextJS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Building Blocks of a Web Application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User Interface - how users will consume and interact with your application.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Routing - how users navigate between different parts of your application.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Data Fetching - where your data lives and how to get it.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Rendering - when and where you render static or dynamic content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Integrations - what third-party services you use (CMS, </a:t>
            </a:r>
            <a:r>
              <a:rPr kumimoji="0" lang="en-US" altLang="ko-KR" sz="1400" dirty="0" err="1">
                <a:solidFill>
                  <a:schemeClr val="tx1"/>
                </a:solidFill>
                <a:latin typeface="+mn-ea"/>
              </a:rPr>
              <a:t>auth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, payments, </a:t>
            </a:r>
            <a:r>
              <a:rPr kumimoji="0" lang="en-US" altLang="ko-KR" sz="1400" dirty="0" err="1">
                <a:solidFill>
                  <a:schemeClr val="tx1"/>
                </a:solidFill>
                <a:latin typeface="+mn-ea"/>
              </a:rPr>
              <a:t>etc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) and how you connect to them.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Infrastructure - where you deploy, store, and run your application code (</a:t>
            </a:r>
            <a:r>
              <a:rPr kumimoji="0" lang="en-US" altLang="ko-KR" sz="1400" dirty="0" err="1">
                <a:solidFill>
                  <a:schemeClr val="tx1"/>
                </a:solidFill>
                <a:latin typeface="+mn-ea"/>
              </a:rPr>
              <a:t>Serverless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, CDN, Edge, </a:t>
            </a:r>
            <a:r>
              <a:rPr kumimoji="0" lang="en-US" altLang="ko-KR" sz="1400" dirty="0" err="1">
                <a:solidFill>
                  <a:schemeClr val="tx1"/>
                </a:solidFill>
                <a:latin typeface="+mn-ea"/>
              </a:rPr>
              <a:t>etc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).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Performance - how to optimize your application for end-users.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Scalability - how your application adapts as your team, data, and traffic grow.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Developer Experience - your team’s experience building and maintaining your application.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766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NextJS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hot </a:t>
            </a:r>
            <a:r>
              <a:rPr lang="en-US" altLang="ko-KR" sz="1400" dirty="0"/>
              <a:t>reloading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automatic routing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single file components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글로벌 스타일 정의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server rendering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code splitting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typescript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9436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NextJS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vs React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기존의 </a:t>
            </a:r>
            <a:r>
              <a:rPr lang="en-US" altLang="ko-KR" sz="1400" dirty="0" smtClean="0"/>
              <a:t>React</a:t>
            </a:r>
            <a:r>
              <a:rPr lang="ko-KR" altLang="en-US" sz="1400" dirty="0"/>
              <a:t>는 </a:t>
            </a:r>
            <a:r>
              <a:rPr lang="en-US" altLang="ko-KR" sz="1400" dirty="0"/>
              <a:t>CSR</a:t>
            </a:r>
            <a:r>
              <a:rPr lang="ko-KR" altLang="en-US" sz="1400" dirty="0"/>
              <a:t>방식으로 </a:t>
            </a:r>
            <a:r>
              <a:rPr lang="en-US" altLang="ko-KR" sz="1400" dirty="0" err="1"/>
              <a:t>useEffect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사용하여 상태 관리를 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 React</a:t>
            </a:r>
            <a:r>
              <a:rPr lang="ko-KR" altLang="en-US" sz="1400" dirty="0"/>
              <a:t>의 프레임워크인 </a:t>
            </a:r>
            <a:r>
              <a:rPr lang="en-US" altLang="ko-KR" sz="1400" dirty="0"/>
              <a:t>Nextjs</a:t>
            </a:r>
            <a:r>
              <a:rPr lang="ko-KR" altLang="en-US" sz="1400" dirty="0"/>
              <a:t>에서는 </a:t>
            </a:r>
            <a:r>
              <a:rPr lang="en-US" altLang="ko-KR" sz="1400" dirty="0" err="1" smtClean="0"/>
              <a:t>getStaticProps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getStaticPaths</a:t>
            </a:r>
            <a:r>
              <a:rPr lang="en-US" altLang="ko-KR" sz="1400" dirty="0" smtClean="0"/>
              <a:t>,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getServerSideProps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활용하여 데이터를 </a:t>
            </a:r>
            <a:r>
              <a:rPr lang="ko-KR" altLang="en-US" sz="1400" dirty="0" smtClean="0"/>
              <a:t>가져온다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SSG(Static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site Generation)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의 경우에는 빌드 시에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HTML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이 생성되고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매 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요청 마다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재사용을 한다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err="1" smtClean="0">
                <a:solidFill>
                  <a:schemeClr val="tx1"/>
                </a:solidFill>
                <a:latin typeface="+mn-ea"/>
              </a:rPr>
              <a:t>getStaticProps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와 </a:t>
            </a:r>
            <a:r>
              <a:rPr kumimoji="0" lang="en-US" altLang="ko-KR" sz="1400" dirty="0" err="1">
                <a:solidFill>
                  <a:schemeClr val="tx1"/>
                </a:solidFill>
                <a:latin typeface="+mn-ea"/>
              </a:rPr>
              <a:t>getStaticPaths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를 통해 만들기가 가능하며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요청 이전에 미리 렌더링 하는 페이지에 적합하다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추가적인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데이터가 필요한 경우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CSR(Client-side Rendering)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을 통해 가져오기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kumimoji="0" lang="en-US" altLang="ko-KR" sz="1400" dirty="0" err="1">
                <a:solidFill>
                  <a:schemeClr val="tx1"/>
                </a:solidFill>
                <a:latin typeface="+mn-ea"/>
              </a:rPr>
              <a:t>useEffect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)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가 가능하다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4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SSR(Server-side Rendering)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의 경우는 매 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요청 마다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HTML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을 생성한다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SSR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을 만들기 위해서는 </a:t>
            </a:r>
            <a:r>
              <a:rPr kumimoji="0" lang="en-US" altLang="ko-KR" sz="1400" dirty="0" err="1">
                <a:solidFill>
                  <a:schemeClr val="tx1"/>
                </a:solidFill>
                <a:latin typeface="+mn-ea"/>
              </a:rPr>
              <a:t>getServerSideProps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를 통해 만들기가 가능하다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SSG</a:t>
            </a:r>
            <a:r>
              <a:rPr kumimoji="0" lang="ko-KR" altLang="en-US" sz="1400" dirty="0">
                <a:solidFill>
                  <a:srgbClr val="FF0000"/>
                </a:solidFill>
                <a:latin typeface="+mn-ea"/>
              </a:rPr>
              <a:t>보다 </a:t>
            </a:r>
            <a:r>
              <a:rPr kumimoji="0" lang="en-US" altLang="ko-KR" sz="1400" dirty="0">
                <a:solidFill>
                  <a:srgbClr val="FF0000"/>
                </a:solidFill>
                <a:latin typeface="+mn-ea"/>
              </a:rPr>
              <a:t>SSR</a:t>
            </a:r>
            <a:r>
              <a:rPr kumimoji="0" lang="ko-KR" altLang="en-US" sz="1400" dirty="0">
                <a:solidFill>
                  <a:srgbClr val="FF0000"/>
                </a:solidFill>
                <a:latin typeface="+mn-ea"/>
              </a:rPr>
              <a:t>이 느리기 때문에 필요할 때만 사용하는 것이 좋다</a:t>
            </a:r>
            <a:r>
              <a:rPr kumimoji="0" lang="en-US" altLang="ko-KR" sz="1400" dirty="0">
                <a:solidFill>
                  <a:srgbClr val="FF0000"/>
                </a:solidFill>
                <a:latin typeface="+mn-ea"/>
              </a:rPr>
              <a:t>.</a:t>
            </a:r>
            <a:endParaRPr kumimoji="0" lang="en-US" altLang="ko-KR" sz="14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528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pre-rendering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Nextjs</a:t>
            </a:r>
            <a:r>
              <a:rPr lang="ko-KR" altLang="en-US" sz="1400" dirty="0"/>
              <a:t>의 기본은 </a:t>
            </a:r>
            <a:r>
              <a:rPr lang="en-US" altLang="ko-KR" sz="1400" dirty="0"/>
              <a:t>pre-renders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pre-render</a:t>
            </a:r>
            <a:r>
              <a:rPr lang="ko-KR" altLang="en-US" sz="1400" dirty="0"/>
              <a:t>란 페이지에서 </a:t>
            </a:r>
            <a:r>
              <a:rPr lang="en-US" altLang="ko-KR" sz="1400" dirty="0" err="1"/>
              <a:t>js</a:t>
            </a:r>
            <a:r>
              <a:rPr lang="ko-KR" altLang="en-US" sz="1400" dirty="0"/>
              <a:t>를 우선하는게 아니라</a:t>
            </a:r>
            <a:r>
              <a:rPr lang="en-US" altLang="ko-KR" sz="1400" dirty="0"/>
              <a:t>, HTML</a:t>
            </a:r>
            <a:r>
              <a:rPr lang="ko-KR" altLang="en-US" sz="1400" dirty="0"/>
              <a:t>을 미리 만드는 것을 말한다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따라서 </a:t>
            </a:r>
            <a:r>
              <a:rPr lang="ko-KR" altLang="en-US" sz="1400" dirty="0"/>
              <a:t>더 좋은 성능과 </a:t>
            </a:r>
            <a:r>
              <a:rPr lang="en-US" altLang="ko-KR" sz="1400" dirty="0"/>
              <a:t>SEO</a:t>
            </a:r>
            <a:r>
              <a:rPr lang="ko-KR" altLang="en-US" sz="1400" dirty="0"/>
              <a:t>를 기대할 수 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이때 </a:t>
            </a:r>
            <a:r>
              <a:rPr lang="ko-KR" altLang="en-US" sz="1400" dirty="0"/>
              <a:t>생성된 </a:t>
            </a:r>
            <a:r>
              <a:rPr lang="en-US" altLang="ko-KR" sz="1400" dirty="0"/>
              <a:t>HTML</a:t>
            </a:r>
            <a:r>
              <a:rPr lang="ko-KR" altLang="en-US" sz="1400" dirty="0"/>
              <a:t>은 최소한의 </a:t>
            </a:r>
            <a:r>
              <a:rPr lang="en-US" altLang="ko-KR" sz="1400" dirty="0" err="1"/>
              <a:t>javascript</a:t>
            </a:r>
            <a:r>
              <a:rPr lang="en-US" altLang="ko-KR" sz="1400" dirty="0"/>
              <a:t> </a:t>
            </a:r>
            <a:r>
              <a:rPr lang="ko-KR" altLang="en-US" sz="1400" dirty="0"/>
              <a:t>코드와 연결된다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그 </a:t>
            </a:r>
            <a:r>
              <a:rPr lang="ko-KR" altLang="en-US" sz="1400" dirty="0"/>
              <a:t>후에 브라우저가 로딩될 때 남은 </a:t>
            </a:r>
            <a:r>
              <a:rPr lang="en-US" altLang="ko-KR" sz="1400" dirty="0" err="1"/>
              <a:t>javascript</a:t>
            </a:r>
            <a:r>
              <a:rPr lang="ko-KR" altLang="en-US" sz="1400" dirty="0"/>
              <a:t>가 페이지와 상호작용하면서 페이지가 </a:t>
            </a:r>
            <a:r>
              <a:rPr lang="en-US" altLang="ko-KR" sz="1400" dirty="0"/>
              <a:t>render </a:t>
            </a:r>
            <a:r>
              <a:rPr lang="ko-KR" altLang="en-US" sz="1400" dirty="0"/>
              <a:t>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FF0000"/>
                </a:solidFill>
              </a:rPr>
              <a:t>이러한 </a:t>
            </a:r>
            <a:r>
              <a:rPr lang="ko-KR" altLang="en-US" sz="1400" dirty="0">
                <a:solidFill>
                  <a:srgbClr val="FF0000"/>
                </a:solidFill>
              </a:rPr>
              <a:t>개념은 </a:t>
            </a:r>
            <a:r>
              <a:rPr lang="en-US" altLang="ko-KR" sz="1400" dirty="0">
                <a:solidFill>
                  <a:srgbClr val="FF0000"/>
                </a:solidFill>
              </a:rPr>
              <a:t>hydration</a:t>
            </a:r>
            <a:r>
              <a:rPr lang="ko-KR" altLang="en-US" sz="1400" dirty="0">
                <a:solidFill>
                  <a:srgbClr val="FF0000"/>
                </a:solidFill>
              </a:rPr>
              <a:t>이라는 개념이라고 부르기도 한다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kumimoji="0" lang="en-US" altLang="ko-KR" sz="14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90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Dynamic Routes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Nextjs</a:t>
            </a:r>
            <a:r>
              <a:rPr lang="ko-KR" altLang="en-US" sz="1400" dirty="0"/>
              <a:t>는 동적 라우팅도 제공된다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만약 </a:t>
            </a:r>
            <a:r>
              <a:rPr lang="ko-KR" altLang="en-US" sz="1400" dirty="0"/>
              <a:t>우리가 </a:t>
            </a:r>
            <a:r>
              <a:rPr lang="en-US" altLang="ko-KR" sz="1400" dirty="0"/>
              <a:t>pages/posts/[id].js</a:t>
            </a:r>
            <a:r>
              <a:rPr lang="ko-KR" altLang="en-US" sz="1400" dirty="0"/>
              <a:t>라는 파일을 만들면 우리는 </a:t>
            </a:r>
            <a:r>
              <a:rPr lang="en-US" altLang="ko-KR" sz="1400" dirty="0"/>
              <a:t>posts/1, posts/2</a:t>
            </a:r>
            <a:r>
              <a:rPr lang="ko-KR" altLang="en-US" sz="1400" dirty="0"/>
              <a:t>와 같이 접근이 가능하다</a:t>
            </a:r>
            <a:r>
              <a:rPr lang="en-US" altLang="ko-KR" sz="1400" dirty="0"/>
              <a:t>.</a:t>
            </a:r>
            <a:endParaRPr kumimoji="0" lang="en-US" altLang="ko-KR" sz="14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234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Static Site 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Generation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SSG</a:t>
            </a:r>
            <a:r>
              <a:rPr lang="ko-KR" altLang="en-US" sz="1400" dirty="0"/>
              <a:t>에서 </a:t>
            </a:r>
            <a:r>
              <a:rPr lang="en-US" altLang="ko-KR" sz="1400" dirty="0"/>
              <a:t>HTML</a:t>
            </a:r>
            <a:r>
              <a:rPr lang="ko-KR" altLang="en-US" sz="1400" dirty="0"/>
              <a:t>은 </a:t>
            </a:r>
            <a:r>
              <a:rPr lang="en-US" altLang="ko-KR" sz="1400" dirty="0"/>
              <a:t>next build </a:t>
            </a:r>
            <a:r>
              <a:rPr lang="ko-KR" altLang="en-US" sz="1400" dirty="0" err="1"/>
              <a:t>명렁어를</a:t>
            </a:r>
            <a:r>
              <a:rPr lang="ko-KR" altLang="en-US" sz="1400" dirty="0"/>
              <a:t> 칠 때 발생한다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그 </a:t>
            </a:r>
            <a:r>
              <a:rPr lang="ko-KR" altLang="en-US" sz="1400" dirty="0"/>
              <a:t>후에는 </a:t>
            </a:r>
            <a:r>
              <a:rPr lang="en-US" altLang="ko-KR" sz="1400" dirty="0"/>
              <a:t>CDN</a:t>
            </a:r>
            <a:r>
              <a:rPr lang="ko-KR" altLang="en-US" sz="1400" dirty="0"/>
              <a:t>으로 캐시 되어지고 매 </a:t>
            </a:r>
            <a:r>
              <a:rPr lang="ko-KR" altLang="en-US" sz="1400" dirty="0" err="1"/>
              <a:t>요청마다</a:t>
            </a:r>
            <a:r>
              <a:rPr lang="ko-KR" altLang="en-US" sz="1400" dirty="0"/>
              <a:t> </a:t>
            </a:r>
            <a:r>
              <a:rPr lang="en-US" altLang="ko-KR" sz="1400" dirty="0"/>
              <a:t>HTML</a:t>
            </a:r>
            <a:r>
              <a:rPr lang="ko-KR" altLang="en-US" sz="1400" dirty="0"/>
              <a:t>을 재사용한다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Nextjs</a:t>
            </a:r>
            <a:r>
              <a:rPr lang="ko-KR" altLang="en-US" sz="1400" dirty="0"/>
              <a:t>에서는 데이터의 유무에 따라 정적으로 페이지를 만드는 것이 가능하다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각각의 </a:t>
            </a:r>
            <a:r>
              <a:rPr lang="ko-KR" altLang="en-US" sz="1400" dirty="0"/>
              <a:t>상황에 따른 </a:t>
            </a:r>
            <a:r>
              <a:rPr lang="en-US" altLang="ko-KR" sz="1400" dirty="0"/>
              <a:t>Nextjs </a:t>
            </a:r>
            <a:r>
              <a:rPr lang="ko-KR" altLang="en-US" sz="1400" dirty="0"/>
              <a:t>페이지를 만들어보자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데이터를 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가져오는 기능이 없는 단순한 컴포넌트의 경우 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SSG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로 만들 수 있다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사실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단순하게 컴포넌트를 만들면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SSG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로 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동작한다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</a:rPr>
              <a:t>React</a:t>
            </a:r>
            <a:r>
              <a:rPr lang="ko-KR" altLang="en-US" sz="1400" dirty="0">
                <a:solidFill>
                  <a:srgbClr val="FF0000"/>
                </a:solidFill>
              </a:rPr>
              <a:t>에서는 </a:t>
            </a:r>
            <a:r>
              <a:rPr lang="en-US" altLang="ko-KR" sz="1400" dirty="0" err="1">
                <a:solidFill>
                  <a:srgbClr val="FF0000"/>
                </a:solidFill>
              </a:rPr>
              <a:t>useEffect</a:t>
            </a:r>
            <a:r>
              <a:rPr lang="ko-KR" altLang="en-US" sz="1400" dirty="0">
                <a:solidFill>
                  <a:srgbClr val="FF0000"/>
                </a:solidFill>
              </a:rPr>
              <a:t>통해 데이터를 가지고 온다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FF0000"/>
                </a:solidFill>
              </a:rPr>
              <a:t>그러나 </a:t>
            </a:r>
            <a:r>
              <a:rPr lang="ko-KR" altLang="en-US" sz="1400" dirty="0">
                <a:solidFill>
                  <a:srgbClr val="FF0000"/>
                </a:solidFill>
              </a:rPr>
              <a:t>여기서는 </a:t>
            </a:r>
            <a:r>
              <a:rPr lang="en-US" altLang="ko-KR" sz="1400" dirty="0" err="1">
                <a:solidFill>
                  <a:srgbClr val="FF0000"/>
                </a:solidFill>
              </a:rPr>
              <a:t>useEffect</a:t>
            </a:r>
            <a:r>
              <a:rPr lang="ko-KR" altLang="en-US" sz="1400" dirty="0">
                <a:solidFill>
                  <a:srgbClr val="FF0000"/>
                </a:solidFill>
              </a:rPr>
              <a:t>를 사용하면 </a:t>
            </a:r>
            <a:r>
              <a:rPr lang="en-US" altLang="ko-KR" sz="1400" dirty="0">
                <a:solidFill>
                  <a:srgbClr val="FF0000"/>
                </a:solidFill>
              </a:rPr>
              <a:t>SSG</a:t>
            </a:r>
            <a:r>
              <a:rPr lang="ko-KR" altLang="en-US" sz="1400" dirty="0">
                <a:solidFill>
                  <a:srgbClr val="FF0000"/>
                </a:solidFill>
              </a:rPr>
              <a:t>로 작동하지 않는다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70AD47"/>
                </a:solidFill>
              </a:rPr>
              <a:t>Nextjs</a:t>
            </a:r>
            <a:r>
              <a:rPr lang="ko-KR" altLang="en-US" sz="1400" dirty="0">
                <a:solidFill>
                  <a:srgbClr val="70AD47"/>
                </a:solidFill>
              </a:rPr>
              <a:t>에서 </a:t>
            </a:r>
            <a:r>
              <a:rPr lang="en-US" altLang="ko-KR" sz="1400" dirty="0">
                <a:solidFill>
                  <a:srgbClr val="70AD47"/>
                </a:solidFill>
              </a:rPr>
              <a:t>SSG</a:t>
            </a:r>
            <a:r>
              <a:rPr lang="ko-KR" altLang="en-US" sz="1400" dirty="0">
                <a:solidFill>
                  <a:srgbClr val="70AD47"/>
                </a:solidFill>
              </a:rPr>
              <a:t>를 하려면</a:t>
            </a:r>
            <a:r>
              <a:rPr lang="en-US" altLang="ko-KR" sz="1400" dirty="0">
                <a:solidFill>
                  <a:srgbClr val="70AD47"/>
                </a:solidFill>
              </a:rPr>
              <a:t>, Nextjs</a:t>
            </a:r>
            <a:r>
              <a:rPr lang="ko-KR" altLang="en-US" sz="1400" dirty="0">
                <a:solidFill>
                  <a:srgbClr val="70AD47"/>
                </a:solidFill>
              </a:rPr>
              <a:t>에서 제공하는 </a:t>
            </a:r>
            <a:r>
              <a:rPr lang="en-US" altLang="ko-KR" sz="1400" b="1" dirty="0" err="1">
                <a:solidFill>
                  <a:srgbClr val="70AD47"/>
                </a:solidFill>
              </a:rPr>
              <a:t>getStaticProps</a:t>
            </a:r>
            <a:r>
              <a:rPr lang="ko-KR" altLang="en-US" sz="1400" dirty="0">
                <a:solidFill>
                  <a:srgbClr val="70AD47"/>
                </a:solidFill>
              </a:rPr>
              <a:t>나 </a:t>
            </a:r>
            <a:r>
              <a:rPr lang="en-US" altLang="ko-KR" sz="1400" b="1" dirty="0" err="1">
                <a:solidFill>
                  <a:srgbClr val="70AD47"/>
                </a:solidFill>
              </a:rPr>
              <a:t>getStaticPaths</a:t>
            </a:r>
            <a:r>
              <a:rPr lang="ko-KR" altLang="en-US" sz="1400" dirty="0">
                <a:solidFill>
                  <a:srgbClr val="70AD47"/>
                </a:solidFill>
              </a:rPr>
              <a:t>를 사용한다</a:t>
            </a:r>
            <a:r>
              <a:rPr lang="en-US" altLang="ko-KR" sz="1400" dirty="0">
                <a:solidFill>
                  <a:srgbClr val="70AD47"/>
                </a:solidFill>
              </a:rPr>
              <a:t>. </a:t>
            </a:r>
            <a:endParaRPr lang="en-US" altLang="ko-KR" sz="1400" dirty="0" smtClean="0">
              <a:solidFill>
                <a:srgbClr val="70AD47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Static Generation</a:t>
            </a:r>
            <a:r>
              <a:rPr lang="ko-KR" altLang="en-US" sz="1400" dirty="0"/>
              <a:t>은 페이지를 빌드하면 </a:t>
            </a:r>
            <a:r>
              <a:rPr lang="en-US" altLang="ko-KR" sz="1400" dirty="0"/>
              <a:t>CDN</a:t>
            </a:r>
            <a:r>
              <a:rPr lang="ko-KR" altLang="en-US" sz="1400" dirty="0"/>
              <a:t>으로 제공되므로</a:t>
            </a:r>
            <a:r>
              <a:rPr lang="en-US" altLang="ko-KR" sz="1400" dirty="0"/>
              <a:t>, </a:t>
            </a:r>
            <a:r>
              <a:rPr lang="ko-KR" altLang="en-US" sz="1400" dirty="0"/>
              <a:t>매 요청 시 페이지를 </a:t>
            </a:r>
            <a:r>
              <a:rPr lang="ko-KR" altLang="en-US" sz="1400" dirty="0" err="1"/>
              <a:t>랜더</a:t>
            </a:r>
            <a:r>
              <a:rPr lang="ko-KR" altLang="en-US" sz="1400" dirty="0"/>
              <a:t> 하는 서버보다 빠르다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따라서 </a:t>
            </a:r>
            <a:r>
              <a:rPr lang="ko-KR" altLang="en-US" sz="1400" dirty="0"/>
              <a:t>가능하면 언제나 </a:t>
            </a:r>
            <a:r>
              <a:rPr lang="en-US" altLang="ko-KR" sz="1400" dirty="0"/>
              <a:t>Static Generation</a:t>
            </a:r>
            <a:r>
              <a:rPr lang="ko-KR" altLang="en-US" sz="1400" dirty="0"/>
              <a:t>을 사용하는 것이 좋다</a:t>
            </a:r>
            <a:r>
              <a:rPr lang="en-US" altLang="ko-KR" sz="1400" dirty="0"/>
              <a:t>.</a:t>
            </a:r>
            <a:endParaRPr kumimoji="0" lang="en-US" altLang="ko-KR" sz="1400" dirty="0" smtClean="0">
              <a:solidFill>
                <a:srgbClr val="70AD47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418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Server-side Rendering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</a:rPr>
              <a:t>기본적으로 </a:t>
            </a:r>
            <a:r>
              <a:rPr lang="en-US" altLang="ko-KR" sz="1400" dirty="0">
                <a:solidFill>
                  <a:srgbClr val="FF0000"/>
                </a:solidFill>
              </a:rPr>
              <a:t>Server-side Rendering</a:t>
            </a:r>
            <a:r>
              <a:rPr lang="ko-KR" altLang="en-US" sz="1400" dirty="0">
                <a:solidFill>
                  <a:srgbClr val="FF0000"/>
                </a:solidFill>
              </a:rPr>
              <a:t>은 </a:t>
            </a:r>
            <a:r>
              <a:rPr lang="en-US" altLang="ko-KR" sz="1400" dirty="0">
                <a:solidFill>
                  <a:srgbClr val="FF0000"/>
                </a:solidFill>
              </a:rPr>
              <a:t>SSR</a:t>
            </a:r>
            <a:r>
              <a:rPr lang="ko-KR" altLang="en-US" sz="1400" dirty="0">
                <a:solidFill>
                  <a:srgbClr val="FF0000"/>
                </a:solidFill>
              </a:rPr>
              <a:t>이나 </a:t>
            </a:r>
            <a:r>
              <a:rPr lang="en-US" altLang="ko-KR" sz="1400" dirty="0">
                <a:solidFill>
                  <a:srgbClr val="FF0000"/>
                </a:solidFill>
              </a:rPr>
              <a:t>Dynamic Rendering</a:t>
            </a:r>
            <a:r>
              <a:rPr lang="ko-KR" altLang="en-US" sz="1400" dirty="0">
                <a:solidFill>
                  <a:srgbClr val="FF0000"/>
                </a:solidFill>
              </a:rPr>
              <a:t>이라고도 부른다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SSR</a:t>
            </a:r>
            <a:r>
              <a:rPr lang="ko-KR" altLang="en-US" sz="1400" dirty="0"/>
              <a:t>을 사용하면 매 </a:t>
            </a:r>
            <a:r>
              <a:rPr lang="ko-KR" altLang="en-US" sz="1400" dirty="0" smtClean="0"/>
              <a:t>요청 마다 새로운 </a:t>
            </a:r>
            <a:r>
              <a:rPr lang="en-US" altLang="ko-KR" sz="1400" dirty="0" smtClean="0"/>
              <a:t>HTML </a:t>
            </a:r>
            <a:r>
              <a:rPr lang="ko-KR" altLang="en-US" sz="1400" dirty="0"/>
              <a:t>페이지가 생성된다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이러한 </a:t>
            </a:r>
            <a:r>
              <a:rPr lang="en-US" altLang="ko-KR" sz="1400" dirty="0"/>
              <a:t>SSR</a:t>
            </a:r>
            <a:r>
              <a:rPr lang="ko-KR" altLang="en-US" sz="1400" dirty="0"/>
              <a:t>을 사용하기 위해서는 매 </a:t>
            </a:r>
            <a:r>
              <a:rPr lang="ko-KR" altLang="en-US" sz="1400" dirty="0" err="1"/>
              <a:t>요청마다</a:t>
            </a:r>
            <a:r>
              <a:rPr lang="ko-KR" altLang="en-US" sz="1400" dirty="0"/>
              <a:t> 서버에 의해 </a:t>
            </a:r>
            <a:r>
              <a:rPr lang="ko-KR" altLang="en-US" sz="1400" dirty="0" smtClean="0"/>
              <a:t>호출되는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getServerSideProps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함수를 </a:t>
            </a:r>
            <a:r>
              <a:rPr lang="en-US" altLang="ko-KR" sz="1400" dirty="0">
                <a:solidFill>
                  <a:srgbClr val="FF0000"/>
                </a:solidFill>
              </a:rPr>
              <a:t>export </a:t>
            </a:r>
            <a:r>
              <a:rPr lang="ko-KR" altLang="en-US" sz="1400" dirty="0">
                <a:solidFill>
                  <a:srgbClr val="FF0000"/>
                </a:solidFill>
              </a:rPr>
              <a:t>하는 것이 필요하다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err="1">
                <a:solidFill>
                  <a:schemeClr val="tx1"/>
                </a:solidFill>
                <a:latin typeface="+mn-ea"/>
              </a:rPr>
              <a:t>getServerSideProps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는 </a:t>
            </a:r>
            <a:r>
              <a:rPr kumimoji="0" lang="en-US" altLang="ko-KR" sz="1400" dirty="0" err="1">
                <a:solidFill>
                  <a:schemeClr val="tx1"/>
                </a:solidFill>
                <a:latin typeface="+mn-ea"/>
              </a:rPr>
              <a:t>getStaticProps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와 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동작은 비슷하지만 돌아가는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방식을 보면 </a:t>
            </a:r>
            <a:r>
              <a:rPr kumimoji="0" lang="en-US" altLang="ko-KR" sz="1400" dirty="0" err="1">
                <a:solidFill>
                  <a:srgbClr val="70AD47"/>
                </a:solidFill>
                <a:latin typeface="+mn-ea"/>
              </a:rPr>
              <a:t>getServerSideProps</a:t>
            </a:r>
            <a:r>
              <a:rPr kumimoji="0" lang="ko-KR" altLang="en-US" sz="1400" dirty="0">
                <a:solidFill>
                  <a:srgbClr val="70AD47"/>
                </a:solidFill>
                <a:latin typeface="+mn-ea"/>
              </a:rPr>
              <a:t>는 빌드 시에 요청하는 것이 아닌 매 </a:t>
            </a:r>
            <a:r>
              <a:rPr kumimoji="0" lang="ko-KR" altLang="en-US" sz="1400" dirty="0" smtClean="0">
                <a:solidFill>
                  <a:srgbClr val="70AD47"/>
                </a:solidFill>
                <a:latin typeface="+mn-ea"/>
              </a:rPr>
              <a:t>요청 마다 </a:t>
            </a:r>
            <a:r>
              <a:rPr kumimoji="0" lang="ko-KR" altLang="en-US" sz="1400" dirty="0">
                <a:solidFill>
                  <a:srgbClr val="70AD47"/>
                </a:solidFill>
                <a:latin typeface="+mn-ea"/>
              </a:rPr>
              <a:t>함수가 작동한다</a:t>
            </a:r>
            <a:r>
              <a:rPr kumimoji="0" lang="en-US" altLang="ko-KR" sz="1400" dirty="0">
                <a:solidFill>
                  <a:srgbClr val="70AD47"/>
                </a:solidFill>
                <a:latin typeface="+mn-ea"/>
              </a:rPr>
              <a:t>.</a:t>
            </a:r>
            <a:endParaRPr kumimoji="0" lang="en-US" altLang="ko-KR" sz="1400" dirty="0" smtClean="0">
              <a:solidFill>
                <a:srgbClr val="70AD47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327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39013</TotalTime>
  <Words>626</Words>
  <Application>Microsoft Office PowerPoint</Application>
  <PresentationFormat>화면 슬라이드 쇼(4:3)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NextJS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3923</cp:revision>
  <cp:lastPrinted>2020-07-31T05:58:37Z</cp:lastPrinted>
  <dcterms:created xsi:type="dcterms:W3CDTF">2007-03-28T23:45:48Z</dcterms:created>
  <dcterms:modified xsi:type="dcterms:W3CDTF">2023-03-07T05:47:00Z</dcterms:modified>
</cp:coreProperties>
</file>