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3" r:id="rId3"/>
    <p:sldId id="1124" r:id="rId4"/>
    <p:sldId id="1125" r:id="rId5"/>
    <p:sldId id="1126" r:id="rId6"/>
    <p:sldId id="1127" r:id="rId7"/>
    <p:sldId id="1128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7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8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Nest.JS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NestJS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NestJS</a:t>
            </a:r>
            <a:r>
              <a:rPr lang="ko-KR" altLang="en-US" sz="1400" dirty="0"/>
              <a:t>는 </a:t>
            </a:r>
            <a:r>
              <a:rPr lang="en-US" altLang="ko-KR" sz="1400" dirty="0"/>
              <a:t>Node.js</a:t>
            </a:r>
            <a:r>
              <a:rPr lang="ko-KR" altLang="en-US" sz="1400" dirty="0"/>
              <a:t>에 기반을 둔 웹 </a:t>
            </a:r>
            <a:r>
              <a:rPr lang="en-US" altLang="ko-KR" sz="1400" dirty="0"/>
              <a:t>API </a:t>
            </a:r>
            <a:r>
              <a:rPr lang="ko-KR" altLang="en-US" sz="1400" dirty="0"/>
              <a:t>프레임워크로써 </a:t>
            </a:r>
            <a:r>
              <a:rPr lang="en-US" altLang="ko-KR" sz="1400" dirty="0"/>
              <a:t>Express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Fastify</a:t>
            </a:r>
            <a:r>
              <a:rPr lang="en-US" altLang="ko-KR" sz="1400" dirty="0"/>
              <a:t> </a:t>
            </a:r>
            <a:r>
              <a:rPr lang="ko-KR" altLang="en-US" sz="1400" dirty="0"/>
              <a:t>프레임워크를 </a:t>
            </a:r>
            <a:r>
              <a:rPr lang="ko-KR" altLang="en-US" sz="1400" dirty="0" err="1"/>
              <a:t>래핑하여</a:t>
            </a:r>
            <a:r>
              <a:rPr lang="ko-KR" altLang="en-US" sz="1400" dirty="0"/>
              <a:t> 동작합니다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기본으로 설치하면 </a:t>
            </a:r>
            <a:r>
              <a:rPr lang="en-US" altLang="ko-KR" sz="1400" dirty="0"/>
              <a:t>Express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Node.js</a:t>
            </a:r>
            <a:r>
              <a:rPr lang="ko-KR" altLang="en-US" sz="1400" dirty="0"/>
              <a:t>는 손쉽게 사용할 수 있고 뛰어난 확장성을 가지고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과도한 유연함으로 인해 </a:t>
            </a:r>
            <a:r>
              <a:rPr lang="en-US" altLang="ko-KR" sz="1400" dirty="0"/>
              <a:t>SW</a:t>
            </a:r>
            <a:r>
              <a:rPr lang="ko-KR" altLang="en-US" sz="1400" dirty="0"/>
              <a:t>의 품질이 일정하지 않고 알맞은 라이브러리를 찾기 위해 사용자가 많은 시간을 할애해야 합니다</a:t>
            </a:r>
            <a:r>
              <a:rPr lang="en-US" altLang="ko-KR" sz="1400" dirty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이에 반해 </a:t>
            </a:r>
            <a:r>
              <a:rPr lang="en-US" altLang="ko-KR" sz="1400" dirty="0" err="1"/>
              <a:t>NestJS</a:t>
            </a:r>
            <a:r>
              <a:rPr lang="ko-KR" altLang="en-US" sz="1400" dirty="0"/>
              <a:t>는 데이터베이스</a:t>
            </a:r>
            <a:r>
              <a:rPr lang="en-US" altLang="ko-KR" sz="1400" dirty="0"/>
              <a:t>, ORM, </a:t>
            </a:r>
            <a:r>
              <a:rPr lang="ko-KR" altLang="en-US" sz="1400" dirty="0"/>
              <a:t>설정</a:t>
            </a:r>
            <a:r>
              <a:rPr lang="en-US" altLang="ko-KR" sz="1400" dirty="0"/>
              <a:t>(Configuration), </a:t>
            </a:r>
            <a:r>
              <a:rPr lang="ko-KR" altLang="en-US" sz="1400" dirty="0"/>
              <a:t>유효성 검사 등 수많은 기능을 기본 제공하고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그러면서도 필요한 라이브러리를 쉽게 설치하여 기능을 확장할 수 있는 </a:t>
            </a:r>
            <a:r>
              <a:rPr lang="en-US" altLang="ko-KR" sz="1400" dirty="0"/>
              <a:t>Node.js </a:t>
            </a:r>
            <a:r>
              <a:rPr lang="ko-KR" altLang="en-US" sz="1400" dirty="0"/>
              <a:t>장점은 그대로 가지고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err="1"/>
              <a:t>NestJS</a:t>
            </a:r>
            <a:r>
              <a:rPr lang="ko-KR" altLang="en-US" sz="1400" dirty="0"/>
              <a:t>는 </a:t>
            </a:r>
            <a:r>
              <a:rPr lang="en-US" altLang="ko-KR" sz="1400" smtClean="0"/>
              <a:t>Angular</a:t>
            </a:r>
            <a:r>
              <a:rPr lang="ko-KR" altLang="en-US" sz="1400" smtClean="0"/>
              <a:t>로부터 </a:t>
            </a:r>
            <a:r>
              <a:rPr lang="ko-KR" altLang="en-US" sz="1400" dirty="0"/>
              <a:t>영향을 많이 받았습니다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</a:t>
            </a:r>
            <a:r>
              <a:rPr lang="en-US" altLang="ko-KR" sz="1400" dirty="0"/>
              <a:t>/</a:t>
            </a:r>
            <a:r>
              <a:rPr lang="ko-KR" altLang="en-US" sz="1400" dirty="0"/>
              <a:t>컴포넌트 기반으로 프로그램을 작성함으로써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높여줍니다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IoC</a:t>
            </a:r>
            <a:r>
              <a:rPr lang="en-US" altLang="ko-KR" sz="1400" dirty="0"/>
              <a:t>(Inversion of Control, </a:t>
            </a:r>
            <a:r>
              <a:rPr lang="ko-KR" altLang="en-US" sz="1400" dirty="0" err="1"/>
              <a:t>제어역전</a:t>
            </a:r>
            <a:r>
              <a:rPr lang="en-US" altLang="ko-KR" sz="1400" dirty="0"/>
              <a:t>), DI(Dependency Injection, </a:t>
            </a:r>
            <a:r>
              <a:rPr lang="ko-KR" altLang="en-US" sz="1400" dirty="0"/>
              <a:t>의존성 주입</a:t>
            </a:r>
            <a:r>
              <a:rPr lang="en-US" altLang="ko-KR" sz="1400" dirty="0"/>
              <a:t>), AOP(Aspect Oriented Programming, </a:t>
            </a:r>
            <a:r>
              <a:rPr lang="ko-KR" altLang="en-US" sz="1400" dirty="0"/>
              <a:t>관점 지향 프로그래밍</a:t>
            </a:r>
            <a:r>
              <a:rPr lang="en-US" altLang="ko-KR" sz="1400" dirty="0"/>
              <a:t>)</a:t>
            </a:r>
            <a:r>
              <a:rPr lang="ko-KR" altLang="en-US" sz="1400" dirty="0"/>
              <a:t>와 같은 객체지향 개념을 도입하였습니다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프로그래밍 언어는 타입스크립트를 기본으로 채택하고 있어 타입스크립트가 가진 타입시스템의 장점을 누릴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1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-g @</a:t>
            </a:r>
            <a:r>
              <a:rPr lang="en-US" altLang="ko-KR" sz="1600" dirty="0" err="1" smtClean="0"/>
              <a:t>nestjs</a:t>
            </a:r>
            <a:r>
              <a:rPr lang="en-US" altLang="ko-KR" sz="1600" dirty="0" smtClean="0"/>
              <a:t>/cli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nest new </a:t>
            </a:r>
            <a:r>
              <a:rPr lang="en-US" altLang="ko-KR" sz="1600" dirty="0" smtClean="0"/>
              <a:t>project-name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root </a:t>
            </a:r>
            <a:r>
              <a:rPr lang="en-US" altLang="ko-KR" sz="1600" dirty="0" smtClean="0"/>
              <a:t>–g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run </a:t>
            </a:r>
            <a:r>
              <a:rPr lang="en-US" altLang="ko-KR" sz="1600" dirty="0" err="1"/>
              <a:t>start:dev</a:t>
            </a: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환경 변수 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서버는 여러 환경에서 실행됩니다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개발자의 </a:t>
            </a:r>
            <a:r>
              <a:rPr lang="ko-KR" altLang="en-US" sz="1400" dirty="0">
                <a:solidFill>
                  <a:srgbClr val="FF0000"/>
                </a:solidFill>
              </a:rPr>
              <a:t>로컬</a:t>
            </a:r>
            <a:r>
              <a:rPr lang="en-US" altLang="ko-KR" sz="1400" dirty="0">
                <a:solidFill>
                  <a:srgbClr val="FF0000"/>
                </a:solidFill>
              </a:rPr>
              <a:t>(local) </a:t>
            </a:r>
            <a:r>
              <a:rPr lang="ko-KR" altLang="en-US" sz="1400" dirty="0">
                <a:solidFill>
                  <a:srgbClr val="FF0000"/>
                </a:solidFill>
              </a:rPr>
              <a:t>개발환경</a:t>
            </a:r>
            <a:r>
              <a:rPr lang="en-US" altLang="ko-KR" sz="1400" dirty="0"/>
              <a:t>, </a:t>
            </a:r>
            <a:r>
              <a:rPr lang="ko-KR" altLang="en-US" sz="1400" dirty="0"/>
              <a:t>개발된 기능을 실제 사용자에게 배포하기 전에 테스트용 서버에 배포하는 </a:t>
            </a:r>
            <a:r>
              <a:rPr lang="ko-KR" altLang="en-US" sz="1400" dirty="0">
                <a:solidFill>
                  <a:srgbClr val="FF0000"/>
                </a:solidFill>
              </a:rPr>
              <a:t>스테이지</a:t>
            </a:r>
            <a:r>
              <a:rPr lang="en-US" altLang="ko-KR" sz="1400" dirty="0">
                <a:solidFill>
                  <a:srgbClr val="FF0000"/>
                </a:solidFill>
              </a:rPr>
              <a:t>(stage)</a:t>
            </a:r>
            <a:r>
              <a:rPr lang="ko-KR" altLang="en-US" sz="1400" dirty="0">
                <a:solidFill>
                  <a:srgbClr val="FF0000"/>
                </a:solidFill>
              </a:rPr>
              <a:t>환경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실제 운용하는 </a:t>
            </a:r>
            <a:r>
              <a:rPr lang="ko-KR" altLang="en-US" sz="1400" dirty="0">
                <a:solidFill>
                  <a:srgbClr val="FF0000"/>
                </a:solidFill>
              </a:rPr>
              <a:t>프로덕션</a:t>
            </a:r>
            <a:r>
              <a:rPr lang="en-US" altLang="ko-KR" sz="1400" dirty="0">
                <a:solidFill>
                  <a:srgbClr val="FF0000"/>
                </a:solidFill>
              </a:rPr>
              <a:t>(production) </a:t>
            </a:r>
            <a:r>
              <a:rPr lang="ko-KR" altLang="en-US" sz="1400" dirty="0">
                <a:solidFill>
                  <a:srgbClr val="FF0000"/>
                </a:solidFill>
              </a:rPr>
              <a:t>환경</a:t>
            </a:r>
            <a:r>
              <a:rPr lang="ko-KR" altLang="en-US" sz="1400" dirty="0"/>
              <a:t>으로 보통 구성합니다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환경에서 사용되는 변수가 달라지는 것들이 있다면 환경변수를 다르게 구성할 수 있도록 합니다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요청 유효성 검증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프론트엔드에서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들어오는 요청은 잘못된 값을 가지는 경우가 매우 빈번합니다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사용자가 </a:t>
            </a:r>
            <a:r>
              <a:rPr lang="ko-KR" altLang="en-US" sz="1400" dirty="0"/>
              <a:t>값을 잘못 입력하기도 하고 </a:t>
            </a:r>
            <a:r>
              <a:rPr lang="ko-KR" altLang="en-US" sz="1400" dirty="0" err="1" smtClean="0"/>
              <a:t>프론트엔드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걸러지지 않은 잘못된 값이 유입되는 경우도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경우 서버에서는 핵심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수행하기 전에 값이 제대로 전달되었는지 판단하여 만약 잘못 전달된 경우라면 </a:t>
            </a:r>
            <a:r>
              <a:rPr lang="en-US" altLang="ko-KR" sz="1400" dirty="0"/>
              <a:t>400 Bad Request </a:t>
            </a:r>
            <a:r>
              <a:rPr lang="ko-KR" altLang="en-US" sz="1400" dirty="0"/>
              <a:t>에러로 응답합니다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예를 </a:t>
            </a:r>
            <a:r>
              <a:rPr lang="ko-KR" altLang="en-US" sz="1400" dirty="0"/>
              <a:t>들어 로그인 요청에서 이메일을 넣어야 하는데 이메일 형식이 아닌 문자열이 전달되면 에러로 처리해야 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8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인증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(Authentication)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사용자의 리소스에 접근하기 위해서는 권한이 필요하고 로그인 과정을 거쳐야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거친 유저는 매 </a:t>
            </a:r>
            <a:r>
              <a:rPr lang="ko-KR" altLang="en-US" sz="1400" dirty="0" smtClean="0"/>
              <a:t>요청 마다 </a:t>
            </a:r>
            <a:r>
              <a:rPr lang="ko-KR" altLang="en-US" sz="1400" dirty="0" err="1"/>
              <a:t>로그인을</a:t>
            </a:r>
            <a:r>
              <a:rPr lang="ko-KR" altLang="en-US" sz="1400" dirty="0"/>
              <a:t> 할 필요는 없고 인증과정을 통해 후속 동작을 수행합니다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인증을 </a:t>
            </a:r>
            <a:r>
              <a:rPr lang="ko-KR" altLang="en-US" sz="1400" dirty="0"/>
              <a:t>처리하는 방법은 여러가지가 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책에서는 </a:t>
            </a:r>
            <a:r>
              <a:rPr lang="ko-KR" altLang="en-US" sz="1400" dirty="0" smtClean="0"/>
              <a:t>토큰 방식</a:t>
            </a:r>
            <a:r>
              <a:rPr lang="en-US" altLang="ko-KR" sz="1400" dirty="0"/>
              <a:t>, </a:t>
            </a:r>
            <a:r>
              <a:rPr lang="ko-KR" altLang="en-US" sz="1400" dirty="0"/>
              <a:t>그 중에서도 </a:t>
            </a:r>
            <a:r>
              <a:rPr lang="en-US" altLang="ko-KR" sz="1400" dirty="0"/>
              <a:t>JWT(JSON Web Token)</a:t>
            </a:r>
            <a:r>
              <a:rPr lang="ko-KR" altLang="en-US" sz="1400" dirty="0"/>
              <a:t>을 이용하는 방식을 적용합니다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로깅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서버를 운용하기 위해서는 로그를 잘 기록해야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특히 </a:t>
            </a:r>
            <a:r>
              <a:rPr lang="ko-KR" altLang="en-US" sz="1400" dirty="0"/>
              <a:t>이슈가 발생했을 때 원인을 빠르고 정확하게 파악하는 데에 로그가 매우 유용하게 사용됩니다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또한 </a:t>
            </a:r>
            <a:r>
              <a:rPr lang="ko-KR" altLang="en-US" sz="1400" dirty="0"/>
              <a:t>사내 사용자가 무슨 동작을 수행했는지 </a:t>
            </a:r>
            <a:r>
              <a:rPr lang="ko-KR" altLang="en-US" sz="1400" dirty="0" smtClean="0"/>
              <a:t>감사 로그</a:t>
            </a:r>
            <a:r>
              <a:rPr lang="en-US" altLang="ko-KR" sz="1400" dirty="0" smtClean="0"/>
              <a:t>(Audit Log)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남기고 외부에 기록을 제출하는 경우도 있습니다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4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헬스 체크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(Heath Check)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서버의 심장이 잘 뛰고 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즉 서버의 상태가 양호한지 주기적으로 검사합니다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ko-KR" altLang="en-US" sz="1400" dirty="0"/>
              <a:t>서버 상태가 좋지 않다면 경고를 울려서 개발자가 빠르게 대응할 수 있는 방안을 마련해야 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CQRS (Command and Query Responsibility Segregation)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명령과 조회의 책임 분리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소프트웨어를 만들다 보면 소스 코드가 스파게티처럼 얽히게 되는 경우가 생깁니다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데이터베이스에 </a:t>
            </a:r>
            <a:r>
              <a:rPr lang="ko-KR" altLang="en-US" sz="1400" dirty="0">
                <a:solidFill>
                  <a:srgbClr val="FF0000"/>
                </a:solidFill>
              </a:rPr>
              <a:t>변형을 가하는 명령과 데이터 읽기 요청을 처리하는 조회 </a:t>
            </a:r>
            <a:r>
              <a:rPr lang="ko-KR" altLang="en-US" sz="1400" dirty="0" err="1">
                <a:solidFill>
                  <a:srgbClr val="FF0000"/>
                </a:solidFill>
              </a:rPr>
              <a:t>로직을</a:t>
            </a:r>
            <a:r>
              <a:rPr lang="ko-KR" altLang="en-US" sz="1400" dirty="0">
                <a:solidFill>
                  <a:srgbClr val="FF0000"/>
                </a:solidFill>
              </a:rPr>
              <a:t> 분리함으로써 성능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확장성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보안을 강화할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6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Nest.JS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클린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아키텍처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(Clean Architecture)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양파</a:t>
            </a:r>
            <a:r>
              <a:rPr lang="en-US" altLang="ko-KR" sz="1400" dirty="0"/>
              <a:t>(Onion) </a:t>
            </a:r>
            <a:r>
              <a:rPr lang="ko-KR" altLang="en-US" sz="1400" dirty="0"/>
              <a:t>아키텍처</a:t>
            </a:r>
            <a:r>
              <a:rPr lang="en-US" altLang="ko-KR" sz="1400" dirty="0"/>
              <a:t>, </a:t>
            </a:r>
            <a:r>
              <a:rPr lang="ko-KR" altLang="en-US" sz="1400" dirty="0"/>
              <a:t>육각형 아키텍처에서 발전한 </a:t>
            </a:r>
            <a:r>
              <a:rPr lang="ko-KR" altLang="en-US" sz="1400" dirty="0" err="1"/>
              <a:t>클린</a:t>
            </a:r>
            <a:r>
              <a:rPr lang="ko-KR" altLang="en-US" sz="1400" dirty="0"/>
              <a:t> 아키텍처는 </a:t>
            </a:r>
            <a:r>
              <a:rPr lang="en-US" altLang="ko-KR" sz="1400" dirty="0"/>
              <a:t>SW</a:t>
            </a:r>
            <a:r>
              <a:rPr lang="ko-KR" altLang="en-US" sz="1400" dirty="0"/>
              <a:t>의 계층을 분리하고 </a:t>
            </a:r>
            <a:r>
              <a:rPr lang="ko-KR" altLang="en-US" sz="1400" dirty="0" err="1"/>
              <a:t>저수준의</a:t>
            </a:r>
            <a:r>
              <a:rPr lang="ko-KR" altLang="en-US" sz="1400" dirty="0"/>
              <a:t> 계층이 고수준의 계층에 의존하도록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의존의 </a:t>
            </a:r>
            <a:r>
              <a:rPr lang="ko-KR" altLang="en-US" sz="1400" dirty="0"/>
              <a:t>방향이 바뀌는 경우가 있다면 </a:t>
            </a:r>
            <a:r>
              <a:rPr lang="en-US" altLang="ko-KR" sz="1400" dirty="0"/>
              <a:t>DIP(Dependency Inversion Principle, </a:t>
            </a:r>
            <a:r>
              <a:rPr lang="ko-KR" altLang="en-US" sz="1400" dirty="0"/>
              <a:t>의존성 역전 법칙</a:t>
            </a:r>
            <a:r>
              <a:rPr lang="en-US" altLang="ko-KR" sz="1400" dirty="0"/>
              <a:t>)</a:t>
            </a:r>
            <a:r>
              <a:rPr lang="ko-KR" altLang="en-US" sz="1400" dirty="0"/>
              <a:t>를 활용하여 안정적인 소프트웨어를 작성할 수 있게 해 줍니다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단위 테스트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(Unit Test)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소프트웨어에 변경이 생긴다면 반드시 테스트를 해야 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유닛 </a:t>
            </a:r>
            <a:r>
              <a:rPr lang="ko-KR" altLang="en-US" sz="1400" dirty="0"/>
              <a:t>테스트는 유저의 입장에서 수행하는 테스트가 아닌 개발자가 테스트 코드를 이용하여 수행하는 최소 단위의 테스트 기법입니다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내가 </a:t>
            </a:r>
            <a:r>
              <a:rPr lang="ko-KR" altLang="en-US" sz="1400" dirty="0"/>
              <a:t>만든 코드 조각이 동작하는 조건을 기술하고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주어진 입력에 대해 원하는 결과가 나오는 지 검사합니다</a:t>
            </a:r>
            <a:r>
              <a:rPr lang="en-US" altLang="ko-KR" sz="14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38166</TotalTime>
  <Words>573</Words>
  <Application>Microsoft Office PowerPoint</Application>
  <PresentationFormat>화면 슬라이드 쇼(4:3)</PresentationFormat>
  <Paragraphs>90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Nest.JS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3809</cp:revision>
  <cp:lastPrinted>2020-07-31T05:58:37Z</cp:lastPrinted>
  <dcterms:created xsi:type="dcterms:W3CDTF">2007-03-28T23:45:48Z</dcterms:created>
  <dcterms:modified xsi:type="dcterms:W3CDTF">2022-12-07T05:24:44Z</dcterms:modified>
</cp:coreProperties>
</file>