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615" r:id="rId2"/>
    <p:sldId id="1126" r:id="rId3"/>
    <p:sldId id="1127" r:id="rId4"/>
    <p:sldId id="1134" r:id="rId5"/>
    <p:sldId id="1128" r:id="rId6"/>
    <p:sldId id="1129" r:id="rId7"/>
    <p:sldId id="1131" r:id="rId8"/>
    <p:sldId id="1130" r:id="rId9"/>
    <p:sldId id="1132" r:id="rId10"/>
    <p:sldId id="1133" r:id="rId11"/>
    <p:sldId id="1123" r:id="rId12"/>
    <p:sldId id="1124" r:id="rId13"/>
    <p:sldId id="1125" r:id="rId1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Server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기초 개념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Forward Proxy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</a:t>
            </a:r>
            <a:r>
              <a:rPr lang="en-US" altLang="ko-KR" sz="1400" dirty="0"/>
              <a:t>google.com </a:t>
            </a:r>
            <a:r>
              <a:rPr lang="ko-KR" altLang="en-US" sz="1400" dirty="0"/>
              <a:t>에 연결하려고 하면 사용자 </a:t>
            </a:r>
            <a:r>
              <a:rPr lang="en-US" altLang="ko-KR" sz="1400" dirty="0"/>
              <a:t>PC </a:t>
            </a:r>
            <a:r>
              <a:rPr lang="ko-KR" altLang="en-US" sz="1400" dirty="0"/>
              <a:t>가 직접 연결하는게 아니라 포워드 프록시 서버가 요청을 받아서  </a:t>
            </a:r>
            <a:r>
              <a:rPr lang="en-US" altLang="ko-KR" sz="1400" dirty="0"/>
              <a:t>google.com </a:t>
            </a:r>
            <a:r>
              <a:rPr lang="ko-KR" altLang="en-US" sz="1400" dirty="0"/>
              <a:t>에 연결하여 그 결과를 클라이언트에 전달</a:t>
            </a:r>
            <a:r>
              <a:rPr lang="en-US" altLang="ko-KR" sz="1400" dirty="0"/>
              <a:t>(forward) </a:t>
            </a:r>
            <a:r>
              <a:rPr lang="ko-KR" altLang="en-US" sz="1400" dirty="0"/>
              <a:t>해 줍니다</a:t>
            </a:r>
            <a:r>
              <a:rPr lang="en-US" altLang="ko-KR" sz="1400" dirty="0"/>
              <a:t>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포워드 프록시는 대개 </a:t>
            </a:r>
            <a:r>
              <a:rPr lang="ko-KR" altLang="en-US" sz="1400" dirty="0" err="1" smtClean="0"/>
              <a:t>캐</a:t>
            </a:r>
            <a:r>
              <a:rPr lang="ko-KR" altLang="en-US" sz="1400" dirty="0" err="1"/>
              <a:t>싱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기능이 있으므로 자주 사용되는 컨텐츠라면 월등한 성능 향상을 가져올 수 있으며 정해진 사이트만 연결하게 설정하는 등 웹 사용 환경을 </a:t>
            </a:r>
            <a:r>
              <a:rPr lang="ko-KR" altLang="en-US" sz="1400" dirty="0" smtClean="0"/>
              <a:t>제한할 수 </a:t>
            </a:r>
            <a:r>
              <a:rPr lang="ko-KR" altLang="en-US" sz="1400" dirty="0"/>
              <a:t>있으므로 보안이 매우 중요한 기업 </a:t>
            </a:r>
            <a:r>
              <a:rPr lang="ko-KR" altLang="en-US" sz="1400" dirty="0" err="1"/>
              <a:t>환경등에서</a:t>
            </a:r>
            <a:r>
              <a:rPr lang="ko-KR" altLang="en-US" sz="1400" dirty="0"/>
              <a:t> 많이 사용합니다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pic>
        <p:nvPicPr>
          <p:cNvPr id="6146" name="Picture 2" descr="What is a Reverse Proxy Server? Learn How they Protect You | UpGu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52" y="4509120"/>
            <a:ext cx="3366496" cy="18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CORS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CORS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Cross Origin Resource Sharing</a:t>
            </a:r>
            <a:r>
              <a:rPr lang="ko-KR" altLang="en-US" sz="1600" dirty="0">
                <a:solidFill>
                  <a:srgbClr val="FF0000"/>
                </a:solidFill>
              </a:rPr>
              <a:t>의 약자로 도메인 및 포트가 다른 서버로 클라이언트가 요청했을 때 브라우저가 보안상의 이유로 </a:t>
            </a:r>
            <a:r>
              <a:rPr lang="en-US" altLang="ko-KR" sz="1600" dirty="0">
                <a:solidFill>
                  <a:srgbClr val="FF0000"/>
                </a:solidFill>
              </a:rPr>
              <a:t>API</a:t>
            </a:r>
            <a:r>
              <a:rPr lang="ko-KR" altLang="en-US" sz="1600" dirty="0">
                <a:solidFill>
                  <a:srgbClr val="FF0000"/>
                </a:solidFill>
              </a:rPr>
              <a:t>를 차단하는 문제입니다</a:t>
            </a:r>
            <a:r>
              <a:rPr lang="en-US" altLang="ko-KR" sz="1600" dirty="0">
                <a:solidFill>
                  <a:srgbClr val="FF0000"/>
                </a:solidFill>
              </a:rPr>
              <a:t>. 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B0F0"/>
                </a:solidFill>
              </a:rPr>
              <a:t>예로 </a:t>
            </a:r>
            <a:r>
              <a:rPr lang="ko-KR" altLang="en-US" sz="1600" dirty="0">
                <a:solidFill>
                  <a:srgbClr val="00B0F0"/>
                </a:solidFill>
              </a:rPr>
              <a:t>들면 로컬에서 클라이언트는 </a:t>
            </a:r>
            <a:r>
              <a:rPr lang="en-US" altLang="ko-KR" sz="1600" dirty="0">
                <a:solidFill>
                  <a:srgbClr val="00B0F0"/>
                </a:solidFill>
              </a:rPr>
              <a:t>3000 </a:t>
            </a:r>
            <a:r>
              <a:rPr lang="ko-KR" altLang="en-US" sz="1600" dirty="0">
                <a:solidFill>
                  <a:srgbClr val="00B0F0"/>
                </a:solidFill>
              </a:rPr>
              <a:t>포트로 서버는 </a:t>
            </a:r>
            <a:r>
              <a:rPr lang="en-US" altLang="ko-KR" sz="1600" dirty="0">
                <a:solidFill>
                  <a:srgbClr val="00B0F0"/>
                </a:solidFill>
              </a:rPr>
              <a:t>10000 </a:t>
            </a:r>
            <a:r>
              <a:rPr lang="ko-KR" altLang="en-US" sz="1600" dirty="0">
                <a:solidFill>
                  <a:srgbClr val="00B0F0"/>
                </a:solidFill>
              </a:rPr>
              <a:t>포트로 서버를 </a:t>
            </a:r>
            <a:r>
              <a:rPr lang="ko-KR" altLang="en-US" sz="1600" dirty="0" smtClean="0">
                <a:solidFill>
                  <a:srgbClr val="00B0F0"/>
                </a:solidFill>
              </a:rPr>
              <a:t>실행했을 때 </a:t>
            </a:r>
            <a:r>
              <a:rPr lang="ko-KR" altLang="en-US" sz="1600" dirty="0">
                <a:solidFill>
                  <a:srgbClr val="00B0F0"/>
                </a:solidFill>
              </a:rPr>
              <a:t>또는 로컬 서버에서 다른 서버로 호출할 때 발생하게 됩니다</a:t>
            </a:r>
            <a:r>
              <a:rPr lang="en-US" altLang="ko-KR" sz="1600" dirty="0">
                <a:solidFill>
                  <a:srgbClr val="00B0F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CORS (Cross Origin Resource Sharing)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해결 방안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Access-Control-Allow-Origin response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헤더 추가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어떤 특정한 요청만 적용 하고 싶다면 </a:t>
            </a:r>
            <a:r>
              <a:rPr lang="en-US" altLang="ko-KR" sz="1600" dirty="0" smtClean="0">
                <a:solidFill>
                  <a:schemeClr val="tx1"/>
                </a:solidFill>
              </a:rPr>
              <a:t>cross-origin</a:t>
            </a:r>
            <a:r>
              <a:rPr lang="ko-KR" altLang="en-US" sz="1600" dirty="0" smtClean="0">
                <a:solidFill>
                  <a:schemeClr val="tx1"/>
                </a:solidFill>
              </a:rPr>
              <a:t>을 허락하는 헤더를 추가해 문제를 해결할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8" y="2961152"/>
            <a:ext cx="762106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CORS (Cross Origin Resource Sharing)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해결 방안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Middleware 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cors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추가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600" dirty="0" smtClean="0">
                <a:solidFill>
                  <a:srgbClr val="FF0000"/>
                </a:solidFill>
              </a:rPr>
              <a:t> install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cors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98508" y="2348880"/>
            <a:ext cx="6946984" cy="4079175"/>
            <a:chOff x="649760" y="2518177"/>
            <a:chExt cx="7659170" cy="46742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498" y="2518177"/>
              <a:ext cx="7573432" cy="88594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497" y="3379326"/>
              <a:ext cx="7535327" cy="141942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760" y="4725144"/>
              <a:ext cx="7621064" cy="246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9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프로비저닝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Provisioning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어떤 애플리케이션을 서버에서 운영하려면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프로비저닝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과정을 거쳐야 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err="1" smtClean="0">
                <a:solidFill>
                  <a:schemeClr val="tx1"/>
                </a:solidFill>
                <a:latin typeface="+mn-ea"/>
              </a:rPr>
              <a:t>프로비저닝은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서버의 환경을 어떤 애플리케이션이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실행 가능한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상태로 준비하는 과정을 의미합니다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기존에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 운영에 있어서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프로비저닝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작업은 가장 중요하고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그리고 가장 어려운 작업 중 하나였습니다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Dockerfile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작성하고 이미지를 만드는 게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도커에서는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프로비저닝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작업이라고 할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 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Overview of the infrastructure provisioning pipeline. | Download Scientific 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13" y="4703821"/>
            <a:ext cx="4758175" cy="17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Forward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Proxy vs Reverse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Proxy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How To Set Up a Reverse Proxy (Step-By-Step for Nginx &amp; Apach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988840"/>
            <a:ext cx="6552728" cy="32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Forward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Proxy vs Reverse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Proxy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7170" name="Picture 2" descr="2.1.c-Networking--Fundamentals--Forward and Reverse Proxies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28" y="1988432"/>
            <a:ext cx="6883545" cy="38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Reverse Proxy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리버스 </a:t>
            </a:r>
            <a:r>
              <a:rPr lang="ko-KR" altLang="en-US" sz="1400" b="1" dirty="0" smtClean="0"/>
              <a:t>프록시</a:t>
            </a:r>
            <a:r>
              <a:rPr lang="ko-KR" altLang="en-US" sz="1400" dirty="0"/>
              <a:t>는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클라이언트 요청을 대신 받아 </a:t>
            </a:r>
            <a:r>
              <a:rPr lang="ko-KR" altLang="en-US" sz="1400" b="1" dirty="0"/>
              <a:t>내부 서버로 전달</a:t>
            </a:r>
            <a:r>
              <a:rPr lang="ko-KR" altLang="en-US" sz="1400" dirty="0"/>
              <a:t>해주는 </a:t>
            </a:r>
            <a:r>
              <a:rPr lang="ko-KR" altLang="en-US" sz="1400" dirty="0" smtClean="0"/>
              <a:t>역할을 하는 서버를 말한다</a:t>
            </a:r>
            <a:r>
              <a:rPr lang="en-US" altLang="ko-KR" sz="1400" dirty="0" smtClean="0"/>
              <a:t>.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Picture 2" descr="How To Set Up a Reverse Proxy (Step-By-Step for Nginx &amp; Apach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8" y="2996952"/>
            <a:ext cx="723452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Reverse Proxy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보안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(Security)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보통 기업의 네트워크 환경은 비무장 지대</a:t>
            </a:r>
            <a:r>
              <a:rPr lang="en-US" altLang="ko-KR" sz="1400" dirty="0">
                <a:latin typeface="+mn-ea"/>
              </a:rPr>
              <a:t>(DMZ; Demilitarized Zone) </a:t>
            </a:r>
            <a:r>
              <a:rPr lang="ko-KR" altLang="en-US" sz="1400" dirty="0">
                <a:latin typeface="+mn-ea"/>
              </a:rPr>
              <a:t>라고 하는 내부 네트워크와 외부 네트워크 사이에 위치하는 구간이 존재합니다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DMZ </a:t>
            </a:r>
            <a:r>
              <a:rPr lang="ko-KR" altLang="en-US" sz="1400" dirty="0">
                <a:latin typeface="+mn-ea"/>
              </a:rPr>
              <a:t>내에 외부에 서비스를 제공하는 서버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메일 서버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웹 서버</a:t>
            </a:r>
            <a:r>
              <a:rPr lang="en-US" altLang="ko-KR" sz="1400" dirty="0">
                <a:latin typeface="+mn-ea"/>
              </a:rPr>
              <a:t>, DNS </a:t>
            </a:r>
            <a:r>
              <a:rPr lang="ko-KR" altLang="en-US" sz="1400" dirty="0">
                <a:latin typeface="+mn-ea"/>
              </a:rPr>
              <a:t>서버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를 배치하고 네트워크는 </a:t>
            </a:r>
            <a:r>
              <a:rPr lang="en-US" altLang="ko-KR" sz="1400" dirty="0">
                <a:latin typeface="+mn-ea"/>
              </a:rPr>
              <a:t>1, 2</a:t>
            </a:r>
            <a:r>
              <a:rPr lang="ko-KR" altLang="en-US" sz="1400" dirty="0">
                <a:latin typeface="+mn-ea"/>
              </a:rPr>
              <a:t>차 방화벽으로 보호합니다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example.com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서비스를 제공하려면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DMZ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에 놓고 서비스해도 되지만 이런 서비스는 보통 내부의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서버와 연결되어 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https://www.lesstif.com/system-admin/files/21430345/113344891/1/1622590089000/image2021-6-2_8-28-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94" y="4221088"/>
            <a:ext cx="1929612" cy="204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Reverse Proxy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만약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가 최전방에 있으면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가 털릴 경우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와 관련 서버까지 모두 같이 털리는 심각한 보안 문제가 발생할 수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이때문에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DMZ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존에 웹 서버를 두고 리버스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프록시로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설정하고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내부망에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위치시키게 설정합니다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리버스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프록시로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동작하는 웹 서버만 내부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와 연결하도록 설정하므로 웹 서버가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해킹 당해도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차 방화벽을 다시 뚫어야 하므로 더 보안에 강해질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33502" y="4005064"/>
            <a:ext cx="5076997" cy="2568377"/>
            <a:chOff x="1907704" y="3789040"/>
            <a:chExt cx="5076997" cy="2568377"/>
          </a:xfrm>
        </p:grpSpPr>
        <p:pic>
          <p:nvPicPr>
            <p:cNvPr id="3074" name="Picture 2" descr="https://www.lesstif.com/system-admin/files/21430345/113344891/1/1622590089000/image2021-6-2_8-28-1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012909"/>
              <a:ext cx="1997437" cy="2120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blog.kakaocdn.net/dn/c8AN2H/btrDUuCAbFQ/Al3oK6Y7I7Yx8iPqgmKmM0/im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789040"/>
              <a:ext cx="2916757" cy="256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23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Reverse Proxy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속도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(Speed)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와 안정성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reverse proxy </a:t>
            </a:r>
            <a:r>
              <a:rPr lang="ko-KR" altLang="en-US" sz="1400" dirty="0"/>
              <a:t>개념을 이해하고 구성하면 이 앞에 </a:t>
            </a:r>
            <a:r>
              <a:rPr lang="en-US" altLang="ko-KR" sz="1400" dirty="0"/>
              <a:t>Cache Server </a:t>
            </a:r>
            <a:r>
              <a:rPr lang="ko-KR" altLang="en-US" sz="1400" dirty="0"/>
              <a:t>를 붙이거나 </a:t>
            </a:r>
            <a:r>
              <a:rPr lang="en-US" altLang="ko-KR" sz="1400" dirty="0"/>
              <a:t>SSL </a:t>
            </a:r>
            <a:r>
              <a:rPr lang="ko-KR" altLang="en-US" sz="1400" dirty="0"/>
              <a:t>하드웨어 가속기를 </a:t>
            </a:r>
            <a:r>
              <a:rPr lang="ko-KR" altLang="en-US" sz="1400" dirty="0" smtClean="0"/>
              <a:t>연동 하는 등 </a:t>
            </a:r>
            <a:r>
              <a:rPr lang="ko-KR" altLang="en-US" sz="1400" dirty="0"/>
              <a:t>아키텍처 측면에서 성능 향상을 하기가 용이해 집니다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아주 심플하게 생각하면 </a:t>
            </a:r>
            <a:r>
              <a:rPr lang="en-US" altLang="ko-KR" sz="1400" dirty="0" err="1"/>
              <a:t>cloudflare</a:t>
            </a:r>
            <a:r>
              <a:rPr lang="en-US" altLang="ko-KR" sz="1400" dirty="0"/>
              <a:t> 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akamai</a:t>
            </a:r>
            <a:r>
              <a:rPr lang="en-US" altLang="ko-KR" sz="1400" dirty="0"/>
              <a:t> </a:t>
            </a:r>
            <a:r>
              <a:rPr lang="ko-KR" altLang="en-US" sz="1400" dirty="0"/>
              <a:t>같은 </a:t>
            </a:r>
            <a:r>
              <a:rPr lang="en-US" altLang="ko-KR" sz="1400" dirty="0"/>
              <a:t>CDN </a:t>
            </a:r>
            <a:r>
              <a:rPr lang="ko-KR" altLang="en-US" sz="1400" dirty="0"/>
              <a:t>도 </a:t>
            </a:r>
            <a:r>
              <a:rPr lang="en-US" altLang="ko-KR" sz="1400" dirty="0"/>
              <a:t>Reverse proxy </a:t>
            </a:r>
            <a:r>
              <a:rPr lang="ko-KR" altLang="en-US" sz="1400" dirty="0"/>
              <a:t>로 동작하는 캐시 </a:t>
            </a:r>
            <a:r>
              <a:rPr lang="ko-KR" altLang="en-US" sz="1400" dirty="0" smtClean="0"/>
              <a:t>서버 일 뿐이다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CDN </a:t>
            </a:r>
            <a:r>
              <a:rPr lang="ko-KR" altLang="en-US" sz="1400" dirty="0"/>
              <a:t>을 연동한다면 </a:t>
            </a:r>
            <a:r>
              <a:rPr lang="en-US" altLang="ko-KR" sz="1400" dirty="0"/>
              <a:t>DDOS </a:t>
            </a:r>
            <a:r>
              <a:rPr lang="ko-KR" altLang="en-US" sz="1400" dirty="0"/>
              <a:t>공격을 효과적으로 방어하고 서비스를 빠르고 안정적으로 제공할 수 있습니다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pic>
        <p:nvPicPr>
          <p:cNvPr id="2050" name="Picture 2" descr="What is caching? | How is a website cached? | Cloudfl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933056"/>
            <a:ext cx="3528392" cy="23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9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Reverse Proxy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신뢰성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(Reliability)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증대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리버시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프록시를 </a:t>
            </a:r>
            <a:r>
              <a:rPr lang="en-US" altLang="ko-KR" sz="1400" dirty="0"/>
              <a:t>cluster</a:t>
            </a:r>
            <a:r>
              <a:rPr lang="ko-KR" altLang="en-US" sz="1400" dirty="0"/>
              <a:t>로 구성해 놓으면 가용성을 높일 수 있고 사용자가 증가하는 상황에 맞게 </a:t>
            </a:r>
            <a:r>
              <a:rPr lang="en-US" altLang="ko-KR" sz="1400" dirty="0"/>
              <a:t>Web Server </a:t>
            </a:r>
            <a:r>
              <a:rPr lang="ko-KR" altLang="en-US" sz="1400" dirty="0"/>
              <a:t>나 </a:t>
            </a:r>
            <a:r>
              <a:rPr lang="en-US" altLang="ko-KR" sz="1400" dirty="0"/>
              <a:t>WAS </a:t>
            </a:r>
            <a:r>
              <a:rPr lang="ko-KR" altLang="en-US" sz="1400" dirty="0"/>
              <a:t>를 유연하게 늘릴 수 있는 장점이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리버스 프록시 앞에 </a:t>
            </a:r>
            <a:r>
              <a:rPr lang="en-US" altLang="ko-KR" sz="1400" dirty="0"/>
              <a:t>L4 </a:t>
            </a:r>
            <a:r>
              <a:rPr lang="ko-KR" altLang="en-US" sz="1400" dirty="0"/>
              <a:t>나 </a:t>
            </a:r>
            <a:r>
              <a:rPr lang="en-US" altLang="ko-KR" sz="1400" dirty="0"/>
              <a:t>load balancer </a:t>
            </a:r>
            <a:r>
              <a:rPr lang="ko-KR" altLang="en-US" sz="1400" dirty="0"/>
              <a:t>를 붙이면 </a:t>
            </a:r>
            <a:r>
              <a:rPr lang="en-US" altLang="ko-KR" sz="1400" dirty="0"/>
              <a:t>Round Robin(RR), Least connection </a:t>
            </a:r>
            <a:r>
              <a:rPr lang="ko-KR" altLang="en-US" sz="1400" dirty="0"/>
              <a:t>등 상황에 맞는 분배 알고리즘을 적용해 서비스 신뢰성을 높일 수 있습니다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pic>
        <p:nvPicPr>
          <p:cNvPr id="5122" name="Picture 2" descr="What is load balancing? | How load balancers work | Cloudfl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55" y="3717032"/>
            <a:ext cx="3542491" cy="25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37680</TotalTime>
  <Words>479</Words>
  <Application>Microsoft Office PowerPoint</Application>
  <PresentationFormat>화면 슬라이드 쇼(4:3)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Server 기초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3819</cp:revision>
  <cp:lastPrinted>2020-07-31T05:58:37Z</cp:lastPrinted>
  <dcterms:created xsi:type="dcterms:W3CDTF">2007-03-28T23:45:48Z</dcterms:created>
  <dcterms:modified xsi:type="dcterms:W3CDTF">2022-12-07T08:45:39Z</dcterms:modified>
</cp:coreProperties>
</file>