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15" r:id="rId2"/>
    <p:sldId id="1134" r:id="rId3"/>
    <p:sldId id="1140" r:id="rId4"/>
    <p:sldId id="1133" r:id="rId5"/>
    <p:sldId id="1137" r:id="rId6"/>
    <p:sldId id="1139" r:id="rId7"/>
    <p:sldId id="1135" r:id="rId8"/>
    <p:sldId id="1136" r:id="rId9"/>
    <p:sldId id="1141" r:id="rId10"/>
    <p:sldId id="1142" r:id="rId11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B2%98%EB%A6%AC_%EC%9E%A5%EC%B9%98" TargetMode="External"/><Relationship Id="rId7" Type="http://schemas.openxmlformats.org/officeDocument/2006/relationships/hyperlink" Target="https://ko.wikipedia.org/wiki/%EB%AA%85%EB%A0%B9_%EC%A7%91%ED%95%A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BB%B4%ED%93%A8%ED%84%B0_%EC%BB%A4%EB%84%90" TargetMode="External"/><Relationship Id="rId5" Type="http://schemas.openxmlformats.org/officeDocument/2006/relationships/hyperlink" Target="https://ko.wikipedia.org/wiki/%EC%97%94%EB%B9%84%EB%94%94%EC%95%84" TargetMode="External"/><Relationship Id="rId4" Type="http://schemas.openxmlformats.org/officeDocument/2006/relationships/hyperlink" Target="https://ko.wikipedia.org/wiki/GPGP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다변향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87624" y="2348880"/>
            <a:ext cx="6768752" cy="3055261"/>
            <a:chOff x="1043608" y="2472695"/>
            <a:chExt cx="6567082" cy="2931446"/>
          </a:xfrm>
        </p:grpSpPr>
        <p:grpSp>
          <p:nvGrpSpPr>
            <p:cNvPr id="9" name="그룹 8"/>
            <p:cNvGrpSpPr/>
            <p:nvPr/>
          </p:nvGrpSpPr>
          <p:grpSpPr>
            <a:xfrm>
              <a:off x="1043608" y="2495856"/>
              <a:ext cx="4176464" cy="2908285"/>
              <a:chOff x="1576890" y="2254981"/>
              <a:chExt cx="6322263" cy="348730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91" y="2254981"/>
                <a:ext cx="6322262" cy="1669449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90" y="4113515"/>
                <a:ext cx="6322263" cy="1628775"/>
              </a:xfrm>
              <a:prstGeom prst="rect">
                <a:avLst/>
              </a:prstGeom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721" y="2472695"/>
              <a:ext cx="2023969" cy="293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8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Tensorflow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개발 환경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 환경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Python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3.5-3.7, Windows 7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이상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OS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64bit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설치 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(Ver2.x) : CPU + GPU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지원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tensorflow</a:t>
            </a:r>
            <a:endParaRPr kumimoji="0" lang="en-US" altLang="ko-KR" sz="14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pip install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-nightly (unstable) 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--upgrade </a:t>
            </a:r>
            <a:r>
              <a:rPr kumimoji="0" lang="en-US" altLang="ko-KR" sz="1400" dirty="0" err="1" smtClean="0">
                <a:solidFill>
                  <a:schemeClr val="tx1"/>
                </a:solidFill>
                <a:latin typeface="+mn-ea"/>
              </a:rPr>
              <a:t>tensorflow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conda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install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설치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Ver1.x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pip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install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==1.15      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   #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CPU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rgbClr val="00B0F0"/>
                </a:solidFill>
                <a:latin typeface="+mn-ea"/>
              </a:rPr>
              <a:t>pip install </a:t>
            </a:r>
            <a:r>
              <a:rPr kumimoji="0" lang="en-US" altLang="ko-KR" sz="1400" dirty="0" err="1">
                <a:solidFill>
                  <a:srgbClr val="00B0F0"/>
                </a:solidFill>
                <a:latin typeface="+mn-ea"/>
              </a:rPr>
              <a:t>tensorflow-gpu</a:t>
            </a:r>
            <a:r>
              <a:rPr kumimoji="0" lang="en-US" altLang="ko-KR" sz="1400" dirty="0">
                <a:solidFill>
                  <a:srgbClr val="00B0F0"/>
                </a:solidFill>
                <a:latin typeface="+mn-ea"/>
              </a:rPr>
              <a:t>==1.15  # </a:t>
            </a:r>
            <a:r>
              <a:rPr kumimoji="0" lang="en-US" altLang="ko-KR" sz="1400" dirty="0" smtClean="0">
                <a:solidFill>
                  <a:srgbClr val="00B0F0"/>
                </a:solidFill>
                <a:latin typeface="+mn-ea"/>
              </a:rPr>
              <a:t>GPU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버전 확인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python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 as </a:t>
            </a:r>
            <a:r>
              <a:rPr lang="en-US" altLang="ko-KR" sz="1400" dirty="0" err="1" smtClean="0"/>
              <a:t>tf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tf</a:t>
            </a:r>
            <a:r>
              <a:rPr lang="en-US" altLang="ko-KR" sz="1400" dirty="0"/>
              <a:t>.__version</a:t>
            </a:r>
            <a:r>
              <a:rPr lang="en-US" altLang="ko-KR" sz="1400" dirty="0" smtClean="0"/>
              <a:t>__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python -c "import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 as 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; print(</a:t>
            </a:r>
            <a:r>
              <a:rPr kumimoji="0" lang="en-US" altLang="ko-KR" sz="1400" dirty="0" err="1">
                <a:solidFill>
                  <a:schemeClr val="tx1"/>
                </a:solidFill>
                <a:latin typeface="+mn-ea"/>
              </a:rPr>
              <a:t>tf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.__version__)"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Anaconda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가상 환경 만들기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set CONDA_FORCE_32BIT=0 (64bit)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conda </a:t>
            </a:r>
            <a:r>
              <a:rPr lang="it-IT" altLang="ko-KR" sz="1600" dirty="0">
                <a:solidFill>
                  <a:schemeClr val="tx1"/>
                </a:solidFill>
              </a:rPr>
              <a:t>create -n </a:t>
            </a:r>
            <a:r>
              <a:rPr lang="it-IT" altLang="ko-KR" sz="1600" dirty="0" smtClean="0">
                <a:solidFill>
                  <a:schemeClr val="tx1"/>
                </a:solidFill>
              </a:rPr>
              <a:t>tf_v1 python=3.7 anaconda</a:t>
            </a:r>
            <a:endParaRPr lang="it-IT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>
                <a:solidFill>
                  <a:schemeClr val="tx1"/>
                </a:solidFill>
              </a:rPr>
              <a:t>activate tf_v1</a:t>
            </a:r>
            <a:r>
              <a:rPr lang="it-IT" altLang="ko-KR" sz="1600" dirty="0" smtClean="0">
                <a:solidFill>
                  <a:schemeClr val="tx1"/>
                </a:solidFill>
              </a:rPr>
              <a:t> (</a:t>
            </a:r>
            <a:r>
              <a:rPr lang="ko-KR" altLang="en-US" sz="1600" dirty="0" smtClean="0">
                <a:solidFill>
                  <a:schemeClr val="tx1"/>
                </a:solidFill>
              </a:rPr>
              <a:t>가상 환경 활성화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it-IT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 smtClean="0">
                <a:solidFill>
                  <a:schemeClr val="tx1"/>
                </a:solidFill>
              </a:rPr>
              <a:t>Python (</a:t>
            </a:r>
            <a:r>
              <a:rPr lang="ko-KR" altLang="en-US" sz="1600" dirty="0" smtClean="0">
                <a:solidFill>
                  <a:schemeClr val="tx1"/>
                </a:solidFill>
              </a:rPr>
              <a:t>설치 확인</a:t>
            </a:r>
            <a:r>
              <a:rPr lang="en-US" altLang="ko-KR" sz="1600" dirty="0">
                <a:solidFill>
                  <a:schemeClr val="tx1"/>
                </a:solidFill>
              </a:rPr>
              <a:t>), exit()</a:t>
            </a:r>
            <a:endParaRPr lang="it-IT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Deactivate </a:t>
            </a:r>
            <a:r>
              <a:rPr lang="it-IT" altLang="ko-KR" sz="1600" dirty="0">
                <a:solidFill>
                  <a:schemeClr val="tx1"/>
                </a:solidFill>
              </a:rPr>
              <a:t>tf_v1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가상 환경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제거하기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ko-KR" sz="1600" dirty="0"/>
              <a:t>conda </a:t>
            </a:r>
            <a:r>
              <a:rPr lang="it-IT" altLang="ko-KR" sz="1600" dirty="0" smtClean="0"/>
              <a:t>env remove –n </a:t>
            </a:r>
            <a:r>
              <a:rPr lang="it-IT" altLang="ko-KR" sz="1600" dirty="0">
                <a:solidFill>
                  <a:schemeClr val="tx1"/>
                </a:solidFill>
              </a:rPr>
              <a:t>tf_v1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2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(Compute Unified Device Architecture)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CUDA</a:t>
            </a:r>
            <a:r>
              <a:rPr lang="ko-KR" altLang="en-US" sz="1600" dirty="0">
                <a:latin typeface="+mj-ea"/>
                <a:ea typeface="+mj-ea"/>
              </a:rPr>
              <a:t> </a:t>
            </a:r>
            <a:r>
              <a:rPr lang="en-US" altLang="ko-KR" sz="1600" dirty="0">
                <a:latin typeface="+mj-ea"/>
                <a:ea typeface="+mj-ea"/>
              </a:rPr>
              <a:t>("Compute Unified Device Architecture", </a:t>
            </a:r>
            <a:r>
              <a:rPr lang="ko-KR" altLang="en-US" sz="1600" dirty="0" err="1">
                <a:latin typeface="+mj-ea"/>
                <a:ea typeface="+mj-ea"/>
              </a:rPr>
              <a:t>쿠다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는 </a:t>
            </a:r>
            <a:r>
              <a:rPr lang="ko-KR" altLang="en-US" sz="1600" dirty="0">
                <a:latin typeface="+mj-ea"/>
                <a:ea typeface="+mj-ea"/>
                <a:hlinkClick r:id="rId3" tooltip="그래픽 처리 장치"/>
              </a:rPr>
              <a:t>그래픽 처리 장치</a:t>
            </a:r>
            <a:r>
              <a:rPr lang="en-US" altLang="ko-KR" sz="1600" dirty="0">
                <a:latin typeface="+mj-ea"/>
                <a:ea typeface="+mj-ea"/>
              </a:rPr>
              <a:t>(GPU)</a:t>
            </a:r>
            <a:r>
              <a:rPr lang="ko-KR" altLang="en-US" sz="1600" dirty="0">
                <a:latin typeface="+mj-ea"/>
                <a:ea typeface="+mj-ea"/>
              </a:rPr>
              <a:t>에서 수행하는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병렬 처리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알고리즘을 </a:t>
            </a:r>
            <a:r>
              <a:rPr lang="en-US" altLang="ko-KR" sz="1600" dirty="0">
                <a:latin typeface="+mj-ea"/>
                <a:ea typeface="+mj-ea"/>
              </a:rPr>
              <a:t>C </a:t>
            </a:r>
            <a:r>
              <a:rPr lang="ko-KR" altLang="en-US" sz="1600" dirty="0">
                <a:latin typeface="+mj-ea"/>
                <a:ea typeface="+mj-ea"/>
              </a:rPr>
              <a:t>프로그래밍 언어를 비롯한 산업 표준 언어를 사용하여 작성할 수 있도록 하는 </a:t>
            </a:r>
            <a:r>
              <a:rPr lang="en-US" altLang="ko-KR" sz="1600" dirty="0">
                <a:latin typeface="+mj-ea"/>
                <a:ea typeface="+mj-ea"/>
                <a:hlinkClick r:id="rId4" tooltip="GPGPU"/>
              </a:rPr>
              <a:t>GPGPU</a:t>
            </a:r>
            <a:r>
              <a:rPr lang="ko-KR" altLang="en-US" sz="1600" dirty="0">
                <a:latin typeface="+mj-ea"/>
                <a:ea typeface="+mj-ea"/>
              </a:rPr>
              <a:t> 기술이다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CUDA</a:t>
            </a:r>
            <a:r>
              <a:rPr lang="ko-KR" altLang="en-US" sz="1600" dirty="0">
                <a:latin typeface="+mj-ea"/>
                <a:ea typeface="+mj-ea"/>
              </a:rPr>
              <a:t>는 </a:t>
            </a:r>
            <a:r>
              <a:rPr lang="ko-KR" altLang="en-US" sz="1600" dirty="0">
                <a:latin typeface="+mj-ea"/>
                <a:ea typeface="+mj-ea"/>
                <a:hlinkClick r:id="rId5" tooltip="엔비디아"/>
              </a:rPr>
              <a:t>엔비디아</a:t>
            </a:r>
            <a:r>
              <a:rPr lang="ko-KR" altLang="en-US" sz="1600" dirty="0">
                <a:latin typeface="+mj-ea"/>
                <a:ea typeface="+mj-ea"/>
              </a:rPr>
              <a:t>가 개발해오고 있으며 이 아키텍처를 사용하려면 엔비디아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와 특별한 스트림 처리 드라이버가 필요하다</a:t>
            </a:r>
            <a:r>
              <a:rPr lang="en-US" altLang="ko-KR" sz="1600" dirty="0">
                <a:latin typeface="+mj-ea"/>
                <a:ea typeface="+mj-ea"/>
              </a:rPr>
              <a:t>. CUDA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G8X GPU</a:t>
            </a:r>
            <a:r>
              <a:rPr lang="ko-KR" altLang="en-US" sz="1600" dirty="0">
                <a:latin typeface="+mj-ea"/>
                <a:ea typeface="+mj-ea"/>
              </a:rPr>
              <a:t>로 구성된 </a:t>
            </a:r>
            <a:r>
              <a:rPr lang="ko-KR" altLang="en-US" sz="1600" dirty="0" err="1">
                <a:latin typeface="+mj-ea"/>
                <a:ea typeface="+mj-ea"/>
              </a:rPr>
              <a:t>지포스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8 </a:t>
            </a:r>
            <a:r>
              <a:rPr lang="ko-KR" altLang="en-US" sz="1600" dirty="0" err="1">
                <a:latin typeface="+mj-ea"/>
                <a:ea typeface="+mj-ea"/>
              </a:rPr>
              <a:t>시리즈급</a:t>
            </a:r>
            <a:r>
              <a:rPr lang="ko-KR" altLang="en-US" sz="1600" dirty="0">
                <a:latin typeface="+mj-ea"/>
                <a:ea typeface="+mj-ea"/>
              </a:rPr>
              <a:t> 이상에서 동작한다</a:t>
            </a:r>
            <a:r>
              <a:rPr lang="en-US" altLang="ko-KR" sz="1600" dirty="0">
                <a:latin typeface="+mj-ea"/>
                <a:ea typeface="+mj-ea"/>
              </a:rPr>
              <a:t>. CUDA </a:t>
            </a:r>
            <a:r>
              <a:rPr lang="ko-KR" altLang="en-US" sz="1600" dirty="0">
                <a:latin typeface="+mj-ea"/>
                <a:ea typeface="+mj-ea"/>
              </a:rPr>
              <a:t>플랫폼은 </a:t>
            </a:r>
            <a:r>
              <a:rPr lang="ko-KR" altLang="en-US" sz="1600" dirty="0">
                <a:latin typeface="+mj-ea"/>
                <a:ea typeface="+mj-ea"/>
                <a:hlinkClick r:id="rId6" tooltip="컴퓨터 커널"/>
              </a:rPr>
              <a:t>컴퓨터 커널</a:t>
            </a:r>
            <a:r>
              <a:rPr lang="ko-KR" altLang="en-US" sz="1600" dirty="0">
                <a:latin typeface="+mj-ea"/>
                <a:ea typeface="+mj-ea"/>
              </a:rPr>
              <a:t>의 실행을 위해 </a:t>
            </a:r>
            <a:r>
              <a:rPr lang="en-US" altLang="ko-KR" sz="1600" dirty="0">
                <a:latin typeface="+mj-ea"/>
                <a:ea typeface="+mj-ea"/>
              </a:rPr>
              <a:t>GPU</a:t>
            </a:r>
            <a:r>
              <a:rPr lang="ko-KR" altLang="en-US" sz="1600" dirty="0">
                <a:latin typeface="+mj-ea"/>
                <a:ea typeface="+mj-ea"/>
              </a:rPr>
              <a:t>의 가상 </a:t>
            </a:r>
            <a:r>
              <a:rPr lang="ko-KR" altLang="en-US" sz="1600" dirty="0">
                <a:latin typeface="+mj-ea"/>
                <a:ea typeface="+mj-ea"/>
                <a:hlinkClick r:id="rId7" tooltip="명령 집합"/>
              </a:rPr>
              <a:t>명령 집합</a:t>
            </a:r>
            <a:r>
              <a:rPr lang="ko-KR" altLang="en-US" sz="1600" dirty="0">
                <a:latin typeface="+mj-ea"/>
                <a:ea typeface="+mj-ea"/>
              </a:rPr>
              <a:t>과 병렬 연산 요소들을 직접 접근할 수 있는 소프트웨어 계층이다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요구 사항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CUDA Compute Capability 3.5 </a:t>
            </a:r>
            <a:r>
              <a:rPr lang="ko-KR" altLang="en-US" sz="1600" dirty="0" smtClean="0"/>
              <a:t>이상을 포함하는 </a:t>
            </a:r>
            <a:r>
              <a:rPr lang="en-US" altLang="ko-KR" sz="1600" dirty="0" smtClean="0"/>
              <a:t>NVIDIA GPU Card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NVIDIA GPU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드라이버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10.1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에는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418.x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이상이 필요합니다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452.06-desktop-win10-64bit-international-dch-whql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Toolkit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10.1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을 지원합니다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TensorFlow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2.1.0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cuda_10.1.105_win10_network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Toolkit\CUDA\v10.1\bin;%PATH%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Toolkit\CUDA\v10.1\extras\CUPTI\libx64;%PATH%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PATH=C:\Program Files\NVIDIA GPU Computing Toolkit\CUDA\v10.1\include;%PATH%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rgbClr val="FF0000"/>
                </a:solidFill>
                <a:latin typeface="+mn-ea"/>
              </a:rPr>
              <a:t>SET PATH=C:\tools\cuda\bin;%PATH%</a:t>
            </a:r>
            <a:endParaRPr kumimoji="0"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5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CUDA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설치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CUPTI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CUDA Toolkit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과 함께 제공됩니다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err="1" smtClean="0">
                <a:solidFill>
                  <a:schemeClr val="tx1"/>
                </a:solidFill>
                <a:latin typeface="+mn-ea"/>
              </a:rPr>
              <a:t>cuDNN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SDK(7.6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이상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cudnn-10.1-windows10-x64-v8.0.2.39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환경 변수 </a:t>
            </a:r>
            <a:r>
              <a:rPr kumimoji="0" lang="en-US" altLang="ko-KR" sz="1600" dirty="0" smtClean="0">
                <a:solidFill>
                  <a:srgbClr val="FF0000"/>
                </a:solidFill>
                <a:latin typeface="+mn-ea"/>
              </a:rPr>
              <a:t>Path </a:t>
            </a:r>
            <a:r>
              <a:rPr kumimoji="0" lang="ko-KR" altLang="en-US" sz="1600" dirty="0" smtClean="0">
                <a:solidFill>
                  <a:srgbClr val="FF0000"/>
                </a:solidFill>
                <a:latin typeface="+mn-ea"/>
              </a:rPr>
              <a:t>설정 </a:t>
            </a:r>
            <a:r>
              <a:rPr kumimoji="0" lang="en-US" altLang="ko-KR" sz="1600" dirty="0">
                <a:solidFill>
                  <a:srgbClr val="FF0000"/>
                </a:solidFill>
                <a:latin typeface="+mn-ea"/>
              </a:rPr>
              <a:t>: C:\cuda\bin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선택사항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TensorRT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 6.0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일부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모델에서 추론 처리량과 지연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시간을 향상합니다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Keras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케라스는</a:t>
            </a:r>
            <a:r>
              <a:rPr lang="ko-KR" altLang="en-US" dirty="0"/>
              <a:t> 거의 모든 종류의 </a:t>
            </a:r>
            <a:r>
              <a:rPr lang="ko-KR" altLang="en-US" dirty="0" err="1"/>
              <a:t>딥러닝</a:t>
            </a:r>
            <a:r>
              <a:rPr lang="ko-KR" altLang="en-US" dirty="0"/>
              <a:t> 모델을 간편하게 만들고 훈련시킬 수 있는 </a:t>
            </a:r>
            <a:r>
              <a:rPr lang="ko-KR" altLang="en-US" dirty="0" err="1"/>
              <a:t>파이썬을</a:t>
            </a:r>
            <a:r>
              <a:rPr lang="ko-KR" altLang="en-US" dirty="0"/>
              <a:t> 위한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동일한 코드로 </a:t>
            </a:r>
            <a:r>
              <a:rPr lang="en-US" altLang="ko-KR" sz="1400" dirty="0"/>
              <a:t>CPU</a:t>
            </a:r>
            <a:r>
              <a:rPr lang="ko-KR" altLang="en-US" sz="1400" dirty="0"/>
              <a:t>와 </a:t>
            </a:r>
            <a:r>
              <a:rPr lang="en-US" altLang="ko-KR" sz="1400" dirty="0"/>
              <a:t>GPU</a:t>
            </a:r>
            <a:r>
              <a:rPr lang="ko-KR" altLang="en-US" sz="1400" dirty="0"/>
              <a:t>에서 </a:t>
            </a:r>
            <a:r>
              <a:rPr lang="ko-KR" altLang="en-US" sz="1400" dirty="0" smtClean="0"/>
              <a:t>실행 할 </a:t>
            </a:r>
            <a:r>
              <a:rPr lang="ko-KR" altLang="en-US" sz="1400" dirty="0"/>
              <a:t>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사용하기 쉬운 </a:t>
            </a:r>
            <a:r>
              <a:rPr lang="en-US" altLang="ko-KR" sz="1400" dirty="0"/>
              <a:t>API</a:t>
            </a:r>
            <a:r>
              <a:rPr lang="ko-KR" altLang="en-US" sz="1400" dirty="0"/>
              <a:t>를 가지고 있어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모델의 프로토타입을 빠르게 만들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(</a:t>
            </a:r>
            <a:r>
              <a:rPr lang="ko-KR" altLang="en-US" sz="1400" dirty="0"/>
              <a:t>컴퓨터 비전을 위한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신경망</a:t>
            </a:r>
            <a:r>
              <a:rPr lang="en-US" altLang="ko-KR" sz="1400" dirty="0"/>
              <a:t>, (</a:t>
            </a:r>
            <a:r>
              <a:rPr lang="ko-KR" altLang="en-US" sz="1400" dirty="0"/>
              <a:t>시퀀스 처리를 위한</a:t>
            </a:r>
            <a:r>
              <a:rPr lang="en-US" altLang="ko-KR" sz="1400" dirty="0"/>
              <a:t>) </a:t>
            </a:r>
            <a:r>
              <a:rPr lang="ko-KR" altLang="en-US" sz="1400" dirty="0"/>
              <a:t>순환 신경망을 지원하며 이 둘을 자유롭게 조합하여 사용할 수 있습니다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다중 입력이나 다중 출력 모델</a:t>
            </a:r>
            <a:r>
              <a:rPr lang="en-US" altLang="ko-KR" sz="1400" dirty="0"/>
              <a:t>, </a:t>
            </a:r>
            <a:r>
              <a:rPr lang="ko-KR" altLang="en-US" sz="1400" dirty="0"/>
              <a:t>층의 공유</a:t>
            </a:r>
            <a:r>
              <a:rPr lang="en-US" altLang="ko-KR" sz="1400" dirty="0"/>
              <a:t>, </a:t>
            </a:r>
            <a:r>
              <a:rPr lang="ko-KR" altLang="en-US" sz="1400" dirty="0"/>
              <a:t>모델 공유 등 어떤 네트워크 구조도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말은 적대적 생성 신경망</a:t>
            </a:r>
            <a:r>
              <a:rPr lang="en-US" altLang="ko-KR" sz="1400" dirty="0"/>
              <a:t>Generative Adversarial Network, GAN</a:t>
            </a:r>
            <a:r>
              <a:rPr lang="ko-KR" altLang="en-US" sz="1400" dirty="0"/>
              <a:t>부터 </a:t>
            </a:r>
            <a:r>
              <a:rPr lang="ko-KR" altLang="en-US" sz="1400" dirty="0" err="1"/>
              <a:t>뉴럴</a:t>
            </a:r>
            <a:r>
              <a:rPr lang="ko-KR" altLang="en-US" sz="1400" dirty="0"/>
              <a:t> 튜링 머신</a:t>
            </a:r>
            <a:r>
              <a:rPr lang="en-US" altLang="ko-KR" sz="1400" dirty="0"/>
              <a:t>Neural Turing Machine</a:t>
            </a:r>
            <a:r>
              <a:rPr lang="ko-KR" altLang="en-US" sz="1400" dirty="0"/>
              <a:t>까지 </a:t>
            </a:r>
            <a:r>
              <a:rPr lang="ko-KR" altLang="en-US" sz="1400" dirty="0" err="1"/>
              <a:t>케라스는</a:t>
            </a:r>
            <a:r>
              <a:rPr lang="ko-KR" altLang="en-US" sz="1400" dirty="0"/>
              <a:t> 기본적으로 어떤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모델에도 적합하다는 뜻입니다</a:t>
            </a:r>
            <a:r>
              <a:rPr lang="en-US" altLang="ko-KR" sz="1400" dirty="0" smtClean="0"/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7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Keras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모델을 만들기 위한 고수준의 구성 요소를 제공하는 모델 수준의 라이브러리입니다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조작이나 미분 같은 </a:t>
            </a:r>
            <a:r>
              <a:rPr lang="ko-KR" altLang="en-US" sz="1600" dirty="0" err="1"/>
              <a:t>저수준의</a:t>
            </a:r>
            <a:r>
              <a:rPr lang="ko-KR" altLang="en-US" sz="1600" dirty="0"/>
              <a:t> 연산을 다루지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대신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 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엔진</a:t>
            </a:r>
            <a:r>
              <a:rPr lang="en-US" altLang="ko-KR" sz="1600" baseline="30000" dirty="0"/>
              <a:t>backend engine</a:t>
            </a:r>
            <a:r>
              <a:rPr lang="ko-KR" altLang="en-US" sz="1600" dirty="0"/>
              <a:t>에서 제공하는 최적화되고 특화된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라이브러리를 사용합니다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케라스는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하나의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라이브러리에 국한하여 구현되어 있지 않고 모듈 구조로 구성되어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여러 </a:t>
            </a:r>
            <a:r>
              <a:rPr lang="ko-KR" altLang="en-US" sz="1600" dirty="0"/>
              <a:t>가지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엔진이 </a:t>
            </a:r>
            <a:r>
              <a:rPr lang="ko-KR" altLang="en-US" sz="1600" dirty="0" err="1"/>
              <a:t>케라스와</a:t>
            </a:r>
            <a:r>
              <a:rPr lang="ko-KR" altLang="en-US" sz="1600" dirty="0"/>
              <a:t> 매끄럽게 연동됩니다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현재는 </a:t>
            </a:r>
            <a:r>
              <a:rPr lang="ko-KR" altLang="en-US" sz="1600" dirty="0" err="1"/>
              <a:t>텐서플로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씨아노</a:t>
            </a:r>
            <a:r>
              <a:rPr lang="en-US" altLang="ko-KR" sz="1600" dirty="0"/>
              <a:t>, </a:t>
            </a:r>
            <a:r>
              <a:rPr lang="ko-KR" altLang="en-US" sz="1600" dirty="0"/>
              <a:t>마이크로소프트 </a:t>
            </a:r>
            <a:r>
              <a:rPr lang="ko-KR" altLang="en-US" sz="1600" dirty="0" err="1"/>
              <a:t>코그니티브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툴킷</a:t>
            </a:r>
            <a:r>
              <a:rPr lang="en-US" altLang="ko-KR" sz="1600" baseline="30000" dirty="0"/>
              <a:t>Microsoft Cognitive Toolkit, CNTK</a:t>
            </a:r>
            <a:r>
              <a:rPr lang="ko-KR" altLang="en-US" sz="1600" dirty="0"/>
              <a:t> </a:t>
            </a:r>
            <a:r>
              <a:rPr lang="en-US" altLang="ko-KR" sz="1600" dirty="0"/>
              <a:t>3</a:t>
            </a:r>
            <a:r>
              <a:rPr lang="ko-KR" altLang="en-US" sz="1600" dirty="0"/>
              <a:t>개를 </a:t>
            </a:r>
            <a:r>
              <a:rPr lang="ko-KR" altLang="en-US" sz="1600" dirty="0" err="1"/>
              <a:t>백엔드</a:t>
            </a:r>
            <a:r>
              <a:rPr lang="ko-KR" altLang="en-US" sz="1600" dirty="0"/>
              <a:t> 엔진으로 사용할 수 있습니다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향후에는 </a:t>
            </a:r>
            <a:r>
              <a:rPr lang="ko-KR" altLang="en-US" sz="1600" dirty="0"/>
              <a:t>더 많은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엔진을 </a:t>
            </a:r>
            <a:r>
              <a:rPr lang="ko-KR" altLang="en-US" sz="1600" dirty="0" err="1"/>
              <a:t>케라스에서</a:t>
            </a:r>
            <a:r>
              <a:rPr lang="ko-KR" altLang="en-US" sz="1600" dirty="0"/>
              <a:t> 사용할 수 있을 것입니다</a:t>
            </a:r>
            <a:r>
              <a:rPr lang="en-US" altLang="ko-KR" sz="1600" smtClean="0"/>
              <a:t>.</a:t>
            </a:r>
            <a:endParaRPr kumimoji="0"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2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다변수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선형 회귀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케라스는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</a:t>
            </a:r>
            <a:r>
              <a:rPr lang="ko-KR" altLang="en-US" sz="1600" dirty="0"/>
              <a:t> 모델을 만들기 위한 고수준의 구성 요소를 제공하는 모델 수준의 라이브러리입니다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조작이나 미분 같은 </a:t>
            </a:r>
            <a:r>
              <a:rPr lang="ko-KR" altLang="en-US" sz="1600" dirty="0" err="1"/>
              <a:t>저수준의</a:t>
            </a:r>
            <a:r>
              <a:rPr lang="ko-KR" altLang="en-US" sz="1600" dirty="0"/>
              <a:t> 연산을 다루지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대신 </a:t>
            </a:r>
            <a:r>
              <a:rPr lang="ko-KR" altLang="en-US" sz="1600" dirty="0" err="1"/>
              <a:t>케라스의</a:t>
            </a:r>
            <a:r>
              <a:rPr lang="ko-KR" altLang="en-US" sz="1600" dirty="0"/>
              <a:t> </a:t>
            </a:r>
            <a:r>
              <a:rPr lang="ko-KR" altLang="en-US" sz="1600" b="1" dirty="0" err="1"/>
              <a:t>백엔드</a:t>
            </a:r>
            <a:r>
              <a:rPr lang="ko-KR" altLang="en-US" sz="1600" b="1" dirty="0"/>
              <a:t> 엔진</a:t>
            </a:r>
            <a:r>
              <a:rPr lang="en-US" altLang="ko-KR" sz="1600" baseline="30000" dirty="0"/>
              <a:t>backend engine</a:t>
            </a:r>
            <a:r>
              <a:rPr lang="ko-KR" altLang="en-US" sz="1600" dirty="0"/>
              <a:t>에서 제공하는 최적화되고 특화된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라이브러리를 사용합니다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830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36239</TotalTime>
  <Words>442</Words>
  <Application>Microsoft Office PowerPoint</Application>
  <PresentationFormat>화면 슬라이드 쇼(4:3)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ML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3825</cp:revision>
  <cp:lastPrinted>2020-07-31T05:58:37Z</cp:lastPrinted>
  <dcterms:created xsi:type="dcterms:W3CDTF">2007-03-28T23:45:48Z</dcterms:created>
  <dcterms:modified xsi:type="dcterms:W3CDTF">2022-12-07T08:59:40Z</dcterms:modified>
</cp:coreProperties>
</file>