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16"/>
  </p:notesMasterIdLst>
  <p:handoutMasterIdLst>
    <p:handoutMasterId r:id="rId17"/>
  </p:handoutMasterIdLst>
  <p:sldIdLst>
    <p:sldId id="615" r:id="rId2"/>
    <p:sldId id="617" r:id="rId3"/>
    <p:sldId id="627" r:id="rId4"/>
    <p:sldId id="630" r:id="rId5"/>
    <p:sldId id="623" r:id="rId6"/>
    <p:sldId id="628" r:id="rId7"/>
    <p:sldId id="629" r:id="rId8"/>
    <p:sldId id="625" r:id="rId9"/>
    <p:sldId id="616" r:id="rId10"/>
    <p:sldId id="618" r:id="rId11"/>
    <p:sldId id="619" r:id="rId12"/>
    <p:sldId id="620" r:id="rId13"/>
    <p:sldId id="621" r:id="rId14"/>
    <p:sldId id="631" r:id="rId15"/>
  </p:sldIdLst>
  <p:sldSz cx="9144000" cy="6858000" type="screen4x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70AD47"/>
    <a:srgbClr val="3333FF"/>
    <a:srgbClr val="4545FF"/>
    <a:srgbClr val="0033CC"/>
    <a:srgbClr val="3366CC"/>
    <a:srgbClr val="0000FF"/>
    <a:srgbClr val="4F4F4F"/>
    <a:srgbClr val="0033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50" autoAdjust="0"/>
    <p:restoredTop sz="89872" autoAdjust="0"/>
  </p:normalViewPr>
  <p:slideViewPr>
    <p:cSldViewPr>
      <p:cViewPr varScale="1">
        <p:scale>
          <a:sx n="107" d="100"/>
          <a:sy n="107" d="100"/>
        </p:scale>
        <p:origin x="2124" y="45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689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0701E38F-D71B-4628-B377-F26FA834EB07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689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EE566A07-10C8-48AB-AB10-C055AAB06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BC75A1C1-99F9-4ED1-B968-97F8F766565C}" type="datetimeFigureOut">
              <a:rPr lang="ko-KR" altLang="en-US" smtClean="0"/>
              <a:pPr/>
              <a:t>2022-12-14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5862" cy="3746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9" tIns="45725" rIns="91449" bIns="4572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749087"/>
            <a:ext cx="5492750" cy="4499134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2925679C-3CF1-4175-AC10-4B4E045DB2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3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2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188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290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436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088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516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09575" y="299923"/>
            <a:ext cx="8290288" cy="102412"/>
            <a:chOff x="409575" y="212141"/>
            <a:chExt cx="8290288" cy="153620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412750" y="212141"/>
              <a:ext cx="8287113" cy="153620"/>
            </a:xfrm>
            <a:prstGeom prst="rect">
              <a:avLst/>
            </a:prstGeom>
            <a:gradFill flip="none" rotWithShape="1">
              <a:gsLst>
                <a:gs pos="10000">
                  <a:schemeClr val="bg1"/>
                </a:gs>
                <a:gs pos="45000">
                  <a:schemeClr val="bg2">
                    <a:lumMod val="40000"/>
                    <a:lumOff val="60000"/>
                  </a:schemeClr>
                </a:gs>
                <a:gs pos="85000">
                  <a:schemeClr val="bg2">
                    <a:lumMod val="75000"/>
                  </a:schemeClr>
                </a:gs>
                <a:gs pos="69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4" name="그룹 3"/>
            <p:cNvGrpSpPr/>
            <p:nvPr userDrawn="1"/>
          </p:nvGrpSpPr>
          <p:grpSpPr>
            <a:xfrm>
              <a:off x="409575" y="212141"/>
              <a:ext cx="277813" cy="153620"/>
              <a:chOff x="409575" y="200025"/>
              <a:chExt cx="277813" cy="180975"/>
            </a:xfrm>
          </p:grpSpPr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409575" y="200025"/>
                <a:ext cx="138113" cy="9310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hlink"/>
                  </a:solidFill>
                  <a:latin typeface="Arial" charset="0"/>
                </a:endParaRPr>
              </a:p>
            </p:txBody>
          </p:sp>
          <p:sp>
            <p:nvSpPr>
              <p:cNvPr id="14345" name="Rectangle 9"/>
              <p:cNvSpPr>
                <a:spLocks noChangeArrowheads="1"/>
              </p:cNvSpPr>
              <p:nvPr/>
            </p:nvSpPr>
            <p:spPr bwMode="auto">
              <a:xfrm>
                <a:off x="547688" y="200025"/>
                <a:ext cx="139700" cy="9310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14348" name="Rectangle 12"/>
              <p:cNvSpPr>
                <a:spLocks noChangeArrowheads="1"/>
              </p:cNvSpPr>
              <p:nvPr/>
            </p:nvSpPr>
            <p:spPr bwMode="auto">
              <a:xfrm>
                <a:off x="409575" y="289990"/>
                <a:ext cx="138113" cy="91010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435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61119" y="399703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435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19697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4356" name="Rectangle 20"/>
          <p:cNvSpPr>
            <a:spLocks noChangeArrowheads="1"/>
          </p:cNvSpPr>
          <p:nvPr userDrawn="1"/>
        </p:nvSpPr>
        <p:spPr bwMode="auto">
          <a:xfrm>
            <a:off x="411163" y="1000125"/>
            <a:ext cx="8265293" cy="45719"/>
          </a:xfrm>
          <a:prstGeom prst="rect">
            <a:avLst/>
          </a:prstGeom>
          <a:gradFill flip="none" rotWithShape="1">
            <a:gsLst>
              <a:gs pos="40000">
                <a:schemeClr val="bg2">
                  <a:lumMod val="40000"/>
                  <a:lumOff val="60000"/>
                </a:schemeClr>
              </a:gs>
              <a:gs pos="0">
                <a:schemeClr val="bg2">
                  <a:lumMod val="75000"/>
                </a:schemeClr>
              </a:gs>
              <a:gs pos="77000">
                <a:schemeClr val="bg1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/>
            <a:endParaRPr kumimoji="0" lang="ko-KR" altLang="ko-K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000">
          <a:solidFill>
            <a:schemeClr val="bg2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>
          <a:solidFill>
            <a:schemeClr val="bg2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600">
          <a:solidFill>
            <a:schemeClr val="bg2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raw.githubusercontent.com/nvm-sh/nvm/v0.39.2/install.sh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73829" y="1685109"/>
            <a:ext cx="6257108" cy="2521131"/>
          </a:xfrm>
        </p:spPr>
        <p:txBody>
          <a:bodyPr/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연구</a:t>
            </a:r>
            <a:r>
              <a:rPr lang="en-US" altLang="ko-KR" sz="4800" dirty="0" smtClean="0">
                <a:solidFill>
                  <a:schemeClr val="bg1"/>
                </a:solidFill>
                <a:effectLst/>
              </a:rPr>
              <a:t>/</a:t>
            </a:r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개발팀</a:t>
            </a:r>
            <a:r>
              <a:rPr lang="en-US" altLang="ko-KR" sz="5400" dirty="0" smtClean="0">
                <a:solidFill>
                  <a:schemeClr val="bg1"/>
                </a:solidFill>
                <a:effectLst/>
              </a:rPr>
              <a:t/>
            </a:r>
            <a:br>
              <a:rPr lang="en-US" altLang="ko-KR" sz="5400" dirty="0" smtClean="0">
                <a:solidFill>
                  <a:schemeClr val="bg1"/>
                </a:solidFill>
                <a:effectLst/>
              </a:rPr>
            </a:br>
            <a:r>
              <a:rPr lang="en-US" altLang="ko-KR" sz="4000" dirty="0" smtClean="0">
                <a:solidFill>
                  <a:srgbClr val="FFFF00"/>
                </a:solidFill>
                <a:effectLst/>
              </a:rPr>
              <a:t> NPM </a:t>
            </a:r>
            <a:r>
              <a:rPr lang="ko-KR" altLang="en-US" sz="4000" dirty="0" smtClean="0">
                <a:solidFill>
                  <a:srgbClr val="FFFF00"/>
                </a:solidFill>
                <a:effectLst/>
              </a:rPr>
              <a:t>개발 도구</a:t>
            </a:r>
            <a:endParaRPr lang="ko-KR" altLang="en-US" sz="54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3720" y="371703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정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승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훈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차장</a:t>
            </a:r>
            <a:endParaRPr lang="ko-KR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91" y="5717587"/>
            <a:ext cx="1515017" cy="6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NPM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프로젝트 만들기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절차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프로젝트 폴더 생성</a:t>
            </a:r>
            <a:endParaRPr lang="en-US" altLang="ko-KR" sz="1600" dirty="0" smtClean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err="1" smtClean="0"/>
              <a:t>mkdir</a:t>
            </a:r>
            <a:r>
              <a:rPr lang="en-US" altLang="ko-KR" sz="1600" dirty="0" smtClean="0"/>
              <a:t> math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smtClean="0"/>
              <a:t>code .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NPM </a:t>
            </a:r>
            <a:r>
              <a:rPr lang="ko-KR" altLang="en-US" sz="1600" dirty="0" smtClean="0"/>
              <a:t>초기화</a:t>
            </a:r>
            <a:endParaRPr lang="en-US" altLang="ko-KR" sz="1600" dirty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err="1" smtClean="0">
                <a:solidFill>
                  <a:srgbClr val="00B0F0"/>
                </a:solidFill>
              </a:rPr>
              <a:t>npm</a:t>
            </a:r>
            <a:r>
              <a:rPr lang="en-US" altLang="ko-KR" sz="1600" dirty="0" smtClean="0">
                <a:solidFill>
                  <a:srgbClr val="00B0F0"/>
                </a:solidFill>
              </a:rPr>
              <a:t> -v (</a:t>
            </a:r>
            <a:r>
              <a:rPr lang="en-US" altLang="ko-KR" sz="1600" dirty="0" err="1" smtClean="0">
                <a:solidFill>
                  <a:srgbClr val="00B0F0"/>
                </a:solidFill>
              </a:rPr>
              <a:t>npm</a:t>
            </a:r>
            <a:r>
              <a:rPr lang="en-US" altLang="ko-KR" sz="1600" dirty="0" smtClean="0">
                <a:solidFill>
                  <a:srgbClr val="00B0F0"/>
                </a:solidFill>
              </a:rPr>
              <a:t> --version)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err="1" smtClean="0">
                <a:solidFill>
                  <a:srgbClr val="00B0F0"/>
                </a:solidFill>
              </a:rPr>
              <a:t>npm</a:t>
            </a:r>
            <a:r>
              <a:rPr lang="en-US" altLang="ko-KR" sz="1600" dirty="0" smtClean="0">
                <a:solidFill>
                  <a:srgbClr val="00B0F0"/>
                </a:solidFill>
              </a:rPr>
              <a:t> </a:t>
            </a:r>
            <a:r>
              <a:rPr lang="en-US" altLang="ko-KR" sz="1600" dirty="0" err="1" smtClean="0">
                <a:solidFill>
                  <a:srgbClr val="00B0F0"/>
                </a:solidFill>
              </a:rPr>
              <a:t>init</a:t>
            </a:r>
            <a:r>
              <a:rPr lang="en-US" altLang="ko-KR" sz="1600" dirty="0" smtClean="0">
                <a:solidFill>
                  <a:srgbClr val="00B0F0"/>
                </a:solidFill>
              </a:rPr>
              <a:t> </a:t>
            </a:r>
            <a:r>
              <a:rPr lang="en-US" altLang="ko-KR" sz="1600" dirty="0" smtClean="0"/>
              <a:t>or </a:t>
            </a:r>
            <a:r>
              <a:rPr lang="en-US" altLang="ko-KR" sz="1600" dirty="0" err="1" smtClean="0">
                <a:solidFill>
                  <a:srgbClr val="00B0F0"/>
                </a:solidFill>
              </a:rPr>
              <a:t>npm</a:t>
            </a:r>
            <a:r>
              <a:rPr lang="en-US" altLang="ko-KR" sz="1600" dirty="0" smtClean="0">
                <a:solidFill>
                  <a:srgbClr val="00B0F0"/>
                </a:solidFill>
              </a:rPr>
              <a:t> </a:t>
            </a:r>
            <a:r>
              <a:rPr lang="en-US" altLang="ko-KR" sz="1600" dirty="0" err="1" smtClean="0">
                <a:solidFill>
                  <a:srgbClr val="00B0F0"/>
                </a:solidFill>
              </a:rPr>
              <a:t>init</a:t>
            </a:r>
            <a:r>
              <a:rPr lang="en-US" altLang="ko-KR" sz="1600" dirty="0" smtClean="0">
                <a:solidFill>
                  <a:srgbClr val="00B0F0"/>
                </a:solidFill>
              </a:rPr>
              <a:t> –y</a:t>
            </a:r>
          </a:p>
          <a:p>
            <a:pPr marL="1657350" lvl="3" indent="-285750" latin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400" dirty="0" err="1" smtClean="0">
                <a:solidFill>
                  <a:srgbClr val="FF0000"/>
                </a:solidFill>
              </a:rPr>
              <a:t>package.json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</a:rPr>
              <a:t>생성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solidFill>
                  <a:srgbClr val="00B0F0"/>
                </a:solidFill>
              </a:rPr>
              <a:t>main.js </a:t>
            </a:r>
            <a:r>
              <a:rPr lang="ko-KR" altLang="en-US" sz="1600" dirty="0" smtClean="0">
                <a:solidFill>
                  <a:srgbClr val="00B0F0"/>
                </a:solidFill>
              </a:rPr>
              <a:t>파일 생성</a:t>
            </a:r>
            <a:endParaRPr lang="en-US" altLang="ko-KR" sz="1600" dirty="0" smtClean="0">
              <a:solidFill>
                <a:srgbClr val="00B0F0"/>
              </a:solidFill>
            </a:endParaRPr>
          </a:p>
          <a:p>
            <a:pPr lvl="2" latinLnBrk="0">
              <a:lnSpc>
                <a:spcPct val="150000"/>
              </a:lnSpc>
            </a:pPr>
            <a:endParaRPr lang="en-US" altLang="ko-KR" sz="1600" dirty="0">
              <a:solidFill>
                <a:srgbClr val="00B0F0"/>
              </a:solidFill>
            </a:endParaRP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50881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NPM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모듈 만들기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등록 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(NPM Registry)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rgbClr val="00B0F0"/>
                </a:solidFill>
              </a:rPr>
              <a:t>npm</a:t>
            </a:r>
            <a:r>
              <a:rPr lang="en-US" altLang="ko-KR" sz="1600" dirty="0">
                <a:solidFill>
                  <a:srgbClr val="00B0F0"/>
                </a:solidFill>
              </a:rPr>
              <a:t> login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tx1"/>
                </a:solidFill>
              </a:rPr>
              <a:t>npm</a:t>
            </a:r>
            <a:r>
              <a:rPr lang="en-US" altLang="ko-KR" sz="1600" dirty="0">
                <a:solidFill>
                  <a:schemeClr val="tx1"/>
                </a:solidFill>
              </a:rPr>
              <a:t> info </a:t>
            </a:r>
            <a:r>
              <a:rPr lang="en-US" altLang="ko-KR" sz="1600" dirty="0"/>
              <a:t>@</a:t>
            </a:r>
            <a:r>
              <a:rPr lang="en-US" altLang="ko-KR" sz="1600" dirty="0" smtClean="0"/>
              <a:t>btjsh1235/sum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rgbClr val="00B0F0"/>
                </a:solidFill>
              </a:rPr>
              <a:t>npm</a:t>
            </a:r>
            <a:r>
              <a:rPr lang="en-US" altLang="ko-KR" sz="1600" dirty="0">
                <a:solidFill>
                  <a:srgbClr val="00B0F0"/>
                </a:solidFill>
              </a:rPr>
              <a:t> publish --access </a:t>
            </a:r>
            <a:r>
              <a:rPr lang="en-US" altLang="ko-KR" sz="1600" dirty="0" smtClean="0">
                <a:solidFill>
                  <a:srgbClr val="00B0F0"/>
                </a:solidFill>
              </a:rPr>
              <a:t>public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등록 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(NPM Registry)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solidFill>
                  <a:schemeClr val="tx1"/>
                </a:solidFill>
              </a:rPr>
              <a:t>npm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version patch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tx1"/>
                </a:solidFill>
              </a:rPr>
              <a:t>npm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publish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삭제 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(NPM Registry)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</a:rPr>
              <a:t>특정 </a:t>
            </a:r>
            <a:r>
              <a:rPr lang="ko-KR" altLang="en-US" sz="1600" dirty="0">
                <a:solidFill>
                  <a:schemeClr val="tx1"/>
                </a:solidFill>
              </a:rPr>
              <a:t>버전 </a:t>
            </a:r>
            <a:r>
              <a:rPr lang="ko-KR" altLang="en-US" sz="1600" dirty="0" smtClean="0">
                <a:solidFill>
                  <a:schemeClr val="tx1"/>
                </a:solidFill>
              </a:rPr>
              <a:t>삭제 </a:t>
            </a:r>
            <a:r>
              <a:rPr lang="en-US" altLang="ko-KR" sz="1600" dirty="0" smtClean="0">
                <a:solidFill>
                  <a:schemeClr val="tx1"/>
                </a:solidFill>
              </a:rPr>
              <a:t>: </a:t>
            </a:r>
            <a:r>
              <a:rPr lang="en-US" altLang="ko-KR" sz="1600" dirty="0" err="1">
                <a:solidFill>
                  <a:schemeClr val="tx1"/>
                </a:solidFill>
              </a:rPr>
              <a:t>npm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unpublish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/>
              <a:t>@</a:t>
            </a:r>
            <a:r>
              <a:rPr lang="en-US" altLang="ko-KR" sz="1600" dirty="0" smtClean="0"/>
              <a:t>btjsh1235/sum</a:t>
            </a:r>
            <a:r>
              <a:rPr lang="en-US" altLang="ko-KR" sz="1600" dirty="0" smtClean="0">
                <a:solidFill>
                  <a:schemeClr val="tx1"/>
                </a:solidFill>
              </a:rPr>
              <a:t>@1.0.0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</a:rPr>
              <a:t>전체 </a:t>
            </a:r>
            <a:r>
              <a:rPr lang="ko-KR" altLang="en-US" sz="1600" dirty="0" smtClean="0">
                <a:solidFill>
                  <a:schemeClr val="tx1"/>
                </a:solidFill>
              </a:rPr>
              <a:t>삭제</a:t>
            </a:r>
            <a:r>
              <a:rPr lang="en-US" altLang="ko-KR" sz="1600" dirty="0" smtClean="0">
                <a:solidFill>
                  <a:schemeClr val="tx1"/>
                </a:solidFill>
              </a:rPr>
              <a:t> :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npm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unpublish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/>
              <a:t>@btjsh1235/sum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-</a:t>
            </a:r>
            <a:r>
              <a:rPr lang="en-US" altLang="ko-KR" sz="1600" dirty="0" err="1">
                <a:solidFill>
                  <a:schemeClr val="tx1"/>
                </a:solidFill>
              </a:rPr>
              <a:t>npm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-f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rgbClr val="FF0000"/>
                </a:solidFill>
              </a:rPr>
              <a:t>unpublish</a:t>
            </a:r>
            <a:r>
              <a:rPr lang="ko-KR" altLang="en-US" sz="1600" dirty="0">
                <a:solidFill>
                  <a:srgbClr val="FF0000"/>
                </a:solidFill>
              </a:rPr>
              <a:t>하면 </a:t>
            </a:r>
            <a:r>
              <a:rPr lang="en-US" altLang="ko-KR" sz="1600" dirty="0">
                <a:solidFill>
                  <a:srgbClr val="FF0000"/>
                </a:solidFill>
              </a:rPr>
              <a:t>24</a:t>
            </a:r>
            <a:r>
              <a:rPr lang="ko-KR" altLang="en-US" sz="1600" dirty="0">
                <a:solidFill>
                  <a:srgbClr val="FF0000"/>
                </a:solidFill>
              </a:rPr>
              <a:t>시간 동안 동일한 이름의 패키지를 </a:t>
            </a:r>
            <a:r>
              <a:rPr lang="en-US" altLang="ko-KR" sz="1600" dirty="0">
                <a:solidFill>
                  <a:srgbClr val="FF0000"/>
                </a:solidFill>
              </a:rPr>
              <a:t>publish </a:t>
            </a:r>
            <a:r>
              <a:rPr lang="ko-KR" altLang="en-US" sz="1600" dirty="0">
                <a:solidFill>
                  <a:srgbClr val="FF0000"/>
                </a:solidFill>
              </a:rPr>
              <a:t>할 수 없다</a:t>
            </a:r>
            <a:r>
              <a:rPr lang="en-US" altLang="ko-KR" sz="1600" dirty="0">
                <a:solidFill>
                  <a:srgbClr val="FF0000"/>
                </a:solidFill>
              </a:rPr>
              <a:t>.</a:t>
            </a: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96885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NPM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모듈 사용하기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설치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</a:rPr>
              <a:t>전역 설치 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en-US" altLang="ko-KR" sz="1600" dirty="0" err="1">
                <a:solidFill>
                  <a:schemeClr val="tx1"/>
                </a:solidFill>
              </a:rPr>
              <a:t>npm</a:t>
            </a:r>
            <a:r>
              <a:rPr lang="en-US" altLang="ko-KR" sz="1600" dirty="0">
                <a:solidFill>
                  <a:schemeClr val="tx1"/>
                </a:solidFill>
              </a:rPr>
              <a:t> install -g @jsh-1235/math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</a:rPr>
              <a:t>로컬 설치 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en-US" altLang="ko-KR" sz="1600" dirty="0" err="1">
                <a:solidFill>
                  <a:schemeClr val="tx1"/>
                </a:solidFill>
              </a:rPr>
              <a:t>npm</a:t>
            </a:r>
            <a:r>
              <a:rPr lang="en-US" altLang="ko-KR" sz="1600" dirty="0">
                <a:solidFill>
                  <a:schemeClr val="tx1"/>
                </a:solidFill>
              </a:rPr>
              <a:t> install </a:t>
            </a:r>
            <a:r>
              <a:rPr lang="en-US" altLang="ko-KR" sz="1600" dirty="0" smtClean="0">
                <a:solidFill>
                  <a:schemeClr val="tx1"/>
                </a:solidFill>
              </a:rPr>
              <a:t>@jsh-1235/math --save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업데이트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</a:rPr>
              <a:t>전역 삭제 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en-US" altLang="ko-KR" sz="1600" dirty="0" err="1">
                <a:solidFill>
                  <a:schemeClr val="tx1"/>
                </a:solidFill>
              </a:rPr>
              <a:t>npm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update @jsh-1235/math -g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</a:rPr>
              <a:t>로컬 삭제 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en-US" altLang="ko-KR" sz="1600" dirty="0" err="1">
                <a:solidFill>
                  <a:schemeClr val="tx1"/>
                </a:solidFill>
              </a:rPr>
              <a:t>npm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update </a:t>
            </a:r>
            <a:r>
              <a:rPr lang="en-US" altLang="ko-KR" sz="1600" dirty="0">
                <a:solidFill>
                  <a:schemeClr val="tx1"/>
                </a:solidFill>
              </a:rPr>
              <a:t>@</a:t>
            </a:r>
            <a:r>
              <a:rPr lang="en-US" altLang="ko-KR" sz="1600" dirty="0" smtClean="0">
                <a:solidFill>
                  <a:schemeClr val="tx1"/>
                </a:solidFill>
              </a:rPr>
              <a:t>jsh-1235/math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삭제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</a:rPr>
              <a:t>전역 </a:t>
            </a:r>
            <a:r>
              <a:rPr lang="ko-KR" altLang="en-US" sz="1600" dirty="0" smtClean="0">
                <a:solidFill>
                  <a:schemeClr val="tx1"/>
                </a:solidFill>
              </a:rPr>
              <a:t>삭제 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en-US" altLang="ko-KR" sz="1600" dirty="0" err="1">
                <a:solidFill>
                  <a:schemeClr val="tx1"/>
                </a:solidFill>
              </a:rPr>
              <a:t>npm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uninstall –g </a:t>
            </a:r>
            <a:r>
              <a:rPr lang="en-US" altLang="ko-KR" sz="1600" dirty="0">
                <a:solidFill>
                  <a:schemeClr val="tx1"/>
                </a:solidFill>
              </a:rPr>
              <a:t>@jsh-1235/math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</a:rPr>
              <a:t>로컬 </a:t>
            </a:r>
            <a:r>
              <a:rPr lang="ko-KR" altLang="en-US" sz="1600" dirty="0" smtClean="0">
                <a:solidFill>
                  <a:schemeClr val="tx1"/>
                </a:solidFill>
              </a:rPr>
              <a:t>삭제 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en-US" altLang="ko-KR" sz="1600" dirty="0" err="1">
                <a:solidFill>
                  <a:schemeClr val="tx1"/>
                </a:solidFill>
              </a:rPr>
              <a:t>npm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uninstall </a:t>
            </a:r>
            <a:r>
              <a:rPr lang="en-US" altLang="ko-KR" sz="1600" dirty="0">
                <a:solidFill>
                  <a:schemeClr val="tx1"/>
                </a:solidFill>
              </a:rPr>
              <a:t>@jsh-1235/math --save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89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NPX (NPM Package Runner)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개요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 smtClean="0">
                <a:latin typeface="+mn-ea"/>
              </a:rPr>
              <a:t>npm</a:t>
            </a:r>
            <a:r>
              <a:rPr lang="ko-KR" altLang="en-US" sz="1200" dirty="0" smtClean="0">
                <a:latin typeface="+mn-ea"/>
              </a:rPr>
              <a:t>을 통해서 설치할 수 있는 모듈을 쉽고 간단하게 사용할 수 있도록 도와주는 도구이다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한번만 설치되고 사용 후 폐기되는 패키지를 실행할 수 있다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작업 절차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기본적으로 </a:t>
            </a:r>
            <a:r>
              <a:rPr lang="ko-KR" altLang="en-US" sz="1200" dirty="0" smtClean="0">
                <a:latin typeface="+mn-ea"/>
              </a:rPr>
              <a:t>실행 되어야 할 </a:t>
            </a:r>
            <a:r>
              <a:rPr lang="ko-KR" altLang="en-US" sz="1200" dirty="0">
                <a:latin typeface="+mn-ea"/>
              </a:rPr>
              <a:t>패키지가 경로에 있는지 먼저 </a:t>
            </a:r>
            <a:r>
              <a:rPr lang="ko-KR" altLang="en-US" sz="1200" dirty="0" smtClean="0">
                <a:latin typeface="+mn-ea"/>
              </a:rPr>
              <a:t>확인한다</a:t>
            </a:r>
            <a:r>
              <a:rPr lang="en-US" altLang="ko-KR" sz="1200" dirty="0" smtClean="0"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경로에 </a:t>
            </a:r>
            <a:r>
              <a:rPr lang="ko-KR" altLang="en-US" sz="1200" dirty="0">
                <a:latin typeface="+mn-ea"/>
              </a:rPr>
              <a:t>제대로 있다면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그대로 </a:t>
            </a:r>
            <a:r>
              <a:rPr lang="ko-KR" altLang="en-US" sz="1200" dirty="0" smtClean="0">
                <a:latin typeface="+mn-ea"/>
              </a:rPr>
              <a:t>실행한다</a:t>
            </a:r>
            <a:r>
              <a:rPr lang="en-US" altLang="ko-KR" sz="1200" dirty="0" smtClean="0"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그렇지 </a:t>
            </a:r>
            <a:r>
              <a:rPr lang="ko-KR" altLang="en-US" sz="1200" dirty="0">
                <a:latin typeface="+mn-ea"/>
              </a:rPr>
              <a:t>않다면 패키지는 설치되어 있지 않다는 걸 의미하고</a:t>
            </a:r>
            <a:r>
              <a:rPr lang="en-US" altLang="ko-KR" sz="1200" dirty="0">
                <a:latin typeface="+mn-ea"/>
              </a:rPr>
              <a:t>, </a:t>
            </a:r>
            <a:r>
              <a:rPr lang="en-US" altLang="ko-KR" sz="1200" dirty="0" err="1">
                <a:latin typeface="+mn-ea"/>
              </a:rPr>
              <a:t>npx</a:t>
            </a:r>
            <a:r>
              <a:rPr lang="ko-KR" altLang="en-US" sz="1200" dirty="0">
                <a:latin typeface="+mn-ea"/>
              </a:rPr>
              <a:t>가 최신 버전의 패키지를 설치를 한 후에 </a:t>
            </a:r>
            <a:r>
              <a:rPr lang="ko-KR" altLang="en-US" sz="1200" dirty="0" smtClean="0">
                <a:latin typeface="+mn-ea"/>
              </a:rPr>
              <a:t>실행한다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실행</a:t>
            </a:r>
            <a:endParaRPr lang="en-US" altLang="ko-KR" sz="1400" dirty="0" smtClean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+mn-ea"/>
              </a:rPr>
              <a:t>npx</a:t>
            </a:r>
            <a:r>
              <a:rPr lang="en-US" altLang="ko-KR" sz="1400" dirty="0">
                <a:latin typeface="+mn-ea"/>
              </a:rPr>
              <a:t> -p @btjsh1235/cli cli-sum-run </a:t>
            </a:r>
            <a:r>
              <a:rPr lang="en-US" altLang="ko-KR" sz="1400" dirty="0" smtClean="0">
                <a:latin typeface="+mn-ea"/>
              </a:rPr>
              <a:t>1,2,3,4,5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n-ea"/>
              </a:rPr>
              <a:t>cli-sum-run 1,2,3,4,5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+mn-ea"/>
              </a:rPr>
              <a:t>Local Test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 err="1" smtClean="0">
                <a:latin typeface="+mn-ea"/>
              </a:rPr>
              <a:t>npm</a:t>
            </a:r>
            <a:r>
              <a:rPr lang="en-US" altLang="ko-KR" sz="1200" dirty="0" smtClean="0">
                <a:latin typeface="+mn-ea"/>
              </a:rPr>
              <a:t> link (</a:t>
            </a:r>
            <a:r>
              <a:rPr lang="ko-KR" altLang="en-US" sz="1200" dirty="0">
                <a:latin typeface="+mn-ea"/>
              </a:rPr>
              <a:t>해당 패키지의 </a:t>
            </a:r>
            <a:r>
              <a:rPr lang="en-US" altLang="ko-KR" sz="1200" smtClean="0">
                <a:latin typeface="+mn-ea"/>
              </a:rPr>
              <a:t>symlink(</a:t>
            </a:r>
            <a:r>
              <a:rPr lang="ko-KR" altLang="en-US" sz="1200" dirty="0" err="1">
                <a:latin typeface="+mn-ea"/>
              </a:rPr>
              <a:t>바로가기</a:t>
            </a:r>
            <a:r>
              <a:rPr lang="en-US" altLang="ko-KR" sz="1200" dirty="0">
                <a:latin typeface="+mn-ea"/>
              </a:rPr>
              <a:t>)</a:t>
            </a:r>
            <a:r>
              <a:rPr lang="ko-KR" altLang="en-US" sz="1200" dirty="0">
                <a:latin typeface="+mn-ea"/>
              </a:rPr>
              <a:t>를 </a:t>
            </a:r>
            <a:r>
              <a:rPr lang="ko-KR" altLang="en-US" sz="1200" dirty="0" smtClean="0">
                <a:latin typeface="+mn-ea"/>
              </a:rPr>
              <a:t>전역 폴더에 </a:t>
            </a:r>
            <a:r>
              <a:rPr lang="ko-KR" altLang="en-US" sz="1200" dirty="0">
                <a:latin typeface="+mn-ea"/>
              </a:rPr>
              <a:t>생성한다</a:t>
            </a:r>
            <a:r>
              <a:rPr lang="en-US" altLang="ko-KR" sz="1200" dirty="0" smtClean="0">
                <a:latin typeface="+mn-ea"/>
              </a:rPr>
              <a:t>.)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>
                <a:latin typeface="+mn-ea"/>
              </a:rPr>
              <a:t>cli-sum-run </a:t>
            </a:r>
            <a:r>
              <a:rPr lang="en-US" altLang="ko-KR" sz="1200" dirty="0" smtClean="0">
                <a:latin typeface="+mn-ea"/>
              </a:rPr>
              <a:t>1,2,3,4,5</a:t>
            </a:r>
            <a:endParaRPr lang="en-US" altLang="ko-KR" sz="1200" dirty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rgbClr val="FF0000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6327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NPM (Ubuntu)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정의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latin typeface="+mn-ea"/>
              </a:rPr>
              <a:t>nvm</a:t>
            </a:r>
            <a:r>
              <a:rPr lang="en-US" altLang="ko-KR" sz="1200" dirty="0">
                <a:latin typeface="+mn-ea"/>
              </a:rPr>
              <a:t> is a version manager for node.js, designed to be installed per-user, and invoked per-shell. </a:t>
            </a:r>
            <a:endParaRPr lang="en-US" altLang="ko-KR" dirty="0" smtClean="0">
              <a:solidFill>
                <a:srgbClr val="0000FF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설치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n-ea"/>
              </a:rPr>
              <a:t>curl -o- </a:t>
            </a:r>
            <a:r>
              <a:rPr lang="en-US" altLang="ko-KR" sz="1200" dirty="0">
                <a:latin typeface="+mn-ea"/>
                <a:hlinkClick r:id="rId4"/>
              </a:rPr>
              <a:t>https://</a:t>
            </a:r>
            <a:r>
              <a:rPr lang="en-US" altLang="ko-KR" sz="1200" dirty="0" smtClean="0">
                <a:latin typeface="+mn-ea"/>
                <a:hlinkClick r:id="rId4"/>
              </a:rPr>
              <a:t>raw.githubusercontent.com/nvm-sh/nvm/v0.39.2/install.sh</a:t>
            </a:r>
            <a:endParaRPr lang="en-US" altLang="ko-KR" sz="1200" dirty="0" smtClean="0">
              <a:latin typeface="+mn-ea"/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100" dirty="0" smtClean="0">
                <a:latin typeface="+mn-ea"/>
              </a:rPr>
              <a:t>Github</a:t>
            </a:r>
            <a:r>
              <a:rPr lang="ko-KR" altLang="en-US" sz="1100" dirty="0" smtClean="0">
                <a:latin typeface="+mn-ea"/>
              </a:rPr>
              <a:t>에서 최신 버전의 </a:t>
            </a:r>
            <a:r>
              <a:rPr lang="en-US" altLang="ko-KR" sz="1100" dirty="0" err="1" smtClean="0">
                <a:latin typeface="+mn-ea"/>
              </a:rPr>
              <a:t>nvm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설치 </a:t>
            </a:r>
            <a:r>
              <a:rPr lang="ko-KR" altLang="en-US" sz="1100" dirty="0" err="1" smtClean="0">
                <a:latin typeface="+mn-ea"/>
              </a:rPr>
              <a:t>스트립트</a:t>
            </a:r>
            <a:r>
              <a:rPr lang="ko-KR" altLang="en-US" sz="1100" dirty="0" smtClean="0">
                <a:latin typeface="+mn-ea"/>
              </a:rPr>
              <a:t> 다운로드 및 검사</a:t>
            </a:r>
            <a:endParaRPr lang="en-US" altLang="ko-KR" sz="1100" dirty="0" smtClean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ko-KR" sz="1200" dirty="0">
                <a:latin typeface="+mn-ea"/>
              </a:rPr>
              <a:t>curl -o- https://</a:t>
            </a:r>
            <a:r>
              <a:rPr lang="pt-BR" altLang="ko-KR" sz="1200" dirty="0" smtClean="0">
                <a:latin typeface="+mn-ea"/>
              </a:rPr>
              <a:t>raw.githubusercontent.com/nvm-sh/nvm/v0.39.2/install.sh </a:t>
            </a:r>
            <a:r>
              <a:rPr lang="pt-BR" altLang="ko-KR" sz="1200" dirty="0">
                <a:latin typeface="+mn-ea"/>
              </a:rPr>
              <a:t>| bash </a:t>
            </a:r>
            <a:endParaRPr lang="pt-BR" altLang="ko-KR" sz="1200" dirty="0" smtClean="0">
              <a:latin typeface="+mn-ea"/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100" dirty="0" smtClean="0">
                <a:latin typeface="+mn-ea"/>
              </a:rPr>
              <a:t>현재 계정에 </a:t>
            </a:r>
            <a:r>
              <a:rPr lang="en-US" altLang="ko-KR" sz="1100" dirty="0" err="1" smtClean="0">
                <a:latin typeface="+mn-ea"/>
              </a:rPr>
              <a:t>nvm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설치</a:t>
            </a:r>
            <a:endParaRPr lang="pt-BR" altLang="ko-KR" sz="1100" dirty="0" smtClean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+mn-ea"/>
              </a:rPr>
              <a:t>source </a:t>
            </a:r>
            <a:r>
              <a:rPr lang="en-US" altLang="ko-KR" sz="1200" dirty="0">
                <a:latin typeface="+mn-ea"/>
              </a:rPr>
              <a:t>~/.</a:t>
            </a:r>
            <a:r>
              <a:rPr lang="en-US" altLang="ko-KR" sz="1200" dirty="0" err="1" smtClean="0">
                <a:latin typeface="+mn-ea"/>
              </a:rPr>
              <a:t>bashrc</a:t>
            </a:r>
            <a:endParaRPr lang="en-US" altLang="ko-KR" sz="1200" dirty="0" smtClean="0">
              <a:latin typeface="+mn-ea"/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100" dirty="0" smtClean="0">
                <a:latin typeface="+mn-ea"/>
              </a:rPr>
              <a:t>.</a:t>
            </a:r>
            <a:r>
              <a:rPr lang="en-US" altLang="ko-KR" sz="1100" dirty="0" err="1" smtClean="0">
                <a:latin typeface="+mn-ea"/>
              </a:rPr>
              <a:t>bashrc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파일 수정 후 바로 적용</a:t>
            </a:r>
            <a:endParaRPr lang="en-US" altLang="ko-KR" sz="1100" dirty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latin typeface="+mn-ea"/>
              </a:rPr>
              <a:t>nvm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list-remote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100" dirty="0" smtClean="0">
                <a:latin typeface="+mn-ea"/>
              </a:rPr>
              <a:t>설치 가능한 </a:t>
            </a:r>
            <a:r>
              <a:rPr lang="en-US" altLang="ko-KR" sz="1100" dirty="0" smtClean="0">
                <a:latin typeface="+mn-ea"/>
              </a:rPr>
              <a:t>node </a:t>
            </a:r>
            <a:r>
              <a:rPr lang="ko-KR" altLang="en-US" sz="1100" dirty="0" smtClean="0">
                <a:latin typeface="+mn-ea"/>
              </a:rPr>
              <a:t>버전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목록 확인</a:t>
            </a:r>
            <a:endParaRPr lang="en-US" altLang="ko-KR" sz="1100" dirty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latin typeface="+mn-ea"/>
              </a:rPr>
              <a:t>nvm</a:t>
            </a:r>
            <a:r>
              <a:rPr lang="en-US" altLang="ko-KR" sz="1200" dirty="0">
                <a:latin typeface="+mn-ea"/>
              </a:rPr>
              <a:t> install </a:t>
            </a:r>
            <a:r>
              <a:rPr lang="en-US" altLang="ko-KR" sz="1200" dirty="0" smtClean="0">
                <a:latin typeface="+mn-ea"/>
              </a:rPr>
              <a:t>v16.13.1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100" dirty="0" smtClean="0">
                <a:latin typeface="+mn-ea"/>
              </a:rPr>
              <a:t>원하는 </a:t>
            </a:r>
            <a:r>
              <a:rPr lang="en-US" altLang="ko-KR" sz="1100" dirty="0" smtClean="0">
                <a:latin typeface="+mn-ea"/>
              </a:rPr>
              <a:t>node </a:t>
            </a:r>
            <a:r>
              <a:rPr lang="ko-KR" altLang="en-US" sz="1100" dirty="0" smtClean="0">
                <a:latin typeface="+mn-ea"/>
              </a:rPr>
              <a:t>버전 선택 후 설치</a:t>
            </a:r>
            <a:endParaRPr lang="en-US" altLang="ko-KR" sz="1100" dirty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latin typeface="+mn-ea"/>
              </a:rPr>
              <a:t>nvm</a:t>
            </a:r>
            <a:r>
              <a:rPr lang="en-US" altLang="ko-KR" sz="1200" dirty="0">
                <a:latin typeface="+mn-ea"/>
              </a:rPr>
              <a:t> list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100" dirty="0" smtClean="0">
                <a:latin typeface="+mn-ea"/>
              </a:rPr>
              <a:t>현재 활성화 된 </a:t>
            </a:r>
            <a:r>
              <a:rPr lang="en-US" altLang="ko-KR" sz="1100" dirty="0" smtClean="0">
                <a:latin typeface="+mn-ea"/>
              </a:rPr>
              <a:t>node </a:t>
            </a:r>
            <a:r>
              <a:rPr lang="ko-KR" altLang="en-US" sz="1100" dirty="0" smtClean="0">
                <a:latin typeface="+mn-ea"/>
              </a:rPr>
              <a:t>버전 확인</a:t>
            </a:r>
            <a:endParaRPr lang="en-US" altLang="ko-KR" sz="1100" dirty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latin typeface="+mn-ea"/>
              </a:rPr>
              <a:t>nvm</a:t>
            </a:r>
            <a:r>
              <a:rPr lang="en-US" altLang="ko-KR" sz="1200" dirty="0">
                <a:latin typeface="+mn-ea"/>
              </a:rPr>
              <a:t> use </a:t>
            </a:r>
            <a:r>
              <a:rPr lang="en-US" altLang="ko-KR" sz="1200" dirty="0" smtClean="0">
                <a:latin typeface="+mn-ea"/>
              </a:rPr>
              <a:t>v16.13.1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100" dirty="0" smtClean="0">
                <a:latin typeface="+mn-ea"/>
              </a:rPr>
              <a:t>설치된 </a:t>
            </a:r>
            <a:r>
              <a:rPr lang="en-US" altLang="ko-KR" sz="1100" dirty="0" smtClean="0">
                <a:latin typeface="+mn-ea"/>
              </a:rPr>
              <a:t>node </a:t>
            </a:r>
            <a:r>
              <a:rPr lang="ko-KR" altLang="en-US" sz="1100" dirty="0" smtClean="0">
                <a:latin typeface="+mn-ea"/>
              </a:rPr>
              <a:t>버전 중에 활성화 시킬 버전 선택</a:t>
            </a:r>
            <a:endParaRPr lang="en-US" altLang="ko-KR" sz="1100" dirty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>
              <a:latin typeface="+mn-ea"/>
            </a:endParaRP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rgbClr val="FF0000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597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NPM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개요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/>
              <a:t>npm</a:t>
            </a:r>
            <a:r>
              <a:rPr lang="en-US" altLang="ko-KR" sz="1200" dirty="0"/>
              <a:t> (</a:t>
            </a:r>
            <a:r>
              <a:rPr lang="ko-KR" altLang="en-US" sz="1200" dirty="0"/>
              <a:t>노드 패키지 매니저</a:t>
            </a:r>
            <a:r>
              <a:rPr lang="en-US" altLang="ko-KR" sz="1200" dirty="0"/>
              <a:t>/Node Package Manager)</a:t>
            </a:r>
            <a:r>
              <a:rPr lang="ko-KR" altLang="en-US" sz="1200" dirty="0"/>
              <a:t>은 자바스크립트 프로그래밍 언어를 위한 패키지 관리자이다</a:t>
            </a:r>
            <a:r>
              <a:rPr lang="en-US" altLang="ko-KR" sz="12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자바스크립트 </a:t>
            </a:r>
            <a:r>
              <a:rPr lang="ko-KR" altLang="en-US" sz="1200" dirty="0"/>
              <a:t>런타임 환경 </a:t>
            </a:r>
            <a:r>
              <a:rPr lang="en-US" altLang="ko-KR" sz="1200" dirty="0"/>
              <a:t>Node.js</a:t>
            </a:r>
            <a:r>
              <a:rPr lang="ko-KR" altLang="en-US" sz="1200" dirty="0"/>
              <a:t>의 기본 패키지 관리자이다</a:t>
            </a:r>
            <a:r>
              <a:rPr lang="en-US" altLang="ko-KR" sz="1200" dirty="0"/>
              <a:t>. </a:t>
            </a:r>
            <a:endParaRPr lang="en-US" altLang="ko-KR" sz="12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rgbClr val="FF0000"/>
                </a:solidFill>
              </a:rPr>
              <a:t>명령 </a:t>
            </a:r>
            <a:r>
              <a:rPr lang="ko-KR" altLang="en-US" sz="1200" dirty="0">
                <a:solidFill>
                  <a:srgbClr val="FF0000"/>
                </a:solidFill>
              </a:rPr>
              <a:t>줄 클라이언트</a:t>
            </a:r>
            <a:r>
              <a:rPr lang="en-US" altLang="ko-KR" sz="1200" dirty="0">
                <a:solidFill>
                  <a:srgbClr val="FF0000"/>
                </a:solidFill>
              </a:rPr>
              <a:t>(</a:t>
            </a:r>
            <a:r>
              <a:rPr lang="en-US" altLang="ko-KR" sz="1200" dirty="0" err="1">
                <a:solidFill>
                  <a:srgbClr val="FF0000"/>
                </a:solidFill>
              </a:rPr>
              <a:t>npm</a:t>
            </a:r>
            <a:r>
              <a:rPr lang="en-US" altLang="ko-KR" sz="1200" dirty="0">
                <a:solidFill>
                  <a:srgbClr val="FF0000"/>
                </a:solidFill>
              </a:rPr>
              <a:t>), </a:t>
            </a:r>
            <a:r>
              <a:rPr lang="ko-KR" altLang="en-US" sz="1200" dirty="0">
                <a:solidFill>
                  <a:srgbClr val="FF0000"/>
                </a:solidFill>
              </a:rPr>
              <a:t>그리고 공개 패키지와 지불 방식의 개인 패키지의 온라인 데이터베이스</a:t>
            </a:r>
            <a:r>
              <a:rPr lang="en-US" altLang="ko-KR" sz="1200" dirty="0">
                <a:solidFill>
                  <a:srgbClr val="FF0000"/>
                </a:solidFill>
              </a:rPr>
              <a:t>(</a:t>
            </a:r>
            <a:r>
              <a:rPr lang="en-US" altLang="ko-KR" sz="1200" dirty="0" err="1">
                <a:solidFill>
                  <a:srgbClr val="FF0000"/>
                </a:solidFill>
              </a:rPr>
              <a:t>npm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레지스트리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  <a:r>
              <a:rPr lang="ko-KR" altLang="en-US" sz="1200" dirty="0">
                <a:solidFill>
                  <a:srgbClr val="FF0000"/>
                </a:solidFill>
              </a:rPr>
              <a:t>로 이루어져 있다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이 </a:t>
            </a:r>
            <a:r>
              <a:rPr lang="ko-KR" altLang="en-US" sz="1200" dirty="0"/>
              <a:t>레지스트리는 클라이언트를 통해 접근되며 사용 가능한 패키지들은 </a:t>
            </a:r>
            <a:r>
              <a:rPr lang="en-US" altLang="ko-KR" sz="1200" dirty="0" err="1"/>
              <a:t>npm</a:t>
            </a:r>
            <a:r>
              <a:rPr lang="en-US" altLang="ko-KR" sz="1200" dirty="0"/>
              <a:t> </a:t>
            </a:r>
            <a:r>
              <a:rPr lang="ko-KR" altLang="en-US" sz="1200" dirty="0"/>
              <a:t>웹사이트를 통해 찾아보고 검색할 수 있다</a:t>
            </a:r>
            <a:r>
              <a:rPr lang="en-US" altLang="ko-KR" sz="1200" dirty="0"/>
              <a:t>. </a:t>
            </a:r>
            <a:r>
              <a:rPr lang="ko-KR" altLang="en-US" sz="1200" dirty="0"/>
              <a:t>패키지 관리자와 레지스트리는 </a:t>
            </a:r>
            <a:r>
              <a:rPr lang="en-US" altLang="ko-KR" sz="1200" dirty="0" err="1"/>
              <a:t>npm</a:t>
            </a:r>
            <a:r>
              <a:rPr lang="ko-KR" altLang="en-US" sz="1200" dirty="0"/>
              <a:t>사에 의해 관리된다</a:t>
            </a:r>
            <a:r>
              <a:rPr lang="en-US" altLang="ko-KR" sz="1200" dirty="0" smtClean="0"/>
              <a:t>.</a:t>
            </a:r>
            <a:endParaRPr lang="en-US" altLang="ko-KR" sz="1200" dirty="0" smtClean="0">
              <a:solidFill>
                <a:srgbClr val="FF0000"/>
              </a:solidFill>
            </a:endParaRPr>
          </a:p>
        </p:txBody>
      </p:sp>
      <p:pic>
        <p:nvPicPr>
          <p:cNvPr id="1026" name="Picture 2" descr="node.js - Private and Public NPM Package Install in Single Command - Stack  Overflow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933056"/>
            <a:ext cx="4032448" cy="2359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94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NPM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특징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NPM</a:t>
            </a:r>
            <a:r>
              <a:rPr lang="ko-KR" altLang="en-US" sz="1400" dirty="0"/>
              <a:t>은 자바스크립트 코드를 구성하고 공유하는 도구로 자바스크립트로 된 모든 것을 패키지로 관리하는 </a:t>
            </a:r>
            <a:r>
              <a:rPr lang="ko-KR" altLang="en-US" sz="1400" dirty="0" smtClean="0"/>
              <a:t>프로그램이다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NPM</a:t>
            </a:r>
            <a:r>
              <a:rPr lang="ko-KR" altLang="en-US" sz="1400" dirty="0"/>
              <a:t>은 </a:t>
            </a:r>
            <a:r>
              <a:rPr lang="en-US" altLang="ko-KR" sz="1400" dirty="0"/>
              <a:t>Node.js</a:t>
            </a:r>
            <a:r>
              <a:rPr lang="ko-KR" altLang="en-US" sz="1400" dirty="0"/>
              <a:t>를 설치하면 자동으로 설치되기 때문에 따로 설치할 필요 없이 편리하게 사용할 수 </a:t>
            </a:r>
            <a:r>
              <a:rPr lang="ko-KR" altLang="en-US" sz="1400" dirty="0" smtClean="0"/>
              <a:t>있다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FF0000"/>
                </a:solidFill>
              </a:rPr>
              <a:t>NPM</a:t>
            </a:r>
            <a:r>
              <a:rPr lang="ko-KR" altLang="en-US" sz="1400" dirty="0">
                <a:solidFill>
                  <a:srgbClr val="FF0000"/>
                </a:solidFill>
              </a:rPr>
              <a:t>은 자바스크립트 프로그래밍 언어를 위한 패키지 관리자이며</a:t>
            </a:r>
            <a:r>
              <a:rPr lang="en-US" altLang="ko-KR" sz="1400" dirty="0">
                <a:solidFill>
                  <a:srgbClr val="FF0000"/>
                </a:solidFill>
              </a:rPr>
              <a:t>, Node.js</a:t>
            </a:r>
            <a:r>
              <a:rPr lang="ko-KR" altLang="en-US" sz="1400" dirty="0">
                <a:solidFill>
                  <a:srgbClr val="FF0000"/>
                </a:solidFill>
              </a:rPr>
              <a:t>에서 실행되는 자바스크립트 프로그램을 관리해준다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FF0000"/>
                </a:solidFill>
              </a:rPr>
              <a:t>패키지는 서비스에 </a:t>
            </a:r>
            <a:r>
              <a:rPr lang="ko-KR" altLang="en-US" sz="1400" dirty="0" err="1">
                <a:solidFill>
                  <a:srgbClr val="FF0000"/>
                </a:solidFill>
              </a:rPr>
              <a:t>업로드된</a:t>
            </a:r>
            <a:r>
              <a:rPr lang="ko-KR" altLang="en-US" sz="1400" dirty="0">
                <a:solidFill>
                  <a:srgbClr val="FF0000"/>
                </a:solidFill>
              </a:rPr>
              <a:t> 노드 모듈을 의미하는데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하나의 모듈이 다른 모듈을 사용할 수 있는 것처럼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하나의 패키지가 다른 패키지를 사용할 수 있다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NPM</a:t>
            </a:r>
            <a:r>
              <a:rPr lang="ko-KR" altLang="en-US" sz="1400" dirty="0"/>
              <a:t>은 특히 </a:t>
            </a:r>
            <a:r>
              <a:rPr lang="en-US" altLang="ko-KR" sz="1400" dirty="0"/>
              <a:t>Node.js</a:t>
            </a:r>
            <a:r>
              <a:rPr lang="ko-KR" altLang="en-US" sz="1400" dirty="0"/>
              <a:t>로 개발되는 </a:t>
            </a:r>
            <a:r>
              <a:rPr lang="ko-KR" altLang="en-US" sz="1400" dirty="0" err="1"/>
              <a:t>프론트엔드</a:t>
            </a:r>
            <a:r>
              <a:rPr lang="ko-KR" altLang="en-US" sz="1400" dirty="0"/>
              <a:t> 프로젝트에서는 필수적인 도구라고 할 수 있는데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Vue</a:t>
            </a:r>
            <a:r>
              <a:rPr lang="en-US" altLang="ko-KR" sz="1400" dirty="0"/>
              <a:t>, React</a:t>
            </a:r>
            <a:r>
              <a:rPr lang="ko-KR" altLang="en-US" sz="1400" dirty="0"/>
              <a:t>와 같이 자바스크립트 프레임워크를 사용하는 경우에는 </a:t>
            </a:r>
            <a:r>
              <a:rPr lang="en-US" altLang="ko-KR" sz="1400" dirty="0"/>
              <a:t>NPM</a:t>
            </a:r>
            <a:r>
              <a:rPr lang="ko-KR" altLang="en-US" sz="1400" dirty="0"/>
              <a:t>으로 쉽게 프로젝트의 버전 관리를 할 수 </a:t>
            </a:r>
            <a:r>
              <a:rPr lang="ko-KR" altLang="en-US" sz="1400" dirty="0" err="1" smtClean="0"/>
              <a:t>있어다</a:t>
            </a:r>
            <a:r>
              <a:rPr lang="en-US" altLang="ko-KR" sz="1400" dirty="0" smtClean="0"/>
              <a:t>.</a:t>
            </a:r>
            <a:endParaRPr lang="en-US" altLang="ko-KR" sz="1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94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NPM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rgbClr val="0000FF"/>
                </a:solidFill>
                <a:latin typeface="+mn-ea"/>
              </a:rPr>
              <a:t>Version Syntax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major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/>
              <a:t>기존 </a:t>
            </a:r>
            <a:r>
              <a:rPr lang="ko-KR" altLang="en-US" sz="1200" dirty="0"/>
              <a:t>버</a:t>
            </a:r>
            <a:r>
              <a:rPr lang="ko-KR" altLang="en-US" sz="1200" dirty="0" smtClean="0"/>
              <a:t>전과 호환되지 않게 변경된 버전</a:t>
            </a:r>
            <a:endParaRPr lang="en-US" altLang="ko-KR" sz="12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minor</a:t>
            </a:r>
            <a:endParaRPr lang="en-US" altLang="ko-KR" sz="1400" dirty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/>
              <a:t>기존 버전과 </a:t>
            </a:r>
            <a:r>
              <a:rPr lang="ko-KR" altLang="en-US" sz="1200" dirty="0" smtClean="0"/>
              <a:t>호환되고 기능이 추가된 버전</a:t>
            </a:r>
            <a:endParaRPr lang="en-US" altLang="ko-KR" sz="12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micro</a:t>
            </a:r>
            <a:endParaRPr lang="en-US" altLang="ko-KR" sz="1400" dirty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/>
              <a:t>기존 버전과 </a:t>
            </a:r>
            <a:r>
              <a:rPr lang="ko-KR" altLang="en-US" sz="1200" dirty="0" smtClean="0"/>
              <a:t>호환되고 버그를 수정한 버전</a:t>
            </a:r>
            <a:endParaRPr lang="en-US" altLang="ko-KR" sz="1200" dirty="0" smtClean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dirty="0"/>
          </a:p>
          <a:p>
            <a:pPr marL="742950" lvl="1" indent="-285750" latin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400" dirty="0" err="1" smtClean="0">
                <a:solidFill>
                  <a:srgbClr val="FF0000"/>
                </a:solidFill>
              </a:rPr>
              <a:t>npm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view pm2 versions 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dirty="0"/>
          </a:p>
          <a:p>
            <a:pPr lvl="1" latinLnBrk="0">
              <a:lnSpc>
                <a:spcPct val="150000"/>
              </a:lnSpc>
            </a:pPr>
            <a:endParaRPr lang="en-US" altLang="ko-KR" sz="1600" dirty="0" smtClean="0"/>
          </a:p>
          <a:p>
            <a:pPr lvl="2">
              <a:lnSpc>
                <a:spcPct val="150000"/>
              </a:lnSpc>
            </a:pPr>
            <a:endParaRPr kumimoji="0" lang="en-US" altLang="ko-KR" sz="16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050" name="Picture 2" descr="NPM : Semantic Versioning. Have you ever opened your package.json… | by  Anurag Bhattacharjee | Mediu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096" y="4182544"/>
            <a:ext cx="3961808" cy="234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70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NPM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기본 명령어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npm</a:t>
            </a:r>
            <a:r>
              <a:rPr lang="en-US" altLang="ko-KR" sz="1400" dirty="0" smtClean="0"/>
              <a:t> -v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npm</a:t>
            </a:r>
            <a:r>
              <a:rPr lang="en-US" altLang="ko-KR" sz="1400" dirty="0" smtClean="0"/>
              <a:t> -h (help)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npm</a:t>
            </a:r>
            <a:r>
              <a:rPr lang="en-US" altLang="ko-KR" sz="1400" dirty="0"/>
              <a:t> -l (display usage info for all </a:t>
            </a:r>
            <a:r>
              <a:rPr lang="en-US" altLang="ko-KR" sz="1400" dirty="0" smtClean="0"/>
              <a:t>commands)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npm</a:t>
            </a:r>
            <a:r>
              <a:rPr lang="en-US" altLang="ko-KR" sz="1400" dirty="0" smtClean="0"/>
              <a:t> root (local)</a:t>
            </a: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유효한 </a:t>
            </a:r>
            <a:r>
              <a:rPr lang="en-US" altLang="ko-KR" sz="1400" dirty="0" err="1"/>
              <a:t>node_modules</a:t>
            </a:r>
            <a:r>
              <a:rPr lang="en-US" altLang="ko-KR" sz="1400" dirty="0"/>
              <a:t> </a:t>
            </a:r>
            <a:r>
              <a:rPr lang="ko-KR" altLang="en-US" sz="1400" dirty="0"/>
              <a:t>폴더를 표준 </a:t>
            </a:r>
            <a:r>
              <a:rPr lang="ko-KR" altLang="en-US" sz="1400" dirty="0" smtClean="0"/>
              <a:t>출력으로 나타냅니다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npm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-g root</a:t>
            </a:r>
            <a:endParaRPr lang="en-US" altLang="ko-KR" sz="1400" dirty="0"/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유효한 </a:t>
            </a:r>
            <a:r>
              <a:rPr lang="en-US" altLang="ko-KR" sz="1400" dirty="0" err="1"/>
              <a:t>node_modules</a:t>
            </a:r>
            <a:r>
              <a:rPr lang="en-US" altLang="ko-KR" sz="1400" dirty="0"/>
              <a:t> </a:t>
            </a:r>
            <a:r>
              <a:rPr lang="ko-KR" altLang="en-US" sz="1400" dirty="0"/>
              <a:t>폴더를 표준 출력으로 나타냅니다</a:t>
            </a:r>
            <a:r>
              <a:rPr lang="en-US" altLang="ko-KR" sz="1400" dirty="0"/>
              <a:t>.</a:t>
            </a: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 latinLnBrk="0">
              <a:lnSpc>
                <a:spcPct val="150000"/>
              </a:lnSpc>
            </a:pP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rgbClr val="FF0000"/>
                </a:solidFill>
              </a:rPr>
              <a:t>npm</a:t>
            </a:r>
            <a:r>
              <a:rPr lang="en-US" altLang="ko-KR" sz="1400" dirty="0" smtClean="0">
                <a:solidFill>
                  <a:srgbClr val="FF0000"/>
                </a:solidFill>
              </a:rPr>
              <a:t> cache clean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rgbClr val="FF0000"/>
                </a:solidFill>
              </a:rPr>
              <a:t>npm</a:t>
            </a:r>
            <a:r>
              <a:rPr lang="en-US" altLang="ko-KR" sz="1400" dirty="0" smtClean="0">
                <a:solidFill>
                  <a:srgbClr val="FF0000"/>
                </a:solidFill>
              </a:rPr>
              <a:t> rebuild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rgbClr val="FF0000"/>
                </a:solidFill>
              </a:rPr>
              <a:t>npm</a:t>
            </a:r>
            <a:r>
              <a:rPr lang="en-US" altLang="ko-KR" sz="1400" dirty="0" smtClean="0">
                <a:solidFill>
                  <a:srgbClr val="FF0000"/>
                </a:solidFill>
              </a:rPr>
              <a:t> dedupe </a:t>
            </a: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FF0000"/>
                </a:solidFill>
              </a:rPr>
              <a:t>중복된 패키지를 정리해 준다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07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NPM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설치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npm</a:t>
            </a:r>
            <a:r>
              <a:rPr lang="en-US" altLang="ko-KR" sz="1400" dirty="0"/>
              <a:t> install kill-port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npm</a:t>
            </a:r>
            <a:r>
              <a:rPr lang="en-US" altLang="ko-KR" sz="1400" dirty="0" smtClean="0"/>
              <a:t> install –</a:t>
            </a:r>
            <a:r>
              <a:rPr lang="en-US" altLang="ko-KR" sz="1400" dirty="0"/>
              <a:t>g kill-port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npm</a:t>
            </a:r>
            <a:r>
              <a:rPr lang="en-US" altLang="ko-KR" sz="1400" dirty="0" smtClean="0"/>
              <a:t> list -g 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npm</a:t>
            </a:r>
            <a:r>
              <a:rPr lang="en-US" altLang="ko-KR" sz="1400" dirty="0" smtClean="0"/>
              <a:t> list -</a:t>
            </a:r>
            <a:r>
              <a:rPr lang="en-US" altLang="ko-KR" sz="1400" dirty="0"/>
              <a:t>g kill-port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삭제</a:t>
            </a:r>
            <a:endParaRPr lang="en-US" altLang="ko-KR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n</a:t>
            </a:r>
            <a:r>
              <a:rPr lang="en-US" altLang="ko-KR" sz="1400" dirty="0" err="1" smtClean="0"/>
              <a:t>pm</a:t>
            </a:r>
            <a:r>
              <a:rPr lang="en-US" altLang="ko-KR" sz="1400" dirty="0" smtClean="0"/>
              <a:t> uninstall kill-port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npm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uninstall -g kill-port</a:t>
            </a:r>
          </a:p>
          <a:p>
            <a:pPr lvl="1" latinLnBrk="0">
              <a:lnSpc>
                <a:spcPct val="150000"/>
              </a:lnSpc>
            </a:pP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모듈 최신 업데이트</a:t>
            </a:r>
            <a:endParaRPr lang="en-US" altLang="ko-KR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등록된 </a:t>
            </a:r>
            <a:r>
              <a:rPr lang="ko-KR" altLang="en-US" sz="1400" dirty="0"/>
              <a:t>모듈들을 의존성에 알맞게 최신 버전으로 업데이트 한다</a:t>
            </a:r>
            <a:r>
              <a:rPr lang="en-US" altLang="ko-KR" sz="1400" dirty="0"/>
              <a:t>.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err="1" smtClean="0">
                <a:solidFill>
                  <a:srgbClr val="FF0000"/>
                </a:solidFill>
              </a:rPr>
              <a:t>npx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npm</a:t>
            </a:r>
            <a:r>
              <a:rPr lang="en-US" altLang="ko-KR" sz="1400" dirty="0" smtClean="0">
                <a:solidFill>
                  <a:srgbClr val="FF0000"/>
                </a:solidFill>
              </a:rPr>
              <a:t>-check-updates -u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err="1" smtClean="0">
                <a:solidFill>
                  <a:srgbClr val="FF0000"/>
                </a:solidFill>
              </a:rPr>
              <a:t>npm</a:t>
            </a:r>
            <a:r>
              <a:rPr lang="en-US" altLang="ko-KR" sz="1400" dirty="0" smtClean="0">
                <a:solidFill>
                  <a:srgbClr val="FF0000"/>
                </a:solidFill>
              </a:rPr>
              <a:t> install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lvl="2" latinLnBrk="0">
              <a:lnSpc>
                <a:spcPct val="150000"/>
              </a:lnSpc>
            </a:pPr>
            <a:endParaRPr lang="en-US" altLang="ko-KR" sz="1600" dirty="0" smtClean="0"/>
          </a:p>
          <a:p>
            <a:pPr lvl="2">
              <a:lnSpc>
                <a:spcPct val="150000"/>
              </a:lnSpc>
            </a:pPr>
            <a:endParaRPr kumimoji="0" lang="en-US" altLang="ko-KR" sz="16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760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NPM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rgbClr val="0000FF"/>
                </a:solidFill>
                <a:latin typeface="+mn-ea"/>
              </a:rPr>
              <a:t>install options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–</a:t>
            </a:r>
            <a:r>
              <a:rPr lang="en-US" altLang="ko-KR" sz="1400" dirty="0" smtClean="0"/>
              <a:t>save-prod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 err="1" smtClean="0"/>
              <a:t>package.json</a:t>
            </a:r>
            <a:r>
              <a:rPr lang="ko-KR" altLang="en-US" sz="1200" dirty="0"/>
              <a:t>의 </a:t>
            </a:r>
            <a:r>
              <a:rPr lang="en-US" altLang="ko-KR" sz="1200" dirty="0"/>
              <a:t>dependencies</a:t>
            </a:r>
            <a:r>
              <a:rPr lang="ko-KR" altLang="en-US" sz="1200" dirty="0"/>
              <a:t>에 패키지를 등록</a:t>
            </a:r>
            <a:r>
              <a:rPr lang="en-US" altLang="ko-KR" sz="1200" dirty="0"/>
              <a:t>(default)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–</a:t>
            </a:r>
            <a:r>
              <a:rPr lang="en-US" altLang="ko-KR" sz="1400" dirty="0" smtClean="0"/>
              <a:t>save-dev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 err="1" smtClean="0"/>
              <a:t>package.json</a:t>
            </a:r>
            <a:r>
              <a:rPr lang="ko-KR" altLang="en-US" sz="1200" dirty="0"/>
              <a:t>의 </a:t>
            </a:r>
            <a:r>
              <a:rPr lang="en-US" altLang="ko-KR" sz="1200" dirty="0" err="1"/>
              <a:t>devDepndencies</a:t>
            </a:r>
            <a:r>
              <a:rPr lang="ko-KR" altLang="en-US" sz="1200" dirty="0"/>
              <a:t>에 패키지를 등록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–</a:t>
            </a:r>
            <a:r>
              <a:rPr lang="en-US" altLang="ko-KR" sz="1400" dirty="0" smtClean="0"/>
              <a:t>save-optional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 err="1" smtClean="0"/>
              <a:t>package.json</a:t>
            </a:r>
            <a:r>
              <a:rPr lang="ko-KR" altLang="en-US" sz="1200" dirty="0"/>
              <a:t>의 </a:t>
            </a:r>
            <a:r>
              <a:rPr lang="en-US" altLang="ko-KR" sz="1200" dirty="0" err="1"/>
              <a:t>optionalDependencies</a:t>
            </a:r>
            <a:r>
              <a:rPr lang="ko-KR" altLang="en-US" sz="1200" dirty="0"/>
              <a:t>에 패키지를 등록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–</a:t>
            </a:r>
            <a:r>
              <a:rPr lang="en-US" altLang="ko-KR" sz="1400" dirty="0" smtClean="0"/>
              <a:t>no-save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 smtClean="0"/>
              <a:t>dependencies</a:t>
            </a:r>
            <a:r>
              <a:rPr lang="ko-KR" altLang="en-US" sz="1200" dirty="0"/>
              <a:t>에 패키지를 등록하지 않음</a:t>
            </a:r>
            <a:endParaRPr lang="en-US" altLang="ko-KR" sz="1200" dirty="0" smtClean="0"/>
          </a:p>
          <a:p>
            <a:pPr lvl="2" latinLnBrk="0">
              <a:lnSpc>
                <a:spcPct val="150000"/>
              </a:lnSpc>
            </a:pPr>
            <a:endParaRPr lang="en-US" altLang="ko-KR" sz="1600" dirty="0" smtClean="0"/>
          </a:p>
          <a:p>
            <a:pPr lvl="2">
              <a:lnSpc>
                <a:spcPct val="150000"/>
              </a:lnSpc>
            </a:pPr>
            <a:endParaRPr kumimoji="0" lang="en-US" altLang="ko-KR" sz="16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596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NPM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설치된 모듈 확인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npm</a:t>
            </a:r>
            <a:r>
              <a:rPr lang="en-US" altLang="ko-KR" sz="1400" dirty="0" smtClean="0"/>
              <a:t> ls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npm</a:t>
            </a:r>
            <a:r>
              <a:rPr lang="en-US" altLang="ko-KR" sz="1400" dirty="0" smtClean="0"/>
              <a:t> kill-port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npm</a:t>
            </a:r>
            <a:r>
              <a:rPr lang="en-US" altLang="ko-KR" sz="1400" dirty="0" smtClean="0"/>
              <a:t> list (Local Module)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npm</a:t>
            </a:r>
            <a:r>
              <a:rPr lang="en-US" altLang="ko-KR" sz="1400" dirty="0" smtClean="0"/>
              <a:t> list -g (Global Module)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 err="1" smtClean="0"/>
              <a:t>npm</a:t>
            </a:r>
            <a:r>
              <a:rPr lang="en-US" altLang="ko-KR" sz="1200" dirty="0" smtClean="0"/>
              <a:t> list –g –depth=0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 err="1"/>
              <a:t>npm</a:t>
            </a:r>
            <a:r>
              <a:rPr lang="en-US" altLang="ko-KR" sz="1200" dirty="0"/>
              <a:t> list –g –</a:t>
            </a:r>
            <a:r>
              <a:rPr lang="en-US" altLang="ko-KR" sz="1200" dirty="0" smtClean="0"/>
              <a:t>depth=1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NPM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모듈 검색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rgbClr val="FF0000"/>
                </a:solidFill>
              </a:rPr>
              <a:t>npm</a:t>
            </a:r>
            <a:r>
              <a:rPr lang="en-US" altLang="ko-KR" sz="1400" dirty="0" smtClean="0">
                <a:solidFill>
                  <a:srgbClr val="FF0000"/>
                </a:solidFill>
              </a:rPr>
              <a:t> info kill-port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rgbClr val="FF0000"/>
                </a:solidFill>
              </a:rPr>
              <a:t>npm</a:t>
            </a:r>
            <a:r>
              <a:rPr lang="en-US" altLang="ko-KR" sz="1400" dirty="0" smtClean="0">
                <a:solidFill>
                  <a:srgbClr val="FF0000"/>
                </a:solidFill>
              </a:rPr>
              <a:t> search kill-port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rgbClr val="FF0000"/>
                </a:solidFill>
              </a:rPr>
              <a:t>npm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docs kill-port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rgbClr val="FF0000"/>
                </a:solidFill>
              </a:rPr>
              <a:t>npm</a:t>
            </a:r>
            <a:r>
              <a:rPr lang="en-US" altLang="ko-KR" sz="1400" dirty="0" smtClean="0">
                <a:solidFill>
                  <a:srgbClr val="FF0000"/>
                </a:solidFill>
              </a:rPr>
              <a:t> outdated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FF000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1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NPM Package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업데이트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명령어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npm</a:t>
            </a:r>
            <a:r>
              <a:rPr lang="en-US" altLang="ko-KR" sz="1400" dirty="0"/>
              <a:t> install -g </a:t>
            </a:r>
            <a:r>
              <a:rPr lang="en-US" altLang="ko-KR" sz="1400" dirty="0" err="1" smtClean="0"/>
              <a:t>npm</a:t>
            </a:r>
            <a:r>
              <a:rPr lang="en-US" altLang="ko-KR" sz="1400" dirty="0" smtClean="0"/>
              <a:t>-check-update : </a:t>
            </a:r>
            <a:r>
              <a:rPr lang="ko-KR" altLang="en-US" sz="1400" dirty="0" smtClean="0"/>
              <a:t>전역적으로 업데이트 수행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bg1">
                    <a:lumMod val="75000"/>
                  </a:schemeClr>
                </a:solidFill>
              </a:rPr>
              <a:t>ncu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–u : </a:t>
            </a:r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</a:rPr>
              <a:t>업데이트 항목 표시 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(outdated)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rgbClr val="FF0000"/>
                </a:solidFill>
              </a:rPr>
              <a:t>npx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</a:rPr>
              <a:t>npm</a:t>
            </a:r>
            <a:r>
              <a:rPr lang="en-US" altLang="ko-KR" sz="1400" dirty="0">
                <a:solidFill>
                  <a:srgbClr val="FF0000"/>
                </a:solidFill>
              </a:rPr>
              <a:t>-check-updates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rgbClr val="FF0000"/>
                </a:solidFill>
              </a:rPr>
              <a:t>npx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</a:rPr>
              <a:t>npm</a:t>
            </a:r>
            <a:r>
              <a:rPr lang="en-US" altLang="ko-KR" sz="1400" dirty="0">
                <a:solidFill>
                  <a:srgbClr val="FF0000"/>
                </a:solidFill>
              </a:rPr>
              <a:t>-check-updates -</a:t>
            </a:r>
            <a:r>
              <a:rPr lang="en-US" altLang="ko-KR" sz="1400" dirty="0" smtClean="0">
                <a:solidFill>
                  <a:srgbClr val="FF0000"/>
                </a:solidFill>
              </a:rPr>
              <a:t>u (check &amp; update)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rgbClr val="FF0000"/>
                </a:solidFill>
              </a:rPr>
              <a:t>npm</a:t>
            </a:r>
            <a:r>
              <a:rPr lang="en-US" altLang="ko-KR" sz="1400" dirty="0">
                <a:solidFill>
                  <a:srgbClr val="FF0000"/>
                </a:solidFill>
              </a:rPr>
              <a:t> install  : </a:t>
            </a:r>
            <a:r>
              <a:rPr lang="ko-KR" altLang="en-US" sz="1400" dirty="0">
                <a:solidFill>
                  <a:srgbClr val="FF0000"/>
                </a:solidFill>
              </a:rPr>
              <a:t>실제 업데이트 </a:t>
            </a:r>
            <a:r>
              <a:rPr lang="ko-KR" altLang="en-US" sz="1400" dirty="0" smtClean="0">
                <a:solidFill>
                  <a:srgbClr val="FF0000"/>
                </a:solidFill>
              </a:rPr>
              <a:t>수행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Dependencies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목록 자동 설치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rgbClr val="FF0000"/>
                </a:solidFill>
              </a:rPr>
              <a:t>npm</a:t>
            </a:r>
            <a:r>
              <a:rPr lang="en-US" altLang="ko-KR" sz="1400" dirty="0">
                <a:solidFill>
                  <a:srgbClr val="FF0000"/>
                </a:solidFill>
              </a:rPr>
              <a:t> install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package.json</a:t>
            </a:r>
            <a:r>
              <a:rPr lang="en-US" altLang="ko-KR" sz="1400" dirty="0" smtClean="0">
                <a:solidFill>
                  <a:srgbClr val="FF0000"/>
                </a:solidFill>
              </a:rPr>
              <a:t> (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package.json</a:t>
            </a:r>
            <a:r>
              <a:rPr lang="en-US" altLang="ko-KR" sz="1400" dirty="0" smtClean="0">
                <a:solidFill>
                  <a:srgbClr val="FF0000"/>
                </a:solidFill>
              </a:rPr>
              <a:t>  </a:t>
            </a:r>
            <a:r>
              <a:rPr lang="ko-KR" altLang="en-US" sz="1400" dirty="0" smtClean="0">
                <a:solidFill>
                  <a:srgbClr val="FF0000"/>
                </a:solidFill>
              </a:rPr>
              <a:t>생략 가능</a:t>
            </a:r>
            <a:r>
              <a:rPr lang="en-US" altLang="ko-KR" sz="1400" dirty="0" smtClean="0">
                <a:solidFill>
                  <a:srgbClr val="FF0000"/>
                </a:solidFill>
              </a:rPr>
              <a:t>)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10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모자이크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모자이크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37888</TotalTime>
  <Words>819</Words>
  <Application>Microsoft Office PowerPoint</Application>
  <PresentationFormat>화면 슬라이드 쇼(4:3)</PresentationFormat>
  <Paragraphs>176</Paragraphs>
  <Slides>14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HY헤드라인M</vt:lpstr>
      <vt:lpstr>굴림</vt:lpstr>
      <vt:lpstr>맑은 고딕</vt:lpstr>
      <vt:lpstr>Arial</vt:lpstr>
      <vt:lpstr>Times New Roman</vt:lpstr>
      <vt:lpstr>Wingdings</vt:lpstr>
      <vt:lpstr>모자이크</vt:lpstr>
      <vt:lpstr>연구/개발팀  NPM 개발 도구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메카트로닉스공학과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비티 회사소개서</dc:title>
  <dc:creator>양승진</dc:creator>
  <cp:lastModifiedBy>jsh</cp:lastModifiedBy>
  <cp:revision>3962</cp:revision>
  <cp:lastPrinted>2020-07-31T05:58:37Z</cp:lastPrinted>
  <dcterms:created xsi:type="dcterms:W3CDTF">2007-03-28T23:45:48Z</dcterms:created>
  <dcterms:modified xsi:type="dcterms:W3CDTF">2022-12-14T10:26:15Z</dcterms:modified>
</cp:coreProperties>
</file>