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615" r:id="rId2"/>
    <p:sldId id="1123" r:id="rId3"/>
    <p:sldId id="1124" r:id="rId4"/>
    <p:sldId id="1126" r:id="rId5"/>
    <p:sldId id="1127" r:id="rId6"/>
    <p:sldId id="1118" r:id="rId7"/>
    <p:sldId id="1128" r:id="rId8"/>
    <p:sldId id="1134" r:id="rId9"/>
    <p:sldId id="1125" r:id="rId10"/>
    <p:sldId id="1131" r:id="rId11"/>
    <p:sldId id="1130" r:id="rId12"/>
    <p:sldId id="1132" r:id="rId13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0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625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99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2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heroku.com/app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tappnodejs.herokuapp.com/" TargetMode="External"/><Relationship Id="rId5" Type="http://schemas.openxmlformats.org/officeDocument/2006/relationships/hyperlink" Target="https://devcenter.heroku.com/articles/heroku-cli" TargetMode="External"/><Relationship Id="rId4" Type="http://schemas.openxmlformats.org/officeDocument/2006/relationships/hyperlink" Target="https://devcenter.heroku.com/articles/heroku-command-l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Node.JS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PUG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정의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Pug</a:t>
            </a:r>
            <a:r>
              <a:rPr lang="ko-KR" altLang="en-US" sz="1600" dirty="0"/>
              <a:t>는 요즘 가장 </a:t>
            </a:r>
            <a:r>
              <a:rPr lang="ko-KR" altLang="en-US" sz="1600" dirty="0" smtClean="0"/>
              <a:t>인기 있는 </a:t>
            </a:r>
            <a:r>
              <a:rPr lang="en-US" altLang="ko-KR" sz="1600" dirty="0"/>
              <a:t>Node Express Template Engine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HTML</a:t>
            </a:r>
            <a:r>
              <a:rPr lang="ko-KR" altLang="en-US" sz="1600" dirty="0"/>
              <a:t>을 간단하게 표현해서 </a:t>
            </a:r>
            <a:r>
              <a:rPr lang="ko-KR" altLang="en-US" sz="1600" dirty="0" err="1"/>
              <a:t>가독성이</a:t>
            </a:r>
            <a:r>
              <a:rPr lang="ko-KR" altLang="en-US" sz="1600" dirty="0"/>
              <a:t> 좋다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마크업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문법보다 </a:t>
            </a:r>
            <a:r>
              <a:rPr lang="ko-KR" altLang="en-US" sz="1600" dirty="0" err="1"/>
              <a:t>코드량이</a:t>
            </a:r>
            <a:r>
              <a:rPr lang="ko-KR" altLang="en-US" sz="1600" dirty="0"/>
              <a:t> 적어 생산성이 좋아진다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정적인 </a:t>
            </a:r>
            <a:r>
              <a:rPr lang="ko-KR" altLang="en-US" sz="1600" dirty="0">
                <a:solidFill>
                  <a:srgbClr val="FF0000"/>
                </a:solidFill>
              </a:rPr>
              <a:t>부분과 </a:t>
            </a:r>
            <a:r>
              <a:rPr lang="ko-KR" altLang="en-US" sz="1600" dirty="0" smtClean="0">
                <a:solidFill>
                  <a:srgbClr val="FF0000"/>
                </a:solidFill>
              </a:rPr>
              <a:t>동적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JS </a:t>
            </a:r>
            <a:r>
              <a:rPr lang="ko-KR" altLang="en-US" sz="1600" dirty="0">
                <a:solidFill>
                  <a:srgbClr val="FF0000"/>
                </a:solidFill>
              </a:rPr>
              <a:t>연산 결과를 쉽게 보여줄 수 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rgbClr val="FF0000"/>
                </a:solidFill>
              </a:rPr>
              <a:t>동적인 </a:t>
            </a:r>
            <a:r>
              <a:rPr lang="ko-KR" altLang="en-US" sz="1600" dirty="0">
                <a:solidFill>
                  <a:srgbClr val="FF0000"/>
                </a:solidFill>
              </a:rPr>
              <a:t>부분을 따로 할 수 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타 </a:t>
            </a:r>
            <a:r>
              <a:rPr lang="en-US" altLang="ko-KR" sz="1600" dirty="0"/>
              <a:t>Express Engine</a:t>
            </a:r>
            <a:r>
              <a:rPr lang="ko-KR" altLang="en-US" sz="1600" dirty="0"/>
              <a:t>보다 </a:t>
            </a:r>
            <a:r>
              <a:rPr lang="en-US" altLang="ko-KR" sz="1600" dirty="0"/>
              <a:t>Google Trend </a:t>
            </a:r>
            <a:r>
              <a:rPr lang="ko-KR" altLang="en-US" sz="1600" dirty="0"/>
              <a:t>수치가 높다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Pug</a:t>
            </a:r>
            <a:r>
              <a:rPr lang="ko-KR" altLang="en-US" sz="1600" dirty="0"/>
              <a:t>는 </a:t>
            </a:r>
            <a:r>
              <a:rPr lang="en-US" altLang="ko-KR" sz="1600" dirty="0"/>
              <a:t>Jade</a:t>
            </a:r>
            <a:r>
              <a:rPr lang="ko-KR" altLang="en-US" sz="1600" dirty="0"/>
              <a:t>였다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Pug</a:t>
            </a:r>
            <a:r>
              <a:rPr lang="ko-KR" altLang="en-US" sz="1600" dirty="0"/>
              <a:t>는 기존에 </a:t>
            </a:r>
            <a:r>
              <a:rPr lang="en-US" altLang="ko-KR" sz="1600" dirty="0"/>
              <a:t>Jade</a:t>
            </a:r>
            <a:r>
              <a:rPr lang="ko-KR" altLang="en-US" sz="1600" dirty="0"/>
              <a:t>라는 이름을 가지고 </a:t>
            </a:r>
            <a:r>
              <a:rPr lang="ko-KR" altLang="en-US" sz="1600" dirty="0" smtClean="0"/>
              <a:t>있었지만 이미 등록된 상표권 때문에 </a:t>
            </a:r>
            <a:r>
              <a:rPr lang="en-US" altLang="ko-KR" sz="1600" dirty="0"/>
              <a:t>Pug</a:t>
            </a:r>
            <a:r>
              <a:rPr lang="ko-KR" altLang="en-US" sz="1600" dirty="0"/>
              <a:t>라는 이름으로 </a:t>
            </a:r>
            <a:r>
              <a:rPr lang="ko-KR" altLang="en-US" sz="1600" dirty="0" smtClean="0"/>
              <a:t>바뀌게 되었다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모듈 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Pug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extension pack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65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PUG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특징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장점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클라이언트 사이드 지원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뛰어난 </a:t>
            </a:r>
            <a:r>
              <a:rPr lang="ko-KR" altLang="en-US" sz="1300" dirty="0" err="1"/>
              <a:t>가독성</a:t>
            </a:r>
            <a:r>
              <a:rPr lang="ko-KR" altLang="en-US" sz="1300" dirty="0"/>
              <a:t> </a:t>
            </a:r>
            <a:r>
              <a:rPr lang="en-US" altLang="ko-KR" sz="1300" dirty="0"/>
              <a:t>- </a:t>
            </a:r>
            <a:r>
              <a:rPr lang="ko-KR" altLang="en-US" sz="1300" dirty="0"/>
              <a:t>계층구조를 구성하기 위해 들여쓰기를 사용한다</a:t>
            </a:r>
            <a:r>
              <a:rPr lang="en-US" altLang="ko-KR" sz="13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유연한 띄어쓰기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/>
              <a:t>블록 확대 </a:t>
            </a:r>
            <a:r>
              <a:rPr lang="en-US" altLang="ko-KR" sz="1300" dirty="0"/>
              <a:t>(block - expansion)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믹스인 </a:t>
            </a:r>
            <a:r>
              <a:rPr lang="en-US" altLang="ko-KR" sz="1300" dirty="0"/>
              <a:t>(</a:t>
            </a:r>
            <a:r>
              <a:rPr lang="en-US" altLang="ko-KR" sz="1300" dirty="0" err="1"/>
              <a:t>mixins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섞어쓰는</a:t>
            </a:r>
            <a:r>
              <a:rPr lang="ko-KR" altLang="en-US" sz="1300" dirty="0"/>
              <a:t> 것</a:t>
            </a:r>
            <a:r>
              <a:rPr lang="en-US" altLang="ko-KR" sz="1300" dirty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/>
              <a:t>스태틱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인클루드</a:t>
            </a:r>
            <a:r>
              <a:rPr lang="ko-KR" altLang="en-US" sz="1300" dirty="0"/>
              <a:t> </a:t>
            </a:r>
            <a:r>
              <a:rPr lang="en-US" altLang="ko-KR" sz="1300" dirty="0"/>
              <a:t>(static includes)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보안을 위해 코드는 기본적으로 이스케이프 처리가 된다</a:t>
            </a:r>
            <a:r>
              <a:rPr lang="en-US" altLang="ko-KR" sz="13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html5 </a:t>
            </a:r>
            <a:r>
              <a:rPr lang="ko-KR" altLang="en-US" sz="1300" dirty="0"/>
              <a:t>모드 </a:t>
            </a:r>
            <a:r>
              <a:rPr lang="en-US" altLang="ko-KR" sz="1300" dirty="0"/>
              <a:t>(!!! 5 </a:t>
            </a:r>
            <a:r>
              <a:rPr lang="en-US" altLang="ko-KR" sz="1300" dirty="0" err="1"/>
              <a:t>doctype</a:t>
            </a:r>
            <a:r>
              <a:rPr lang="en-US" altLang="ko-KR" sz="1300" dirty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err="1"/>
              <a:t>다이내믹과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스태틱</a:t>
            </a:r>
            <a:r>
              <a:rPr lang="ko-KR" altLang="en-US" sz="1300" dirty="0"/>
              <a:t> 태그 클래스 조합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템플릿 상속 </a:t>
            </a:r>
            <a:r>
              <a:rPr lang="en-US" altLang="ko-KR" sz="1300" dirty="0"/>
              <a:t>(extends </a:t>
            </a:r>
            <a:r>
              <a:rPr lang="ko-KR" altLang="en-US" sz="1300" dirty="0"/>
              <a:t>확장</a:t>
            </a:r>
            <a:r>
              <a:rPr lang="en-US" altLang="ko-KR" sz="1300" dirty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외부 모듈로 </a:t>
            </a:r>
            <a:r>
              <a:rPr lang="en-US" altLang="ko-KR" sz="1300" dirty="0"/>
              <a:t>Express JS </a:t>
            </a:r>
            <a:r>
              <a:rPr lang="ko-KR" altLang="en-US" sz="1300" dirty="0"/>
              <a:t>지원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객체</a:t>
            </a:r>
            <a:r>
              <a:rPr lang="en-US" altLang="ko-KR" sz="1300" dirty="0"/>
              <a:t>, </a:t>
            </a:r>
            <a:r>
              <a:rPr lang="ko-KR" altLang="en-US" sz="1300" dirty="0"/>
              <a:t>배열</a:t>
            </a:r>
            <a:r>
              <a:rPr lang="en-US" altLang="ko-KR" sz="1300" dirty="0"/>
              <a:t>, </a:t>
            </a:r>
            <a:r>
              <a:rPr lang="ko-KR" altLang="en-US" sz="1300" dirty="0"/>
              <a:t>그리고 </a:t>
            </a:r>
            <a:r>
              <a:rPr lang="ko-KR" altLang="en-US" sz="1300" dirty="0" err="1"/>
              <a:t>열거형이</a:t>
            </a:r>
            <a:r>
              <a:rPr lang="ko-KR" altLang="en-US" sz="1300" dirty="0"/>
              <a:t> 아닌 것들에 대해서도 </a:t>
            </a:r>
            <a:r>
              <a:rPr lang="en-US" altLang="ko-KR" sz="1300" dirty="0"/>
              <a:t>each</a:t>
            </a:r>
            <a:r>
              <a:rPr lang="ko-KR" altLang="en-US" sz="1300" dirty="0"/>
              <a:t>를 이용하여 투명하게 </a:t>
            </a:r>
            <a:r>
              <a:rPr lang="ko-KR" altLang="en-US" sz="1300" dirty="0" err="1"/>
              <a:t>이터레이션</a:t>
            </a:r>
            <a:r>
              <a:rPr lang="ko-KR" altLang="en-US" sz="1300" dirty="0"/>
              <a:t> 지원 </a:t>
            </a:r>
            <a:r>
              <a:rPr lang="en-US" altLang="ko-KR" sz="1300" dirty="0"/>
              <a:t>(</a:t>
            </a:r>
            <a:r>
              <a:rPr lang="ko-KR" altLang="en-US" sz="1300" dirty="0" err="1"/>
              <a:t>반복문</a:t>
            </a:r>
            <a:r>
              <a:rPr lang="ko-KR" altLang="en-US" sz="1300" dirty="0"/>
              <a:t> 실행</a:t>
            </a:r>
            <a:r>
              <a:rPr lang="en-US" altLang="ko-KR" sz="1300" dirty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tag</a:t>
            </a:r>
            <a:r>
              <a:rPr lang="ko-KR" altLang="en-US" sz="1300" dirty="0"/>
              <a:t>를 이용한 </a:t>
            </a:r>
            <a:r>
              <a:rPr lang="ko-KR" altLang="en-US" sz="1300" dirty="0" err="1"/>
              <a:t>접두어</a:t>
            </a:r>
            <a:r>
              <a:rPr lang="ko-KR" altLang="en-US" sz="1300" dirty="0"/>
              <a:t> 처리 없음</a:t>
            </a:r>
            <a:r>
              <a:rPr lang="en-US" altLang="ko-KR" sz="13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if </a:t>
            </a:r>
            <a:r>
              <a:rPr lang="ko-KR" altLang="en-US" sz="1300" dirty="0"/>
              <a:t>문과 </a:t>
            </a:r>
            <a:r>
              <a:rPr lang="en-US" altLang="ko-KR" sz="1300" dirty="0"/>
              <a:t>else </a:t>
            </a:r>
            <a:r>
              <a:rPr lang="ko-KR" altLang="en-US" sz="1300" dirty="0"/>
              <a:t>문이 </a:t>
            </a:r>
            <a:r>
              <a:rPr lang="ko-KR" altLang="en-US" sz="1300" dirty="0" smtClean="0"/>
              <a:t>사용 가능</a:t>
            </a:r>
            <a:r>
              <a:rPr lang="en-US" altLang="ko-KR" sz="1300" dirty="0"/>
              <a:t>.</a:t>
            </a:r>
            <a:endParaRPr lang="en-US" altLang="ko-KR" sz="13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56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Database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MySQL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ClearDB</a:t>
            </a:r>
            <a:r>
              <a:rPr lang="en-US" altLang="ko-KR" sz="1400" dirty="0" smtClean="0"/>
              <a:t> MySQL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Ignite - Free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Settings -&gt; </a:t>
            </a:r>
            <a:r>
              <a:rPr lang="en-US" altLang="ko-KR" sz="1400" dirty="0" err="1" smtClean="0"/>
              <a:t>Config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Vars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mysql://</a:t>
            </a:r>
            <a:r>
              <a:rPr lang="en-US" altLang="ko-KR" sz="1400" dirty="0" smtClean="0"/>
              <a:t>b7f38136889ea3:9bc0ca2f@us-cdbr-east-02.cleardb.com/heroku_c7d8ff5943024e2?reconnect=true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mysql://[user name]:[password]@[Host name]/[password2]?</a:t>
            </a:r>
            <a:r>
              <a:rPr lang="en-US" altLang="ko-KR" sz="1400" dirty="0" smtClean="0"/>
              <a:t>reconnect=true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MySQL Workbench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Hostname : </a:t>
            </a:r>
            <a:r>
              <a:rPr lang="en-US" altLang="ko-KR" sz="1400" dirty="0" smtClean="0">
                <a:solidFill>
                  <a:srgbClr val="FF0000"/>
                </a:solidFill>
              </a:rPr>
              <a:t>us-cdbr-east-02.cleardb.com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Port : 3306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Username : b7f38136889ea3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</a:rPr>
              <a:t>Password : 9bc0ca2f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</a:rPr>
              <a:t>Database : heroku_c7d8ff5943024e2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85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Node.JS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Node.js</a:t>
            </a:r>
            <a:r>
              <a:rPr lang="ko-KR" altLang="en-US" sz="1600" dirty="0"/>
              <a:t>는 확장성 있는 네트워크 애플리케이션</a:t>
            </a:r>
            <a:r>
              <a:rPr lang="en-US" altLang="ko-KR" sz="1600" dirty="0"/>
              <a:t>(</a:t>
            </a:r>
            <a:r>
              <a:rPr lang="ko-KR" altLang="en-US" sz="1600" dirty="0"/>
              <a:t>특히 서버 사이드</a:t>
            </a:r>
            <a:r>
              <a:rPr lang="en-US" altLang="ko-KR" sz="1600" dirty="0"/>
              <a:t>) </a:t>
            </a:r>
            <a:r>
              <a:rPr lang="ko-KR" altLang="en-US" sz="1600" dirty="0"/>
              <a:t>개발에 사용되는 소프트웨어 플랫폼이다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작성 </a:t>
            </a:r>
            <a:r>
              <a:rPr lang="ko-KR" altLang="en-US" sz="1600" dirty="0"/>
              <a:t>언어로 자바스크립트를 활용하며 </a:t>
            </a:r>
            <a:r>
              <a:rPr lang="en-US" altLang="ko-KR" sz="1600" dirty="0"/>
              <a:t>Non-blocking I/O</a:t>
            </a:r>
            <a:r>
              <a:rPr lang="ko-KR" altLang="en-US" sz="1600" dirty="0"/>
              <a:t>와 단일 스레드 이벤트 루프를 통한 높은 처리 성능을 가지고 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내장 </a:t>
            </a:r>
            <a:r>
              <a:rPr lang="en-US" altLang="ko-KR" sz="1600" dirty="0">
                <a:solidFill>
                  <a:srgbClr val="FF0000"/>
                </a:solidFill>
              </a:rPr>
              <a:t>HTTP </a:t>
            </a:r>
            <a:r>
              <a:rPr lang="ko-KR" altLang="en-US" sz="1600" dirty="0">
                <a:solidFill>
                  <a:srgbClr val="FF0000"/>
                </a:solidFill>
              </a:rPr>
              <a:t>서버 라이브러리를 포함하고 있어 웹 서버에서 아파치 등의 별도의 소프트웨어 없이 동작하는 것이 가능</a:t>
            </a:r>
            <a:r>
              <a:rPr lang="ko-KR" altLang="en-US" sz="1600" dirty="0"/>
              <a:t>하며 이를 통해 웹 서버의 동작에 있어 더 많은 통제를 가능케 한다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77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Node.JS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구글 </a:t>
            </a:r>
            <a:r>
              <a:rPr lang="en-US" altLang="ko-KR" sz="1600" dirty="0"/>
              <a:t>V8 </a:t>
            </a:r>
            <a:r>
              <a:rPr lang="ko-KR" altLang="en-US" sz="1600" dirty="0"/>
              <a:t>자바스크립트 엔진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고성능 네트워크 서버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단일 </a:t>
            </a:r>
            <a:r>
              <a:rPr lang="ko-KR" altLang="en-US" sz="1600" dirty="0" err="1"/>
              <a:t>쓰레드</a:t>
            </a:r>
            <a:r>
              <a:rPr lang="en-US" altLang="ko-KR" sz="1600" dirty="0"/>
              <a:t>(Single Thread) </a:t>
            </a:r>
            <a:r>
              <a:rPr lang="ko-KR" altLang="en-US" sz="1600" dirty="0"/>
              <a:t>이벤트 루프</a:t>
            </a:r>
            <a:r>
              <a:rPr lang="en-US" altLang="ko-KR" sz="1600" dirty="0"/>
              <a:t>(Event Loop) </a:t>
            </a:r>
            <a:r>
              <a:rPr lang="ko-KR" altLang="en-US" sz="1600" dirty="0"/>
              <a:t>기반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비동기 </a:t>
            </a:r>
            <a:r>
              <a:rPr lang="en-US" altLang="ko-KR" sz="1600" dirty="0"/>
              <a:t>I/O </a:t>
            </a:r>
            <a:r>
              <a:rPr lang="ko-KR" altLang="en-US" sz="1600" dirty="0"/>
              <a:t>처리</a:t>
            </a:r>
            <a:r>
              <a:rPr lang="en-US" altLang="ko-KR" sz="1600" dirty="0"/>
              <a:t>(Non-Blocking I/O)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자바스크립트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개발 생산성 향상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0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Node.JS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장점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자바스크립트를 동일하게 사용해서 </a:t>
            </a:r>
            <a:r>
              <a:rPr lang="ko-KR" altLang="en-US" sz="1400" dirty="0" err="1"/>
              <a:t>서버단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로직을</a:t>
            </a:r>
            <a:r>
              <a:rPr lang="ko-KR" altLang="en-US" sz="1400" dirty="0"/>
              <a:t> 처리할 수 </a:t>
            </a:r>
            <a:r>
              <a:rPr lang="ko-KR" altLang="en-US" sz="1400" dirty="0" err="1"/>
              <a:t>있다는게</a:t>
            </a:r>
            <a:r>
              <a:rPr lang="ko-KR" altLang="en-US" sz="1400" dirty="0"/>
              <a:t> 가장 큰 </a:t>
            </a:r>
            <a:r>
              <a:rPr lang="ko-KR" altLang="en-US" sz="1400" dirty="0" smtClean="0"/>
              <a:t>장점이다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새로운 언어를 습득하지 않고도 자바스크립트를 활용해 </a:t>
            </a:r>
            <a:r>
              <a:rPr lang="ko-KR" altLang="en-US" sz="1400" dirty="0" smtClean="0"/>
              <a:t>서버 기술을 </a:t>
            </a:r>
            <a:r>
              <a:rPr lang="ko-KR" altLang="en-US" sz="1400" dirty="0"/>
              <a:t>빨리 개발</a:t>
            </a:r>
            <a:r>
              <a:rPr lang="en-US" altLang="ko-KR" sz="1400" dirty="0"/>
              <a:t>/</a:t>
            </a:r>
            <a:r>
              <a:rPr lang="ko-KR" altLang="en-US" sz="1400" dirty="0"/>
              <a:t>응용할 수 있습니다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개발이 빠르고 쉽다</a:t>
            </a:r>
            <a:r>
              <a:rPr lang="en-US" altLang="ko-KR" sz="1400" dirty="0"/>
              <a:t>. </a:t>
            </a:r>
            <a:r>
              <a:rPr lang="ko-KR" altLang="en-US" sz="1400" dirty="0"/>
              <a:t>서버 설치부터 화면 띄우는 것까지 금방 처리 됩니다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Non-blocking I/O</a:t>
            </a:r>
            <a:r>
              <a:rPr lang="ko-KR" altLang="en-US" sz="1400" dirty="0"/>
              <a:t>와 단일 스레드 이벤트 루프를 통한 높은 처리 성능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로컬에서 서버만 켜봐도 얼마나 가볍게 돌아가는지 알 수 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이벤트 기반 </a:t>
            </a:r>
            <a:r>
              <a:rPr lang="ko-KR" altLang="en-US" sz="1400" dirty="0" smtClean="0"/>
              <a:t>비동기 방식이라 </a:t>
            </a:r>
            <a:r>
              <a:rPr lang="ko-KR" altLang="en-US" sz="1400" dirty="0"/>
              <a:t>서버 무리가 적다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java(</a:t>
            </a:r>
            <a:r>
              <a:rPr lang="en-US" altLang="ko-KR" sz="1400" dirty="0" err="1">
                <a:solidFill>
                  <a:srgbClr val="FF0000"/>
                </a:solidFill>
              </a:rPr>
              <a:t>jsp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ko-KR" altLang="en-US" sz="1400" dirty="0" err="1">
                <a:solidFill>
                  <a:srgbClr val="FF0000"/>
                </a:solidFill>
              </a:rPr>
              <a:t>쓰레드에</a:t>
            </a:r>
            <a:r>
              <a:rPr lang="ko-KR" altLang="en-US" sz="1400" dirty="0">
                <a:solidFill>
                  <a:srgbClr val="FF0000"/>
                </a:solidFill>
              </a:rPr>
              <a:t> 의한 </a:t>
            </a:r>
            <a:r>
              <a:rPr lang="ko-KR" altLang="en-US" sz="1400" dirty="0" smtClean="0">
                <a:solidFill>
                  <a:srgbClr val="FF0000"/>
                </a:solidFill>
              </a:rPr>
              <a:t>동기 방식이라 </a:t>
            </a:r>
            <a:r>
              <a:rPr lang="ko-KR" altLang="en-US" sz="1400" dirty="0">
                <a:solidFill>
                  <a:srgbClr val="FF0000"/>
                </a:solidFill>
              </a:rPr>
              <a:t>요청이 오면 반드시 결과를 받은 후에 다음 </a:t>
            </a:r>
            <a:r>
              <a:rPr lang="ko-KR" altLang="en-US" sz="1400" dirty="0" err="1">
                <a:solidFill>
                  <a:srgbClr val="FF0000"/>
                </a:solidFill>
              </a:rPr>
              <a:t>로직이</a:t>
            </a:r>
            <a:r>
              <a:rPr lang="ko-KR" altLang="en-US" sz="1400" dirty="0">
                <a:solidFill>
                  <a:srgbClr val="FF0000"/>
                </a:solidFill>
              </a:rPr>
              <a:t> 처리될 수 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(node package manager)</a:t>
            </a:r>
            <a:r>
              <a:rPr lang="ko-KR" altLang="en-US" sz="1400" dirty="0"/>
              <a:t>을 통한 다양한 모듈</a:t>
            </a:r>
            <a:r>
              <a:rPr lang="en-US" altLang="ko-KR" sz="1400" dirty="0"/>
              <a:t>(</a:t>
            </a:r>
            <a:r>
              <a:rPr lang="ko-KR" altLang="en-US" sz="1400" dirty="0"/>
              <a:t>패키지</a:t>
            </a:r>
            <a:r>
              <a:rPr lang="en-US" altLang="ko-KR" sz="1400" dirty="0"/>
              <a:t>) </a:t>
            </a:r>
            <a:r>
              <a:rPr lang="ko-KR" altLang="en-US" sz="1400" dirty="0"/>
              <a:t>제공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ko-KR" altLang="en-US" sz="1400" dirty="0"/>
              <a:t>을 이용해 자신이 필요한 라이브러리와 패키지를 검색해서 설치하고 사용할 수 있기 때문에 </a:t>
            </a:r>
            <a:r>
              <a:rPr lang="ko-KR" altLang="en-US" sz="1400" dirty="0" smtClean="0"/>
              <a:t>개발 속도와 </a:t>
            </a:r>
            <a:r>
              <a:rPr lang="ko-KR" altLang="en-US" sz="1400" dirty="0"/>
              <a:t>효율성이 크게 향상</a:t>
            </a:r>
            <a:endParaRPr lang="en-US" altLang="ko-KR" sz="14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54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Node.JS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단점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이벤트 기반 </a:t>
            </a:r>
            <a:r>
              <a:rPr lang="ko-KR" altLang="en-US" sz="1400" dirty="0" smtClean="0"/>
              <a:t>비동기 방식이라 </a:t>
            </a:r>
            <a:r>
              <a:rPr lang="ko-KR" altLang="en-US" sz="1400" dirty="0" err="1"/>
              <a:t>서버단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로직이</a:t>
            </a:r>
            <a:r>
              <a:rPr lang="ko-KR" altLang="en-US" sz="1400" dirty="0"/>
              <a:t> 복잡한 경우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콜백</a:t>
            </a:r>
            <a:r>
              <a:rPr lang="ko-KR" altLang="en-US" sz="1400" dirty="0" smtClean="0">
                <a:solidFill>
                  <a:srgbClr val="FF0000"/>
                </a:solidFill>
              </a:rPr>
              <a:t> 함수의 늪 </a:t>
            </a:r>
            <a:r>
              <a:rPr lang="en-US" altLang="ko-KR" sz="1400" dirty="0" smtClean="0">
                <a:solidFill>
                  <a:srgbClr val="FF0000"/>
                </a:solidFill>
              </a:rPr>
              <a:t>(Callback Hell) </a:t>
            </a:r>
            <a:r>
              <a:rPr lang="ko-KR" altLang="en-US" sz="1400" dirty="0" smtClean="0"/>
              <a:t>에 </a:t>
            </a:r>
            <a:r>
              <a:rPr lang="ko-KR" altLang="en-US" sz="1400" dirty="0"/>
              <a:t>빠질 수 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한번의 요청에 대해 </a:t>
            </a:r>
            <a:r>
              <a:rPr lang="en-US" altLang="ko-KR" sz="1400" dirty="0"/>
              <a:t>DB</a:t>
            </a:r>
            <a:r>
              <a:rPr lang="ko-KR" altLang="en-US" sz="1400" dirty="0"/>
              <a:t>에서 조회한 결과값에 따라 다른 </a:t>
            </a:r>
            <a:r>
              <a:rPr lang="ko-KR" altLang="en-US" sz="1400" dirty="0" err="1"/>
              <a:t>로직을</a:t>
            </a:r>
            <a:r>
              <a:rPr lang="ko-KR" altLang="en-US" sz="1400" dirty="0"/>
              <a:t> 처리해야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이런 </a:t>
            </a:r>
            <a:r>
              <a:rPr lang="ko-KR" altLang="en-US" sz="1400" dirty="0" err="1"/>
              <a:t>로직이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여러 개인 </a:t>
            </a:r>
            <a:r>
              <a:rPr lang="ko-KR" altLang="en-US" sz="1400" dirty="0"/>
              <a:t>경우 </a:t>
            </a:r>
            <a:r>
              <a:rPr lang="ko-KR" altLang="en-US" sz="1400" dirty="0" err="1" smtClean="0"/>
              <a:t>콜백</a:t>
            </a:r>
            <a:r>
              <a:rPr lang="ko-KR" altLang="en-US" sz="1400" dirty="0" smtClean="0"/>
              <a:t> 함수 </a:t>
            </a:r>
            <a:r>
              <a:rPr lang="ko-KR" altLang="en-US" sz="1400" dirty="0"/>
              <a:t>늪 </a:t>
            </a:r>
            <a:r>
              <a:rPr lang="en-US" altLang="ko-KR" sz="1400" dirty="0"/>
              <a:t>(Callback Hell) </a:t>
            </a:r>
            <a:r>
              <a:rPr lang="ko-KR" altLang="en-US" sz="1400" dirty="0"/>
              <a:t>에 빠진다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코드를 순차적으로 실행하는 것이 아니라 비동기 방식으로 이벤트를 보내고</a:t>
            </a:r>
            <a:r>
              <a:rPr lang="en-US" altLang="ko-KR" sz="1400" dirty="0"/>
              <a:t>, </a:t>
            </a:r>
            <a:r>
              <a:rPr lang="ko-KR" altLang="en-US" sz="1400" dirty="0"/>
              <a:t>응답</a:t>
            </a:r>
            <a:r>
              <a:rPr lang="en-US" altLang="ko-KR" sz="1400" dirty="0"/>
              <a:t>(</a:t>
            </a:r>
            <a:r>
              <a:rPr lang="ko-KR" altLang="en-US" sz="1400" dirty="0"/>
              <a:t>이벤트</a:t>
            </a:r>
            <a:r>
              <a:rPr lang="en-US" altLang="ko-KR" sz="1400" dirty="0"/>
              <a:t>)</a:t>
            </a:r>
            <a:r>
              <a:rPr lang="ko-KR" altLang="en-US" sz="1400" dirty="0"/>
              <a:t>이 오면 처리하는 방식이기 때문에 </a:t>
            </a:r>
            <a:r>
              <a:rPr lang="en-US" altLang="ko-KR" sz="1400" dirty="0"/>
              <a:t>java </a:t>
            </a:r>
            <a:r>
              <a:rPr lang="ko-KR" altLang="en-US" sz="1400" dirty="0"/>
              <a:t>개발을 했던 방식으로 설계하고 프로그래밍하면 큰 문제가 발생한다</a:t>
            </a:r>
            <a:r>
              <a:rPr lang="en-US" altLang="ko-KR" sz="1400" dirty="0"/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단일 </a:t>
            </a:r>
            <a:r>
              <a:rPr lang="ko-KR" altLang="en-US" sz="1400" dirty="0" err="1">
                <a:solidFill>
                  <a:srgbClr val="FF0000"/>
                </a:solidFill>
              </a:rPr>
              <a:t>쓰레드</a:t>
            </a:r>
            <a:r>
              <a:rPr lang="en-US" altLang="ko-KR" sz="1400" dirty="0">
                <a:solidFill>
                  <a:srgbClr val="FF0000"/>
                </a:solidFill>
              </a:rPr>
              <a:t>(Single Thread)</a:t>
            </a:r>
            <a:r>
              <a:rPr lang="ko-KR" altLang="en-US" sz="1400" dirty="0">
                <a:solidFill>
                  <a:srgbClr val="FF0000"/>
                </a:solidFill>
              </a:rPr>
              <a:t>이기 때문에 하나의 작업 자체가 많이 걸리는 웹서비스에는 어울리지 않다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게시판 형태와 </a:t>
            </a:r>
            <a:r>
              <a:rPr lang="ko-KR" altLang="en-US" sz="1400" dirty="0"/>
              <a:t>같이 가벼운 </a:t>
            </a:r>
            <a:r>
              <a:rPr lang="en-US" altLang="ko-KR" sz="1400" dirty="0"/>
              <a:t>I/O</a:t>
            </a:r>
            <a:r>
              <a:rPr lang="ko-KR" altLang="en-US" sz="1400" dirty="0"/>
              <a:t>가 많은 </a:t>
            </a:r>
            <a:r>
              <a:rPr lang="ko-KR" altLang="en-US" sz="1400" dirty="0" err="1"/>
              <a:t>웹서비스에</a:t>
            </a:r>
            <a:r>
              <a:rPr lang="ko-KR" altLang="en-US" sz="1400" dirty="0"/>
              <a:t> 어울린다</a:t>
            </a:r>
            <a:r>
              <a:rPr lang="en-US" altLang="ko-KR" sz="1400" dirty="0"/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코드가 수행되어야 코드에 에러가 있는지 알 수 있으며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에러가 날 경우 프로세스가 내려가기 때문에 테스트가 엄청 중요하다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반드시 모든 케이스에 대해 소스코드를 검증해야 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17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– Visual Studio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프로젝트 생성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GitHub </a:t>
            </a:r>
            <a:r>
              <a:rPr lang="ko-KR" altLang="en-US" sz="1600" dirty="0" smtClean="0"/>
              <a:t>연결 </a:t>
            </a:r>
            <a:r>
              <a:rPr lang="en-US" altLang="ko-KR" sz="1600" dirty="0" smtClean="0"/>
              <a:t>-&gt; </a:t>
            </a:r>
            <a:r>
              <a:rPr lang="ko-KR" altLang="en-US" sz="1600" dirty="0"/>
              <a:t>원격 저장소 생성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만들기</a:t>
            </a:r>
            <a:r>
              <a:rPr lang="en-US" altLang="ko-KR" sz="1600" dirty="0" smtClean="0"/>
              <a:t>)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생성 </a:t>
            </a:r>
            <a:r>
              <a:rPr lang="en-US" altLang="ko-KR" sz="1600" dirty="0"/>
              <a:t>(Node.js Express 4 </a:t>
            </a:r>
            <a:r>
              <a:rPr lang="en-US" altLang="ko-KR" sz="1600" dirty="0" smtClean="0"/>
              <a:t>) 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내에 파일 추가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</a:rPr>
              <a:t>, .vs,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gitignore</a:t>
            </a:r>
            <a:r>
              <a:rPr lang="en-US" altLang="ko-KR" sz="1400" dirty="0" smtClean="0">
                <a:solidFill>
                  <a:srgbClr val="FF0000"/>
                </a:solidFill>
              </a:rPr>
              <a:t>, README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변경 내용 </a:t>
            </a:r>
            <a:r>
              <a:rPr lang="en-US" altLang="ko-KR" sz="1600" dirty="0" smtClean="0"/>
              <a:t>Commit 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동기화 및 푸시 </a:t>
            </a:r>
            <a:r>
              <a:rPr lang="en-US" altLang="ko-KR" sz="1400" dirty="0" smtClean="0">
                <a:solidFill>
                  <a:srgbClr val="FF0000"/>
                </a:solidFill>
              </a:rPr>
              <a:t>(Push)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57742" y="4653136"/>
            <a:ext cx="4028516" cy="1440160"/>
            <a:chOff x="1124854" y="2925352"/>
            <a:chExt cx="6616873" cy="238076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4854" y="2925352"/>
              <a:ext cx="4079977" cy="238076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0112" y="2925352"/>
              <a:ext cx="2161615" cy="2380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58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– VS Code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개발 환경 설치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install express-generate </a:t>
            </a:r>
            <a:r>
              <a:rPr lang="en-US" altLang="ko-KR" sz="1400" dirty="0" smtClean="0"/>
              <a:t>–g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 express-generator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install -g </a:t>
            </a:r>
            <a:r>
              <a:rPr lang="en-US" altLang="ko-KR" sz="1400" dirty="0" err="1" smtClean="0"/>
              <a:t>tsd</a:t>
            </a:r>
            <a:r>
              <a:rPr lang="en-US" altLang="ko-KR" sz="1400" dirty="0" smtClean="0"/>
              <a:t> (</a:t>
            </a:r>
            <a:r>
              <a:rPr lang="ko-KR" altLang="en-US" sz="1400" dirty="0" err="1" smtClean="0"/>
              <a:t>디버거</a:t>
            </a:r>
            <a:r>
              <a:rPr lang="en-US" altLang="ko-KR" sz="1400" dirty="0" smtClean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npx</a:t>
            </a:r>
            <a:r>
              <a:rPr lang="en-US" altLang="ko-KR" sz="1400" dirty="0"/>
              <a:t> express --view=pug projects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프로젝트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express “Project Name”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express --</a:t>
            </a:r>
            <a:r>
              <a:rPr lang="en-US" altLang="ko-KR" sz="1400" dirty="0" smtClean="0"/>
              <a:t>view=</a:t>
            </a:r>
            <a:r>
              <a:rPr lang="en-US" altLang="ko-KR" sz="1400" dirty="0" err="1" smtClean="0"/>
              <a:t>pug“Project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Name”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cd “Project </a:t>
            </a:r>
            <a:r>
              <a:rPr lang="en-US" altLang="ko-KR" sz="1400" dirty="0"/>
              <a:t>Name”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install (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 install express </a:t>
            </a:r>
            <a:r>
              <a:rPr lang="en-US" altLang="ko-KR" sz="1400" dirty="0" smtClean="0"/>
              <a:t>–save)</a:t>
            </a:r>
            <a:r>
              <a:rPr lang="en-US" altLang="ko-KR" sz="1400" dirty="0"/>
              <a:t> 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92D050"/>
                </a:solidFill>
              </a:rPr>
              <a:t>node ./bin/www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start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http://localhost:3000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code 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2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GitHub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연결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init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git</a:t>
            </a:r>
            <a:r>
              <a:rPr lang="en-US" altLang="ko-KR" sz="1600" dirty="0">
                <a:solidFill>
                  <a:schemeClr val="tx1"/>
                </a:solidFill>
              </a:rPr>
              <a:t> remote </a:t>
            </a:r>
            <a:r>
              <a:rPr lang="en-US" altLang="ko-KR" sz="1600" dirty="0" smtClean="0">
                <a:solidFill>
                  <a:schemeClr val="tx1"/>
                </a:solidFill>
              </a:rPr>
              <a:t>add origin </a:t>
            </a:r>
            <a:r>
              <a:rPr lang="en-US" altLang="ko-KR" sz="1600" dirty="0">
                <a:solidFill>
                  <a:schemeClr val="tx1"/>
                </a:solidFill>
              </a:rPr>
              <a:t>https://github.com/jsh-1235/react_study.git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add 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 –m “initial commit”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push origin </a:t>
            </a:r>
            <a:r>
              <a:rPr lang="en-US" altLang="ko-KR" sz="1600" dirty="0" smtClean="0"/>
              <a:t>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push --force --set-upstream origin master</a:t>
            </a:r>
            <a:br>
              <a:rPr lang="en-US" altLang="ko-KR" sz="1600" dirty="0"/>
            </a:br>
            <a:endParaRPr lang="en-US" altLang="ko-KR" sz="1600" dirty="0" smtClean="0"/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38" y="4714453"/>
            <a:ext cx="2676525" cy="16668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21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웹사이트 배포하기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Heroku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(PaaS : Cloud Platform as a Service)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dashboard.heroku.com/apps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Download and install the </a:t>
            </a:r>
            <a:r>
              <a:rPr lang="en-US" altLang="ko-KR" sz="1600" u="sng" dirty="0" err="1">
                <a:hlinkClick r:id="rId4"/>
              </a:rPr>
              <a:t>Heroku</a:t>
            </a:r>
            <a:r>
              <a:rPr lang="en-US" altLang="ko-KR" sz="1600" u="sng" dirty="0">
                <a:hlinkClick r:id="rId4"/>
              </a:rPr>
              <a:t> CLI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1257300" lvl="2" indent="-34290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hlinkClick r:id="rId5"/>
              </a:rPr>
              <a:t>https://devcenter.heroku.com/articles/heroku-cli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Create </a:t>
            </a:r>
            <a:r>
              <a:rPr lang="en-US" altLang="ko-KR" sz="1600" dirty="0">
                <a:latin typeface="+mn-ea"/>
              </a:rPr>
              <a:t>new </a:t>
            </a:r>
            <a:r>
              <a:rPr lang="en-US" altLang="ko-KR" sz="1600" dirty="0" smtClean="0">
                <a:latin typeface="+mn-ea"/>
              </a:rPr>
              <a:t>app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</a:rPr>
              <a:t>Github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배포 선택 </a:t>
            </a:r>
            <a:r>
              <a:rPr lang="en-US" altLang="ko-KR" sz="1600" dirty="0" smtClean="0">
                <a:latin typeface="+mn-ea"/>
              </a:rPr>
              <a:t>–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Deploy Branch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  <a:hlinkClick r:id="rId6"/>
              </a:rPr>
              <a:t>https://btappnodejs.herokuapp.com/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13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38299</TotalTime>
  <Words>707</Words>
  <Application>Microsoft Office PowerPoint</Application>
  <PresentationFormat>화면 슬라이드 쇼(4:3)</PresentationFormat>
  <Paragraphs>178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Node.JS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3808</cp:revision>
  <cp:lastPrinted>2020-07-31T05:58:37Z</cp:lastPrinted>
  <dcterms:created xsi:type="dcterms:W3CDTF">2007-03-28T23:45:48Z</dcterms:created>
  <dcterms:modified xsi:type="dcterms:W3CDTF">2022-12-14T03:21:04Z</dcterms:modified>
</cp:coreProperties>
</file>