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615" r:id="rId2"/>
    <p:sldId id="1132" r:id="rId3"/>
    <p:sldId id="1145" r:id="rId4"/>
    <p:sldId id="1127" r:id="rId5"/>
    <p:sldId id="1129" r:id="rId6"/>
    <p:sldId id="1151" r:id="rId7"/>
    <p:sldId id="1146" r:id="rId8"/>
    <p:sldId id="1143" r:id="rId9"/>
    <p:sldId id="1128" r:id="rId10"/>
    <p:sldId id="1147" r:id="rId11"/>
    <p:sldId id="1152" r:id="rId12"/>
    <p:sldId id="1158" r:id="rId13"/>
    <p:sldId id="1148" r:id="rId14"/>
    <p:sldId id="1141" r:id="rId15"/>
    <p:sldId id="1131" r:id="rId16"/>
    <p:sldId id="1150" r:id="rId17"/>
    <p:sldId id="1153" r:id="rId18"/>
    <p:sldId id="1155" r:id="rId19"/>
    <p:sldId id="1157" r:id="rId20"/>
    <p:sldId id="1156" r:id="rId21"/>
    <p:sldId id="1149" r:id="rId22"/>
    <p:sldId id="1137" r:id="rId23"/>
    <p:sldId id="1135" r:id="rId24"/>
    <p:sldId id="1142" r:id="rId25"/>
    <p:sldId id="1136" r:id="rId26"/>
    <p:sldId id="1140" r:id="rId27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2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3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7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1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1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8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8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34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85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5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748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34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75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47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60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07" r:id="rId3"/>
    <p:sldLayoutId id="2147483708" r:id="rId4"/>
    <p:sldLayoutId id="2147483709" r:id="rId5"/>
    <p:sldLayoutId id="2147483710" r:id="rId6"/>
    <p:sldLayoutId id="2147483712" r:id="rId7"/>
    <p:sldLayoutId id="2147483713" r:id="rId8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h-1235?tab=repositori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h-1235/firebirds.gi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sz="4000" dirty="0" err="1" smtClean="0">
                <a:solidFill>
                  <a:srgbClr val="FFFF00"/>
                </a:solidFill>
                <a:effectLst/>
              </a:rPr>
              <a:t>Git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Add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Working Tree</a:t>
            </a:r>
            <a:r>
              <a:rPr lang="ko-KR" altLang="en-US" sz="1200" dirty="0" smtClean="0"/>
              <a:t>에서 작업한 변경 내용을 </a:t>
            </a:r>
            <a:r>
              <a:rPr lang="en-US" altLang="ko-KR" sz="1200" dirty="0" err="1" smtClean="0"/>
              <a:t>Stagin</a:t>
            </a:r>
            <a:r>
              <a:rPr lang="en-US" altLang="ko-KR" sz="1200" dirty="0" smtClean="0"/>
              <a:t> Area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올리는 명령이다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Command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diff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add .	// </a:t>
            </a:r>
            <a:r>
              <a:rPr lang="ko-KR" altLang="en-US" sz="1200" dirty="0"/>
              <a:t>현재 디렉토리의 모든 내용을 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영역으로 이동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add *	// </a:t>
            </a:r>
            <a:r>
              <a:rPr lang="ko-KR" altLang="en-US" sz="1200" dirty="0"/>
              <a:t>작업 디렉토리 내의 모든 변경 내용을 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영역으로 이동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add –A	// </a:t>
            </a:r>
            <a:r>
              <a:rPr lang="ko-KR" altLang="en-US" sz="1200" dirty="0"/>
              <a:t>작업 디렉토리 상에 어디에 위치하든 항상 동일하게 모든 변경 내용을 </a:t>
            </a:r>
            <a:r>
              <a:rPr lang="en-US" altLang="ko-KR" sz="1200" dirty="0"/>
              <a:t>		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영역으로 이동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add –p	// </a:t>
            </a:r>
            <a:r>
              <a:rPr lang="ko-KR" altLang="en-US" sz="1200" dirty="0"/>
              <a:t>각 변경 사항을 터미널에서 직접 눈으로 하나씩 확인하면서 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영역으로 넘기거나 또는 제외할 수가 있다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46" name="Picture 2" descr="Git - Recording Changes to the Reposit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4797152"/>
            <a:ext cx="4104456" cy="169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1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rm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Working Tree</a:t>
            </a:r>
            <a:r>
              <a:rPr lang="ko-KR" altLang="en-US" sz="1200" dirty="0" smtClean="0"/>
              <a:t>에서 작업한 변경 내용을 </a:t>
            </a:r>
            <a:r>
              <a:rPr lang="en-US" altLang="ko-KR" sz="1200" dirty="0" err="1" smtClean="0"/>
              <a:t>Stagin</a:t>
            </a:r>
            <a:r>
              <a:rPr lang="en-US" altLang="ko-KR" sz="1200" dirty="0" smtClean="0"/>
              <a:t> Area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올리는 명령이다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Command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"file name"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원격 </a:t>
            </a:r>
            <a:r>
              <a:rPr lang="ko-KR" altLang="en-US" sz="1200" dirty="0"/>
              <a:t>저장소와 로컬 저장소에 있는 파일을 삭제한다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rm</a:t>
            </a:r>
            <a:r>
              <a:rPr lang="en-US" altLang="ko-KR" sz="1400" dirty="0" smtClean="0"/>
              <a:t> -r </a:t>
            </a:r>
            <a:r>
              <a:rPr lang="en-US" altLang="ko-KR" sz="1400" dirty="0"/>
              <a:t>"file name"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폴더 하위의 모든 파일 삭제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--</a:t>
            </a:r>
            <a:r>
              <a:rPr lang="en-US" altLang="ko-KR" sz="1400" dirty="0" smtClean="0"/>
              <a:t>cached </a:t>
            </a:r>
            <a:r>
              <a:rPr lang="en-US" altLang="ko-KR" sz="1400" dirty="0"/>
              <a:t>"file name"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원격 </a:t>
            </a:r>
            <a:r>
              <a:rPr lang="ko-KR" altLang="en-US" sz="1200" dirty="0"/>
              <a:t>저장소에 있는 </a:t>
            </a:r>
            <a:r>
              <a:rPr lang="ko-KR" altLang="en-US" sz="1200" dirty="0" smtClean="0"/>
              <a:t>파일</a:t>
            </a:r>
            <a:r>
              <a:rPr lang="ko-KR" altLang="en-US" sz="1200" dirty="0"/>
              <a:t>만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삭제한다</a:t>
            </a:r>
            <a:r>
              <a:rPr lang="en-US" altLang="ko-KR" sz="1200" dirty="0" smtClean="0"/>
              <a:t>.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rm</a:t>
            </a:r>
            <a:r>
              <a:rPr lang="en-US" altLang="ko-KR" sz="1400" dirty="0" smtClean="0"/>
              <a:t> "file name" or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--cached "</a:t>
            </a:r>
            <a:r>
              <a:rPr lang="en-US" altLang="ko-KR" sz="1400" dirty="0" smtClean="0"/>
              <a:t>file </a:t>
            </a:r>
            <a:r>
              <a:rPr lang="en-US" altLang="ko-KR" sz="1400" dirty="0"/>
              <a:t>name</a:t>
            </a:r>
            <a:r>
              <a:rPr lang="en-US" altLang="ko-KR" sz="1400" dirty="0" smtClean="0"/>
              <a:t>"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 commit -m "delete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 push origin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14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Diff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commit</a:t>
            </a:r>
            <a:r>
              <a:rPr lang="ko-KR" altLang="en-US" sz="1400" dirty="0" smtClean="0"/>
              <a:t>이나 </a:t>
            </a:r>
            <a:r>
              <a:rPr lang="en-US" altLang="ko-KR" sz="1400" dirty="0" smtClean="0"/>
              <a:t>branch </a:t>
            </a:r>
            <a:r>
              <a:rPr lang="ko-KR" altLang="en-US" sz="1400" dirty="0" smtClean="0"/>
              <a:t>사이에 다른 점 혹은 파일이나 </a:t>
            </a:r>
            <a:r>
              <a:rPr lang="en-US" altLang="ko-KR" sz="1400" dirty="0" smtClean="0"/>
              <a:t>Repository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Working Directory </a:t>
            </a:r>
            <a:r>
              <a:rPr lang="ko-KR" altLang="en-US" sz="1400" dirty="0" smtClean="0"/>
              <a:t>사이의 다른 점을 보여주는 명령어이다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Command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diff </a:t>
            </a:r>
          </a:p>
          <a:p>
            <a:pPr marL="1085850" lvl="2" indent="-1714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FF0000"/>
                </a:solidFill>
              </a:rPr>
              <a:t>Working Directory</a:t>
            </a:r>
            <a:r>
              <a:rPr lang="ko-KR" altLang="en-US" sz="1200" dirty="0" smtClean="0">
                <a:solidFill>
                  <a:srgbClr val="FF0000"/>
                </a:solidFill>
              </a:rPr>
              <a:t>와 </a:t>
            </a:r>
            <a:r>
              <a:rPr lang="en-US" altLang="ko-KR" sz="1200" dirty="0" smtClean="0">
                <a:solidFill>
                  <a:srgbClr val="FF0000"/>
                </a:solidFill>
              </a:rPr>
              <a:t>Staging Area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사이의 차이 확인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diff HEAD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FF0000"/>
                </a:solidFill>
              </a:rPr>
              <a:t>Working </a:t>
            </a:r>
            <a:r>
              <a:rPr lang="en-US" altLang="ko-KR" sz="1200" dirty="0">
                <a:solidFill>
                  <a:srgbClr val="FF0000"/>
                </a:solidFill>
              </a:rPr>
              <a:t>Directory</a:t>
            </a:r>
            <a:r>
              <a:rPr lang="ko-KR" altLang="en-US" sz="1200" dirty="0">
                <a:solidFill>
                  <a:srgbClr val="FF0000"/>
                </a:solidFill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</a:rPr>
              <a:t>Staging </a:t>
            </a:r>
            <a:r>
              <a:rPr lang="en-US" altLang="ko-KR" sz="1200" dirty="0" smtClean="0">
                <a:solidFill>
                  <a:srgbClr val="FF0000"/>
                </a:solidFill>
              </a:rPr>
              <a:t>Area</a:t>
            </a:r>
            <a:r>
              <a:rPr lang="ko-KR" altLang="en-US" sz="1200" dirty="0" smtClean="0">
                <a:solidFill>
                  <a:srgbClr val="FF0000"/>
                </a:solidFill>
              </a:rPr>
              <a:t>의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변경 사항 모두를 </a:t>
            </a:r>
            <a:r>
              <a:rPr lang="en-US" altLang="ko-KR" sz="1200" dirty="0" smtClean="0">
                <a:solidFill>
                  <a:srgbClr val="FF0000"/>
                </a:solidFill>
              </a:rPr>
              <a:t>Repository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</a:rPr>
              <a:t>HEAD commit</a:t>
            </a:r>
            <a:r>
              <a:rPr lang="ko-KR" altLang="en-US" sz="1200" dirty="0" smtClean="0">
                <a:solidFill>
                  <a:srgbClr val="FF0000"/>
                </a:solidFill>
              </a:rPr>
              <a:t>과 비교한다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4338" name="Picture 2" descr="Git diff - GeeksforGee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822" y="4725144"/>
            <a:ext cx="3204356" cy="160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3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Commit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Staging Area</a:t>
            </a:r>
            <a:r>
              <a:rPr lang="ko-KR" altLang="en-US" sz="1400" dirty="0" smtClean="0"/>
              <a:t>에 올라온 데이터를 로컬 저장소에 저장하는 명령어이다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Command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commit –m "update"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commit –am "update" // Add and Commit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122" name="Picture 2" descr="Git: Basic Terms and Commands Explained - DZone Open 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00" y="3933056"/>
            <a:ext cx="3196601" cy="218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commit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취소 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Reset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취소하고 해당 파일들은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staged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상태로 워킹 디렉터리에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보존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--soft HEAD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^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취소하고 해당 파일들은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unstaged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상태로 워킹 디렉터리에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보존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--mixed HEAD^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(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기본 옵션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HEAD^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위와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동일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마지막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취소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HEAD~2 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commit -m "reset"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push -f origin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취소하고 해당 파일들은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unstaged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상태로 워킹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디렉터리에서 삭제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--hard HEAD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^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2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Status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status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status -s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Log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log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log  </a:t>
            </a:r>
            <a:r>
              <a:rPr lang="en-US" altLang="ko-KR" sz="1600" dirty="0" smtClean="0"/>
              <a:t>-p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log  --stat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log --all --graph </a:t>
            </a:r>
            <a:r>
              <a:rPr lang="en-US" altLang="ko-KR" sz="1600" dirty="0" smtClean="0"/>
              <a:t>--</a:t>
            </a:r>
            <a:r>
              <a:rPr lang="en-US" altLang="ko-KR" sz="1600" dirty="0" err="1" smtClean="0"/>
              <a:t>oneline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 or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 -s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53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Push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git</a:t>
            </a:r>
            <a:r>
              <a:rPr lang="en-US" altLang="ko-KR" sz="1400" dirty="0">
                <a:solidFill>
                  <a:schemeClr val="tx1"/>
                </a:solidFill>
              </a:rPr>
              <a:t> remote add origin </a:t>
            </a:r>
            <a:r>
              <a:rPr lang="en-US" altLang="ko-KR" sz="1400" dirty="0" smtClean="0">
                <a:solidFill>
                  <a:schemeClr val="tx1"/>
                </a:solidFill>
              </a:rPr>
              <a:t>"repository path"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remote -v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branch (</a:t>
            </a:r>
            <a:r>
              <a:rPr lang="en-US" altLang="ko-KR" sz="1400" dirty="0"/>
              <a:t>origin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push --force --set-upstream origin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 push –u origin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98" name="Picture 2" descr="How to do Git push pull requests - YouTub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789040"/>
            <a:ext cx="4248472" cy="238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8640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Fetch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원격 저장소의 버전을 로컬 저장소에 병합하지 않고 내려 받는 명령어이다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원격 </a:t>
            </a:r>
            <a:r>
              <a:rPr lang="ko-KR" altLang="en-US" sz="1400" dirty="0"/>
              <a:t>저장소의 </a:t>
            </a:r>
            <a:r>
              <a:rPr lang="ko-KR" altLang="en-US" sz="1400" dirty="0" smtClean="0"/>
              <a:t>버전을 단지 가져온다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 fetch origin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Pull (Fetch + Merge)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저장소의 버전을 로컬 저장소에 병합하는 명령어이다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저장소의 소스를 가져오고 해당 소스가 현재 내 소스보다 더 최신 버전이라고 하면 지금의 버전을 해당 소스에 맞춰 올립니다</a:t>
            </a:r>
            <a:r>
              <a:rPr lang="en-US" altLang="ko-KR" sz="1400" dirty="0"/>
              <a:t>. </a:t>
            </a:r>
            <a:r>
              <a:rPr lang="en-US" altLang="ko-KR" sz="1400" dirty="0">
                <a:solidFill>
                  <a:srgbClr val="FF0000"/>
                </a:solidFill>
              </a:rPr>
              <a:t>(merge)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</a:rPr>
              <a:t> pull origin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195" name="Picture 3" descr="로컬 저장소와 원격 저장소에B에서 분기된 커밋이 있는 상태에서 fetch 한 경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77" y="2708920"/>
            <a:ext cx="2385447" cy="7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'FETCH_HEAD'를 병합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517232"/>
            <a:ext cx="2880320" cy="80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8640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Fork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fork</a:t>
            </a:r>
            <a:r>
              <a:rPr lang="ko-KR" altLang="en-US" sz="1400" dirty="0"/>
              <a:t>는 다른 사람의 </a:t>
            </a:r>
            <a:r>
              <a:rPr lang="en-US" altLang="ko-KR" sz="1400" dirty="0"/>
              <a:t>Github repository</a:t>
            </a:r>
            <a:r>
              <a:rPr lang="ko-KR" altLang="en-US" sz="1400" dirty="0"/>
              <a:t>에서 내가 어떤 부분을 수정하거나 추가 기능을 넣고 싶을 때 </a:t>
            </a:r>
            <a:r>
              <a:rPr lang="ko-KR" altLang="en-US" sz="1400" dirty="0">
                <a:solidFill>
                  <a:srgbClr val="FF0000"/>
                </a:solidFill>
              </a:rPr>
              <a:t>해당 </a:t>
            </a:r>
            <a:r>
              <a:rPr lang="en-US" altLang="ko-KR" sz="1400" dirty="0" err="1">
                <a:solidFill>
                  <a:srgbClr val="FF0000"/>
                </a:solidFill>
              </a:rPr>
              <a:t>respository</a:t>
            </a:r>
            <a:r>
              <a:rPr lang="ko-KR" altLang="en-US" sz="1400" dirty="0">
                <a:solidFill>
                  <a:srgbClr val="FF0000"/>
                </a:solidFill>
              </a:rPr>
              <a:t>를 내 </a:t>
            </a:r>
            <a:r>
              <a:rPr lang="en-US" altLang="ko-KR" sz="1400" dirty="0">
                <a:solidFill>
                  <a:srgbClr val="FF0000"/>
                </a:solidFill>
              </a:rPr>
              <a:t>Github repository</a:t>
            </a:r>
            <a:r>
              <a:rPr lang="ko-KR" altLang="en-US" sz="1400" dirty="0">
                <a:solidFill>
                  <a:srgbClr val="FF0000"/>
                </a:solidFill>
              </a:rPr>
              <a:t>로 그대로 복제</a:t>
            </a:r>
            <a:r>
              <a:rPr lang="ko-KR" altLang="en-US" sz="1400" dirty="0"/>
              <a:t>하는 기능이다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fork</a:t>
            </a:r>
            <a:r>
              <a:rPr lang="ko-KR" altLang="en-US" sz="1400" dirty="0"/>
              <a:t>한 저장소는 원본</a:t>
            </a:r>
            <a:r>
              <a:rPr lang="en-US" altLang="ko-KR" sz="1400" dirty="0"/>
              <a:t>(</a:t>
            </a:r>
            <a:r>
              <a:rPr lang="ko-KR" altLang="en-US" sz="1400" dirty="0"/>
              <a:t>다른 사람의 </a:t>
            </a:r>
            <a:r>
              <a:rPr lang="en-US" altLang="ko-KR" sz="1400" dirty="0" err="1"/>
              <a:t>github</a:t>
            </a:r>
            <a:r>
              <a:rPr lang="en-US" altLang="ko-KR" sz="1400" dirty="0"/>
              <a:t> repository)</a:t>
            </a:r>
            <a:r>
              <a:rPr lang="ko-KR" altLang="en-US" sz="1400" dirty="0"/>
              <a:t>와 연결되어 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여기서 </a:t>
            </a:r>
            <a:r>
              <a:rPr lang="ko-KR" altLang="en-US" sz="1400" dirty="0"/>
              <a:t>연결 되어 있다는 의미는 </a:t>
            </a:r>
            <a:r>
              <a:rPr lang="en-US" altLang="ko-KR" sz="1400" dirty="0"/>
              <a:t>original repository</a:t>
            </a:r>
            <a:r>
              <a:rPr lang="ko-KR" altLang="en-US" sz="1400" dirty="0"/>
              <a:t>에 어떤 변화가 생기면</a:t>
            </a:r>
            <a:r>
              <a:rPr lang="en-US" altLang="ko-KR" sz="1400" dirty="0"/>
              <a:t>(</a:t>
            </a:r>
            <a:r>
              <a:rPr lang="ko-KR" altLang="en-US" sz="1400" dirty="0"/>
              <a:t>새로운 </a:t>
            </a:r>
            <a:r>
              <a:rPr lang="en-US" altLang="ko-KR" sz="1400" dirty="0"/>
              <a:t>commit) </a:t>
            </a:r>
            <a:r>
              <a:rPr lang="ko-KR" altLang="en-US" sz="1400" dirty="0"/>
              <a:t>이는 그대로 </a:t>
            </a:r>
            <a:r>
              <a:rPr lang="en-US" altLang="ko-KR" sz="1400" dirty="0"/>
              <a:t>forked</a:t>
            </a:r>
            <a:r>
              <a:rPr lang="ko-KR" altLang="en-US" sz="1400" dirty="0"/>
              <a:t>된 </a:t>
            </a:r>
            <a:r>
              <a:rPr lang="en-US" altLang="ko-KR" sz="1400" dirty="0"/>
              <a:t>repository</a:t>
            </a:r>
            <a:r>
              <a:rPr lang="ko-KR" altLang="en-US" sz="1400" dirty="0"/>
              <a:t>로 반영할 수 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 </a:t>
            </a:r>
            <a:r>
              <a:rPr lang="ko-KR" altLang="en-US" sz="1400" dirty="0"/>
              <a:t>때 </a:t>
            </a:r>
            <a:r>
              <a:rPr lang="en-US" altLang="ko-KR" sz="1400" dirty="0"/>
              <a:t>fetch</a:t>
            </a:r>
            <a:r>
              <a:rPr lang="ko-KR" altLang="en-US" sz="1400" dirty="0"/>
              <a:t>나 </a:t>
            </a:r>
            <a:r>
              <a:rPr lang="en-US" altLang="ko-KR" sz="1400" dirty="0"/>
              <a:t>rebase</a:t>
            </a:r>
            <a:r>
              <a:rPr lang="ko-KR" altLang="en-US" sz="1400" dirty="0"/>
              <a:t>의 과정이 필요하다</a:t>
            </a:r>
            <a:r>
              <a:rPr lang="en-US" altLang="ko-KR" sz="1400" dirty="0"/>
              <a:t>.</a:t>
            </a:r>
            <a:endParaRPr kumimoji="0" lang="en-US" altLang="ko-KR" sz="14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266" name="Picture 2" descr="https://velog.velcdn.com/post-images%2Fimacoolgirlyo%2Fcbe5ca40-5f44-11e9-88b2-25d00148b532%2Fgitf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34" y="3836615"/>
            <a:ext cx="3261533" cy="254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8640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Pull Request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그 후 </a:t>
            </a:r>
            <a:r>
              <a:rPr lang="en-US" altLang="ko-KR" sz="1400" dirty="0"/>
              <a:t>original repository</a:t>
            </a:r>
            <a:r>
              <a:rPr lang="ko-KR" altLang="en-US" sz="1400" dirty="0"/>
              <a:t>에 변경 사항을 적용하고 싶으면 해당 저장소에 </a:t>
            </a:r>
            <a:r>
              <a:rPr lang="en-US" altLang="ko-KR" sz="1400" dirty="0"/>
              <a:t>pull request</a:t>
            </a:r>
            <a:r>
              <a:rPr lang="ko-KR" altLang="en-US" sz="1400" dirty="0"/>
              <a:t>를 해야한다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en-US" altLang="ko-KR" sz="1400" dirty="0"/>
              <a:t>pull request</a:t>
            </a:r>
            <a:r>
              <a:rPr lang="ko-KR" altLang="en-US" sz="1400" dirty="0"/>
              <a:t>가 </a:t>
            </a:r>
            <a:r>
              <a:rPr lang="en-US" altLang="ko-KR" sz="1400" dirty="0"/>
              <a:t>original repository</a:t>
            </a:r>
            <a:r>
              <a:rPr lang="ko-KR" altLang="en-US" sz="1400" dirty="0"/>
              <a:t>의 관리자로 부터 승인 되었으면 내가 만든 코드가 </a:t>
            </a:r>
            <a:r>
              <a:rPr lang="en-US" altLang="ko-KR" sz="1400" dirty="0"/>
              <a:t>commit, merge</a:t>
            </a:r>
            <a:r>
              <a:rPr lang="ko-KR" altLang="en-US" sz="1400" dirty="0"/>
              <a:t>되어 </a:t>
            </a:r>
            <a:r>
              <a:rPr lang="en-US" altLang="ko-KR" sz="1400" dirty="0"/>
              <a:t>original </a:t>
            </a:r>
            <a:r>
              <a:rPr lang="ko-KR" altLang="en-US" sz="1400" dirty="0"/>
              <a:t>에 반영된다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pull </a:t>
            </a:r>
            <a:r>
              <a:rPr lang="en-US" altLang="ko-KR" sz="1400" dirty="0"/>
              <a:t>request </a:t>
            </a:r>
            <a:r>
              <a:rPr lang="ko-KR" altLang="en-US" sz="1400" dirty="0"/>
              <a:t>하기 전까지는 내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있는 </a:t>
            </a:r>
            <a:r>
              <a:rPr lang="en-US" altLang="ko-KR" sz="1400" dirty="0"/>
              <a:t>forked repository</a:t>
            </a:r>
            <a:r>
              <a:rPr lang="ko-KR" altLang="en-US" sz="1400" dirty="0"/>
              <a:t>에만 </a:t>
            </a:r>
            <a:r>
              <a:rPr lang="en-US" altLang="ko-KR" sz="1400" dirty="0"/>
              <a:t>change</a:t>
            </a:r>
            <a:r>
              <a:rPr lang="ko-KR" altLang="en-US" sz="1400" dirty="0"/>
              <a:t>가 적용된다</a:t>
            </a:r>
            <a:r>
              <a:rPr lang="en-US" altLang="ko-KR" sz="1400" dirty="0"/>
              <a:t>.</a:t>
            </a: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290" name="Picture 2" descr="5 elements of a perfect pull request - Work Life by Atlassi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79" y="4005064"/>
            <a:ext cx="3728843" cy="205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4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ko-KR" altLang="en-US" sz="1600" dirty="0"/>
              <a:t>이란 </a:t>
            </a:r>
            <a:r>
              <a:rPr lang="en-US" altLang="ko-KR" sz="1600" dirty="0" smtClean="0"/>
              <a:t>source </a:t>
            </a:r>
            <a:r>
              <a:rPr lang="ko-KR" altLang="en-US" sz="1600" dirty="0"/>
              <a:t>관리를 위한 분산 버전 관리 시스템입니다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최초로 리눅스 </a:t>
            </a:r>
            <a:r>
              <a:rPr lang="ko-KR" altLang="en-US" sz="1600" dirty="0" err="1"/>
              <a:t>토발즈가</a:t>
            </a:r>
            <a:r>
              <a:rPr lang="ko-KR" altLang="en-US" sz="1600" dirty="0"/>
              <a:t> 리눅스 커널 개발에 이용하려고 개발하였습니다</a:t>
            </a:r>
            <a:r>
              <a:rPr lang="en-US" altLang="ko-KR" sz="1600" dirty="0"/>
              <a:t>. 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코드를 버전 별로 관리함으로써</a:t>
            </a:r>
            <a:r>
              <a:rPr lang="en-US" altLang="ko-KR" sz="1600" dirty="0"/>
              <a:t>, </a:t>
            </a:r>
            <a:r>
              <a:rPr lang="ko-KR" altLang="en-US" sz="1600" smtClean="0"/>
              <a:t>배포 후 </a:t>
            </a:r>
            <a:r>
              <a:rPr lang="en-US" altLang="ko-KR" sz="1600" dirty="0"/>
              <a:t>major </a:t>
            </a:r>
            <a:r>
              <a:rPr lang="ko-KR" altLang="en-US" sz="1600" dirty="0"/>
              <a:t>버그를 발생시 빠르게 </a:t>
            </a:r>
            <a:r>
              <a:rPr lang="en-US" altLang="ko-KR" sz="1600" dirty="0"/>
              <a:t>rollback</a:t>
            </a:r>
            <a:r>
              <a:rPr lang="ko-KR" altLang="en-US" sz="1600" dirty="0"/>
              <a:t>을 하거나 수정된 코드만 파악하여</a:t>
            </a:r>
            <a:r>
              <a:rPr lang="en-US" altLang="ko-KR" sz="1600" dirty="0"/>
              <a:t>, </a:t>
            </a:r>
            <a:r>
              <a:rPr lang="ko-KR" altLang="en-US" sz="1600" dirty="0"/>
              <a:t>버그를 빠르게 찾거나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한 프로젝트의 코드를 여러 사람이 함께 작업 할 수 있도록 </a:t>
            </a:r>
            <a:r>
              <a:rPr lang="ko-KR" altLang="en-US" sz="1600" dirty="0" smtClean="0"/>
              <a:t>도와준다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버전 관리 시스템인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이용하는 프로젝트를 위한 원격 저장소 제공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오픈 소스는 무료는 비공개 프로젝트는 유료 정책 실시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저장소의 크기는 제한이 없다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로컬 버전 관리 시스템이 없어도 많은 작업을 웹 상에서 할 수 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사람 중심의 서비스 구성이기 때문에 특정 저장소에 접근하려면 </a:t>
            </a:r>
            <a:r>
              <a:rPr lang="en-US" altLang="ko-KR" sz="1600" dirty="0"/>
              <a:t>“ID/</a:t>
            </a:r>
            <a:r>
              <a:rPr lang="ko-KR" altLang="en-US" sz="1600" dirty="0" err="1"/>
              <a:t>저장소명</a:t>
            </a:r>
            <a:r>
              <a:rPr lang="en-US" altLang="ko-KR" sz="1600" dirty="0"/>
              <a:t>”</a:t>
            </a:r>
            <a:r>
              <a:rPr lang="ko-KR" altLang="en-US" sz="1600" dirty="0"/>
              <a:t>으로 해야 한다</a:t>
            </a:r>
            <a:r>
              <a:rPr lang="en-US" altLang="ko-KR" sz="1600" dirty="0" smtClean="0"/>
              <a:t>.</a:t>
            </a:r>
            <a:endParaRPr kumimoji="0" lang="en-US" altLang="ko-KR" sz="1600" dirty="0">
              <a:solidFill>
                <a:srgbClr val="FF0000"/>
              </a:solidFill>
              <a:latin typeface="+mn-ea"/>
            </a:endParaRPr>
          </a:p>
          <a:p>
            <a:pPr lvl="1"/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777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8640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Clone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clone</a:t>
            </a:r>
            <a:r>
              <a:rPr lang="ko-KR" altLang="en-US" sz="1400" dirty="0"/>
              <a:t>은 특정 </a:t>
            </a:r>
            <a:r>
              <a:rPr lang="en-US" altLang="ko-KR" sz="1400" dirty="0"/>
              <a:t>repository</a:t>
            </a:r>
            <a:r>
              <a:rPr lang="ko-KR" altLang="en-US" sz="1400" dirty="0"/>
              <a:t>를 내 </a:t>
            </a:r>
            <a:r>
              <a:rPr lang="en-US" altLang="ko-KR" sz="1400" dirty="0"/>
              <a:t>local machine</a:t>
            </a:r>
            <a:r>
              <a:rPr lang="ko-KR" altLang="en-US" sz="1400" dirty="0"/>
              <a:t>에 복사하여 새로운 저장소를 만든다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clone</a:t>
            </a:r>
            <a:r>
              <a:rPr lang="ko-KR" altLang="en-US" sz="1400" dirty="0"/>
              <a:t>한 원본 </a:t>
            </a:r>
            <a:r>
              <a:rPr lang="en-US" altLang="ko-KR" sz="1400" dirty="0"/>
              <a:t>repository</a:t>
            </a:r>
            <a:r>
              <a:rPr lang="ko-KR" altLang="en-US" sz="1400" dirty="0"/>
              <a:t>를 </a:t>
            </a:r>
            <a:r>
              <a:rPr lang="en-US" altLang="ko-KR" sz="1400" dirty="0"/>
              <a:t>remote </a:t>
            </a:r>
            <a:r>
              <a:rPr lang="ko-KR" altLang="en-US" sz="1400" dirty="0"/>
              <a:t>저장소 </a:t>
            </a:r>
            <a:r>
              <a:rPr lang="en-US" altLang="ko-KR" sz="1400" dirty="0"/>
              <a:t>origin</a:t>
            </a:r>
            <a:r>
              <a:rPr lang="ko-KR" altLang="en-US" sz="1400" dirty="0"/>
              <a:t>으로 가지고 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권한이 </a:t>
            </a:r>
            <a:r>
              <a:rPr lang="ko-KR" altLang="en-US" sz="1400" dirty="0">
                <a:solidFill>
                  <a:srgbClr val="FF0000"/>
                </a:solidFill>
              </a:rPr>
              <a:t>없는 경우 해당 저장소로 </a:t>
            </a:r>
            <a:r>
              <a:rPr lang="en-US" altLang="ko-KR" sz="1400" dirty="0">
                <a:solidFill>
                  <a:srgbClr val="FF0000"/>
                </a:solidFill>
              </a:rPr>
              <a:t>push </a:t>
            </a:r>
            <a:r>
              <a:rPr lang="ko-KR" altLang="en-US" sz="1400" dirty="0">
                <a:solidFill>
                  <a:srgbClr val="FF0000"/>
                </a:solidFill>
              </a:rPr>
              <a:t>하지 못한다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또한 기존의 제일 처음 </a:t>
            </a:r>
            <a:r>
              <a:rPr lang="en-US" altLang="ko-KR" sz="1400" dirty="0"/>
              <a:t>original repository</a:t>
            </a:r>
            <a:r>
              <a:rPr lang="ko-KR" altLang="en-US" sz="1400" dirty="0"/>
              <a:t>와 연결되지 못한다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즉 </a:t>
            </a:r>
            <a:r>
              <a:rPr lang="ko-KR" altLang="en-US" sz="1400" dirty="0"/>
              <a:t>저장소의 </a:t>
            </a:r>
            <a:r>
              <a:rPr lang="en-US" altLang="ko-KR" sz="1400" dirty="0"/>
              <a:t>commit, </a:t>
            </a:r>
            <a:r>
              <a:rPr lang="ko-KR" altLang="en-US" sz="1400" dirty="0"/>
              <a:t>등의 로그를 보지 </a:t>
            </a:r>
            <a:r>
              <a:rPr lang="ko-KR" altLang="en-US" sz="1400" dirty="0" smtClean="0"/>
              <a:t>못한다</a:t>
            </a:r>
            <a:r>
              <a:rPr lang="en-US" altLang="ko-KR" sz="1400" dirty="0" smtClean="0"/>
              <a:t>.</a:t>
            </a: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Picture 2" descr="git-clone-and-git-f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75" y="3645024"/>
            <a:ext cx="3448650" cy="276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5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Branch &amp; Merge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branch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or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branch -a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branch </a:t>
            </a:r>
            <a:r>
              <a:rPr lang="en-US" altLang="ko-KR" sz="1400" dirty="0" err="1" smtClean="0"/>
              <a:t>new_branch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checkout </a:t>
            </a:r>
            <a:r>
              <a:rPr lang="en-US" altLang="ko-KR" sz="1400" dirty="0" err="1"/>
              <a:t>new_branch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checkout </a:t>
            </a:r>
            <a:r>
              <a:rPr lang="en-US" altLang="ko-KR" sz="1400" dirty="0" smtClean="0"/>
              <a:t>master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merge </a:t>
            </a:r>
            <a:r>
              <a:rPr lang="en-US" altLang="ko-KR" sz="1400" dirty="0" err="1" smtClean="0"/>
              <a:t>new_branch</a:t>
            </a:r>
            <a:r>
              <a:rPr lang="en-US" altLang="ko-KR" sz="1400" dirty="0" smtClean="0"/>
              <a:t>	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</a:rPr>
              <a:t> branch -d </a:t>
            </a:r>
            <a:r>
              <a:rPr lang="en-US" altLang="ko-KR" sz="1400" dirty="0" err="1">
                <a:solidFill>
                  <a:srgbClr val="FF0000"/>
                </a:solidFill>
              </a:rPr>
              <a:t>new_branch</a:t>
            </a:r>
            <a:r>
              <a:rPr lang="en-US" altLang="ko-KR" sz="1400" dirty="0">
                <a:solidFill>
                  <a:srgbClr val="FF0000"/>
                </a:solidFill>
              </a:rPr>
              <a:t>		// delete branch locally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push origin --delete </a:t>
            </a:r>
            <a:r>
              <a:rPr lang="en-US" altLang="ko-KR" sz="1400" dirty="0" err="1"/>
              <a:t>new_branch</a:t>
            </a:r>
            <a:r>
              <a:rPr lang="en-US" altLang="ko-KR" sz="1400" dirty="0"/>
              <a:t> 	// delete branch remotely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12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GitHub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hlinkClick r:id="rId3"/>
              </a:rPr>
              <a:t>https://github.com/jsh-1235?tab=repositories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Git-2.28.0-64-bit </a:t>
            </a:r>
            <a:r>
              <a:rPr lang="ko-KR" altLang="en-US" sz="1400" dirty="0" smtClean="0"/>
              <a:t>설치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Create a new repository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hlinkClick r:id="rId4"/>
              </a:rPr>
              <a:t>https</a:t>
            </a:r>
            <a:r>
              <a:rPr lang="en-US" altLang="ko-KR" sz="1400" dirty="0">
                <a:solidFill>
                  <a:srgbClr val="FF0000"/>
                </a:solidFill>
                <a:hlinkClick r:id="rId4"/>
              </a:rPr>
              <a:t>://</a:t>
            </a:r>
            <a:r>
              <a:rPr lang="en-US" altLang="ko-KR" sz="1400" dirty="0" smtClean="0">
                <a:solidFill>
                  <a:srgbClr val="FF0000"/>
                </a:solidFill>
                <a:hlinkClick r:id="rId4"/>
              </a:rPr>
              <a:t>github.com/jsh-1235/firebirds.git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Repository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초기화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94310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원격 저장소 초기화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cd “path”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“.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폴더 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init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</a:rPr>
              <a:t> remote remove origin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원격 저장소 변경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remote add origin </a:t>
            </a:r>
            <a:r>
              <a:rPr lang="en-US" altLang="ko-KR" sz="1400" dirty="0" smtClean="0">
                <a:solidFill>
                  <a:schemeClr val="tx1"/>
                </a:solidFill>
              </a:rPr>
              <a:t>“repository path”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add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commit –m “</a:t>
            </a:r>
            <a:r>
              <a:rPr lang="en-US" altLang="ko-KR" sz="1400" dirty="0" smtClean="0"/>
              <a:t>initialize”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push --force --set-upstream origin </a:t>
            </a:r>
            <a:r>
              <a:rPr lang="en-US" altLang="ko-KR" sz="1400" dirty="0" smtClean="0"/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 push –u origin </a:t>
            </a:r>
            <a:r>
              <a:rPr lang="en-US" altLang="ko-KR" sz="1400" dirty="0" smtClean="0"/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원격 저장소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1" dirty="0" err="1" smtClean="0"/>
              <a:t>git</a:t>
            </a:r>
            <a:r>
              <a:rPr lang="en-US" altLang="ko-KR" sz="1400" i="1" dirty="0" smtClean="0"/>
              <a:t> </a:t>
            </a:r>
            <a:r>
              <a:rPr lang="en-US" altLang="ko-KR" sz="1400" i="1" dirty="0" err="1" smtClean="0"/>
              <a:t>rm</a:t>
            </a:r>
            <a:r>
              <a:rPr lang="en-US" altLang="ko-KR" sz="1400" i="1" dirty="0" smtClean="0"/>
              <a:t> –cached .</a:t>
            </a:r>
            <a:r>
              <a:rPr lang="en-US" altLang="ko-KR" sz="1400" i="1" dirty="0" err="1" smtClean="0"/>
              <a:t>ida</a:t>
            </a:r>
            <a:r>
              <a:rPr lang="en-US" altLang="ko-KR" sz="1400" i="1" dirty="0" smtClean="0"/>
              <a:t>/moudel.xml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1" dirty="0" err="1" smtClean="0"/>
              <a:t>git</a:t>
            </a:r>
            <a:r>
              <a:rPr lang="en-US" altLang="ko-KR" sz="1400" i="1" dirty="0" smtClean="0"/>
              <a:t> </a:t>
            </a:r>
            <a:r>
              <a:rPr lang="en-US" altLang="ko-KR" sz="1400" i="1" dirty="0" err="1" smtClean="0"/>
              <a:t>rm</a:t>
            </a:r>
            <a:r>
              <a:rPr lang="en-US" altLang="ko-KR" sz="1400" i="1" dirty="0" smtClean="0"/>
              <a:t> –cached –r .idea/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20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Branch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를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Master Branch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로 변경하기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94310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원격 저장소 초기화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 checkout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reset --hard better-branch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push -f origin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remote -v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50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Web Site Hosting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Settings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GitHub Pages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Source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39" y="2636912"/>
            <a:ext cx="5472608" cy="38169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14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Graph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Preferences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Settings -&gt; “exclude</a:t>
            </a:r>
            <a:r>
              <a:rPr lang="en-US" altLang="ko-KR" sz="1600" dirty="0">
                <a:solidFill>
                  <a:schemeClr val="tx1"/>
                </a:solidFill>
              </a:rPr>
              <a:t>”-&gt; “**/.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Console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 Graph Install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init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log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log --all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log --all --graph --</a:t>
            </a:r>
            <a:r>
              <a:rPr lang="en-US" altLang="ko-KR" sz="1600" dirty="0" err="1"/>
              <a:t>oneline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</a:rPr>
              <a:t> checkout 6574bd6 &lt;-&gt; </a:t>
            </a:r>
            <a:r>
              <a:rPr lang="en-US" altLang="ko-KR" sz="1600" dirty="0" err="1">
                <a:solidFill>
                  <a:srgbClr val="FF0000"/>
                </a:solidFill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</a:rPr>
              <a:t> checkout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21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Workflow</a:t>
            </a:r>
            <a:endParaRPr lang="en-US" altLang="ko-KR" sz="1600" dirty="0"/>
          </a:p>
          <a:p>
            <a:pPr lvl="1"/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pic>
        <p:nvPicPr>
          <p:cNvPr id="1026" name="Picture 2" descr="https://t1.daumcdn.net/cfile/tistory/998E643C5AA61E2D0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132856"/>
            <a:ext cx="4680520" cy="385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사용 목적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버전 관리 </a:t>
            </a:r>
            <a:r>
              <a:rPr lang="en-US" altLang="ko-KR" sz="1600" dirty="0" smtClean="0"/>
              <a:t>(Version Management)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백업 </a:t>
            </a:r>
            <a:r>
              <a:rPr lang="en-US" altLang="ko-KR" sz="1600" dirty="0" smtClean="0"/>
              <a:t>(Backup)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협업 </a:t>
            </a:r>
            <a:r>
              <a:rPr lang="en-US" altLang="ko-KR" sz="1600" dirty="0" smtClean="0"/>
              <a:t>(Collaborate)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종류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CLI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Sourcetree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GitHub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TotoiseGit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5536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저장소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Working Tree &amp; Working Directory 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(add)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작업이 일어 나는 폴더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Staging Area 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(commit)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working tree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작업한 변경 내용을 기록하는 곳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커밋하기 전에 준비하는 위치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Local Repository 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(push)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내 컴퓨터에서 관리하는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저장소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Remote Repository 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(pull)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로컬 저장소에 저장된 데이터를 업로드 하는 곳 </a:t>
            </a:r>
            <a:r>
              <a:rPr lang="en-US" altLang="ko-KR" sz="1200" dirty="0" smtClean="0">
                <a:solidFill>
                  <a:schemeClr val="tx1"/>
                </a:solidFill>
              </a:rPr>
              <a:t>(Github)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서버나 네트워크 저장소를 의미한다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Git Repository | W3Docs Git Online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2596344" cy="17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5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5536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Cheat Sheet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170" name="Picture 2" descr="Basic Git Commands With Examples &quot;git add . or git add -A&quot; [Git Cheat Sheet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4896544" cy="34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3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5536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Branch &amp; Merge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생성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병합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48681" y="2290046"/>
            <a:ext cx="6646639" cy="3875258"/>
            <a:chOff x="1280699" y="1929550"/>
            <a:chExt cx="6646639" cy="3875258"/>
          </a:xfrm>
        </p:grpSpPr>
        <p:pic>
          <p:nvPicPr>
            <p:cNvPr id="3074" name="Picture 2" descr="Create a Git Branch - TestingDocs.co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699" y="2919776"/>
              <a:ext cx="3680379" cy="189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git - Why is merging feature branches into release branches a bad idea? -  Stack Overfl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1929550"/>
              <a:ext cx="2707266" cy="3875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79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사용자 인증 정보 등록 및 확인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user.name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user.email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--global user.name jsh-1235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 --global </a:t>
            </a:r>
            <a:r>
              <a:rPr lang="en-US" altLang="ko-KR" sz="1600" dirty="0" err="1"/>
              <a:t>user.email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jsh-1235@hanmail.net</a:t>
            </a: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F0"/>
                </a:solidFill>
              </a:rPr>
              <a:t>git</a:t>
            </a:r>
            <a:r>
              <a:rPr lang="en-US" altLang="ko-KR" sz="1400" dirty="0">
                <a:solidFill>
                  <a:srgbClr val="00B0F0"/>
                </a:solidFill>
              </a:rPr>
              <a:t> remote add origin https://github.com/jsh-1235/bt-product-server.git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F0"/>
                </a:solidFill>
              </a:rPr>
              <a:t>git</a:t>
            </a:r>
            <a:r>
              <a:rPr lang="en-US" altLang="ko-KR" sz="1400" dirty="0">
                <a:solidFill>
                  <a:srgbClr val="00B0F0"/>
                </a:solidFill>
              </a:rPr>
              <a:t> remote –v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F0"/>
                </a:solidFill>
              </a:rPr>
              <a:t>git</a:t>
            </a:r>
            <a:r>
              <a:rPr lang="en-US" altLang="ko-KR" sz="1400" dirty="0">
                <a:solidFill>
                  <a:srgbClr val="00B0F0"/>
                </a:solidFill>
              </a:rPr>
              <a:t> remote set-</a:t>
            </a:r>
            <a:r>
              <a:rPr lang="en-US" altLang="ko-KR" sz="1400" dirty="0" err="1">
                <a:solidFill>
                  <a:srgbClr val="00B0F0"/>
                </a:solidFill>
              </a:rPr>
              <a:t>url</a:t>
            </a:r>
            <a:r>
              <a:rPr lang="en-US" altLang="ko-KR" sz="1400" dirty="0">
                <a:solidFill>
                  <a:srgbClr val="00B0F0"/>
                </a:solidFill>
              </a:rPr>
              <a:t> origin https://github.com/jsh-1235/bt-product-server.git</a:t>
            </a: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14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프로젝트 구성 하기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‘</a:t>
            </a:r>
            <a:r>
              <a:rPr lang="en-US" altLang="ko-KR" sz="1600" dirty="0" err="1" smtClean="0"/>
              <a:t>dir</a:t>
            </a:r>
            <a:r>
              <a:rPr lang="en-US" altLang="ko-KR" sz="1600" dirty="0" smtClean="0"/>
              <a:t>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cd ‘</a:t>
            </a:r>
            <a:r>
              <a:rPr lang="en-US" altLang="ko-KR" sz="1600" dirty="0" err="1" smtClean="0"/>
              <a:t>dir</a:t>
            </a:r>
            <a:r>
              <a:rPr lang="en-US" altLang="ko-KR" sz="1600" dirty="0" smtClean="0"/>
              <a:t>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‘file’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Vim exit :q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–m ‘update’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rm</a:t>
            </a:r>
            <a:r>
              <a:rPr lang="en-US" altLang="ko-KR" sz="1600" dirty="0" smtClean="0"/>
              <a:t> cashed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log --all --graph --</a:t>
            </a:r>
            <a:r>
              <a:rPr lang="en-US" altLang="ko-KR" sz="1600" dirty="0" err="1" smtClean="0"/>
              <a:t>oneline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branch ‘apple’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43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38396</TotalTime>
  <Words>1017</Words>
  <Application>Microsoft Office PowerPoint</Application>
  <PresentationFormat>화면 슬라이드 쇼(4:3)</PresentationFormat>
  <Paragraphs>300</Paragraphs>
  <Slides>26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Git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4039</cp:revision>
  <cp:lastPrinted>2020-07-31T05:58:37Z</cp:lastPrinted>
  <dcterms:created xsi:type="dcterms:W3CDTF">2007-03-28T23:45:48Z</dcterms:created>
  <dcterms:modified xsi:type="dcterms:W3CDTF">2022-12-16T06:56:08Z</dcterms:modified>
</cp:coreProperties>
</file>